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65" r:id="rId3"/>
    <p:sldId id="266" r:id="rId4"/>
    <p:sldId id="267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4F014-6D21-4F1A-AC58-4D59C43ABBC9}" type="datetimeFigureOut">
              <a:rPr lang="en-US" smtClean="0"/>
              <a:pPr/>
              <a:t>12/9/2020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53FFB-DCF7-4A09-A498-BCE7568D6C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4F014-6D21-4F1A-AC58-4D59C43ABBC9}" type="datetimeFigureOut">
              <a:rPr lang="en-US" smtClean="0"/>
              <a:pPr/>
              <a:t>12/9/2020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53FFB-DCF7-4A09-A498-BCE7568D6C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4F014-6D21-4F1A-AC58-4D59C43ABBC9}" type="datetimeFigureOut">
              <a:rPr lang="en-US" smtClean="0"/>
              <a:pPr/>
              <a:t>12/9/2020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53FFB-DCF7-4A09-A498-BCE7568D6C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4F014-6D21-4F1A-AC58-4D59C43ABBC9}" type="datetimeFigureOut">
              <a:rPr lang="en-US" smtClean="0"/>
              <a:pPr/>
              <a:t>12/9/2020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53FFB-DCF7-4A09-A498-BCE7568D6C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4F014-6D21-4F1A-AC58-4D59C43ABBC9}" type="datetimeFigureOut">
              <a:rPr lang="en-US" smtClean="0"/>
              <a:pPr/>
              <a:t>12/9/2020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53FFB-DCF7-4A09-A498-BCE7568D6C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4F014-6D21-4F1A-AC58-4D59C43ABBC9}" type="datetimeFigureOut">
              <a:rPr lang="en-US" smtClean="0"/>
              <a:pPr/>
              <a:t>12/9/2020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53FFB-DCF7-4A09-A498-BCE7568D6C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4F014-6D21-4F1A-AC58-4D59C43ABBC9}" type="datetimeFigureOut">
              <a:rPr lang="en-US" smtClean="0"/>
              <a:pPr/>
              <a:t>12/9/2020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53FFB-DCF7-4A09-A498-BCE7568D6C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4F014-6D21-4F1A-AC58-4D59C43ABBC9}" type="datetimeFigureOut">
              <a:rPr lang="en-US" smtClean="0"/>
              <a:pPr/>
              <a:t>12/9/2020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53FFB-DCF7-4A09-A498-BCE7568D6C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4F014-6D21-4F1A-AC58-4D59C43ABBC9}" type="datetimeFigureOut">
              <a:rPr lang="en-US" smtClean="0"/>
              <a:pPr/>
              <a:t>12/9/2020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53FFB-DCF7-4A09-A498-BCE7568D6C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4F014-6D21-4F1A-AC58-4D59C43ABBC9}" type="datetimeFigureOut">
              <a:rPr lang="en-US" smtClean="0"/>
              <a:pPr/>
              <a:t>12/9/2020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53FFB-DCF7-4A09-A498-BCE7568D6C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4F014-6D21-4F1A-AC58-4D59C43ABBC9}" type="datetimeFigureOut">
              <a:rPr lang="en-US" smtClean="0"/>
              <a:pPr/>
              <a:t>12/9/2020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53FFB-DCF7-4A09-A498-BCE7568D6C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04F014-6D21-4F1A-AC58-4D59C43ABBC9}" type="datetimeFigureOut">
              <a:rPr lang="en-US" smtClean="0"/>
              <a:pPr/>
              <a:t>12/9/2020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353FFB-DCF7-4A09-A498-BCE7568D6C6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kern="0" dirty="0"/>
              <a:t>Luminescence</a:t>
            </a:r>
            <a:br>
              <a:rPr lang="en-US" kern="0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Clr>
                <a:schemeClr val="folHlink"/>
              </a:buClr>
              <a:buSzPct val="60000"/>
              <a:buFont typeface="Wingdings" pitchFamily="2" charset="2"/>
              <a:buChar char="n"/>
              <a:defRPr/>
            </a:pPr>
            <a:r>
              <a:rPr lang="en-US" kern="0" dirty="0"/>
              <a:t>The glow produced in the body by methods other than action of heat i.e. the production of cold light is called Luminescence. It is of three types:</a:t>
            </a:r>
          </a:p>
          <a:p>
            <a:pPr>
              <a:buClr>
                <a:schemeClr val="folHlink"/>
              </a:buClr>
              <a:buSzPct val="60000"/>
              <a:buFont typeface="Wingdings" pitchFamily="2" charset="2"/>
              <a:buChar char="n"/>
              <a:defRPr/>
            </a:pPr>
            <a:r>
              <a:rPr lang="en-US" kern="0" dirty="0"/>
              <a:t>1. </a:t>
            </a:r>
            <a:r>
              <a:rPr lang="en-US" sz="3600" b="1" kern="0" dirty="0" err="1"/>
              <a:t>Chemiluminecence</a:t>
            </a:r>
            <a:r>
              <a:rPr lang="en-US" kern="0" dirty="0"/>
              <a:t>: </a:t>
            </a:r>
          </a:p>
          <a:p>
            <a:pPr>
              <a:buClr>
                <a:schemeClr val="folHlink"/>
              </a:buClr>
              <a:buSzPct val="60000"/>
              <a:buFont typeface="Wingdings" pitchFamily="2" charset="2"/>
              <a:buChar char="n"/>
              <a:defRPr/>
            </a:pPr>
            <a:r>
              <a:rPr lang="en-US" kern="0" dirty="0"/>
              <a:t>The emission of </a:t>
            </a:r>
            <a:r>
              <a:rPr lang="en-US" kern="0" dirty="0" err="1"/>
              <a:t>lighjt</a:t>
            </a:r>
            <a:r>
              <a:rPr lang="en-US" kern="0" dirty="0"/>
              <a:t> in chemical reaction at ordinary temperature is called </a:t>
            </a:r>
            <a:r>
              <a:rPr lang="en-US" kern="0" dirty="0" err="1"/>
              <a:t>Chemiluminescence</a:t>
            </a:r>
            <a:endParaRPr lang="en-US" kern="0" dirty="0"/>
          </a:p>
          <a:p>
            <a:pPr>
              <a:buClr>
                <a:schemeClr val="folHlink"/>
              </a:buClr>
              <a:buSzPct val="60000"/>
              <a:defRPr/>
            </a:pPr>
            <a:r>
              <a:rPr lang="en-US" kern="0" dirty="0"/>
              <a:t>	e.g. The light emitted by glow-worms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sz="4000" b="1" dirty="0" smtClean="0"/>
              <a:t>Fluorescence</a:t>
            </a:r>
            <a:r>
              <a:rPr lang="en-US" dirty="0" smtClean="0"/>
              <a:t>: </a:t>
            </a:r>
          </a:p>
          <a:p>
            <a:r>
              <a:rPr lang="en-US" dirty="0" smtClean="0"/>
              <a:t>Certain substances when exposed to light or certain other radiations absorb the energy and then immediately  start re-emitting  the energy. Such substances are called fluorescent substances and the phenomenon is called fluorescence .</a:t>
            </a:r>
          </a:p>
          <a:p>
            <a:r>
              <a:rPr lang="en-US" dirty="0" err="1" smtClean="0"/>
              <a:t>e.g</a:t>
            </a:r>
            <a:r>
              <a:rPr lang="en-US" dirty="0" smtClean="0"/>
              <a:t>  Organic dyes such as </a:t>
            </a:r>
            <a:r>
              <a:rPr lang="en-US" dirty="0" err="1" smtClean="0"/>
              <a:t>eosin,fluorescein</a:t>
            </a:r>
            <a:r>
              <a:rPr lang="en-US" dirty="0" smtClean="0"/>
              <a:t> etc.</a:t>
            </a:r>
          </a:p>
          <a:p>
            <a:r>
              <a:rPr lang="en-US" dirty="0" smtClean="0"/>
              <a:t> </a:t>
            </a:r>
            <a:r>
              <a:rPr lang="en-US" dirty="0" err="1" smtClean="0"/>
              <a:t>vapour</a:t>
            </a:r>
            <a:r>
              <a:rPr lang="en-US" dirty="0" smtClean="0"/>
              <a:t> of </a:t>
            </a:r>
            <a:r>
              <a:rPr lang="en-US" dirty="0" err="1" smtClean="0"/>
              <a:t>sodium,mercury,iodine</a:t>
            </a:r>
            <a:r>
              <a:rPr lang="en-US" dirty="0" smtClean="0"/>
              <a:t> etc.</a:t>
            </a:r>
          </a:p>
          <a:p>
            <a:endParaRPr lang="en-US" dirty="0" smtClean="0"/>
          </a:p>
          <a:p>
            <a:r>
              <a:rPr lang="en-US" sz="4000" b="1" dirty="0" smtClean="0"/>
              <a:t>Phosphorescence</a:t>
            </a:r>
            <a:r>
              <a:rPr lang="en-US" dirty="0" smtClean="0"/>
              <a:t>: </a:t>
            </a:r>
          </a:p>
          <a:p>
            <a:r>
              <a:rPr lang="en-US" dirty="0" smtClean="0"/>
              <a:t>There are certain substances which continue to glow for some time even after the external  light is cut  off. Thus, phosphorescence is a slow fluorescence.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kern="0" dirty="0" smtClean="0">
                <a:latin typeface="+mj-lt"/>
                <a:ea typeface="+mj-ea"/>
                <a:cs typeface="+mj-cs"/>
              </a:rPr>
              <a:t>Fluorescence and phosphorescence in terms of excitation of electrons</a:t>
            </a:r>
            <a:r>
              <a:rPr lang="en-US" sz="4000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:</a:t>
            </a:r>
            <a:r>
              <a:rPr lang="en-US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/>
            </a:r>
            <a:br>
              <a:rPr lang="en-US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447800"/>
            <a:ext cx="8229600" cy="1981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Line 8"/>
          <p:cNvSpPr>
            <a:spLocks noChangeShapeType="1"/>
          </p:cNvSpPr>
          <p:nvPr/>
        </p:nvSpPr>
        <p:spPr bwMode="auto">
          <a:xfrm>
            <a:off x="990600" y="2209800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" name="Line 9"/>
          <p:cNvSpPr>
            <a:spLocks noChangeShapeType="1"/>
          </p:cNvSpPr>
          <p:nvPr/>
        </p:nvSpPr>
        <p:spPr bwMode="auto">
          <a:xfrm>
            <a:off x="3429000" y="22098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" name="Line 10"/>
          <p:cNvSpPr>
            <a:spLocks noChangeShapeType="1"/>
          </p:cNvSpPr>
          <p:nvPr/>
        </p:nvSpPr>
        <p:spPr bwMode="auto">
          <a:xfrm>
            <a:off x="6172200" y="2209800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" name="Line 11"/>
          <p:cNvSpPr>
            <a:spLocks noChangeShapeType="1"/>
          </p:cNvSpPr>
          <p:nvPr/>
        </p:nvSpPr>
        <p:spPr bwMode="auto">
          <a:xfrm>
            <a:off x="990600" y="34290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" name="Line 13"/>
          <p:cNvSpPr>
            <a:spLocks noChangeShapeType="1"/>
          </p:cNvSpPr>
          <p:nvPr/>
        </p:nvSpPr>
        <p:spPr bwMode="auto">
          <a:xfrm>
            <a:off x="3352800" y="3352800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" name="Line 14"/>
          <p:cNvSpPr>
            <a:spLocks noChangeShapeType="1"/>
          </p:cNvSpPr>
          <p:nvPr/>
        </p:nvSpPr>
        <p:spPr bwMode="auto">
          <a:xfrm>
            <a:off x="6172200" y="3276600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" name="Line 15"/>
          <p:cNvSpPr>
            <a:spLocks noChangeShapeType="1"/>
          </p:cNvSpPr>
          <p:nvPr/>
        </p:nvSpPr>
        <p:spPr bwMode="auto">
          <a:xfrm>
            <a:off x="3733800" y="17526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1" name="Line 16"/>
          <p:cNvSpPr>
            <a:spLocks noChangeShapeType="1"/>
          </p:cNvSpPr>
          <p:nvPr/>
        </p:nvSpPr>
        <p:spPr bwMode="auto">
          <a:xfrm flipV="1">
            <a:off x="6477000" y="17526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2" name="Line 17"/>
          <p:cNvSpPr>
            <a:spLocks noChangeShapeType="1"/>
          </p:cNvSpPr>
          <p:nvPr/>
        </p:nvSpPr>
        <p:spPr bwMode="auto">
          <a:xfrm flipV="1">
            <a:off x="1219200" y="32004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3" name="Line 19"/>
          <p:cNvSpPr>
            <a:spLocks noChangeShapeType="1"/>
          </p:cNvSpPr>
          <p:nvPr/>
        </p:nvSpPr>
        <p:spPr bwMode="auto">
          <a:xfrm>
            <a:off x="1447800" y="32004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4" name="Line 20"/>
          <p:cNvSpPr>
            <a:spLocks noChangeShapeType="1"/>
          </p:cNvSpPr>
          <p:nvPr/>
        </p:nvSpPr>
        <p:spPr bwMode="auto">
          <a:xfrm flipV="1">
            <a:off x="3657600" y="30480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5" name="Line 21"/>
          <p:cNvSpPr>
            <a:spLocks noChangeShapeType="1"/>
          </p:cNvSpPr>
          <p:nvPr/>
        </p:nvSpPr>
        <p:spPr bwMode="auto">
          <a:xfrm flipV="1">
            <a:off x="6477000" y="29718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6" name="Line 22"/>
          <p:cNvSpPr>
            <a:spLocks noChangeShapeType="1"/>
          </p:cNvSpPr>
          <p:nvPr/>
        </p:nvSpPr>
        <p:spPr bwMode="auto">
          <a:xfrm>
            <a:off x="4876800" y="2667000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838200" y="3581400"/>
            <a:ext cx="990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Singlet ground    state So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2667000" y="3505200"/>
            <a:ext cx="24384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Singlet excited state S</a:t>
            </a:r>
            <a:r>
              <a:rPr lang="en-US" baseline="-25000" dirty="0" smtClean="0"/>
              <a:t>1</a:t>
            </a:r>
          </a:p>
          <a:p>
            <a:r>
              <a:rPr lang="en-US" dirty="0" smtClean="0"/>
              <a:t>(pair of </a:t>
            </a:r>
            <a:r>
              <a:rPr lang="en-US" dirty="0" err="1" smtClean="0"/>
              <a:t>electorns</a:t>
            </a:r>
            <a:r>
              <a:rPr lang="en-US" dirty="0" smtClean="0"/>
              <a:t> with</a:t>
            </a:r>
          </a:p>
          <a:p>
            <a:r>
              <a:rPr lang="en-US" dirty="0" smtClean="0"/>
              <a:t>Opposite spins but each </a:t>
            </a:r>
          </a:p>
          <a:p>
            <a:r>
              <a:rPr lang="en-US" dirty="0" smtClean="0"/>
              <a:t>in different orbital)</a:t>
            </a:r>
          </a:p>
          <a:p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943600" y="3505200"/>
            <a:ext cx="25908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Triplet excited state T</a:t>
            </a:r>
            <a:r>
              <a:rPr lang="en-US" baseline="-25000" dirty="0" smtClean="0"/>
              <a:t>1</a:t>
            </a:r>
          </a:p>
          <a:p>
            <a:r>
              <a:rPr lang="en-US" dirty="0" smtClean="0"/>
              <a:t>(pair of electrons with</a:t>
            </a:r>
          </a:p>
          <a:p>
            <a:r>
              <a:rPr lang="en-US" dirty="0" smtClean="0"/>
              <a:t>parallel spins in different </a:t>
            </a:r>
          </a:p>
          <a:p>
            <a:r>
              <a:rPr lang="en-US" dirty="0" err="1" smtClean="0"/>
              <a:t>Orbitals</a:t>
            </a:r>
            <a:r>
              <a:rPr lang="en-US" dirty="0" smtClean="0"/>
              <a:t>)</a:t>
            </a:r>
          </a:p>
          <a:p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1066800" y="5181600"/>
            <a:ext cx="7620000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The </a:t>
            </a:r>
            <a:r>
              <a:rPr lang="en-US" sz="2000" b="1" dirty="0" err="1" smtClean="0"/>
              <a:t>exicted</a:t>
            </a:r>
            <a:r>
              <a:rPr lang="en-US" sz="2000" b="1" dirty="0" smtClean="0"/>
              <a:t> species can return to the ground state by losing all of its excess energy by any one of the paths shown in </a:t>
            </a:r>
            <a:r>
              <a:rPr lang="en-US" sz="2000" b="1" dirty="0" err="1" smtClean="0"/>
              <a:t>jablonski</a:t>
            </a:r>
            <a:r>
              <a:rPr lang="en-US" sz="2000" b="1" dirty="0" smtClean="0"/>
              <a:t> diagram.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solidFill>
                  <a:schemeClr val="tx1"/>
                </a:solidFill>
              </a:rPr>
              <a:t>Photosensitisation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lnSpc>
                <a:spcPct val="90000"/>
              </a:lnSpc>
            </a:pPr>
            <a:r>
              <a:rPr lang="en-US" b="1" dirty="0" smtClean="0">
                <a:cs typeface="Times New Roman" pitchFamily="18" charset="0"/>
              </a:rPr>
              <a:t>Photosensitized reactions</a:t>
            </a:r>
            <a:r>
              <a:rPr lang="en-US" dirty="0" smtClean="0"/>
              <a:t>:</a:t>
            </a:r>
          </a:p>
          <a:p>
            <a:pPr>
              <a:lnSpc>
                <a:spcPct val="90000"/>
              </a:lnSpc>
            </a:pPr>
            <a:r>
              <a:rPr lang="en-US" dirty="0" smtClean="0">
                <a:cs typeface="Times New Roman" pitchFamily="18" charset="0"/>
              </a:rPr>
              <a:t>An electronically excited molecule can transfer its energy to a second species which then undergoes a photochemical process even though it was not itself directly excited.</a:t>
            </a:r>
          </a:p>
          <a:p>
            <a:pPr>
              <a:lnSpc>
                <a:spcPct val="90000"/>
              </a:lnSpc>
            </a:pPr>
            <a:r>
              <a:rPr lang="en-US" dirty="0" smtClean="0">
                <a:cs typeface="Times New Roman" pitchFamily="18" charset="0"/>
              </a:rPr>
              <a:t>Mercury acting as a </a:t>
            </a:r>
            <a:r>
              <a:rPr lang="en-US" dirty="0" err="1" smtClean="0">
                <a:cs typeface="Times New Roman" pitchFamily="18" charset="0"/>
              </a:rPr>
              <a:t>photosensitizer</a:t>
            </a:r>
            <a:r>
              <a:rPr lang="en-US" dirty="0" smtClean="0">
                <a:cs typeface="Times New Roman" pitchFamily="18" charset="0"/>
              </a:rPr>
              <a:t>:</a:t>
            </a:r>
          </a:p>
          <a:p>
            <a:pPr>
              <a:lnSpc>
                <a:spcPct val="90000"/>
              </a:lnSpc>
              <a:buNone/>
            </a:pPr>
            <a:r>
              <a:rPr lang="en-US" dirty="0" smtClean="0">
                <a:cs typeface="Times New Roman" pitchFamily="18" charset="0"/>
              </a:rPr>
              <a:t>           </a:t>
            </a:r>
            <a:r>
              <a:rPr lang="en-US" dirty="0" err="1" smtClean="0">
                <a:cs typeface="Times New Roman" pitchFamily="18" charset="0"/>
              </a:rPr>
              <a:t>Hg+hv</a:t>
            </a:r>
            <a:r>
              <a:rPr lang="en-US" dirty="0" smtClean="0">
                <a:cs typeface="Times New Roman" pitchFamily="18" charset="0"/>
              </a:rPr>
              <a:t>       Hg*</a:t>
            </a:r>
          </a:p>
          <a:p>
            <a:pPr>
              <a:lnSpc>
                <a:spcPct val="90000"/>
              </a:lnSpc>
              <a:buNone/>
            </a:pPr>
            <a:r>
              <a:rPr lang="en-US" dirty="0" smtClean="0">
                <a:cs typeface="Times New Roman" pitchFamily="18" charset="0"/>
              </a:rPr>
              <a:t>           Hg*+H</a:t>
            </a:r>
            <a:r>
              <a:rPr lang="en-US" baseline="-25000" dirty="0" smtClean="0">
                <a:cs typeface="Times New Roman" pitchFamily="18" charset="0"/>
              </a:rPr>
              <a:t>2</a:t>
            </a:r>
            <a:r>
              <a:rPr lang="en-US" dirty="0" smtClean="0">
                <a:cs typeface="Times New Roman" pitchFamily="18" charset="0"/>
              </a:rPr>
              <a:t>      Hg+2H</a:t>
            </a:r>
          </a:p>
          <a:p>
            <a:pPr>
              <a:lnSpc>
                <a:spcPct val="90000"/>
              </a:lnSpc>
              <a:buNone/>
            </a:pPr>
            <a:r>
              <a:rPr lang="en-US" dirty="0" smtClean="0">
                <a:cs typeface="Times New Roman" pitchFamily="18" charset="0"/>
              </a:rPr>
              <a:t>   </a:t>
            </a:r>
          </a:p>
          <a:p>
            <a:pPr>
              <a:lnSpc>
                <a:spcPct val="90000"/>
              </a:lnSpc>
              <a:buFont typeface="Wingdings" pitchFamily="2" charset="2"/>
              <a:buChar char="§"/>
            </a:pPr>
            <a:r>
              <a:rPr lang="en-US" dirty="0" smtClean="0">
                <a:cs typeface="Times New Roman" pitchFamily="18" charset="0"/>
              </a:rPr>
              <a:t>Chlorophyll acting as a </a:t>
            </a:r>
            <a:r>
              <a:rPr lang="en-US" dirty="0" err="1" smtClean="0">
                <a:cs typeface="Times New Roman" pitchFamily="18" charset="0"/>
              </a:rPr>
              <a:t>photosensitizer</a:t>
            </a:r>
            <a:endParaRPr lang="en-US" dirty="0" smtClean="0">
              <a:cs typeface="Times New Roman" pitchFamily="18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Char char="§"/>
            </a:pPr>
            <a:endParaRPr lang="en-US" dirty="0" smtClean="0">
              <a:cs typeface="Times New Roman" pitchFamily="18" charset="0"/>
            </a:endParaRPr>
          </a:p>
          <a:p>
            <a:pPr>
              <a:lnSpc>
                <a:spcPct val="90000"/>
              </a:lnSpc>
              <a:buNone/>
            </a:pPr>
            <a:r>
              <a:rPr lang="en-US" dirty="0" smtClean="0">
                <a:cs typeface="Times New Roman" pitchFamily="18" charset="0"/>
              </a:rPr>
              <a:t>            CO</a:t>
            </a:r>
            <a:r>
              <a:rPr lang="en-US" baseline="-25000" dirty="0" smtClean="0">
                <a:cs typeface="Times New Roman" pitchFamily="18" charset="0"/>
              </a:rPr>
              <a:t>2</a:t>
            </a:r>
            <a:r>
              <a:rPr lang="en-US" dirty="0" smtClean="0">
                <a:cs typeface="Times New Roman" pitchFamily="18" charset="0"/>
              </a:rPr>
              <a:t>+H</a:t>
            </a:r>
            <a:r>
              <a:rPr lang="en-US" baseline="-25000" dirty="0" smtClean="0">
                <a:cs typeface="Times New Roman" pitchFamily="18" charset="0"/>
              </a:rPr>
              <a:t>2</a:t>
            </a:r>
            <a:r>
              <a:rPr lang="en-US" dirty="0" smtClean="0">
                <a:cs typeface="Times New Roman" pitchFamily="18" charset="0"/>
              </a:rPr>
              <a:t>O+hv                      1/6(C</a:t>
            </a:r>
            <a:r>
              <a:rPr lang="en-US" baseline="-25000" dirty="0" smtClean="0">
                <a:cs typeface="Times New Roman" pitchFamily="18" charset="0"/>
              </a:rPr>
              <a:t>6</a:t>
            </a:r>
            <a:r>
              <a:rPr lang="en-US" dirty="0" smtClean="0">
                <a:cs typeface="Times New Roman" pitchFamily="18" charset="0"/>
              </a:rPr>
              <a:t>H</a:t>
            </a:r>
            <a:r>
              <a:rPr lang="en-US" baseline="-25000" dirty="0" smtClean="0">
                <a:cs typeface="Times New Roman" pitchFamily="18" charset="0"/>
              </a:rPr>
              <a:t>12</a:t>
            </a:r>
            <a:r>
              <a:rPr lang="en-US" dirty="0" smtClean="0">
                <a:cs typeface="Times New Roman" pitchFamily="18" charset="0"/>
              </a:rPr>
              <a:t>O</a:t>
            </a:r>
            <a:r>
              <a:rPr lang="en-US" baseline="-25000" dirty="0" smtClean="0">
                <a:cs typeface="Times New Roman" pitchFamily="18" charset="0"/>
              </a:rPr>
              <a:t>6</a:t>
            </a:r>
            <a:r>
              <a:rPr lang="en-US" dirty="0" smtClean="0">
                <a:cs typeface="Times New Roman" pitchFamily="18" charset="0"/>
              </a:rPr>
              <a:t>)+O</a:t>
            </a:r>
            <a:r>
              <a:rPr lang="en-US" baseline="-25000" dirty="0" smtClean="0">
                <a:cs typeface="Times New Roman" pitchFamily="18" charset="0"/>
              </a:rPr>
              <a:t>2</a:t>
            </a:r>
            <a:endParaRPr lang="en-US" baseline="-25000" dirty="0" smtClean="0"/>
          </a:p>
          <a:p>
            <a:endParaRPr lang="en-US" dirty="0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3352800" y="5638800"/>
            <a:ext cx="16002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3505200" y="5345668"/>
            <a:ext cx="137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cs typeface="Times New Roman" pitchFamily="18" charset="0"/>
              </a:rPr>
              <a:t>chlorophyll</a:t>
            </a:r>
            <a:endParaRPr lang="en-US" dirty="0"/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2362200" y="3733800"/>
            <a:ext cx="4572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2438400" y="4114800"/>
            <a:ext cx="4572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</TotalTime>
  <Words>259</Words>
  <Application>Microsoft Office PowerPoint</Application>
  <PresentationFormat>On-screen Show (4:3)</PresentationFormat>
  <Paragraphs>34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Luminescence </vt:lpstr>
      <vt:lpstr>Slide 2</vt:lpstr>
      <vt:lpstr>Fluorescence and phosphorescence in terms of excitation of electrons: </vt:lpstr>
      <vt:lpstr>Photosensitisation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Photochemistry</dc:title>
  <dc:creator>hcl</dc:creator>
  <cp:lastModifiedBy>hcl</cp:lastModifiedBy>
  <cp:revision>8</cp:revision>
  <dcterms:created xsi:type="dcterms:W3CDTF">2020-12-09T07:13:42Z</dcterms:created>
  <dcterms:modified xsi:type="dcterms:W3CDTF">2020-12-09T09:21:36Z</dcterms:modified>
</cp:coreProperties>
</file>