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4F014-6D21-4F1A-AC58-4D59C43ABBC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53FFB-DCF7-4A09-A498-BCE7568D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0" dirty="0"/>
              <a:t>Luminescence</a:t>
            </a:r>
            <a:br>
              <a:rPr lang="en-US" kern="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/>
              <a:t>The glow produced in the body by methods other than action of heat i.e. the production of cold light is called Luminescence. It is of three types: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/>
              <a:t>1. </a:t>
            </a:r>
            <a:r>
              <a:rPr lang="en-US" sz="3600" b="1" kern="0" dirty="0" err="1"/>
              <a:t>Chemiluminecence</a:t>
            </a:r>
            <a:r>
              <a:rPr lang="en-US" kern="0" dirty="0"/>
              <a:t>: 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/>
              <a:t>The emission of </a:t>
            </a:r>
            <a:r>
              <a:rPr lang="en-US" kern="0" dirty="0" err="1"/>
              <a:t>lighjt</a:t>
            </a:r>
            <a:r>
              <a:rPr lang="en-US" kern="0" dirty="0"/>
              <a:t> in chemical reaction at ordinary temperature is called </a:t>
            </a:r>
            <a:r>
              <a:rPr lang="en-US" kern="0" dirty="0" err="1"/>
              <a:t>Chemiluminescence</a:t>
            </a:r>
            <a:endParaRPr lang="en-US" kern="0" dirty="0"/>
          </a:p>
          <a:p>
            <a:pPr>
              <a:buClr>
                <a:schemeClr val="folHlink"/>
              </a:buClr>
              <a:buSzPct val="60000"/>
              <a:defRPr/>
            </a:pPr>
            <a:r>
              <a:rPr lang="en-US" kern="0" dirty="0"/>
              <a:t>	e.g. The light emitted by glow-worms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b="1" dirty="0" smtClean="0"/>
              <a:t>Fluorescence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Certain substances when exposed to light or certain other radiations absorb the energy and then immediately  start re-emitting  the energy. Such substances are called fluorescent substances and the phenomenon is called fluorescence .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 Organic dyes such as </a:t>
            </a:r>
            <a:r>
              <a:rPr lang="en-US" dirty="0" err="1" smtClean="0"/>
              <a:t>eosin,fluorescein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vapour</a:t>
            </a:r>
            <a:r>
              <a:rPr lang="en-US" dirty="0" smtClean="0"/>
              <a:t> of </a:t>
            </a:r>
            <a:r>
              <a:rPr lang="en-US" dirty="0" err="1" smtClean="0"/>
              <a:t>sodium,mercury,iodine</a:t>
            </a:r>
            <a:r>
              <a:rPr lang="en-US" dirty="0" smtClean="0"/>
              <a:t> etc.</a:t>
            </a:r>
          </a:p>
          <a:p>
            <a:endParaRPr lang="en-US" dirty="0" smtClean="0"/>
          </a:p>
          <a:p>
            <a:r>
              <a:rPr lang="en-US" sz="4000" b="1" dirty="0" smtClean="0"/>
              <a:t>Phosphorescence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There are certain substances which continue to glow for some time even after the external  light is cut  off. Thus, phosphorescence is a slow fluorescence.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kern="0" dirty="0" smtClean="0">
                <a:latin typeface="+mj-lt"/>
                <a:ea typeface="+mj-ea"/>
                <a:cs typeface="+mj-cs"/>
              </a:rPr>
              <a:t>Fluorescence and phosphorescence in terms of excitation of electrons</a:t>
            </a:r>
            <a:r>
              <a:rPr lang="en-US" sz="4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198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990600" y="2209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4290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172200" y="2209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9906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33528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61722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37338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64770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V="1">
            <a:off x="12192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14478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V="1">
            <a:off x="36576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V="1">
            <a:off x="64770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876800" y="2667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Singlet ground    state So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35052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Singlet excited state S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(pair of </a:t>
            </a:r>
            <a:r>
              <a:rPr lang="en-US" dirty="0" err="1" smtClean="0"/>
              <a:t>electorns</a:t>
            </a:r>
            <a:r>
              <a:rPr lang="en-US" dirty="0" smtClean="0"/>
              <a:t> with</a:t>
            </a:r>
          </a:p>
          <a:p>
            <a:r>
              <a:rPr lang="en-US" dirty="0" smtClean="0"/>
              <a:t>Opposite spins but each </a:t>
            </a:r>
          </a:p>
          <a:p>
            <a:r>
              <a:rPr lang="en-US" dirty="0" smtClean="0"/>
              <a:t>in different orbital)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35052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Triplet excited state T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(pair of electrons with</a:t>
            </a:r>
          </a:p>
          <a:p>
            <a:r>
              <a:rPr lang="en-US" dirty="0" smtClean="0"/>
              <a:t>parallel spins in different </a:t>
            </a:r>
          </a:p>
          <a:p>
            <a:r>
              <a:rPr lang="en-US" dirty="0" err="1" smtClean="0"/>
              <a:t>Orbitals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66800" y="5181600"/>
            <a:ext cx="7620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</a:t>
            </a:r>
            <a:r>
              <a:rPr lang="en-US" sz="2000" b="1" dirty="0" err="1" smtClean="0"/>
              <a:t>exicted</a:t>
            </a:r>
            <a:r>
              <a:rPr lang="en-US" sz="2000" b="1" dirty="0" smtClean="0"/>
              <a:t> species can return to the ground state by losing all of its excess energy by any one of the paths shown in </a:t>
            </a:r>
            <a:r>
              <a:rPr lang="en-US" sz="2000" b="1" dirty="0" err="1" smtClean="0"/>
              <a:t>jablonski</a:t>
            </a:r>
            <a:r>
              <a:rPr lang="en-US" sz="2000" b="1" dirty="0" smtClean="0"/>
              <a:t> diagram.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Photosensitisation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Photosensitized reactions</a:t>
            </a:r>
            <a:r>
              <a:rPr lang="en-US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An electronically excited molecule can transfer its energy to a second species which then undergoes a photochemical process even though it was not itself directly excited.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Mercury acting as a </a:t>
            </a:r>
            <a:r>
              <a:rPr lang="en-US" dirty="0" err="1" smtClean="0">
                <a:cs typeface="Times New Roman" pitchFamily="18" charset="0"/>
              </a:rPr>
              <a:t>photosensitizer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           </a:t>
            </a:r>
            <a:r>
              <a:rPr lang="en-US" dirty="0" err="1" smtClean="0">
                <a:cs typeface="Times New Roman" pitchFamily="18" charset="0"/>
              </a:rPr>
              <a:t>Hg+hv</a:t>
            </a:r>
            <a:r>
              <a:rPr lang="en-US" dirty="0" smtClean="0">
                <a:cs typeface="Times New Roman" pitchFamily="18" charset="0"/>
              </a:rPr>
              <a:t>       Hg*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           Hg*+H</a:t>
            </a:r>
            <a:r>
              <a:rPr lang="en-US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      Hg+2H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cs typeface="Times New Roman" pitchFamily="18" charset="0"/>
              </a:rPr>
              <a:t>Chlorophyll acting as a </a:t>
            </a:r>
            <a:r>
              <a:rPr lang="en-US" dirty="0" err="1" smtClean="0">
                <a:cs typeface="Times New Roman" pitchFamily="18" charset="0"/>
              </a:rPr>
              <a:t>photosensitizer</a:t>
            </a: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            CO</a:t>
            </a:r>
            <a:r>
              <a:rPr lang="en-US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+H</a:t>
            </a:r>
            <a:r>
              <a:rPr lang="en-US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O+hv                      1/6(C</a:t>
            </a:r>
            <a:r>
              <a:rPr lang="en-US" baseline="-25000" dirty="0" smtClean="0">
                <a:cs typeface="Times New Roman" pitchFamily="18" charset="0"/>
              </a:rPr>
              <a:t>6</a:t>
            </a:r>
            <a:r>
              <a:rPr lang="en-US" dirty="0" smtClean="0">
                <a:cs typeface="Times New Roman" pitchFamily="18" charset="0"/>
              </a:rPr>
              <a:t>H</a:t>
            </a:r>
            <a:r>
              <a:rPr lang="en-US" baseline="-25000" dirty="0" smtClean="0">
                <a:cs typeface="Times New Roman" pitchFamily="18" charset="0"/>
              </a:rPr>
              <a:t>12</a:t>
            </a:r>
            <a:r>
              <a:rPr lang="en-US" dirty="0" smtClean="0">
                <a:cs typeface="Times New Roman" pitchFamily="18" charset="0"/>
              </a:rPr>
              <a:t>O</a:t>
            </a:r>
            <a:r>
              <a:rPr lang="en-US" baseline="-25000" dirty="0" smtClean="0">
                <a:cs typeface="Times New Roman" pitchFamily="18" charset="0"/>
              </a:rPr>
              <a:t>6</a:t>
            </a:r>
            <a:r>
              <a:rPr lang="en-US" dirty="0" smtClean="0">
                <a:cs typeface="Times New Roman" pitchFamily="18" charset="0"/>
              </a:rPr>
              <a:t>)+O</a:t>
            </a:r>
            <a:r>
              <a:rPr lang="en-US" baseline="-25000" dirty="0" smtClean="0">
                <a:cs typeface="Times New Roman" pitchFamily="18" charset="0"/>
              </a:rPr>
              <a:t>2</a:t>
            </a:r>
            <a:endParaRPr lang="en-US" baseline="-25000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52800" y="56388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05200" y="53456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chlorophyll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62200" y="3733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38400" y="4114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259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Luminescence </vt:lpstr>
      <vt:lpstr>Slide 2</vt:lpstr>
      <vt:lpstr>Fluorescence and phosphorescence in terms of excitation of electrons: </vt:lpstr>
      <vt:lpstr>Photosensitisation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Photochemistry</dc:title>
  <dc:creator>hcl</dc:creator>
  <cp:lastModifiedBy>hcl</cp:lastModifiedBy>
  <cp:revision>8</cp:revision>
  <dcterms:created xsi:type="dcterms:W3CDTF">2020-12-09T07:13:42Z</dcterms:created>
  <dcterms:modified xsi:type="dcterms:W3CDTF">2020-12-09T09:21:36Z</dcterms:modified>
</cp:coreProperties>
</file>