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71" r:id="rId5"/>
    <p:sldId id="286" r:id="rId6"/>
    <p:sldId id="290" r:id="rId7"/>
    <p:sldId id="288" r:id="rId8"/>
    <p:sldId id="287" r:id="rId9"/>
    <p:sldId id="289" r:id="rId10"/>
    <p:sldId id="291" r:id="rId11"/>
    <p:sldId id="261" r:id="rId12"/>
    <p:sldId id="29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716340"/>
            <a:ext cx="6781800" cy="1569660"/>
          </a:xfrm>
          <a:prstGeom prst="rect">
            <a:avLst/>
          </a:prstGeom>
          <a:noFill/>
        </p:spPr>
        <p:txBody>
          <a:bodyPr wrap="square" rtlCol="0">
            <a:spAutoFit/>
          </a:bodyPr>
          <a:lstStyle/>
          <a:p>
            <a:pPr algn="ctr"/>
            <a:r>
              <a:rPr lang="en-IN" sz="9600" b="1" dirty="0" smtClean="0">
                <a:effectLst>
                  <a:outerShdw blurRad="38100" dist="38100" dir="2700000" algn="tl">
                    <a:srgbClr val="000000">
                      <a:alpha val="43137"/>
                    </a:srgbClr>
                  </a:outerShdw>
                </a:effectLst>
              </a:rPr>
              <a:t>TOXICOLOGY</a:t>
            </a:r>
            <a:endParaRPr lang="en-IN" sz="9600" b="1" dirty="0">
              <a:effectLst>
                <a:outerShdw blurRad="38100" dist="38100" dir="2700000" algn="tl">
                  <a:srgbClr val="000000">
                    <a:alpha val="43137"/>
                  </a:srgbClr>
                </a:outerShdw>
              </a:effectLst>
            </a:endParaRPr>
          </a:p>
        </p:txBody>
      </p:sp>
      <p:sp>
        <p:nvSpPr>
          <p:cNvPr id="3" name="TextBox 2"/>
          <p:cNvSpPr txBox="1"/>
          <p:nvPr/>
        </p:nvSpPr>
        <p:spPr>
          <a:xfrm>
            <a:off x="1905000" y="3032078"/>
            <a:ext cx="6172200" cy="1692771"/>
          </a:xfrm>
          <a:prstGeom prst="rect">
            <a:avLst/>
          </a:prstGeom>
          <a:noFill/>
        </p:spPr>
        <p:txBody>
          <a:bodyPr wrap="square" rtlCol="0">
            <a:spAutoFit/>
          </a:bodyPr>
          <a:lstStyle/>
          <a:p>
            <a:pPr algn="ctr"/>
            <a:r>
              <a:rPr lang="en-IN" sz="4800" b="1" dirty="0"/>
              <a:t> B. Sc. </a:t>
            </a:r>
            <a:r>
              <a:rPr lang="en-IN" sz="4800" b="1" dirty="0" smtClean="0"/>
              <a:t>THIRD YEAR </a:t>
            </a:r>
          </a:p>
          <a:p>
            <a:pPr algn="ctr"/>
            <a:endParaRPr lang="en-IN" sz="2800" b="1" dirty="0" smtClean="0"/>
          </a:p>
          <a:p>
            <a:pPr algn="ctr"/>
            <a:r>
              <a:rPr lang="en-IN" sz="2800" b="1" dirty="0" smtClean="0"/>
              <a:t>PAPER – </a:t>
            </a:r>
            <a:r>
              <a:rPr lang="en-IN" sz="2800" b="1" dirty="0"/>
              <a:t>i</a:t>
            </a:r>
            <a:endParaRPr lang="en-IN" sz="2800" b="1" dirty="0"/>
          </a:p>
        </p:txBody>
      </p:sp>
    </p:spTree>
    <p:extLst>
      <p:ext uri="{BB962C8B-B14F-4D97-AF65-F5344CB8AC3E}">
        <p14:creationId xmlns:p14="http://schemas.microsoft.com/office/powerpoint/2010/main" val="1677444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381000"/>
            <a:ext cx="5943600" cy="584775"/>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TOXINS</a:t>
            </a:r>
            <a:endParaRPr lang="en-IN" sz="3200" b="1" dirty="0">
              <a:effectLst>
                <a:outerShdw blurRad="38100" dist="38100" dir="2700000" algn="tl">
                  <a:srgbClr val="000000">
                    <a:alpha val="43137"/>
                  </a:srgbClr>
                </a:outerShdw>
              </a:effectLst>
            </a:endParaRPr>
          </a:p>
        </p:txBody>
      </p:sp>
      <p:sp>
        <p:nvSpPr>
          <p:cNvPr id="3" name="TextBox 2"/>
          <p:cNvSpPr txBox="1"/>
          <p:nvPr/>
        </p:nvSpPr>
        <p:spPr>
          <a:xfrm>
            <a:off x="685800" y="1447800"/>
            <a:ext cx="8229600" cy="4199611"/>
          </a:xfrm>
          <a:prstGeom prst="rect">
            <a:avLst/>
          </a:prstGeom>
          <a:noFill/>
        </p:spPr>
        <p:txBody>
          <a:bodyPr wrap="square" rtlCol="0">
            <a:spAutoFit/>
          </a:bodyPr>
          <a:lstStyle/>
          <a:p>
            <a:pPr marL="285750" indent="-285750" algn="just">
              <a:lnSpc>
                <a:spcPct val="150000"/>
              </a:lnSpc>
              <a:buFont typeface="Arial" pitchFamily="34" charset="0"/>
              <a:buChar char="•"/>
            </a:pPr>
            <a:r>
              <a:rPr lang="en-IN" sz="2000" dirty="0" smtClean="0"/>
              <a:t>Naturally occurring toxicants originate from animal, plant or mineral sources</a:t>
            </a:r>
          </a:p>
          <a:p>
            <a:pPr marL="285750" indent="-285750" algn="just">
              <a:lnSpc>
                <a:spcPct val="150000"/>
              </a:lnSpc>
              <a:buFont typeface="Arial" pitchFamily="34" charset="0"/>
              <a:buChar char="•"/>
            </a:pPr>
            <a:r>
              <a:rPr lang="en-IN" sz="2000" dirty="0" smtClean="0"/>
              <a:t>Animal toxins- such as venoms</a:t>
            </a:r>
          </a:p>
          <a:p>
            <a:pPr marL="285750" indent="-285750" algn="just">
              <a:lnSpc>
                <a:spcPct val="150000"/>
              </a:lnSpc>
              <a:buFont typeface="Arial" pitchFamily="34" charset="0"/>
              <a:buChar char="•"/>
            </a:pPr>
            <a:r>
              <a:rPr lang="en-IN" sz="2000" dirty="0" smtClean="0"/>
              <a:t>Plant toxins – such as opium, atropine, reserpine, quinine, </a:t>
            </a:r>
            <a:r>
              <a:rPr lang="en-IN" sz="2000" dirty="0" err="1" smtClean="0"/>
              <a:t>picrotoxin</a:t>
            </a:r>
            <a:r>
              <a:rPr lang="en-IN" sz="2000" dirty="0" smtClean="0"/>
              <a:t> etc.</a:t>
            </a:r>
          </a:p>
          <a:p>
            <a:pPr marL="285750" indent="-285750" algn="just">
              <a:lnSpc>
                <a:spcPct val="150000"/>
              </a:lnSpc>
              <a:buFont typeface="Arial" pitchFamily="34" charset="0"/>
              <a:buChar char="•"/>
            </a:pPr>
            <a:r>
              <a:rPr lang="en-IN" sz="2000" dirty="0" smtClean="0"/>
              <a:t>Crude plant extracts used in veterinary medicine</a:t>
            </a:r>
          </a:p>
          <a:p>
            <a:pPr marL="285750" indent="-285750" algn="just">
              <a:lnSpc>
                <a:spcPct val="150000"/>
              </a:lnSpc>
              <a:buFont typeface="Arial" pitchFamily="34" charset="0"/>
              <a:buChar char="•"/>
            </a:pPr>
            <a:r>
              <a:rPr lang="en-IN" sz="2000" dirty="0" smtClean="0"/>
              <a:t>Large number of antibiotics come from microorganisms as </a:t>
            </a:r>
            <a:r>
              <a:rPr lang="en-IN" sz="2000" dirty="0" err="1" smtClean="0"/>
              <a:t>mycotoxins</a:t>
            </a:r>
            <a:endParaRPr lang="en-IN" sz="2000" dirty="0" smtClean="0"/>
          </a:p>
          <a:p>
            <a:pPr marL="285750" indent="-285750" algn="just">
              <a:lnSpc>
                <a:spcPct val="150000"/>
              </a:lnSpc>
              <a:buFont typeface="Arial" pitchFamily="34" charset="0"/>
              <a:buChar char="•"/>
            </a:pPr>
            <a:r>
              <a:rPr lang="en-IN" sz="2000" dirty="0" smtClean="0"/>
              <a:t>Many heavy metals  such as lead, cadmium, zinc, mercury etc.</a:t>
            </a:r>
          </a:p>
          <a:p>
            <a:pPr marL="285750" indent="-285750" algn="just">
              <a:lnSpc>
                <a:spcPct val="150000"/>
              </a:lnSpc>
              <a:buFont typeface="Arial" pitchFamily="34" charset="0"/>
              <a:buChar char="•"/>
            </a:pPr>
            <a:r>
              <a:rPr lang="en-IN" sz="2000" dirty="0" smtClean="0"/>
              <a:t>Radioactive substances as hazards</a:t>
            </a:r>
          </a:p>
          <a:p>
            <a:pPr marL="285750" indent="-285750" algn="just">
              <a:lnSpc>
                <a:spcPct val="150000"/>
              </a:lnSpc>
              <a:buFont typeface="Arial" pitchFamily="34" charset="0"/>
              <a:buChar char="•"/>
            </a:pPr>
            <a:r>
              <a:rPr lang="en-IN" sz="2000" dirty="0" smtClean="0"/>
              <a:t>All Pollutants </a:t>
            </a:r>
            <a:endParaRPr lang="en-IN" sz="2000" dirty="0"/>
          </a:p>
        </p:txBody>
      </p:sp>
    </p:spTree>
    <p:extLst>
      <p:ext uri="{BB962C8B-B14F-4D97-AF65-F5344CB8AC3E}">
        <p14:creationId xmlns:p14="http://schemas.microsoft.com/office/powerpoint/2010/main" val="1506792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371600"/>
            <a:ext cx="7848600" cy="4708981"/>
          </a:xfrm>
          <a:prstGeom prst="rect">
            <a:avLst/>
          </a:prstGeom>
        </p:spPr>
        <p:txBody>
          <a:bodyPr wrap="square">
            <a:spAutoFit/>
          </a:bodyPr>
          <a:lstStyle/>
          <a:p>
            <a:pPr marL="342900" indent="-342900" algn="just">
              <a:lnSpc>
                <a:spcPct val="150000"/>
              </a:lnSpc>
              <a:buFont typeface="Arial" pitchFamily="34" charset="0"/>
              <a:buChar char="•"/>
            </a:pPr>
            <a:r>
              <a:rPr lang="en-IN" sz="2000" b="1" dirty="0" smtClean="0"/>
              <a:t>Toxins </a:t>
            </a:r>
            <a:r>
              <a:rPr lang="en-IN" sz="2000" b="1" dirty="0"/>
              <a:t>– </a:t>
            </a:r>
            <a:r>
              <a:rPr lang="en-IN" sz="2000" dirty="0"/>
              <a:t>biological compounds (Ricin, botulism) </a:t>
            </a:r>
          </a:p>
          <a:p>
            <a:pPr marL="342900" indent="-342900" algn="just">
              <a:lnSpc>
                <a:spcPct val="150000"/>
              </a:lnSpc>
              <a:buFont typeface="Arial" pitchFamily="34" charset="0"/>
              <a:buChar char="•"/>
            </a:pPr>
            <a:r>
              <a:rPr lang="en-IN" sz="2000" b="1" dirty="0"/>
              <a:t>Carcinogens - </a:t>
            </a:r>
            <a:r>
              <a:rPr lang="en-IN" sz="2000" dirty="0"/>
              <a:t>may induce cancer or increase its incidence and can affect any cells or tissues (benzene, vinyl chloride, </a:t>
            </a:r>
            <a:r>
              <a:rPr lang="en-IN" sz="2000" dirty="0" err="1"/>
              <a:t>benzo</a:t>
            </a:r>
            <a:r>
              <a:rPr lang="en-IN" sz="2000" dirty="0"/>
              <a:t>(a)</a:t>
            </a:r>
            <a:r>
              <a:rPr lang="en-IN" sz="2000" dirty="0" err="1"/>
              <a:t>pyrene</a:t>
            </a:r>
            <a:r>
              <a:rPr lang="en-IN" sz="2000" dirty="0"/>
              <a:t> ) </a:t>
            </a:r>
          </a:p>
          <a:p>
            <a:pPr marL="342900" indent="-342900" algn="just">
              <a:lnSpc>
                <a:spcPct val="150000"/>
              </a:lnSpc>
              <a:buFont typeface="Arial" pitchFamily="34" charset="0"/>
              <a:buChar char="•"/>
            </a:pPr>
            <a:r>
              <a:rPr lang="en-IN" sz="2000" b="1" dirty="0"/>
              <a:t>Mutagen - </a:t>
            </a:r>
            <a:r>
              <a:rPr lang="en-IN" sz="2000" dirty="0"/>
              <a:t>may induce hereditary genetic defects or increase their incidence and effect on the germ cells (gonads). (radiation, </a:t>
            </a:r>
            <a:r>
              <a:rPr lang="en-IN" sz="2000" dirty="0" err="1"/>
              <a:t>nitrosoamines</a:t>
            </a:r>
            <a:r>
              <a:rPr lang="en-IN" sz="2000" dirty="0"/>
              <a:t>) </a:t>
            </a:r>
          </a:p>
          <a:p>
            <a:pPr marL="342900" indent="-342900" algn="just">
              <a:lnSpc>
                <a:spcPct val="150000"/>
              </a:lnSpc>
              <a:buFont typeface="Arial" pitchFamily="34" charset="0"/>
              <a:buChar char="•"/>
            </a:pPr>
            <a:r>
              <a:rPr lang="en-IN" sz="2000" b="1" dirty="0"/>
              <a:t>Teratogens - </a:t>
            </a:r>
            <a:r>
              <a:rPr lang="en-IN" sz="2000" dirty="0"/>
              <a:t>may induce non-hereditary congenital malformations or increase their incidence and effect on the growing </a:t>
            </a:r>
            <a:r>
              <a:rPr lang="en-IN" sz="2000" dirty="0" err="1"/>
              <a:t>fetus</a:t>
            </a:r>
            <a:r>
              <a:rPr lang="en-IN" sz="2000" dirty="0"/>
              <a:t> (</a:t>
            </a:r>
            <a:r>
              <a:rPr lang="en-IN" sz="2000" i="1" dirty="0"/>
              <a:t>rubella</a:t>
            </a:r>
            <a:r>
              <a:rPr lang="en-IN" sz="2000" dirty="0"/>
              <a:t>, thalidomide, PCBs, Dioxins) </a:t>
            </a:r>
          </a:p>
          <a:p>
            <a:pPr marL="342900" indent="-342900" algn="just">
              <a:lnSpc>
                <a:spcPct val="150000"/>
              </a:lnSpc>
              <a:buFont typeface="Arial" pitchFamily="34" charset="0"/>
              <a:buChar char="•"/>
            </a:pPr>
            <a:r>
              <a:rPr lang="en-IN" sz="2000" b="1" dirty="0"/>
              <a:t>Endocrine disruptor – </a:t>
            </a:r>
            <a:r>
              <a:rPr lang="en-IN" sz="2000" dirty="0"/>
              <a:t>hormone mimic (PBDE, BPA) </a:t>
            </a:r>
          </a:p>
        </p:txBody>
      </p:sp>
      <p:sp>
        <p:nvSpPr>
          <p:cNvPr id="3" name="TextBox 2"/>
          <p:cNvSpPr txBox="1"/>
          <p:nvPr/>
        </p:nvSpPr>
        <p:spPr>
          <a:xfrm>
            <a:off x="1266954" y="304800"/>
            <a:ext cx="6381491" cy="861774"/>
          </a:xfrm>
          <a:prstGeom prst="rect">
            <a:avLst/>
          </a:prstGeom>
          <a:noFill/>
        </p:spPr>
        <p:txBody>
          <a:bodyPr wrap="none" rtlCol="0">
            <a:spAutoFit/>
          </a:bodyPr>
          <a:lstStyle/>
          <a:p>
            <a:pPr algn="ctr"/>
            <a:r>
              <a:rPr lang="en-IN" sz="3200" b="1" dirty="0"/>
              <a:t>CHEMICALS: Major Types of Toxicity </a:t>
            </a:r>
            <a:endParaRPr lang="en-IN" sz="3200" dirty="0"/>
          </a:p>
          <a:p>
            <a:pPr algn="ctr"/>
            <a:endParaRPr lang="en-IN" dirty="0"/>
          </a:p>
        </p:txBody>
      </p:sp>
    </p:spTree>
    <p:extLst>
      <p:ext uri="{BB962C8B-B14F-4D97-AF65-F5344CB8AC3E}">
        <p14:creationId xmlns:p14="http://schemas.microsoft.com/office/powerpoint/2010/main" val="4042315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0227" y="545812"/>
            <a:ext cx="6477000" cy="584775"/>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FACTORS THAT INFLUENCE TOXICITY</a:t>
            </a:r>
            <a:endParaRPr lang="en-IN" sz="3200" b="1" dirty="0">
              <a:effectLst>
                <a:outerShdw blurRad="38100" dist="38100" dir="2700000" algn="tl">
                  <a:srgbClr val="000000">
                    <a:alpha val="43137"/>
                  </a:srgbClr>
                </a:outerShdw>
              </a:effectLst>
            </a:endParaRPr>
          </a:p>
        </p:txBody>
      </p:sp>
      <p:sp>
        <p:nvSpPr>
          <p:cNvPr id="4" name="Rounded Rectangle 3"/>
          <p:cNvSpPr/>
          <p:nvPr/>
        </p:nvSpPr>
        <p:spPr>
          <a:xfrm>
            <a:off x="914400" y="1676400"/>
            <a:ext cx="2895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effectLst>
                  <a:outerShdw blurRad="38100" dist="38100" dir="2700000" algn="tl">
                    <a:srgbClr val="000000">
                      <a:alpha val="43137"/>
                    </a:srgbClr>
                  </a:outerShdw>
                </a:effectLst>
              </a:rPr>
              <a:t>EXPOSURE</a:t>
            </a:r>
            <a:endParaRPr lang="en-IN" sz="2800" b="1" dirty="0">
              <a:effectLst>
                <a:outerShdw blurRad="38100" dist="38100" dir="2700000" algn="tl">
                  <a:srgbClr val="000000">
                    <a:alpha val="43137"/>
                  </a:srgbClr>
                </a:outerShdw>
              </a:effectLst>
            </a:endParaRPr>
          </a:p>
        </p:txBody>
      </p:sp>
      <p:cxnSp>
        <p:nvCxnSpPr>
          <p:cNvPr id="6" name="Straight Arrow Connector 5"/>
          <p:cNvCxnSpPr/>
          <p:nvPr/>
        </p:nvCxnSpPr>
        <p:spPr>
          <a:xfrm flipV="1">
            <a:off x="4082387" y="1676400"/>
            <a:ext cx="1169158" cy="4009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638800" y="1372453"/>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ACUTE</a:t>
            </a:r>
            <a:endParaRPr lang="en-IN" dirty="0"/>
          </a:p>
        </p:txBody>
      </p:sp>
      <p:sp>
        <p:nvSpPr>
          <p:cNvPr id="8" name="Oval 7"/>
          <p:cNvSpPr/>
          <p:nvPr/>
        </p:nvSpPr>
        <p:spPr>
          <a:xfrm>
            <a:off x="5638800" y="2228850"/>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SUB CHRONIC</a:t>
            </a:r>
            <a:endParaRPr lang="en-IN" dirty="0"/>
          </a:p>
        </p:txBody>
      </p:sp>
      <p:sp>
        <p:nvSpPr>
          <p:cNvPr id="11" name="Oval 10"/>
          <p:cNvSpPr/>
          <p:nvPr/>
        </p:nvSpPr>
        <p:spPr>
          <a:xfrm>
            <a:off x="5791200" y="3067050"/>
            <a:ext cx="2362200" cy="571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CHRONIC</a:t>
            </a:r>
            <a:endParaRPr lang="en-IN" dirty="0"/>
          </a:p>
        </p:txBody>
      </p:sp>
      <p:cxnSp>
        <p:nvCxnSpPr>
          <p:cNvPr id="15" name="Straight Arrow Connector 14"/>
          <p:cNvCxnSpPr/>
          <p:nvPr/>
        </p:nvCxnSpPr>
        <p:spPr>
          <a:xfrm>
            <a:off x="4108545" y="2693016"/>
            <a:ext cx="1143000" cy="635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027227" y="2400300"/>
            <a:ext cx="1382973"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1219200" y="4191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effectLst>
                  <a:outerShdw blurRad="38100" dist="38100" dir="2700000" algn="tl">
                    <a:srgbClr val="000000">
                      <a:alpha val="43137"/>
                    </a:srgbClr>
                  </a:outerShdw>
                </a:effectLst>
              </a:rPr>
              <a:t>DOSE</a:t>
            </a:r>
            <a:endParaRPr lang="en-IN" sz="3200" b="1" dirty="0">
              <a:effectLst>
                <a:outerShdw blurRad="38100" dist="38100" dir="2700000" algn="tl">
                  <a:srgbClr val="000000">
                    <a:alpha val="43137"/>
                  </a:srgbClr>
                </a:outerShdw>
              </a:effectLst>
            </a:endParaRPr>
          </a:p>
        </p:txBody>
      </p:sp>
      <p:sp>
        <p:nvSpPr>
          <p:cNvPr id="22" name="Rounded Rectangle 21"/>
          <p:cNvSpPr/>
          <p:nvPr/>
        </p:nvSpPr>
        <p:spPr>
          <a:xfrm>
            <a:off x="1360227" y="5715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effectLst>
                  <a:outerShdw blurRad="38100" dist="38100" dir="2700000" algn="tl">
                    <a:srgbClr val="000000">
                      <a:alpha val="43137"/>
                    </a:srgbClr>
                  </a:outerShdw>
                </a:effectLst>
              </a:rPr>
              <a:t>RESPONSE</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380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7924800" cy="1046440"/>
          </a:xfrm>
          <a:prstGeom prst="rect">
            <a:avLst/>
          </a:prstGeom>
          <a:noFill/>
        </p:spPr>
        <p:txBody>
          <a:bodyPr wrap="square" rtlCol="0">
            <a:spAutoFit/>
          </a:bodyPr>
          <a:lstStyle/>
          <a:p>
            <a:pPr algn="ctr"/>
            <a:r>
              <a:rPr lang="en-IN" dirty="0" smtClean="0"/>
              <a:t>INTRODUCTION TO TOXICOLOGY  - </a:t>
            </a:r>
            <a:r>
              <a:rPr lang="en-IN" sz="4400" b="1" dirty="0" smtClean="0">
                <a:effectLst>
                  <a:outerShdw blurRad="38100" dist="38100" dir="2700000" algn="tl">
                    <a:srgbClr val="000000">
                      <a:alpha val="43137"/>
                    </a:srgbClr>
                  </a:outerShdw>
                </a:effectLst>
              </a:rPr>
              <a:t>Outline </a:t>
            </a:r>
            <a:endParaRPr lang="en-IN" sz="4400" b="1" dirty="0">
              <a:effectLst>
                <a:outerShdw blurRad="38100" dist="38100" dir="2700000" algn="tl">
                  <a:srgbClr val="000000">
                    <a:alpha val="43137"/>
                  </a:srgbClr>
                </a:outerShdw>
              </a:effectLst>
            </a:endParaRPr>
          </a:p>
          <a:p>
            <a:pPr algn="ctr"/>
            <a:endParaRPr lang="en-IN" dirty="0"/>
          </a:p>
        </p:txBody>
      </p:sp>
      <p:sp>
        <p:nvSpPr>
          <p:cNvPr id="4" name="Rectangle 3"/>
          <p:cNvSpPr/>
          <p:nvPr/>
        </p:nvSpPr>
        <p:spPr>
          <a:xfrm>
            <a:off x="1143000" y="1524000"/>
            <a:ext cx="4572000" cy="3682226"/>
          </a:xfrm>
          <a:prstGeom prst="rect">
            <a:avLst/>
          </a:prstGeom>
        </p:spPr>
        <p:txBody>
          <a:bodyPr>
            <a:spAutoFit/>
          </a:bodyPr>
          <a:lstStyle/>
          <a:p>
            <a:pPr marL="285750" indent="-285750">
              <a:lnSpc>
                <a:spcPct val="200000"/>
              </a:lnSpc>
              <a:buFont typeface="Arial" pitchFamily="34" charset="0"/>
              <a:buChar char="•"/>
            </a:pPr>
            <a:r>
              <a:rPr lang="en-IN" sz="2400" dirty="0" smtClean="0"/>
              <a:t>What is Toxicology </a:t>
            </a:r>
          </a:p>
          <a:p>
            <a:pPr marL="285750" indent="-285750">
              <a:lnSpc>
                <a:spcPct val="200000"/>
              </a:lnSpc>
              <a:buFont typeface="Arial" pitchFamily="34" charset="0"/>
              <a:buChar char="•"/>
            </a:pPr>
            <a:r>
              <a:rPr lang="en-IN" sz="2400" dirty="0" smtClean="0"/>
              <a:t>Scope</a:t>
            </a:r>
          </a:p>
          <a:p>
            <a:pPr marL="285750" indent="-285750">
              <a:lnSpc>
                <a:spcPct val="200000"/>
              </a:lnSpc>
              <a:buFont typeface="Arial" pitchFamily="34" charset="0"/>
              <a:buChar char="•"/>
            </a:pPr>
            <a:r>
              <a:rPr lang="en-IN" sz="2400" dirty="0" smtClean="0"/>
              <a:t>Basic divisions of toxicology</a:t>
            </a:r>
          </a:p>
          <a:p>
            <a:pPr marL="285750" indent="-285750">
              <a:lnSpc>
                <a:spcPct val="200000"/>
              </a:lnSpc>
              <a:buFont typeface="Arial" pitchFamily="34" charset="0"/>
              <a:buChar char="•"/>
            </a:pPr>
            <a:r>
              <a:rPr lang="en-IN" sz="2400" dirty="0" smtClean="0"/>
              <a:t>Goals </a:t>
            </a:r>
            <a:endParaRPr lang="en-IN" sz="2400" dirty="0"/>
          </a:p>
          <a:p>
            <a:pPr marL="285750" indent="-285750">
              <a:lnSpc>
                <a:spcPct val="200000"/>
              </a:lnSpc>
              <a:buFont typeface="Arial" pitchFamily="34" charset="0"/>
              <a:buChar char="•"/>
            </a:pPr>
            <a:r>
              <a:rPr lang="en-IN" sz="2400" dirty="0" smtClean="0"/>
              <a:t>Concepts - Types </a:t>
            </a:r>
            <a:r>
              <a:rPr lang="en-IN" sz="2400" dirty="0"/>
              <a:t>of </a:t>
            </a:r>
            <a:r>
              <a:rPr lang="en-IN" sz="2400" dirty="0" smtClean="0"/>
              <a:t>Toxicants</a:t>
            </a:r>
          </a:p>
        </p:txBody>
      </p:sp>
    </p:spTree>
    <p:extLst>
      <p:ext uri="{BB962C8B-B14F-4D97-AF65-F5344CB8AC3E}">
        <p14:creationId xmlns:p14="http://schemas.microsoft.com/office/powerpoint/2010/main" val="175163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685800"/>
            <a:ext cx="8077200" cy="5078313"/>
          </a:xfrm>
          <a:prstGeom prst="rect">
            <a:avLst/>
          </a:prstGeom>
        </p:spPr>
        <p:txBody>
          <a:bodyPr wrap="square">
            <a:spAutoFit/>
          </a:bodyPr>
          <a:lstStyle/>
          <a:p>
            <a:pPr marL="285750" indent="-285750" algn="just">
              <a:lnSpc>
                <a:spcPct val="150000"/>
              </a:lnSpc>
              <a:buFont typeface="Wingdings" pitchFamily="2" charset="2"/>
              <a:buChar char="Ø"/>
            </a:pPr>
            <a:r>
              <a:rPr lang="en-IN" b="1" dirty="0"/>
              <a:t>Toxicology </a:t>
            </a:r>
            <a:r>
              <a:rPr lang="en-IN" i="1" dirty="0"/>
              <a:t>Formerly </a:t>
            </a:r>
            <a:r>
              <a:rPr lang="en-IN" b="1" dirty="0"/>
              <a:t>The Scien</a:t>
            </a:r>
            <a:r>
              <a:rPr lang="en-IN" b="1" i="1" dirty="0"/>
              <a:t>ce of Poisons </a:t>
            </a:r>
            <a:endParaRPr lang="en-IN" dirty="0"/>
          </a:p>
          <a:p>
            <a:pPr algn="ctr">
              <a:lnSpc>
                <a:spcPct val="150000"/>
              </a:lnSpc>
            </a:pPr>
            <a:r>
              <a:rPr lang="en-IN" i="1" dirty="0"/>
              <a:t>Now </a:t>
            </a:r>
            <a:endParaRPr lang="en-IN" dirty="0"/>
          </a:p>
          <a:p>
            <a:pPr algn="just">
              <a:lnSpc>
                <a:spcPct val="150000"/>
              </a:lnSpc>
            </a:pPr>
            <a:r>
              <a:rPr lang="en-IN" b="1" dirty="0"/>
              <a:t>The science that deals with the adverse effects of chemicals on living organisms and assesses the probability of their occurrence </a:t>
            </a:r>
            <a:endParaRPr lang="en-IN" b="1" dirty="0" smtClean="0"/>
          </a:p>
          <a:p>
            <a:pPr algn="just">
              <a:lnSpc>
                <a:spcPct val="150000"/>
              </a:lnSpc>
            </a:pPr>
            <a:endParaRPr lang="en-IN" b="1" dirty="0"/>
          </a:p>
          <a:p>
            <a:pPr marL="285750" indent="-285750" algn="just">
              <a:lnSpc>
                <a:spcPct val="150000"/>
              </a:lnSpc>
              <a:buFont typeface="Wingdings" pitchFamily="2" charset="2"/>
              <a:buChar char="Ø"/>
            </a:pPr>
            <a:r>
              <a:rPr lang="en-IN" b="1" dirty="0" smtClean="0"/>
              <a:t>Toxicology term derived from</a:t>
            </a:r>
          </a:p>
          <a:p>
            <a:pPr algn="just">
              <a:lnSpc>
                <a:spcPct val="150000"/>
              </a:lnSpc>
            </a:pPr>
            <a:r>
              <a:rPr lang="en-IN" b="1" dirty="0"/>
              <a:t> </a:t>
            </a:r>
            <a:r>
              <a:rPr lang="en-IN" b="1" dirty="0" smtClean="0"/>
              <a:t> 		</a:t>
            </a:r>
            <a:r>
              <a:rPr lang="en-IN" b="1" dirty="0" err="1" smtClean="0"/>
              <a:t>Toxicon</a:t>
            </a:r>
            <a:r>
              <a:rPr lang="en-IN" b="1" dirty="0" smtClean="0"/>
              <a:t> – arrow (poison)</a:t>
            </a:r>
          </a:p>
          <a:p>
            <a:pPr algn="just">
              <a:lnSpc>
                <a:spcPct val="150000"/>
              </a:lnSpc>
            </a:pPr>
            <a:r>
              <a:rPr lang="en-IN" b="1" dirty="0"/>
              <a:t>	</a:t>
            </a:r>
            <a:r>
              <a:rPr lang="en-IN" b="1" dirty="0" smtClean="0"/>
              <a:t>	logos – study</a:t>
            </a:r>
          </a:p>
          <a:p>
            <a:pPr marL="285750" indent="-285750" algn="just">
              <a:lnSpc>
                <a:spcPct val="150000"/>
              </a:lnSpc>
              <a:buFont typeface="Wingdings" pitchFamily="2" charset="2"/>
              <a:buChar char="Ø"/>
            </a:pPr>
            <a:r>
              <a:rPr lang="en-IN" dirty="0" smtClean="0"/>
              <a:t>Scientifically speaking, toxicology is the quantitative and qualitative study of the adverse or toxic effects of chemicals and other anthropogenic materials or xenobiotic on organisms.</a:t>
            </a:r>
          </a:p>
          <a:p>
            <a:pPr marL="285750" indent="-285750" algn="just">
              <a:lnSpc>
                <a:spcPct val="150000"/>
              </a:lnSpc>
              <a:buFont typeface="Wingdings" pitchFamily="2" charset="2"/>
              <a:buChar char="Ø"/>
            </a:pPr>
            <a:r>
              <a:rPr lang="en-IN" dirty="0" smtClean="0"/>
              <a:t>Toxicology is the youngest science of poisons</a:t>
            </a:r>
            <a:endParaRPr lang="en-IN" dirty="0"/>
          </a:p>
        </p:txBody>
      </p:sp>
    </p:spTree>
    <p:extLst>
      <p:ext uri="{BB962C8B-B14F-4D97-AF65-F5344CB8AC3E}">
        <p14:creationId xmlns:p14="http://schemas.microsoft.com/office/powerpoint/2010/main" val="365955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153400" cy="5539978"/>
          </a:xfrm>
          <a:prstGeom prst="rect">
            <a:avLst/>
          </a:prstGeom>
        </p:spPr>
        <p:txBody>
          <a:bodyPr wrap="square">
            <a:spAutoFit/>
          </a:bodyPr>
          <a:lstStyle/>
          <a:p>
            <a:pPr algn="ctr"/>
            <a:r>
              <a:rPr lang="en-IN" sz="2800" b="1" dirty="0">
                <a:effectLst>
                  <a:outerShdw blurRad="38100" dist="38100" dir="2700000" algn="tl">
                    <a:srgbClr val="000000">
                      <a:alpha val="43137"/>
                    </a:srgbClr>
                  </a:outerShdw>
                </a:effectLst>
              </a:rPr>
              <a:t>Definition of </a:t>
            </a:r>
            <a:r>
              <a:rPr lang="en-IN" sz="2800" b="1" dirty="0" smtClean="0">
                <a:effectLst>
                  <a:outerShdw blurRad="38100" dist="38100" dir="2700000" algn="tl">
                    <a:srgbClr val="000000">
                      <a:alpha val="43137"/>
                    </a:srgbClr>
                  </a:outerShdw>
                </a:effectLst>
              </a:rPr>
              <a:t>toxicology</a:t>
            </a:r>
          </a:p>
          <a:p>
            <a:endParaRPr lang="en-IN" sz="2800" b="1" dirty="0">
              <a:effectLst>
                <a:outerShdw blurRad="38100" dist="38100" dir="2700000" algn="tl">
                  <a:srgbClr val="000000">
                    <a:alpha val="43137"/>
                  </a:srgbClr>
                </a:outerShdw>
              </a:effectLst>
            </a:endParaRPr>
          </a:p>
          <a:p>
            <a:endParaRPr lang="en-IN" sz="2800" b="1" dirty="0">
              <a:effectLst>
                <a:outerShdw blurRad="38100" dist="38100" dir="2700000" algn="tl">
                  <a:srgbClr val="000000">
                    <a:alpha val="43137"/>
                  </a:srgbClr>
                </a:outerShdw>
              </a:effectLst>
            </a:endParaRPr>
          </a:p>
          <a:p>
            <a:pPr>
              <a:lnSpc>
                <a:spcPct val="150000"/>
              </a:lnSpc>
            </a:pPr>
            <a:r>
              <a:rPr lang="en-IN" dirty="0"/>
              <a:t>• The study of the adverse effects of a toxicant on living organisms.</a:t>
            </a:r>
          </a:p>
          <a:p>
            <a:pPr>
              <a:lnSpc>
                <a:spcPct val="150000"/>
              </a:lnSpc>
            </a:pPr>
            <a:endParaRPr lang="en-IN" dirty="0"/>
          </a:p>
          <a:p>
            <a:pPr>
              <a:lnSpc>
                <a:spcPct val="150000"/>
              </a:lnSpc>
            </a:pPr>
            <a:r>
              <a:rPr lang="en-IN" dirty="0" smtClean="0"/>
              <a:t>Adverse effects may be</a:t>
            </a:r>
            <a:endParaRPr lang="en-IN" dirty="0"/>
          </a:p>
          <a:p>
            <a:pPr>
              <a:lnSpc>
                <a:spcPct val="150000"/>
              </a:lnSpc>
            </a:pPr>
            <a:r>
              <a:rPr lang="en-IN" dirty="0"/>
              <a:t>• any change from an organism’s normal state</a:t>
            </a:r>
          </a:p>
          <a:p>
            <a:pPr>
              <a:lnSpc>
                <a:spcPct val="150000"/>
              </a:lnSpc>
            </a:pPr>
            <a:r>
              <a:rPr lang="en-IN" dirty="0"/>
              <a:t>• dependent upon the concentration of active compound at the target site for a</a:t>
            </a:r>
          </a:p>
          <a:p>
            <a:pPr>
              <a:lnSpc>
                <a:spcPct val="150000"/>
              </a:lnSpc>
            </a:pPr>
            <a:r>
              <a:rPr lang="en-IN" dirty="0"/>
              <a:t>sufficient time.</a:t>
            </a:r>
          </a:p>
          <a:p>
            <a:pPr>
              <a:lnSpc>
                <a:spcPct val="150000"/>
              </a:lnSpc>
            </a:pPr>
            <a:r>
              <a:rPr lang="en-IN" dirty="0"/>
              <a:t>• Toxicant</a:t>
            </a:r>
          </a:p>
          <a:p>
            <a:pPr>
              <a:lnSpc>
                <a:spcPct val="150000"/>
              </a:lnSpc>
            </a:pPr>
            <a:r>
              <a:rPr lang="en-IN" dirty="0"/>
              <a:t>• any agent capable of producing a deleterious response in a biological system</a:t>
            </a:r>
          </a:p>
          <a:p>
            <a:pPr>
              <a:lnSpc>
                <a:spcPct val="150000"/>
              </a:lnSpc>
            </a:pPr>
            <a:r>
              <a:rPr lang="en-IN" dirty="0"/>
              <a:t>• Living organism</a:t>
            </a:r>
          </a:p>
          <a:p>
            <a:pPr>
              <a:lnSpc>
                <a:spcPct val="150000"/>
              </a:lnSpc>
            </a:pPr>
            <a:r>
              <a:rPr lang="en-IN" dirty="0"/>
              <a:t>• a „sac of water” with target sites, storage depots and enzymes</a:t>
            </a:r>
          </a:p>
        </p:txBody>
      </p:sp>
    </p:spTree>
    <p:extLst>
      <p:ext uri="{BB962C8B-B14F-4D97-AF65-F5344CB8AC3E}">
        <p14:creationId xmlns:p14="http://schemas.microsoft.com/office/powerpoint/2010/main" val="2246471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6186309"/>
          </a:xfrm>
          <a:prstGeom prst="rect">
            <a:avLst/>
          </a:prstGeom>
        </p:spPr>
        <p:txBody>
          <a:bodyPr wrap="square">
            <a:spAutoFit/>
          </a:bodyPr>
          <a:lstStyle/>
          <a:p>
            <a:pPr marL="285750" indent="-285750">
              <a:buFont typeface="Wingdings" pitchFamily="2" charset="2"/>
              <a:buChar char="Ø"/>
            </a:pPr>
            <a:r>
              <a:rPr lang="en-IN" b="1" dirty="0" smtClean="0"/>
              <a:t>Toxicology is both</a:t>
            </a:r>
          </a:p>
          <a:p>
            <a:r>
              <a:rPr lang="en-IN" b="1" dirty="0" smtClean="0"/>
              <a:t>	Science , like medicine and </a:t>
            </a:r>
          </a:p>
          <a:p>
            <a:r>
              <a:rPr lang="en-IN" b="1" dirty="0" smtClean="0"/>
              <a:t>	An art, like practise</a:t>
            </a:r>
          </a:p>
          <a:p>
            <a:endParaRPr lang="en-IN" b="1" dirty="0" smtClean="0"/>
          </a:p>
          <a:p>
            <a:pPr marL="285750" indent="-285750" algn="just">
              <a:lnSpc>
                <a:spcPct val="150000"/>
              </a:lnSpc>
              <a:buFont typeface="Arial" pitchFamily="34" charset="0"/>
              <a:buChar char="•"/>
            </a:pPr>
            <a:r>
              <a:rPr lang="en-IN" b="1" dirty="0" smtClean="0"/>
              <a:t>It is one of the several multi disciplinary fields of environmental sciences where many disciplines are common with other fields</a:t>
            </a:r>
          </a:p>
          <a:p>
            <a:pPr marL="285750" indent="-285750" algn="just">
              <a:lnSpc>
                <a:spcPct val="150000"/>
              </a:lnSpc>
              <a:buFont typeface="Arial" pitchFamily="34" charset="0"/>
              <a:buChar char="•"/>
            </a:pPr>
            <a:r>
              <a:rPr lang="en-IN" b="1" dirty="0" smtClean="0"/>
              <a:t>It is concern with the study of concentrations, transport, distribution , transformation  and the ultimate fate of toxins and chemicals in the environment.</a:t>
            </a:r>
          </a:p>
          <a:p>
            <a:pPr marL="285750" indent="-285750" algn="just">
              <a:lnSpc>
                <a:spcPct val="150000"/>
              </a:lnSpc>
              <a:buFont typeface="Arial" pitchFamily="34" charset="0"/>
              <a:buChar char="•"/>
            </a:pPr>
            <a:r>
              <a:rPr lang="en-IN" b="1" dirty="0" smtClean="0"/>
              <a:t>It is essential to understand the chemical reactions (</a:t>
            </a:r>
            <a:r>
              <a:rPr lang="en-IN" b="1" dirty="0" err="1" smtClean="0"/>
              <a:t>eg</a:t>
            </a:r>
            <a:r>
              <a:rPr lang="en-IN" b="1" dirty="0" smtClean="0"/>
              <a:t>. Hydrolysis, oxidation, photolysis), physical (</a:t>
            </a:r>
            <a:r>
              <a:rPr lang="en-IN" b="1" dirty="0" err="1" smtClean="0"/>
              <a:t>eg</a:t>
            </a:r>
            <a:r>
              <a:rPr lang="en-IN" b="1" dirty="0" smtClean="0"/>
              <a:t>. Molecular structure, solubility, volatility and sorption) and biological (</a:t>
            </a:r>
            <a:r>
              <a:rPr lang="en-IN" b="1" dirty="0" err="1" smtClean="0"/>
              <a:t>eg</a:t>
            </a:r>
            <a:r>
              <a:rPr lang="en-IN" b="1" dirty="0" smtClean="0"/>
              <a:t>. Biotransformation, accumulation, biomagnification) factors that affect environmental concentration of chemicals in order to assess how toxic agents act in environment and how environment act and try to neutralize these agents and impact on living beings.</a:t>
            </a:r>
          </a:p>
          <a:p>
            <a:pPr marL="285750" indent="-285750" algn="just">
              <a:lnSpc>
                <a:spcPct val="150000"/>
              </a:lnSpc>
              <a:buFont typeface="Arial" pitchFamily="34" charset="0"/>
              <a:buChar char="•"/>
            </a:pPr>
            <a:r>
              <a:rPr lang="en-IN" b="1" dirty="0" smtClean="0"/>
              <a:t>Environmental </a:t>
            </a:r>
            <a:r>
              <a:rPr lang="en-IN" b="1" dirty="0"/>
              <a:t>toxicology: </a:t>
            </a:r>
            <a:r>
              <a:rPr lang="en-IN" dirty="0"/>
              <a:t>The study of the effects of pollutants on organisms, populations, ecosystems, and the biosphere. </a:t>
            </a:r>
          </a:p>
        </p:txBody>
      </p:sp>
      <p:sp>
        <p:nvSpPr>
          <p:cNvPr id="4" name="TextBox 3"/>
          <p:cNvSpPr txBox="1"/>
          <p:nvPr/>
        </p:nvSpPr>
        <p:spPr>
          <a:xfrm>
            <a:off x="2286000" y="152400"/>
            <a:ext cx="5029200" cy="369332"/>
          </a:xfrm>
          <a:prstGeom prst="rect">
            <a:avLst/>
          </a:prstGeom>
          <a:noFill/>
        </p:spPr>
        <p:txBody>
          <a:bodyPr wrap="square" rtlCol="0">
            <a:spAutoFit/>
          </a:bodyPr>
          <a:lstStyle/>
          <a:p>
            <a:pPr algn="ctr"/>
            <a:r>
              <a:rPr lang="en-IN" dirty="0" smtClean="0"/>
              <a:t>SCOPE OF TOXICOLOGY</a:t>
            </a:r>
            <a:endParaRPr lang="en-IN" dirty="0"/>
          </a:p>
        </p:txBody>
      </p:sp>
    </p:spTree>
    <p:extLst>
      <p:ext uri="{BB962C8B-B14F-4D97-AF65-F5344CB8AC3E}">
        <p14:creationId xmlns:p14="http://schemas.microsoft.com/office/powerpoint/2010/main" val="191184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458200" cy="5447645"/>
          </a:xfrm>
          <a:prstGeom prst="rect">
            <a:avLst/>
          </a:prstGeom>
        </p:spPr>
        <p:txBody>
          <a:bodyPr wrap="square">
            <a:spAutoFit/>
          </a:bodyPr>
          <a:lstStyle/>
          <a:p>
            <a:pPr>
              <a:lnSpc>
                <a:spcPct val="150000"/>
              </a:lnSpc>
            </a:pPr>
            <a:r>
              <a:rPr lang="en-IN" sz="2000" dirty="0"/>
              <a:t>Environmental toxicology is a multidisciplinary science involving </a:t>
            </a:r>
            <a:r>
              <a:rPr lang="en-IN" sz="2000" dirty="0" smtClean="0"/>
              <a:t>many widely </a:t>
            </a:r>
            <a:r>
              <a:rPr lang="en-IN" sz="2000" dirty="0"/>
              <a:t>diverse areas of study such as</a:t>
            </a:r>
          </a:p>
          <a:p>
            <a:pPr marL="285750" indent="-285750">
              <a:lnSpc>
                <a:spcPct val="150000"/>
              </a:lnSpc>
              <a:buFont typeface="Arial" pitchFamily="34" charset="0"/>
              <a:buChar char="•"/>
            </a:pPr>
            <a:r>
              <a:rPr lang="en-IN" sz="1600" dirty="0" smtClean="0"/>
              <a:t>chemistry</a:t>
            </a:r>
            <a:r>
              <a:rPr lang="en-IN" sz="1600" dirty="0"/>
              <a:t>, the characterization of toxins;</a:t>
            </a:r>
          </a:p>
          <a:p>
            <a:pPr marL="285750" indent="-285750">
              <a:lnSpc>
                <a:spcPct val="150000"/>
              </a:lnSpc>
              <a:buFont typeface="Arial" pitchFamily="34" charset="0"/>
              <a:buChar char="•"/>
            </a:pPr>
            <a:r>
              <a:rPr lang="en-IN" sz="1600" dirty="0" smtClean="0"/>
              <a:t>pharmacology</a:t>
            </a:r>
            <a:r>
              <a:rPr lang="en-IN" sz="1600" dirty="0"/>
              <a:t>, the mode of entry and distribution of toxins </a:t>
            </a:r>
            <a:r>
              <a:rPr lang="en-IN" sz="1600" dirty="0" smtClean="0"/>
              <a:t>in the </a:t>
            </a:r>
            <a:r>
              <a:rPr lang="en-IN" sz="1600" dirty="0"/>
              <a:t>body;</a:t>
            </a:r>
          </a:p>
          <a:p>
            <a:pPr marL="285750" indent="-285750">
              <a:lnSpc>
                <a:spcPct val="150000"/>
              </a:lnSpc>
              <a:buFont typeface="Arial" pitchFamily="34" charset="0"/>
              <a:buChar char="•"/>
            </a:pPr>
            <a:r>
              <a:rPr lang="en-IN" sz="1600" dirty="0" smtClean="0"/>
              <a:t>biochemistry</a:t>
            </a:r>
            <a:r>
              <a:rPr lang="en-IN" sz="1600" dirty="0"/>
              <a:t>, the metabolism and interaction of toxins with </a:t>
            </a:r>
            <a:r>
              <a:rPr lang="en-IN" sz="1600" dirty="0" smtClean="0"/>
              <a:t>cell  components</a:t>
            </a:r>
            <a:r>
              <a:rPr lang="en-IN" sz="1600" dirty="0"/>
              <a:t>;</a:t>
            </a:r>
          </a:p>
          <a:p>
            <a:pPr marL="285750" indent="-285750">
              <a:lnSpc>
                <a:spcPct val="150000"/>
              </a:lnSpc>
              <a:buFont typeface="Arial" pitchFamily="34" charset="0"/>
              <a:buChar char="•"/>
            </a:pPr>
            <a:r>
              <a:rPr lang="en-IN" sz="1600" dirty="0" smtClean="0"/>
              <a:t> </a:t>
            </a:r>
            <a:r>
              <a:rPr lang="en-IN" sz="1600" dirty="0"/>
              <a:t>physiology, the effect of toxins on body organs;</a:t>
            </a:r>
          </a:p>
          <a:p>
            <a:pPr marL="285750" indent="-285750">
              <a:lnSpc>
                <a:spcPct val="150000"/>
              </a:lnSpc>
              <a:buFont typeface="Arial" pitchFamily="34" charset="0"/>
              <a:buChar char="•"/>
            </a:pPr>
            <a:r>
              <a:rPr lang="en-IN" sz="1600" dirty="0" smtClean="0"/>
              <a:t>.biology</a:t>
            </a:r>
            <a:r>
              <a:rPr lang="en-IN" sz="1600" dirty="0"/>
              <a:t>, the effect of toxins on the environment;</a:t>
            </a:r>
          </a:p>
          <a:p>
            <a:pPr marL="285750" indent="-285750">
              <a:lnSpc>
                <a:spcPct val="150000"/>
              </a:lnSpc>
              <a:buFont typeface="Arial" pitchFamily="34" charset="0"/>
              <a:buChar char="•"/>
            </a:pPr>
            <a:r>
              <a:rPr lang="en-IN" sz="1600" dirty="0" smtClean="0"/>
              <a:t>.genetics</a:t>
            </a:r>
            <a:r>
              <a:rPr lang="en-IN" sz="1600" dirty="0"/>
              <a:t>, the effect toxins can have on the reproductive </a:t>
            </a:r>
            <a:r>
              <a:rPr lang="en-IN" sz="1600" dirty="0" smtClean="0"/>
              <a:t>system and </a:t>
            </a:r>
            <a:r>
              <a:rPr lang="en-IN" sz="1600" dirty="0"/>
              <a:t>on future generations by altering genetic codes;</a:t>
            </a:r>
          </a:p>
          <a:p>
            <a:pPr marL="285750" indent="-285750">
              <a:lnSpc>
                <a:spcPct val="150000"/>
              </a:lnSpc>
              <a:buFont typeface="Arial" pitchFamily="34" charset="0"/>
              <a:buChar char="•"/>
            </a:pPr>
            <a:r>
              <a:rPr lang="en-IN" sz="1600" dirty="0" smtClean="0"/>
              <a:t>epidemiology</a:t>
            </a:r>
            <a:r>
              <a:rPr lang="en-IN" sz="1600" dirty="0"/>
              <a:t>, the effect on the population as a whole </a:t>
            </a:r>
            <a:r>
              <a:rPr lang="en-IN" sz="1600" dirty="0" smtClean="0"/>
              <a:t>of chronic </a:t>
            </a:r>
            <a:r>
              <a:rPr lang="en-IN" sz="1600" dirty="0"/>
              <a:t>exposure to small quantities of suspected agents;</a:t>
            </a:r>
          </a:p>
          <a:p>
            <a:pPr marL="285750" indent="-285750">
              <a:lnSpc>
                <a:spcPct val="150000"/>
              </a:lnSpc>
              <a:buFont typeface="Arial" pitchFamily="34" charset="0"/>
              <a:buChar char="•"/>
            </a:pPr>
            <a:r>
              <a:rPr lang="en-IN" sz="1600" dirty="0" smtClean="0"/>
              <a:t>law</a:t>
            </a:r>
            <a:r>
              <a:rPr lang="en-IN" sz="1600" dirty="0"/>
              <a:t>, regulation of the use or release into the environment </a:t>
            </a:r>
            <a:r>
              <a:rPr lang="en-IN" sz="1600" dirty="0" smtClean="0"/>
              <a:t>of toxic </a:t>
            </a:r>
            <a:r>
              <a:rPr lang="en-IN" sz="1600" dirty="0"/>
              <a:t>substances; and</a:t>
            </a:r>
          </a:p>
          <a:p>
            <a:pPr marL="285750" indent="-285750">
              <a:lnSpc>
                <a:spcPct val="150000"/>
              </a:lnSpc>
              <a:buFont typeface="Arial" pitchFamily="34" charset="0"/>
              <a:buChar char="•"/>
            </a:pPr>
            <a:r>
              <a:rPr lang="en-IN" sz="1600" dirty="0" smtClean="0"/>
              <a:t> </a:t>
            </a:r>
            <a:r>
              <a:rPr lang="en-IN" sz="1600" dirty="0"/>
              <a:t>economics, evaluation of the environmental cost vs. benefit </a:t>
            </a:r>
            <a:r>
              <a:rPr lang="en-IN" sz="1600" dirty="0" err="1" smtClean="0"/>
              <a:t>ofeconomic</a:t>
            </a:r>
            <a:r>
              <a:rPr lang="en-IN" sz="1600" dirty="0" smtClean="0"/>
              <a:t> </a:t>
            </a:r>
            <a:r>
              <a:rPr lang="en-IN" sz="1600" dirty="0"/>
              <a:t>development and the determination of </a:t>
            </a:r>
            <a:r>
              <a:rPr lang="en-IN" sz="1600" dirty="0" smtClean="0"/>
              <a:t>trade-offs among </a:t>
            </a:r>
            <a:r>
              <a:rPr lang="en-IN" sz="1600" dirty="0"/>
              <a:t>economy, health, and the environment.</a:t>
            </a:r>
          </a:p>
        </p:txBody>
      </p:sp>
    </p:spTree>
    <p:extLst>
      <p:ext uri="{BB962C8B-B14F-4D97-AF65-F5344CB8AC3E}">
        <p14:creationId xmlns:p14="http://schemas.microsoft.com/office/powerpoint/2010/main" val="2909932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IN" sz="4000" b="1" dirty="0" smtClean="0">
                <a:effectLst>
                  <a:outerShdw blurRad="38100" dist="38100" dir="2700000" algn="tl">
                    <a:srgbClr val="000000">
                      <a:alpha val="43137"/>
                    </a:srgbClr>
                  </a:outerShdw>
                </a:effectLst>
              </a:rPr>
              <a:t>BASIC DIVISIONS OF TOXICOLOGY</a:t>
            </a: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IN" dirty="0" smtClean="0"/>
              <a:t>On the basis of toxic effects of the chemical, toxicity is subdivided into</a:t>
            </a:r>
          </a:p>
          <a:p>
            <a:pPr>
              <a:lnSpc>
                <a:spcPct val="150000"/>
              </a:lnSpc>
            </a:pPr>
            <a:r>
              <a:rPr lang="en-IN" dirty="0" smtClean="0"/>
              <a:t>Acute effects – </a:t>
            </a:r>
            <a:r>
              <a:rPr lang="en-IN" sz="2000" dirty="0" smtClean="0"/>
              <a:t>related to short term exposure of few hours, days or weeks to a chemical . They are much severe in nature </a:t>
            </a:r>
            <a:endParaRPr lang="en-IN" dirty="0" smtClean="0"/>
          </a:p>
          <a:p>
            <a:pPr algn="just">
              <a:lnSpc>
                <a:spcPct val="150000"/>
              </a:lnSpc>
            </a:pPr>
            <a:r>
              <a:rPr lang="en-IN" dirty="0" smtClean="0"/>
              <a:t>Chronic effects – </a:t>
            </a:r>
            <a:r>
              <a:rPr lang="en-IN" sz="2000" dirty="0" smtClean="0"/>
              <a:t>ingestion of smaller quantities over a prolonged period of time leading to toxic concentrations or long term exposures</a:t>
            </a:r>
            <a:endParaRPr lang="en-IN" sz="2000" dirty="0"/>
          </a:p>
        </p:txBody>
      </p:sp>
    </p:spTree>
    <p:extLst>
      <p:ext uri="{BB962C8B-B14F-4D97-AF65-F5344CB8AC3E}">
        <p14:creationId xmlns:p14="http://schemas.microsoft.com/office/powerpoint/2010/main" val="388661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3197" y="228600"/>
            <a:ext cx="5410200" cy="707886"/>
          </a:xfrm>
          <a:prstGeom prst="rect">
            <a:avLst/>
          </a:prstGeom>
          <a:noFill/>
        </p:spPr>
        <p:txBody>
          <a:bodyPr wrap="square" rtlCol="0">
            <a:spAutoFit/>
          </a:bodyPr>
          <a:lstStyle/>
          <a:p>
            <a:pPr algn="ctr"/>
            <a:r>
              <a:rPr lang="en-IN" sz="3200" b="1" dirty="0" smtClean="0">
                <a:effectLst>
                  <a:outerShdw blurRad="38100" dist="38100" dir="2700000" algn="tl">
                    <a:srgbClr val="000000">
                      <a:alpha val="43137"/>
                    </a:srgbClr>
                  </a:outerShdw>
                </a:effectLst>
              </a:rPr>
              <a:t>DEFINITION</a:t>
            </a:r>
            <a:r>
              <a:rPr lang="en-IN" sz="4000" b="1" dirty="0" smtClean="0">
                <a:effectLst>
                  <a:outerShdw blurRad="38100" dist="38100" dir="2700000" algn="tl">
                    <a:srgbClr val="000000">
                      <a:alpha val="43137"/>
                    </a:srgbClr>
                  </a:outerShdw>
                </a:effectLst>
              </a:rPr>
              <a:t>S</a:t>
            </a:r>
            <a:endParaRPr lang="en-IN" sz="4000" b="1" dirty="0">
              <a:effectLst>
                <a:outerShdw blurRad="38100" dist="38100" dir="2700000" algn="tl">
                  <a:srgbClr val="000000">
                    <a:alpha val="43137"/>
                  </a:srgbClr>
                </a:outerShdw>
              </a:effectLst>
            </a:endParaRPr>
          </a:p>
        </p:txBody>
      </p:sp>
      <p:sp>
        <p:nvSpPr>
          <p:cNvPr id="4" name="TextBox 3"/>
          <p:cNvSpPr txBox="1"/>
          <p:nvPr/>
        </p:nvSpPr>
        <p:spPr>
          <a:xfrm>
            <a:off x="685800" y="936486"/>
            <a:ext cx="8077200" cy="5078313"/>
          </a:xfrm>
          <a:prstGeom prst="rect">
            <a:avLst/>
          </a:prstGeom>
          <a:noFill/>
        </p:spPr>
        <p:txBody>
          <a:bodyPr wrap="square" rtlCol="0">
            <a:spAutoFit/>
          </a:bodyPr>
          <a:lstStyle/>
          <a:p>
            <a:pPr marL="285750" indent="-285750" algn="just">
              <a:lnSpc>
                <a:spcPct val="150000"/>
              </a:lnSpc>
              <a:buFont typeface="Arial" pitchFamily="34" charset="0"/>
              <a:buChar char="•"/>
            </a:pPr>
            <a:r>
              <a:rPr lang="en-IN" b="1" dirty="0" smtClean="0"/>
              <a:t>TOXIC SUBSTANCE- </a:t>
            </a:r>
            <a:r>
              <a:rPr lang="en-IN" dirty="0" smtClean="0"/>
              <a:t>is the one which demonstrate the potential to induce cancer, body injury or long term disease</a:t>
            </a:r>
          </a:p>
          <a:p>
            <a:pPr marL="285750" indent="-285750" algn="just">
              <a:lnSpc>
                <a:spcPct val="150000"/>
              </a:lnSpc>
              <a:buFont typeface="Arial" pitchFamily="34" charset="0"/>
              <a:buChar char="•"/>
            </a:pPr>
            <a:r>
              <a:rPr lang="en-IN" b="1" dirty="0" smtClean="0"/>
              <a:t>TOXIN </a:t>
            </a:r>
            <a:r>
              <a:rPr lang="en-IN" dirty="0" smtClean="0"/>
              <a:t>– can be of plant, microbial  or animal origin or a synthetic substance</a:t>
            </a:r>
          </a:p>
          <a:p>
            <a:pPr marL="285750" indent="-285750" algn="just">
              <a:lnSpc>
                <a:spcPct val="150000"/>
              </a:lnSpc>
              <a:buFont typeface="Arial" pitchFamily="34" charset="0"/>
              <a:buChar char="•"/>
            </a:pPr>
            <a:r>
              <a:rPr lang="en-IN" b="1" dirty="0" smtClean="0"/>
              <a:t>TOXICITY – </a:t>
            </a:r>
            <a:r>
              <a:rPr lang="en-IN" dirty="0" smtClean="0"/>
              <a:t>is a relative term commonly used to compare one chemical’s potential with another.</a:t>
            </a:r>
          </a:p>
          <a:p>
            <a:pPr marL="285750" indent="-285750" algn="just">
              <a:lnSpc>
                <a:spcPct val="150000"/>
              </a:lnSpc>
              <a:buFont typeface="Arial" pitchFamily="34" charset="0"/>
              <a:buChar char="•"/>
            </a:pPr>
            <a:r>
              <a:rPr lang="en-IN" b="1" dirty="0" smtClean="0"/>
              <a:t>Toxicity </a:t>
            </a:r>
            <a:r>
              <a:rPr lang="en-IN" dirty="0" smtClean="0"/>
              <a:t>of a substance is capacity to cause injury to a living organism</a:t>
            </a:r>
          </a:p>
          <a:p>
            <a:pPr marL="285750" indent="-285750" algn="just">
              <a:lnSpc>
                <a:spcPct val="150000"/>
              </a:lnSpc>
              <a:buFont typeface="Arial" pitchFamily="34" charset="0"/>
              <a:buChar char="•"/>
            </a:pPr>
            <a:r>
              <a:rPr lang="en-IN" dirty="0" smtClean="0"/>
              <a:t>Toxicity is thus, a relative term which is a function of the concentration of the chemical and duration of exposure</a:t>
            </a:r>
          </a:p>
          <a:p>
            <a:pPr marL="285750" indent="-285750" algn="just">
              <a:lnSpc>
                <a:spcPct val="150000"/>
              </a:lnSpc>
              <a:buFont typeface="Arial" pitchFamily="34" charset="0"/>
              <a:buChar char="•"/>
            </a:pPr>
            <a:r>
              <a:rPr lang="en-IN" b="1" dirty="0" smtClean="0"/>
              <a:t>TOXICITY TESTS </a:t>
            </a:r>
            <a:r>
              <a:rPr lang="en-IN" dirty="0" smtClean="0"/>
              <a:t>-  are performed to evaluate the adverse effects of a chemical o living organism under standardised conditions . </a:t>
            </a:r>
          </a:p>
          <a:p>
            <a:pPr marL="285750" indent="-285750" algn="just">
              <a:lnSpc>
                <a:spcPct val="150000"/>
              </a:lnSpc>
              <a:buFont typeface="Arial" pitchFamily="34" charset="0"/>
              <a:buChar char="•"/>
            </a:pPr>
            <a:r>
              <a:rPr lang="en-IN" b="1" dirty="0" smtClean="0"/>
              <a:t>TOXICANT </a:t>
            </a:r>
            <a:r>
              <a:rPr lang="en-IN" dirty="0" smtClean="0"/>
              <a:t>-  is an agent that can produce an adverse response in the biological system,  seriously  damaging its structure and function or even, death.</a:t>
            </a:r>
            <a:endParaRPr lang="en-IN" dirty="0"/>
          </a:p>
        </p:txBody>
      </p:sp>
    </p:spTree>
    <p:extLst>
      <p:ext uri="{BB962C8B-B14F-4D97-AF65-F5344CB8AC3E}">
        <p14:creationId xmlns:p14="http://schemas.microsoft.com/office/powerpoint/2010/main" val="1932141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effectLst>
                  <a:outerShdw blurRad="38100" dist="38100" dir="2700000" algn="tl">
                    <a:srgbClr val="000000">
                      <a:alpha val="43137"/>
                    </a:srgbClr>
                  </a:outerShdw>
                </a:effectLst>
              </a:rPr>
              <a:t>ENTRY OF TOXICANTS</a:t>
            </a:r>
            <a:endParaRPr lang="en-IN"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lnSpc>
                <a:spcPct val="150000"/>
              </a:lnSpc>
            </a:pPr>
            <a:r>
              <a:rPr lang="en-IN" dirty="0" smtClean="0"/>
              <a:t>NON- POINT SOURCES – </a:t>
            </a:r>
            <a:r>
              <a:rPr lang="en-IN" sz="2400" dirty="0" smtClean="0"/>
              <a:t>such as agricultural runoff, contaminated ground water, urban discharges etc.</a:t>
            </a:r>
          </a:p>
          <a:p>
            <a:pPr marL="0" indent="0" algn="just">
              <a:lnSpc>
                <a:spcPct val="150000"/>
              </a:lnSpc>
              <a:buNone/>
            </a:pPr>
            <a:endParaRPr lang="en-IN" sz="2400" dirty="0" smtClean="0"/>
          </a:p>
          <a:p>
            <a:pPr algn="just">
              <a:lnSpc>
                <a:spcPct val="150000"/>
              </a:lnSpc>
            </a:pPr>
            <a:r>
              <a:rPr lang="en-IN" sz="2800" dirty="0" smtClean="0"/>
              <a:t>POINT SOURCES- </a:t>
            </a:r>
            <a:r>
              <a:rPr lang="en-IN" sz="2400" dirty="0" smtClean="0"/>
              <a:t>such as effluent discharge from manufacturing plants, hazardous waste disposal sites, municipal waste treatment plants etc. </a:t>
            </a:r>
            <a:endParaRPr lang="en-IN" sz="2800" dirty="0"/>
          </a:p>
        </p:txBody>
      </p:sp>
    </p:spTree>
    <p:extLst>
      <p:ext uri="{BB962C8B-B14F-4D97-AF65-F5344CB8AC3E}">
        <p14:creationId xmlns:p14="http://schemas.microsoft.com/office/powerpoint/2010/main" val="1781980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718</Words>
  <Application>Microsoft Office PowerPoint</Application>
  <PresentationFormat>On-screen Show (4:3)</PresentationFormat>
  <Paragraphs>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BASIC DIVISIONS OF TOXICOLOGY</vt:lpstr>
      <vt:lpstr>PowerPoint Presentation</vt:lpstr>
      <vt:lpstr>ENTRY OF TOXICANTS</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2006-08-16T00:00:00Z</dcterms:created>
  <dcterms:modified xsi:type="dcterms:W3CDTF">2020-12-10T07:55:19Z</dcterms:modified>
</cp:coreProperties>
</file>