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92" r:id="rId4"/>
    <p:sldId id="260" r:id="rId5"/>
    <p:sldId id="257" r:id="rId6"/>
    <p:sldId id="263" r:id="rId7"/>
    <p:sldId id="262" r:id="rId8"/>
    <p:sldId id="268" r:id="rId9"/>
    <p:sldId id="269" r:id="rId10"/>
    <p:sldId id="301" r:id="rId11"/>
    <p:sldId id="293" r:id="rId12"/>
    <p:sldId id="267" r:id="rId13"/>
    <p:sldId id="264" r:id="rId14"/>
    <p:sldId id="265" r:id="rId15"/>
    <p:sldId id="285" r:id="rId16"/>
    <p:sldId id="294" r:id="rId17"/>
    <p:sldId id="266" r:id="rId18"/>
    <p:sldId id="295" r:id="rId19"/>
    <p:sldId id="300" r:id="rId20"/>
    <p:sldId id="296" r:id="rId21"/>
    <p:sldId id="297" r:id="rId22"/>
    <p:sldId id="302" r:id="rId23"/>
    <p:sldId id="298" r:id="rId24"/>
    <p:sldId id="29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716340"/>
            <a:ext cx="6781800" cy="1569660"/>
          </a:xfrm>
          <a:prstGeom prst="rect">
            <a:avLst/>
          </a:prstGeom>
          <a:noFill/>
        </p:spPr>
        <p:txBody>
          <a:bodyPr wrap="square" rtlCol="0">
            <a:spAutoFit/>
          </a:bodyPr>
          <a:lstStyle/>
          <a:p>
            <a:pPr algn="ctr"/>
            <a:r>
              <a:rPr lang="en-IN" sz="9600" b="1" dirty="0" smtClean="0">
                <a:effectLst>
                  <a:outerShdw blurRad="38100" dist="38100" dir="2700000" algn="tl">
                    <a:srgbClr val="000000">
                      <a:alpha val="43137"/>
                    </a:srgbClr>
                  </a:outerShdw>
                </a:effectLst>
              </a:rPr>
              <a:t>TOXICOLOGY</a:t>
            </a:r>
            <a:endParaRPr lang="en-IN" sz="9600" b="1" dirty="0">
              <a:effectLst>
                <a:outerShdw blurRad="38100" dist="38100" dir="2700000" algn="tl">
                  <a:srgbClr val="000000">
                    <a:alpha val="43137"/>
                  </a:srgbClr>
                </a:outerShdw>
              </a:effectLst>
            </a:endParaRPr>
          </a:p>
        </p:txBody>
      </p:sp>
      <p:sp>
        <p:nvSpPr>
          <p:cNvPr id="3" name="TextBox 2"/>
          <p:cNvSpPr txBox="1"/>
          <p:nvPr/>
        </p:nvSpPr>
        <p:spPr>
          <a:xfrm>
            <a:off x="1905000" y="3032078"/>
            <a:ext cx="6172200" cy="1692771"/>
          </a:xfrm>
          <a:prstGeom prst="rect">
            <a:avLst/>
          </a:prstGeom>
          <a:noFill/>
        </p:spPr>
        <p:txBody>
          <a:bodyPr wrap="square" rtlCol="0">
            <a:spAutoFit/>
          </a:bodyPr>
          <a:lstStyle/>
          <a:p>
            <a:pPr algn="ctr"/>
            <a:r>
              <a:rPr lang="en-IN" sz="4800" b="1" dirty="0"/>
              <a:t> B. Sc. </a:t>
            </a:r>
            <a:r>
              <a:rPr lang="en-IN" sz="4800" b="1" dirty="0" smtClean="0"/>
              <a:t>THIRD YEAR </a:t>
            </a:r>
          </a:p>
          <a:p>
            <a:pPr algn="ctr"/>
            <a:endParaRPr lang="en-IN" sz="2800" b="1" dirty="0" smtClean="0"/>
          </a:p>
          <a:p>
            <a:pPr algn="ctr"/>
            <a:r>
              <a:rPr lang="en-IN" sz="2800" b="1" dirty="0" smtClean="0"/>
              <a:t>PAPER – I  </a:t>
            </a:r>
            <a:endParaRPr lang="en-IN" sz="2800" b="1" dirty="0"/>
          </a:p>
        </p:txBody>
      </p:sp>
    </p:spTree>
    <p:extLst>
      <p:ext uri="{BB962C8B-B14F-4D97-AF65-F5344CB8AC3E}">
        <p14:creationId xmlns:p14="http://schemas.microsoft.com/office/powerpoint/2010/main" val="1677444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8202677" cy="365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9165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normAutofit fontScale="90000"/>
          </a:bodyPr>
          <a:lstStyle/>
          <a:p>
            <a:r>
              <a:rPr lang="en-IN" sz="4000" b="1" dirty="0" smtClean="0">
                <a:effectLst>
                  <a:outerShdw blurRad="38100" dist="38100" dir="2700000" algn="tl">
                    <a:srgbClr val="000000">
                      <a:alpha val="43137"/>
                    </a:srgbClr>
                  </a:outerShdw>
                </a:effectLst>
              </a:rPr>
              <a:t>DOSE RESPONSE CURVE- basic principles</a:t>
            </a: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IN" sz="2400" dirty="0" smtClean="0"/>
              <a:t>A CURVE  describing the relationship between the dose (quantity) of the chemical administered and the percentage response of the test population</a:t>
            </a:r>
          </a:p>
          <a:p>
            <a:pPr algn="just"/>
            <a:r>
              <a:rPr lang="en-IN" sz="2400" dirty="0" smtClean="0"/>
              <a:t>THRESHOLD CONCENTRATION -  a concentration above which some effect or response will be produced and below which it will not</a:t>
            </a:r>
          </a:p>
          <a:p>
            <a:pPr algn="just"/>
            <a:r>
              <a:rPr lang="en-IN" sz="2400" dirty="0" smtClean="0"/>
              <a:t>Every interaction of the toxicant is either reversible or irreversible and generate a proportional response od varied type</a:t>
            </a:r>
          </a:p>
          <a:p>
            <a:pPr algn="just"/>
            <a:r>
              <a:rPr lang="en-IN" sz="2400" dirty="0" smtClean="0"/>
              <a:t>Variability in the response of the individual to dose may be expressed graphically by distribution curve</a:t>
            </a:r>
          </a:p>
          <a:p>
            <a:pPr algn="just"/>
            <a:endParaRPr lang="en-IN" sz="2400" dirty="0" smtClean="0"/>
          </a:p>
          <a:p>
            <a:pPr algn="just"/>
            <a:endParaRPr lang="en-IN" sz="2400" dirty="0"/>
          </a:p>
        </p:txBody>
      </p:sp>
    </p:spTree>
    <p:extLst>
      <p:ext uri="{BB962C8B-B14F-4D97-AF65-F5344CB8AC3E}">
        <p14:creationId xmlns:p14="http://schemas.microsoft.com/office/powerpoint/2010/main" val="278671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46217"/>
            <a:ext cx="6629400" cy="528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362200" y="304800"/>
            <a:ext cx="3598421" cy="523220"/>
          </a:xfrm>
          <a:prstGeom prst="rect">
            <a:avLst/>
          </a:prstGeom>
        </p:spPr>
        <p:txBody>
          <a:bodyPr wrap="none">
            <a:spAutoFit/>
          </a:bodyPr>
          <a:lstStyle/>
          <a:p>
            <a:r>
              <a:rPr lang="en-IN" sz="2800" b="1" dirty="0">
                <a:effectLst>
                  <a:outerShdw blurRad="38100" dist="38100" dir="2700000" algn="tl">
                    <a:srgbClr val="000000">
                      <a:alpha val="43137"/>
                    </a:srgbClr>
                  </a:outerShdw>
                </a:effectLst>
              </a:rPr>
              <a:t>Dose Response Curves </a:t>
            </a:r>
          </a:p>
        </p:txBody>
      </p:sp>
    </p:spTree>
    <p:extLst>
      <p:ext uri="{BB962C8B-B14F-4D97-AF65-F5344CB8AC3E}">
        <p14:creationId xmlns:p14="http://schemas.microsoft.com/office/powerpoint/2010/main" val="3950112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457200"/>
            <a:ext cx="4229876" cy="523220"/>
          </a:xfrm>
          <a:prstGeom prst="rect">
            <a:avLst/>
          </a:prstGeom>
        </p:spPr>
        <p:txBody>
          <a:bodyPr wrap="none">
            <a:spAutoFit/>
          </a:bodyPr>
          <a:lstStyle/>
          <a:p>
            <a:r>
              <a:rPr lang="en-IN" sz="2800" b="1" dirty="0">
                <a:effectLst>
                  <a:outerShdw blurRad="38100" dist="38100" dir="2700000" algn="tl">
                    <a:srgbClr val="000000">
                      <a:alpha val="43137"/>
                    </a:srgbClr>
                  </a:outerShdw>
                </a:effectLst>
              </a:rPr>
              <a:t>Monotonic Dose Response </a:t>
            </a:r>
            <a:endParaRPr lang="en-IN" sz="2800"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371600"/>
            <a:ext cx="4105275" cy="363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28600" y="1299408"/>
            <a:ext cx="4208947" cy="4678204"/>
          </a:xfrm>
          <a:prstGeom prst="rect">
            <a:avLst/>
          </a:prstGeom>
        </p:spPr>
        <p:txBody>
          <a:bodyPr wrap="square">
            <a:spAutoFit/>
          </a:bodyPr>
          <a:lstStyle/>
          <a:p>
            <a:r>
              <a:rPr lang="en-IN" dirty="0"/>
              <a:t>LD50</a:t>
            </a:r>
          </a:p>
          <a:p>
            <a:pPr algn="just"/>
            <a:r>
              <a:rPr lang="en-IN" dirty="0"/>
              <a:t>• </a:t>
            </a:r>
            <a:r>
              <a:rPr lang="en-IN" sz="2000" dirty="0" err="1"/>
              <a:t>Quantal</a:t>
            </a:r>
            <a:r>
              <a:rPr lang="en-IN" sz="2000" dirty="0"/>
              <a:t> responses can be treated</a:t>
            </a:r>
          </a:p>
          <a:p>
            <a:pPr algn="just"/>
            <a:r>
              <a:rPr lang="en-IN" sz="2000" dirty="0"/>
              <a:t>as gradient when data from a</a:t>
            </a:r>
          </a:p>
          <a:p>
            <a:pPr algn="just"/>
            <a:r>
              <a:rPr lang="en-IN" sz="2000" dirty="0"/>
              <a:t>population is used.</a:t>
            </a:r>
          </a:p>
          <a:p>
            <a:pPr algn="just"/>
            <a:r>
              <a:rPr lang="en-IN" sz="2000" dirty="0"/>
              <a:t>• The cumulative proportion of the</a:t>
            </a:r>
          </a:p>
          <a:p>
            <a:pPr algn="just"/>
            <a:r>
              <a:rPr lang="en-IN" sz="2000" dirty="0"/>
              <a:t>population responding to a certain</a:t>
            </a:r>
          </a:p>
          <a:p>
            <a:pPr algn="just"/>
            <a:r>
              <a:rPr lang="en-IN" sz="2000" dirty="0"/>
              <a:t>dose is plotted per dose (10-30</a:t>
            </a:r>
          </a:p>
          <a:p>
            <a:pPr algn="just"/>
            <a:r>
              <a:rPr lang="en-IN" sz="2000" dirty="0"/>
              <a:t>fold variation w/in a population)</a:t>
            </a:r>
          </a:p>
          <a:p>
            <a:pPr algn="just"/>
            <a:r>
              <a:rPr lang="en-IN" sz="2000" dirty="0"/>
              <a:t>• If Mortality is the response, the</a:t>
            </a:r>
          </a:p>
          <a:p>
            <a:pPr algn="just"/>
            <a:r>
              <a:rPr lang="en-IN" sz="2000" dirty="0"/>
              <a:t>dose that is lethal to 50% of the</a:t>
            </a:r>
          </a:p>
          <a:p>
            <a:pPr algn="just"/>
            <a:r>
              <a:rPr lang="en-IN" sz="2000" dirty="0"/>
              <a:t>population LD50 can be generated</a:t>
            </a:r>
          </a:p>
          <a:p>
            <a:pPr algn="just"/>
            <a:r>
              <a:rPr lang="en-IN" sz="2000" dirty="0"/>
              <a:t>from the curve</a:t>
            </a:r>
          </a:p>
          <a:p>
            <a:pPr algn="just"/>
            <a:r>
              <a:rPr lang="en-IN" sz="2000" dirty="0"/>
              <a:t>• Different toxicants can be</a:t>
            </a:r>
          </a:p>
          <a:p>
            <a:pPr algn="just"/>
            <a:r>
              <a:rPr lang="en-IN" sz="2000" dirty="0"/>
              <a:t>compared (lowest dose is most</a:t>
            </a:r>
          </a:p>
          <a:p>
            <a:pPr algn="just"/>
            <a:r>
              <a:rPr lang="en-IN" sz="2000" dirty="0"/>
              <a:t>potent)</a:t>
            </a:r>
          </a:p>
        </p:txBody>
      </p:sp>
    </p:spTree>
    <p:extLst>
      <p:ext uri="{BB962C8B-B14F-4D97-AF65-F5344CB8AC3E}">
        <p14:creationId xmlns:p14="http://schemas.microsoft.com/office/powerpoint/2010/main" val="3412383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700" y="1066800"/>
            <a:ext cx="7239000" cy="1711366"/>
          </a:xfrm>
          <a:prstGeom prst="rect">
            <a:avLst/>
          </a:prstGeom>
        </p:spPr>
        <p:txBody>
          <a:bodyPr wrap="square">
            <a:spAutoFit/>
          </a:bodyPr>
          <a:lstStyle/>
          <a:p>
            <a:pPr marL="285750" indent="-285750" algn="just">
              <a:lnSpc>
                <a:spcPct val="150000"/>
              </a:lnSpc>
              <a:buFont typeface="Arial" pitchFamily="34" charset="0"/>
              <a:buChar char="•"/>
            </a:pPr>
            <a:r>
              <a:rPr lang="en-IN" b="1" dirty="0" smtClean="0"/>
              <a:t>No </a:t>
            </a:r>
            <a:r>
              <a:rPr lang="en-IN" b="1" dirty="0"/>
              <a:t>Observable Adverse Effect Level (NOAEL) – the threshold where no effects are observed. </a:t>
            </a:r>
            <a:endParaRPr lang="en-IN" dirty="0"/>
          </a:p>
          <a:p>
            <a:pPr marL="285750" indent="-285750" algn="just">
              <a:lnSpc>
                <a:spcPct val="150000"/>
              </a:lnSpc>
              <a:buFont typeface="Arial" pitchFamily="34" charset="0"/>
              <a:buChar char="•"/>
            </a:pPr>
            <a:r>
              <a:rPr lang="en-IN" b="1" dirty="0"/>
              <a:t>Lowest Observable Adverse Effect Level (LOAEL) – the concentration level where effects are observed. </a:t>
            </a:r>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581400"/>
            <a:ext cx="6400800"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209800" y="304800"/>
            <a:ext cx="4114800" cy="523220"/>
          </a:xfrm>
          <a:prstGeom prst="rect">
            <a:avLst/>
          </a:prstGeom>
          <a:noFill/>
        </p:spPr>
        <p:txBody>
          <a:bodyPr wrap="square" rtlCol="0">
            <a:spAutoFit/>
          </a:bodyPr>
          <a:lstStyle/>
          <a:p>
            <a:pPr algn="ctr"/>
            <a:r>
              <a:rPr lang="en-IN" sz="2800" b="1" dirty="0">
                <a:effectLst>
                  <a:outerShdw blurRad="38100" dist="38100" dir="2700000" algn="tl">
                    <a:srgbClr val="000000">
                      <a:alpha val="43137"/>
                    </a:srgbClr>
                  </a:outerShdw>
                </a:effectLst>
              </a:rPr>
              <a:t>TOXICITY </a:t>
            </a:r>
            <a:r>
              <a:rPr lang="en-IN" sz="2800" b="1" dirty="0" smtClean="0">
                <a:effectLst>
                  <a:outerShdw blurRad="38100" dist="38100" dir="2700000" algn="tl">
                    <a:srgbClr val="000000">
                      <a:alpha val="43137"/>
                    </a:srgbClr>
                  </a:outerShdw>
                </a:effectLst>
              </a:rPr>
              <a:t>CURVE</a:t>
            </a:r>
            <a:endParaRPr lang="en-IN" b="1" dirty="0"/>
          </a:p>
        </p:txBody>
      </p:sp>
    </p:spTree>
    <p:extLst>
      <p:ext uri="{BB962C8B-B14F-4D97-AF65-F5344CB8AC3E}">
        <p14:creationId xmlns:p14="http://schemas.microsoft.com/office/powerpoint/2010/main" val="4176573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77064"/>
            <a:ext cx="8382000" cy="4708981"/>
          </a:xfrm>
          <a:prstGeom prst="rect">
            <a:avLst/>
          </a:prstGeom>
        </p:spPr>
        <p:txBody>
          <a:bodyPr wrap="square">
            <a:spAutoFit/>
          </a:bodyPr>
          <a:lstStyle/>
          <a:p>
            <a:pPr marL="342900" indent="-342900" algn="just">
              <a:lnSpc>
                <a:spcPct val="150000"/>
              </a:lnSpc>
              <a:buFont typeface="Arial" pitchFamily="34" charset="0"/>
              <a:buChar char="•"/>
            </a:pPr>
            <a:r>
              <a:rPr lang="en-IN" sz="2000" b="1" dirty="0" smtClean="0"/>
              <a:t>Additive </a:t>
            </a:r>
            <a:r>
              <a:rPr lang="en-IN" sz="2000" b="1" dirty="0"/>
              <a:t>effect</a:t>
            </a:r>
          </a:p>
          <a:p>
            <a:pPr algn="just">
              <a:lnSpc>
                <a:spcPct val="150000"/>
              </a:lnSpc>
            </a:pPr>
            <a:r>
              <a:rPr lang="en-IN" sz="2000" dirty="0"/>
              <a:t>The combine effects of two chemicals is equal to the sum of </a:t>
            </a:r>
            <a:r>
              <a:rPr lang="en-IN" sz="2000" dirty="0" smtClean="0"/>
              <a:t>the effects </a:t>
            </a:r>
            <a:r>
              <a:rPr lang="en-IN" sz="2000" dirty="0"/>
              <a:t>of each agent given alone</a:t>
            </a:r>
          </a:p>
          <a:p>
            <a:pPr algn="just">
              <a:lnSpc>
                <a:spcPct val="150000"/>
              </a:lnSpc>
            </a:pPr>
            <a:r>
              <a:rPr lang="en-IN" sz="2000" dirty="0"/>
              <a:t>1) Example: 2 + 3 = 5</a:t>
            </a:r>
          </a:p>
          <a:p>
            <a:pPr algn="just">
              <a:lnSpc>
                <a:spcPct val="150000"/>
              </a:lnSpc>
            </a:pPr>
            <a:r>
              <a:rPr lang="en-IN" sz="2000" dirty="0"/>
              <a:t>2) </a:t>
            </a:r>
            <a:r>
              <a:rPr lang="en-IN" sz="2000" dirty="0" err="1"/>
              <a:t>Organophosphous</a:t>
            </a:r>
            <a:r>
              <a:rPr lang="en-IN" sz="2000" dirty="0"/>
              <a:t> pesticides ⇒ Cholinesterase inhibition</a:t>
            </a:r>
          </a:p>
          <a:p>
            <a:pPr marL="342900" indent="-342900" algn="just">
              <a:lnSpc>
                <a:spcPct val="150000"/>
              </a:lnSpc>
              <a:buFont typeface="Arial" pitchFamily="34" charset="0"/>
              <a:buChar char="•"/>
            </a:pPr>
            <a:r>
              <a:rPr lang="en-IN" sz="2000" b="1" dirty="0" smtClean="0"/>
              <a:t>Synergistic </a:t>
            </a:r>
            <a:r>
              <a:rPr lang="en-IN" sz="2000" b="1" dirty="0"/>
              <a:t>effect</a:t>
            </a:r>
          </a:p>
          <a:p>
            <a:pPr algn="just">
              <a:lnSpc>
                <a:spcPct val="150000"/>
              </a:lnSpc>
            </a:pPr>
            <a:r>
              <a:rPr lang="en-IN" sz="2000" dirty="0"/>
              <a:t>The combine effects of two chemicals are greater to the sum of </a:t>
            </a:r>
            <a:r>
              <a:rPr lang="en-IN" sz="2000" dirty="0" smtClean="0"/>
              <a:t>the effects </a:t>
            </a:r>
            <a:r>
              <a:rPr lang="en-IN" sz="2000" dirty="0"/>
              <a:t>of each agent given alone</a:t>
            </a:r>
          </a:p>
          <a:p>
            <a:pPr algn="just">
              <a:lnSpc>
                <a:spcPct val="150000"/>
              </a:lnSpc>
            </a:pPr>
            <a:r>
              <a:rPr lang="en-IN" sz="2000" dirty="0"/>
              <a:t>1) Example: 2 + 2 = 20</a:t>
            </a:r>
          </a:p>
          <a:p>
            <a:pPr algn="just">
              <a:lnSpc>
                <a:spcPct val="150000"/>
              </a:lnSpc>
            </a:pPr>
            <a:r>
              <a:rPr lang="en-IN" sz="2000" dirty="0"/>
              <a:t>2) Carbon tetrachloride and ethanol induced </a:t>
            </a:r>
            <a:r>
              <a:rPr lang="en-IN" sz="2000" dirty="0" err="1" smtClean="0"/>
              <a:t>hepatoxicity</a:t>
            </a:r>
            <a:endParaRPr lang="en-IN" sz="2000" dirty="0"/>
          </a:p>
        </p:txBody>
      </p:sp>
      <p:sp>
        <p:nvSpPr>
          <p:cNvPr id="3" name="TextBox 2"/>
          <p:cNvSpPr txBox="1"/>
          <p:nvPr/>
        </p:nvSpPr>
        <p:spPr>
          <a:xfrm>
            <a:off x="1905000" y="304800"/>
            <a:ext cx="4953000" cy="923330"/>
          </a:xfrm>
          <a:prstGeom prst="rect">
            <a:avLst/>
          </a:prstGeom>
          <a:noFill/>
        </p:spPr>
        <p:txBody>
          <a:bodyPr wrap="square" rtlCol="0">
            <a:spAutoFit/>
          </a:bodyPr>
          <a:lstStyle/>
          <a:p>
            <a:pPr algn="ctr"/>
            <a:r>
              <a:rPr lang="en-IN" sz="3600" b="1" dirty="0">
                <a:effectLst>
                  <a:outerShdw blurRad="38100" dist="38100" dir="2700000" algn="tl">
                    <a:srgbClr val="000000">
                      <a:alpha val="43137"/>
                    </a:srgbClr>
                  </a:outerShdw>
                </a:effectLst>
              </a:rPr>
              <a:t>Interaction of chemicals</a:t>
            </a:r>
          </a:p>
          <a:p>
            <a:endParaRPr lang="en-IN" dirty="0"/>
          </a:p>
        </p:txBody>
      </p:sp>
    </p:spTree>
    <p:extLst>
      <p:ext uri="{BB962C8B-B14F-4D97-AF65-F5344CB8AC3E}">
        <p14:creationId xmlns:p14="http://schemas.microsoft.com/office/powerpoint/2010/main" val="2059162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152400"/>
            <a:ext cx="4953000" cy="923330"/>
          </a:xfrm>
          <a:prstGeom prst="rect">
            <a:avLst/>
          </a:prstGeom>
          <a:noFill/>
        </p:spPr>
        <p:txBody>
          <a:bodyPr wrap="square" rtlCol="0">
            <a:spAutoFit/>
          </a:bodyPr>
          <a:lstStyle/>
          <a:p>
            <a:pPr algn="ctr"/>
            <a:r>
              <a:rPr lang="en-IN" sz="3600" b="1" dirty="0">
                <a:effectLst>
                  <a:outerShdw blurRad="38100" dist="38100" dir="2700000" algn="tl">
                    <a:srgbClr val="000000">
                      <a:alpha val="43137"/>
                    </a:srgbClr>
                  </a:outerShdw>
                </a:effectLst>
              </a:rPr>
              <a:t>Interaction of chemicals</a:t>
            </a:r>
          </a:p>
          <a:p>
            <a:endParaRPr lang="en-IN" dirty="0"/>
          </a:p>
        </p:txBody>
      </p:sp>
      <p:sp>
        <p:nvSpPr>
          <p:cNvPr id="3" name="TextBox 2"/>
          <p:cNvSpPr txBox="1"/>
          <p:nvPr/>
        </p:nvSpPr>
        <p:spPr>
          <a:xfrm>
            <a:off x="381000" y="990600"/>
            <a:ext cx="8610600" cy="6001643"/>
          </a:xfrm>
          <a:prstGeom prst="rect">
            <a:avLst/>
          </a:prstGeom>
          <a:noFill/>
        </p:spPr>
        <p:txBody>
          <a:bodyPr wrap="square" rtlCol="0">
            <a:spAutoFit/>
          </a:bodyPr>
          <a:lstStyle/>
          <a:p>
            <a:pPr>
              <a:lnSpc>
                <a:spcPct val="150000"/>
              </a:lnSpc>
            </a:pPr>
            <a:r>
              <a:rPr lang="en-IN" b="1" dirty="0"/>
              <a:t>3. </a:t>
            </a:r>
            <a:r>
              <a:rPr lang="en-IN" sz="2000" b="1" dirty="0"/>
              <a:t>Potentiation effect</a:t>
            </a:r>
          </a:p>
          <a:p>
            <a:pPr>
              <a:lnSpc>
                <a:spcPct val="150000"/>
              </a:lnSpc>
            </a:pPr>
            <a:r>
              <a:rPr lang="en-IN" sz="2000" dirty="0"/>
              <a:t>One chemical dose not has a toxic effect on a certain organ but when</a:t>
            </a:r>
          </a:p>
          <a:p>
            <a:pPr>
              <a:lnSpc>
                <a:spcPct val="150000"/>
              </a:lnSpc>
            </a:pPr>
            <a:r>
              <a:rPr lang="en-IN" sz="2000" dirty="0"/>
              <a:t>added another chemical</a:t>
            </a:r>
          </a:p>
          <a:p>
            <a:pPr>
              <a:lnSpc>
                <a:spcPct val="150000"/>
              </a:lnSpc>
            </a:pPr>
            <a:r>
              <a:rPr lang="en-IN" sz="2000" dirty="0"/>
              <a:t>1) </a:t>
            </a:r>
            <a:r>
              <a:rPr lang="en-IN" dirty="0"/>
              <a:t>Example: 0 + 2 = 10</a:t>
            </a:r>
          </a:p>
          <a:p>
            <a:pPr>
              <a:lnSpc>
                <a:spcPct val="150000"/>
              </a:lnSpc>
            </a:pPr>
            <a:r>
              <a:rPr lang="en-IN" dirty="0"/>
              <a:t>2) Isopropanol is not </a:t>
            </a:r>
            <a:r>
              <a:rPr lang="en-IN" dirty="0" err="1"/>
              <a:t>hepatoxic</a:t>
            </a:r>
            <a:r>
              <a:rPr lang="en-IN" dirty="0"/>
              <a:t>, but enhance carbon tetrachloride</a:t>
            </a:r>
          </a:p>
          <a:p>
            <a:pPr>
              <a:lnSpc>
                <a:spcPct val="150000"/>
              </a:lnSpc>
            </a:pPr>
            <a:r>
              <a:rPr lang="en-IN" dirty="0"/>
              <a:t>induced </a:t>
            </a:r>
            <a:r>
              <a:rPr lang="en-IN" dirty="0" err="1"/>
              <a:t>hepatoxicity</a:t>
            </a:r>
            <a:endParaRPr lang="en-IN" dirty="0"/>
          </a:p>
          <a:p>
            <a:pPr>
              <a:lnSpc>
                <a:spcPct val="150000"/>
              </a:lnSpc>
            </a:pPr>
            <a:r>
              <a:rPr lang="en-IN" sz="2000" b="1" dirty="0"/>
              <a:t>4. Antagonistic effect</a:t>
            </a:r>
          </a:p>
          <a:p>
            <a:pPr>
              <a:lnSpc>
                <a:spcPct val="150000"/>
              </a:lnSpc>
            </a:pPr>
            <a:r>
              <a:rPr lang="en-IN" sz="2000" dirty="0"/>
              <a:t>The combine effects of two chemicals interfere with each other’s</a:t>
            </a:r>
          </a:p>
          <a:p>
            <a:pPr>
              <a:lnSpc>
                <a:spcPct val="150000"/>
              </a:lnSpc>
            </a:pPr>
            <a:r>
              <a:rPr lang="en-IN" sz="2000" dirty="0"/>
              <a:t>action</a:t>
            </a:r>
          </a:p>
          <a:p>
            <a:pPr>
              <a:lnSpc>
                <a:spcPct val="150000"/>
              </a:lnSpc>
            </a:pPr>
            <a:r>
              <a:rPr lang="en-IN" sz="2000" dirty="0"/>
              <a:t>1) </a:t>
            </a:r>
            <a:r>
              <a:rPr lang="en-IN" dirty="0"/>
              <a:t>Example: 4 + 0 = 1</a:t>
            </a:r>
          </a:p>
          <a:p>
            <a:pPr>
              <a:lnSpc>
                <a:spcPct val="150000"/>
              </a:lnSpc>
            </a:pPr>
            <a:r>
              <a:rPr lang="en-IN" dirty="0"/>
              <a:t>2) </a:t>
            </a:r>
            <a:r>
              <a:rPr lang="en-IN" sz="1600" dirty="0" err="1"/>
              <a:t>Dimercaprol</a:t>
            </a:r>
            <a:r>
              <a:rPr lang="en-IN" sz="1600" dirty="0"/>
              <a:t> (BAL) chelates with metal ions, As, </a:t>
            </a:r>
            <a:r>
              <a:rPr lang="en-IN" sz="1600" dirty="0" err="1"/>
              <a:t>Pb</a:t>
            </a:r>
            <a:r>
              <a:rPr lang="en-IN" sz="1600" dirty="0"/>
              <a:t>….</a:t>
            </a:r>
          </a:p>
          <a:p>
            <a:pPr>
              <a:lnSpc>
                <a:spcPct val="150000"/>
              </a:lnSpc>
            </a:pPr>
            <a:r>
              <a:rPr lang="en-IN" dirty="0"/>
              <a:t>3) Atropine and PAM are OP antidotes</a:t>
            </a:r>
          </a:p>
          <a:p>
            <a:pPr>
              <a:lnSpc>
                <a:spcPct val="150000"/>
              </a:lnSpc>
            </a:pPr>
            <a:r>
              <a:rPr lang="en-IN" dirty="0"/>
              <a:t>4) Metal-binding protein, </a:t>
            </a:r>
            <a:r>
              <a:rPr lang="en-IN" dirty="0" err="1"/>
              <a:t>Metallothionein</a:t>
            </a:r>
            <a:r>
              <a:rPr lang="en-IN" dirty="0"/>
              <a:t> binding with </a:t>
            </a:r>
            <a:r>
              <a:rPr lang="en-IN" dirty="0" smtClean="0"/>
              <a:t>Cd</a:t>
            </a:r>
            <a:endParaRPr lang="en-IN" dirty="0"/>
          </a:p>
        </p:txBody>
      </p:sp>
    </p:spTree>
    <p:extLst>
      <p:ext uri="{BB962C8B-B14F-4D97-AF65-F5344CB8AC3E}">
        <p14:creationId xmlns:p14="http://schemas.microsoft.com/office/powerpoint/2010/main" val="731692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457200"/>
            <a:ext cx="6070636" cy="461665"/>
          </a:xfrm>
          <a:prstGeom prst="rect">
            <a:avLst/>
          </a:prstGeom>
        </p:spPr>
        <p:txBody>
          <a:bodyPr wrap="none">
            <a:spAutoFit/>
          </a:bodyPr>
          <a:lstStyle/>
          <a:p>
            <a:r>
              <a:rPr lang="en-IN" sz="2400" b="1" dirty="0"/>
              <a:t>Potency – concentration to produce an effect. </a:t>
            </a:r>
            <a:endParaRPr lang="en-IN"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4000"/>
            <a:ext cx="6643688" cy="4435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7844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376" y="533400"/>
            <a:ext cx="8229600" cy="5632311"/>
          </a:xfrm>
          <a:prstGeom prst="rect">
            <a:avLst/>
          </a:prstGeom>
        </p:spPr>
        <p:txBody>
          <a:bodyPr wrap="square">
            <a:spAutoFit/>
          </a:bodyPr>
          <a:lstStyle/>
          <a:p>
            <a:r>
              <a:rPr lang="en-IN" sz="2400" b="1" dirty="0"/>
              <a:t>Comparison of dose response</a:t>
            </a:r>
            <a:r>
              <a:rPr lang="en-IN" sz="2400" b="1" dirty="0" smtClean="0"/>
              <a:t>:</a:t>
            </a:r>
          </a:p>
          <a:p>
            <a:endParaRPr lang="en-IN" sz="2400" b="1" dirty="0"/>
          </a:p>
          <a:p>
            <a:pPr marL="342900" indent="-342900">
              <a:buFont typeface="Arial" pitchFamily="34" charset="0"/>
              <a:buChar char="•"/>
            </a:pPr>
            <a:r>
              <a:rPr lang="en-IN" sz="2400" dirty="0" smtClean="0"/>
              <a:t> </a:t>
            </a:r>
            <a:r>
              <a:rPr lang="en-IN" sz="2400" b="1" dirty="0"/>
              <a:t>Therapeutic index (</a:t>
            </a:r>
            <a:r>
              <a:rPr lang="en-IN" sz="2400" b="1" dirty="0" smtClean="0"/>
              <a:t>TI)</a:t>
            </a:r>
            <a:r>
              <a:rPr lang="en-IN" sz="2400" dirty="0" smtClean="0"/>
              <a:t> - </a:t>
            </a:r>
            <a:r>
              <a:rPr lang="en-IN" sz="2400" dirty="0"/>
              <a:t>TI is defined as the ratio of the dose required to produce a </a:t>
            </a:r>
            <a:r>
              <a:rPr lang="en-IN" sz="2400" b="1" dirty="0" smtClean="0"/>
              <a:t>toxic effect </a:t>
            </a:r>
            <a:r>
              <a:rPr lang="en-IN" sz="2400" b="1" dirty="0"/>
              <a:t>and the dose </a:t>
            </a:r>
            <a:r>
              <a:rPr lang="en-IN" sz="2400" dirty="0"/>
              <a:t>needed to elicit their desired </a:t>
            </a:r>
            <a:r>
              <a:rPr lang="en-IN" sz="2400" dirty="0" smtClean="0"/>
              <a:t>therapeutic response.</a:t>
            </a:r>
            <a:endParaRPr lang="en-IN" sz="2400" dirty="0"/>
          </a:p>
          <a:p>
            <a:pPr marL="1257300" lvl="2" indent="-342900">
              <a:buFont typeface="Arial" pitchFamily="34" charset="0"/>
              <a:buChar char="•"/>
            </a:pPr>
            <a:r>
              <a:rPr lang="en-IN" sz="2400" dirty="0" smtClean="0"/>
              <a:t>For </a:t>
            </a:r>
            <a:r>
              <a:rPr lang="en-IN" sz="2400" b="1" dirty="0"/>
              <a:t>drugs </a:t>
            </a:r>
            <a:r>
              <a:rPr lang="en-IN" sz="2400" dirty="0"/>
              <a:t>use in risk assessment</a:t>
            </a:r>
          </a:p>
          <a:p>
            <a:pPr marL="1257300" lvl="2" indent="-342900">
              <a:buFont typeface="Arial" pitchFamily="34" charset="0"/>
              <a:buChar char="•"/>
            </a:pPr>
            <a:r>
              <a:rPr lang="en-IN" sz="2400" dirty="0" smtClean="0"/>
              <a:t> </a:t>
            </a:r>
            <a:r>
              <a:rPr lang="en-IN" sz="2400" dirty="0"/>
              <a:t>TI = LD50/ED50</a:t>
            </a:r>
          </a:p>
          <a:p>
            <a:pPr marL="1257300" lvl="2" indent="-342900">
              <a:buFont typeface="Arial" pitchFamily="34" charset="0"/>
              <a:buChar char="•"/>
            </a:pPr>
            <a:r>
              <a:rPr lang="en-IN" sz="2400" dirty="0" smtClean="0"/>
              <a:t>The </a:t>
            </a:r>
            <a:r>
              <a:rPr lang="en-IN" sz="2400" dirty="0"/>
              <a:t>higher TI is relative </a:t>
            </a:r>
            <a:r>
              <a:rPr lang="en-IN" sz="2400" dirty="0" smtClean="0"/>
              <a:t>safety</a:t>
            </a:r>
          </a:p>
          <a:p>
            <a:endParaRPr lang="en-IN" sz="2400" dirty="0"/>
          </a:p>
          <a:p>
            <a:r>
              <a:rPr lang="en-IN" sz="2400" b="1" dirty="0" smtClean="0"/>
              <a:t>Marginal </a:t>
            </a:r>
            <a:r>
              <a:rPr lang="en-IN" sz="2400" b="1" dirty="0"/>
              <a:t>of safety (MOS):</a:t>
            </a:r>
          </a:p>
          <a:p>
            <a:pPr marL="800100" lvl="1" indent="-342900">
              <a:buFont typeface="Arial" pitchFamily="34" charset="0"/>
              <a:buChar char="•"/>
            </a:pPr>
            <a:r>
              <a:rPr lang="en-IN" sz="2400" dirty="0" smtClean="0"/>
              <a:t>For </a:t>
            </a:r>
            <a:r>
              <a:rPr lang="en-IN" sz="2400" b="1" dirty="0"/>
              <a:t>nondrug chemicals </a:t>
            </a:r>
            <a:r>
              <a:rPr lang="en-IN" sz="2400" dirty="0"/>
              <a:t>use in risk assessment</a:t>
            </a:r>
          </a:p>
          <a:p>
            <a:pPr marL="800100" lvl="1" indent="-342900">
              <a:buFont typeface="Arial" pitchFamily="34" charset="0"/>
              <a:buChar char="•"/>
            </a:pPr>
            <a:r>
              <a:rPr lang="en-IN" sz="2400" dirty="0" smtClean="0"/>
              <a:t>Estimated </a:t>
            </a:r>
            <a:r>
              <a:rPr lang="en-IN" sz="2400" dirty="0"/>
              <a:t>exposed dose to a </a:t>
            </a:r>
            <a:r>
              <a:rPr lang="en-IN" sz="2400" b="1" dirty="0"/>
              <a:t>human population </a:t>
            </a:r>
            <a:r>
              <a:rPr lang="en-IN" sz="2400" dirty="0"/>
              <a:t>and the </a:t>
            </a:r>
            <a:r>
              <a:rPr lang="en-IN" sz="2400" dirty="0" smtClean="0"/>
              <a:t>highest </a:t>
            </a:r>
            <a:r>
              <a:rPr lang="en-IN" sz="2400" b="1" dirty="0" smtClean="0"/>
              <a:t>nontoxic </a:t>
            </a:r>
            <a:r>
              <a:rPr lang="en-IN" sz="2400" b="1" dirty="0"/>
              <a:t>dose </a:t>
            </a:r>
            <a:r>
              <a:rPr lang="en-IN" sz="2400" dirty="0"/>
              <a:t>determined in experimental animals</a:t>
            </a:r>
          </a:p>
          <a:p>
            <a:pPr marL="800100" lvl="1" indent="-342900">
              <a:buFont typeface="Arial" pitchFamily="34" charset="0"/>
              <a:buChar char="•"/>
            </a:pPr>
            <a:r>
              <a:rPr lang="en-IN" sz="2400" dirty="0" smtClean="0"/>
              <a:t>MOS </a:t>
            </a:r>
            <a:r>
              <a:rPr lang="en-IN" sz="2400" dirty="0"/>
              <a:t>= LD1/ED99</a:t>
            </a:r>
          </a:p>
        </p:txBody>
      </p:sp>
    </p:spTree>
    <p:extLst>
      <p:ext uri="{BB962C8B-B14F-4D97-AF65-F5344CB8AC3E}">
        <p14:creationId xmlns:p14="http://schemas.microsoft.com/office/powerpoint/2010/main" val="527522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1071979"/>
            <a:ext cx="8238640" cy="5328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4181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866" y="257089"/>
            <a:ext cx="7924800" cy="769441"/>
          </a:xfrm>
          <a:prstGeom prst="rect">
            <a:avLst/>
          </a:prstGeom>
          <a:noFill/>
        </p:spPr>
        <p:txBody>
          <a:bodyPr wrap="square" rtlCol="0">
            <a:spAutoFit/>
          </a:bodyPr>
          <a:lstStyle/>
          <a:p>
            <a:pPr algn="ctr"/>
            <a:r>
              <a:rPr lang="en-IN" dirty="0" smtClean="0"/>
              <a:t> </a:t>
            </a:r>
            <a:r>
              <a:rPr lang="en-IN" sz="4400" b="1" dirty="0" smtClean="0">
                <a:effectLst>
                  <a:outerShdw blurRad="38100" dist="38100" dir="2700000" algn="tl">
                    <a:srgbClr val="000000">
                      <a:alpha val="43137"/>
                    </a:srgbClr>
                  </a:outerShdw>
                </a:effectLst>
              </a:rPr>
              <a:t>Outline- </a:t>
            </a:r>
            <a:r>
              <a:rPr lang="en-IN" sz="3200" b="1" dirty="0" smtClean="0">
                <a:effectLst>
                  <a:outerShdw blurRad="38100" dist="38100" dir="2700000" algn="tl">
                    <a:srgbClr val="000000">
                      <a:alpha val="43137"/>
                    </a:srgbClr>
                  </a:outerShdw>
                </a:effectLst>
              </a:rPr>
              <a:t>Dose-response </a:t>
            </a:r>
            <a:endParaRPr lang="en-IN" sz="1200" dirty="0"/>
          </a:p>
        </p:txBody>
      </p:sp>
      <p:sp>
        <p:nvSpPr>
          <p:cNvPr id="4" name="Rectangle 3"/>
          <p:cNvSpPr/>
          <p:nvPr/>
        </p:nvSpPr>
        <p:spPr>
          <a:xfrm>
            <a:off x="1143000" y="1400343"/>
            <a:ext cx="4572000" cy="4524315"/>
          </a:xfrm>
          <a:prstGeom prst="rect">
            <a:avLst/>
          </a:prstGeom>
        </p:spPr>
        <p:txBody>
          <a:bodyPr>
            <a:spAutoFit/>
          </a:bodyPr>
          <a:lstStyle/>
          <a:p>
            <a:pPr marL="285750" indent="-285750">
              <a:lnSpc>
                <a:spcPct val="150000"/>
              </a:lnSpc>
              <a:buFont typeface="Arial" pitchFamily="34" charset="0"/>
              <a:buChar char="•"/>
            </a:pPr>
            <a:r>
              <a:rPr lang="en-IN" sz="2400" dirty="0" smtClean="0"/>
              <a:t>Dose </a:t>
            </a:r>
          </a:p>
          <a:p>
            <a:pPr marL="285750" indent="-285750">
              <a:lnSpc>
                <a:spcPct val="150000"/>
              </a:lnSpc>
              <a:buFont typeface="Arial" pitchFamily="34" charset="0"/>
              <a:buChar char="•"/>
            </a:pPr>
            <a:r>
              <a:rPr lang="en-IN" sz="2400" dirty="0" smtClean="0"/>
              <a:t>Response </a:t>
            </a:r>
            <a:endParaRPr lang="en-IN" sz="2400" dirty="0"/>
          </a:p>
          <a:p>
            <a:pPr marL="285750" indent="-285750">
              <a:lnSpc>
                <a:spcPct val="150000"/>
              </a:lnSpc>
              <a:buFont typeface="Arial" pitchFamily="34" charset="0"/>
              <a:buChar char="•"/>
            </a:pPr>
            <a:r>
              <a:rPr lang="en-IN" sz="2400" dirty="0" smtClean="0"/>
              <a:t> Lethal concentrations</a:t>
            </a:r>
          </a:p>
          <a:p>
            <a:pPr marL="285750" indent="-285750">
              <a:lnSpc>
                <a:spcPct val="150000"/>
              </a:lnSpc>
              <a:buFont typeface="Arial" pitchFamily="34" charset="0"/>
              <a:buChar char="•"/>
            </a:pPr>
            <a:r>
              <a:rPr lang="en-IN" sz="2400" dirty="0" smtClean="0"/>
              <a:t>Tolerance limits</a:t>
            </a:r>
          </a:p>
          <a:p>
            <a:pPr marL="285750" indent="-285750">
              <a:lnSpc>
                <a:spcPct val="150000"/>
              </a:lnSpc>
              <a:buFont typeface="Arial" pitchFamily="34" charset="0"/>
              <a:buChar char="•"/>
            </a:pPr>
            <a:r>
              <a:rPr lang="en-IN" sz="2400" dirty="0" smtClean="0"/>
              <a:t>Dose-response relationships</a:t>
            </a:r>
          </a:p>
          <a:p>
            <a:pPr marL="285750" indent="-285750">
              <a:lnSpc>
                <a:spcPct val="150000"/>
              </a:lnSpc>
              <a:buFont typeface="Arial" pitchFamily="34" charset="0"/>
              <a:buChar char="•"/>
            </a:pPr>
            <a:r>
              <a:rPr lang="en-IN" sz="2400" dirty="0" smtClean="0"/>
              <a:t>LD50 and LC50</a:t>
            </a:r>
          </a:p>
          <a:p>
            <a:pPr marL="285750" indent="-285750">
              <a:lnSpc>
                <a:spcPct val="150000"/>
              </a:lnSpc>
              <a:buFont typeface="Arial" pitchFamily="34" charset="0"/>
              <a:buChar char="•"/>
            </a:pPr>
            <a:r>
              <a:rPr lang="en-IN" sz="2400" dirty="0" smtClean="0"/>
              <a:t>Margin of safety</a:t>
            </a:r>
          </a:p>
          <a:p>
            <a:pPr marL="285750" indent="-285750">
              <a:lnSpc>
                <a:spcPct val="150000"/>
              </a:lnSpc>
              <a:buFont typeface="Arial" pitchFamily="34" charset="0"/>
              <a:buChar char="•"/>
            </a:pPr>
            <a:r>
              <a:rPr lang="en-IN" sz="2400" dirty="0" smtClean="0"/>
              <a:t>TOXICITY CURVES</a:t>
            </a:r>
            <a:endParaRPr lang="en-IN" sz="2400" dirty="0"/>
          </a:p>
        </p:txBody>
      </p:sp>
    </p:spTree>
    <p:extLst>
      <p:ext uri="{BB962C8B-B14F-4D97-AF65-F5344CB8AC3E}">
        <p14:creationId xmlns:p14="http://schemas.microsoft.com/office/powerpoint/2010/main" val="1751632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533400"/>
            <a:ext cx="7772400" cy="2957861"/>
          </a:xfrm>
          <a:prstGeom prst="rect">
            <a:avLst/>
          </a:prstGeom>
        </p:spPr>
        <p:txBody>
          <a:bodyPr wrap="square">
            <a:spAutoFit/>
          </a:bodyPr>
          <a:lstStyle/>
          <a:p>
            <a:pPr marL="285750" indent="-285750" algn="just">
              <a:lnSpc>
                <a:spcPct val="150000"/>
              </a:lnSpc>
              <a:buFont typeface="Arial" pitchFamily="34" charset="0"/>
              <a:buChar char="•"/>
            </a:pPr>
            <a:r>
              <a:rPr lang="en-IN" dirty="0"/>
              <a:t>The </a:t>
            </a:r>
            <a:r>
              <a:rPr lang="en-IN" b="1" dirty="0"/>
              <a:t>dose-effect relationship </a:t>
            </a:r>
            <a:r>
              <a:rPr lang="en-IN" dirty="0"/>
              <a:t>is the relationship between dose and effect on the individual level. </a:t>
            </a:r>
            <a:endParaRPr lang="en-IN" dirty="0" smtClean="0"/>
          </a:p>
          <a:p>
            <a:pPr marL="285750" indent="-285750" algn="just">
              <a:lnSpc>
                <a:spcPct val="150000"/>
              </a:lnSpc>
              <a:buFont typeface="Arial" pitchFamily="34" charset="0"/>
              <a:buChar char="•"/>
            </a:pPr>
            <a:r>
              <a:rPr lang="en-IN" dirty="0" smtClean="0"/>
              <a:t>An </a:t>
            </a:r>
            <a:r>
              <a:rPr lang="en-IN" dirty="0"/>
              <a:t>increase in dose may increase the intensity of an effect, or a more severe effect may result. </a:t>
            </a:r>
            <a:endParaRPr lang="en-IN" dirty="0" smtClean="0"/>
          </a:p>
          <a:p>
            <a:pPr marL="285750" indent="-285750" algn="just">
              <a:lnSpc>
                <a:spcPct val="150000"/>
              </a:lnSpc>
              <a:buFont typeface="Arial" pitchFamily="34" charset="0"/>
              <a:buChar char="•"/>
            </a:pPr>
            <a:r>
              <a:rPr lang="en-IN" dirty="0" smtClean="0"/>
              <a:t>A </a:t>
            </a:r>
            <a:r>
              <a:rPr lang="en-IN" dirty="0"/>
              <a:t>dose-effect curve may be obtained at the level of the whole organism, the cell or the target molecule. Some toxic effects, such as death or cancer, are not graded but are “all or none” effects.</a:t>
            </a:r>
          </a:p>
        </p:txBody>
      </p:sp>
      <p:sp>
        <p:nvSpPr>
          <p:cNvPr id="3" name="Rectangle 2"/>
          <p:cNvSpPr/>
          <p:nvPr/>
        </p:nvSpPr>
        <p:spPr>
          <a:xfrm>
            <a:off x="990600" y="3503474"/>
            <a:ext cx="7543800" cy="2126864"/>
          </a:xfrm>
          <a:prstGeom prst="rect">
            <a:avLst/>
          </a:prstGeom>
        </p:spPr>
        <p:txBody>
          <a:bodyPr wrap="square">
            <a:spAutoFit/>
          </a:bodyPr>
          <a:lstStyle/>
          <a:p>
            <a:pPr marL="285750" indent="-285750" algn="just">
              <a:lnSpc>
                <a:spcPct val="150000"/>
              </a:lnSpc>
              <a:buFont typeface="Arial" pitchFamily="34" charset="0"/>
              <a:buChar char="•"/>
            </a:pPr>
            <a:r>
              <a:rPr lang="en-IN" dirty="0"/>
              <a:t>It is essential to toxicology to establish dose-effect and dose-response relationships. </a:t>
            </a:r>
            <a:endParaRPr lang="en-IN" dirty="0" smtClean="0"/>
          </a:p>
          <a:p>
            <a:pPr marL="285750" indent="-285750" algn="just">
              <a:lnSpc>
                <a:spcPct val="150000"/>
              </a:lnSpc>
              <a:buFont typeface="Arial" pitchFamily="34" charset="0"/>
              <a:buChar char="•"/>
            </a:pPr>
            <a:r>
              <a:rPr lang="en-IN" dirty="0" smtClean="0"/>
              <a:t>In </a:t>
            </a:r>
            <a:r>
              <a:rPr lang="en-IN" dirty="0"/>
              <a:t>medical (epidemiological) studies a criterion often used for accepting a causal relationship between an agent and a disease is that effect or response is proportional to dose.</a:t>
            </a:r>
          </a:p>
        </p:txBody>
      </p:sp>
    </p:spTree>
    <p:extLst>
      <p:ext uri="{BB962C8B-B14F-4D97-AF65-F5344CB8AC3E}">
        <p14:creationId xmlns:p14="http://schemas.microsoft.com/office/powerpoint/2010/main" val="1592520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784" y="617774"/>
            <a:ext cx="8367215" cy="5866350"/>
          </a:xfrm>
          <a:prstGeom prst="rect">
            <a:avLst/>
          </a:prstGeom>
        </p:spPr>
        <p:txBody>
          <a:bodyPr wrap="square">
            <a:spAutoFit/>
          </a:bodyPr>
          <a:lstStyle/>
          <a:p>
            <a:pPr marL="285750" indent="-285750" algn="just">
              <a:lnSpc>
                <a:spcPct val="150000"/>
              </a:lnSpc>
              <a:buFont typeface="Arial" pitchFamily="34" charset="0"/>
              <a:buChar char="•"/>
            </a:pPr>
            <a:r>
              <a:rPr lang="en-IN" dirty="0"/>
              <a:t>Several dose-response curves can be drawn for a chemical—one for each type of effect. </a:t>
            </a:r>
            <a:endParaRPr lang="en-IN" dirty="0" smtClean="0"/>
          </a:p>
          <a:p>
            <a:pPr marL="285750" indent="-285750" algn="just">
              <a:lnSpc>
                <a:spcPct val="150000"/>
              </a:lnSpc>
              <a:buFont typeface="Arial" pitchFamily="34" charset="0"/>
              <a:buChar char="•"/>
            </a:pPr>
            <a:r>
              <a:rPr lang="en-IN" dirty="0" smtClean="0"/>
              <a:t>The </a:t>
            </a:r>
            <a:r>
              <a:rPr lang="en-IN" dirty="0"/>
              <a:t>dose-response curve for most toxic effects (when studied in large populations) has a sigmoid shape. </a:t>
            </a:r>
            <a:r>
              <a:rPr lang="en-IN" dirty="0" smtClean="0"/>
              <a:t>T</a:t>
            </a:r>
          </a:p>
          <a:p>
            <a:pPr marL="285750" indent="-285750" algn="just">
              <a:lnSpc>
                <a:spcPct val="150000"/>
              </a:lnSpc>
              <a:buFont typeface="Arial" pitchFamily="34" charset="0"/>
              <a:buChar char="•"/>
            </a:pPr>
            <a:r>
              <a:rPr lang="en-IN" dirty="0" smtClean="0"/>
              <a:t>here </a:t>
            </a:r>
            <a:r>
              <a:rPr lang="en-IN" dirty="0"/>
              <a:t>is usually a low-dose range where there is no response detected; as dose increases, the response follows an ascending curve that will usually reach a plateau at a 100% response. </a:t>
            </a:r>
            <a:endParaRPr lang="en-IN" dirty="0" smtClean="0"/>
          </a:p>
          <a:p>
            <a:pPr marL="285750" indent="-285750" algn="just">
              <a:lnSpc>
                <a:spcPct val="150000"/>
              </a:lnSpc>
              <a:buFont typeface="Arial" pitchFamily="34" charset="0"/>
              <a:buChar char="•"/>
            </a:pPr>
            <a:r>
              <a:rPr lang="en-IN" dirty="0" smtClean="0"/>
              <a:t>The </a:t>
            </a:r>
            <a:r>
              <a:rPr lang="en-IN" dirty="0"/>
              <a:t>dose-response curve reflects the variations among individuals in a population. </a:t>
            </a:r>
            <a:r>
              <a:rPr lang="en-IN" dirty="0" smtClean="0"/>
              <a:t>The </a:t>
            </a:r>
            <a:r>
              <a:rPr lang="en-IN" dirty="0"/>
              <a:t>slope of the curve varies from chemical to chemical and between different types of effects. </a:t>
            </a:r>
            <a:endParaRPr lang="en-IN" dirty="0" smtClean="0"/>
          </a:p>
          <a:p>
            <a:pPr marL="285750" indent="-285750" algn="just">
              <a:lnSpc>
                <a:spcPct val="150000"/>
              </a:lnSpc>
              <a:buFont typeface="Arial" pitchFamily="34" charset="0"/>
              <a:buChar char="•"/>
            </a:pPr>
            <a:r>
              <a:rPr lang="en-IN" dirty="0" smtClean="0"/>
              <a:t>For </a:t>
            </a:r>
            <a:r>
              <a:rPr lang="en-IN" dirty="0"/>
              <a:t>some chemicals with specific effects (carcinogens, initiators, mutagens) the dose-response curve might be linear from dose zero within a certain dose range. </a:t>
            </a:r>
            <a:endParaRPr lang="en-IN" dirty="0" smtClean="0"/>
          </a:p>
          <a:p>
            <a:pPr marL="285750" indent="-285750" algn="just">
              <a:lnSpc>
                <a:spcPct val="150000"/>
              </a:lnSpc>
              <a:buFont typeface="Arial" pitchFamily="34" charset="0"/>
              <a:buChar char="•"/>
            </a:pPr>
            <a:r>
              <a:rPr lang="en-IN" dirty="0" smtClean="0"/>
              <a:t>This </a:t>
            </a:r>
            <a:r>
              <a:rPr lang="en-IN" dirty="0"/>
              <a:t>means that no threshold exists and that even small doses represent a risk. Above that dose range, the risk may increase at greater than a linear rate.</a:t>
            </a:r>
          </a:p>
        </p:txBody>
      </p:sp>
    </p:spTree>
    <p:extLst>
      <p:ext uri="{BB962C8B-B14F-4D97-AF65-F5344CB8AC3E}">
        <p14:creationId xmlns:p14="http://schemas.microsoft.com/office/powerpoint/2010/main" val="1738647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651" y="762000"/>
            <a:ext cx="5943600"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0815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20511"/>
            <a:ext cx="8458200" cy="5493812"/>
          </a:xfrm>
          <a:prstGeom prst="rect">
            <a:avLst/>
          </a:prstGeom>
        </p:spPr>
        <p:txBody>
          <a:bodyPr wrap="square">
            <a:spAutoFit/>
          </a:bodyPr>
          <a:lstStyle/>
          <a:p>
            <a:pPr marL="285750" indent="-285750" algn="just">
              <a:lnSpc>
                <a:spcPct val="150000"/>
              </a:lnSpc>
              <a:buFont typeface="Arial" pitchFamily="34" charset="0"/>
              <a:buChar char="•"/>
            </a:pPr>
            <a:r>
              <a:rPr lang="en-IN" dirty="0"/>
              <a:t>LD</a:t>
            </a:r>
            <a:r>
              <a:rPr lang="en-IN" baseline="-25000" dirty="0"/>
              <a:t>50</a:t>
            </a:r>
            <a:r>
              <a:rPr lang="en-IN" dirty="0"/>
              <a:t> (effective dose) is the dose causing 50% lethality in an animal population. The LD</a:t>
            </a:r>
            <a:r>
              <a:rPr lang="en-IN" baseline="-25000" dirty="0"/>
              <a:t>50</a:t>
            </a:r>
            <a:r>
              <a:rPr lang="en-IN" dirty="0"/>
              <a:t> is often given in older literature as a measure of acute toxicity of chemicals. The higher the LD</a:t>
            </a:r>
            <a:r>
              <a:rPr lang="en-IN" baseline="-25000" dirty="0"/>
              <a:t>50</a:t>
            </a:r>
            <a:r>
              <a:rPr lang="en-IN" dirty="0"/>
              <a:t>, the lower is the acute toxicity. A highly toxic chemical (with a low LD</a:t>
            </a:r>
            <a:r>
              <a:rPr lang="en-IN" baseline="-25000" dirty="0"/>
              <a:t>50</a:t>
            </a:r>
            <a:r>
              <a:rPr lang="en-IN" dirty="0"/>
              <a:t>) is said to be potent. There is no necessary correlation between acute and chronic toxicity. </a:t>
            </a:r>
            <a:endParaRPr lang="en-IN" dirty="0" smtClean="0"/>
          </a:p>
          <a:p>
            <a:pPr marL="285750" indent="-285750" algn="just">
              <a:lnSpc>
                <a:spcPct val="150000"/>
              </a:lnSpc>
              <a:buFont typeface="Arial" pitchFamily="34" charset="0"/>
              <a:buChar char="•"/>
            </a:pPr>
            <a:r>
              <a:rPr lang="en-IN" dirty="0" smtClean="0"/>
              <a:t>ED</a:t>
            </a:r>
            <a:r>
              <a:rPr lang="en-IN" baseline="-25000" dirty="0" smtClean="0"/>
              <a:t>50</a:t>
            </a:r>
            <a:r>
              <a:rPr lang="en-IN" dirty="0"/>
              <a:t> (effective dose) is the dose causing a specific effect other than lethality in 50% of the </a:t>
            </a:r>
            <a:r>
              <a:rPr lang="en-IN" dirty="0" smtClean="0"/>
              <a:t>animals.</a:t>
            </a:r>
          </a:p>
          <a:p>
            <a:pPr marL="285750" indent="-285750" algn="just">
              <a:lnSpc>
                <a:spcPct val="150000"/>
              </a:lnSpc>
              <a:buFont typeface="Arial" pitchFamily="34" charset="0"/>
              <a:buChar char="•"/>
            </a:pPr>
            <a:r>
              <a:rPr lang="en-IN" dirty="0" smtClean="0"/>
              <a:t>NOEL </a:t>
            </a:r>
            <a:r>
              <a:rPr lang="en-IN" dirty="0"/>
              <a:t>(NOAEL) means the no observed (adverse) effect level, or the highest dose that does not cause a toxic effect. To establish a NOEL requires multiple doses, a large population and additional information to make sure that absence of a response is not merely a statistical phenomenon. </a:t>
            </a:r>
            <a:endParaRPr lang="en-IN" dirty="0" smtClean="0"/>
          </a:p>
          <a:p>
            <a:pPr marL="285750" indent="-285750" algn="just">
              <a:lnSpc>
                <a:spcPct val="150000"/>
              </a:lnSpc>
              <a:buFont typeface="Arial" pitchFamily="34" charset="0"/>
              <a:buChar char="•"/>
            </a:pPr>
            <a:r>
              <a:rPr lang="en-IN" dirty="0" smtClean="0"/>
              <a:t>LOEL </a:t>
            </a:r>
            <a:r>
              <a:rPr lang="en-IN" dirty="0"/>
              <a:t>is the lowest observed effective dose on a dose-response curve, or the lowest dose that causes an </a:t>
            </a:r>
            <a:r>
              <a:rPr lang="en-IN" dirty="0" smtClean="0"/>
              <a:t>effect.</a:t>
            </a:r>
          </a:p>
        </p:txBody>
      </p:sp>
    </p:spTree>
    <p:extLst>
      <p:ext uri="{BB962C8B-B14F-4D97-AF65-F5344CB8AC3E}">
        <p14:creationId xmlns:p14="http://schemas.microsoft.com/office/powerpoint/2010/main" val="1515220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392"/>
            <a:ext cx="8382000" cy="6324808"/>
          </a:xfrm>
          <a:prstGeom prst="rect">
            <a:avLst/>
          </a:prstGeom>
        </p:spPr>
        <p:txBody>
          <a:bodyPr wrap="square">
            <a:spAutoFit/>
          </a:bodyPr>
          <a:lstStyle/>
          <a:p>
            <a:pPr marL="285750" indent="-285750" algn="just">
              <a:lnSpc>
                <a:spcPct val="150000"/>
              </a:lnSpc>
              <a:buFont typeface="Arial" pitchFamily="34" charset="0"/>
              <a:buChar char="•"/>
            </a:pPr>
            <a:r>
              <a:rPr lang="en-IN" dirty="0"/>
              <a:t>A safety factor is a formal, arbitrary number with which one divides the NOEL or LOEL derived from animal experiments to obtain a tentative permissible dose for humans. </a:t>
            </a:r>
            <a:endParaRPr lang="en-IN" dirty="0" smtClean="0"/>
          </a:p>
          <a:p>
            <a:pPr marL="285750" indent="-285750" algn="just">
              <a:lnSpc>
                <a:spcPct val="150000"/>
              </a:lnSpc>
              <a:buFont typeface="Arial" pitchFamily="34" charset="0"/>
              <a:buChar char="•"/>
            </a:pPr>
            <a:r>
              <a:rPr lang="en-IN" dirty="0" smtClean="0"/>
              <a:t>This </a:t>
            </a:r>
            <a:r>
              <a:rPr lang="en-IN" dirty="0"/>
              <a:t>is often used in the area of food toxicology, but may be used also in occupational toxicology. </a:t>
            </a:r>
            <a:endParaRPr lang="en-IN" dirty="0" smtClean="0"/>
          </a:p>
          <a:p>
            <a:pPr marL="285750" indent="-285750" algn="just">
              <a:lnSpc>
                <a:spcPct val="150000"/>
              </a:lnSpc>
              <a:buFont typeface="Arial" pitchFamily="34" charset="0"/>
              <a:buChar char="•"/>
            </a:pPr>
            <a:r>
              <a:rPr lang="en-IN" dirty="0" smtClean="0"/>
              <a:t>A </a:t>
            </a:r>
            <a:r>
              <a:rPr lang="en-IN" dirty="0"/>
              <a:t>safety factor may also be used for extrapolation of data from small populations to larger populations. </a:t>
            </a:r>
            <a:endParaRPr lang="en-IN" dirty="0" smtClean="0"/>
          </a:p>
          <a:p>
            <a:pPr marL="285750" indent="-285750" algn="just">
              <a:lnSpc>
                <a:spcPct val="150000"/>
              </a:lnSpc>
              <a:buFont typeface="Arial" pitchFamily="34" charset="0"/>
              <a:buChar char="•"/>
            </a:pPr>
            <a:r>
              <a:rPr lang="en-IN" dirty="0" smtClean="0"/>
              <a:t>safety </a:t>
            </a:r>
            <a:r>
              <a:rPr lang="en-IN" dirty="0"/>
              <a:t>factors range from 10</a:t>
            </a:r>
            <a:r>
              <a:rPr lang="en-IN" baseline="30000" dirty="0"/>
              <a:t>0</a:t>
            </a:r>
            <a:r>
              <a:rPr lang="en-IN" dirty="0"/>
              <a:t> to 10</a:t>
            </a:r>
            <a:r>
              <a:rPr lang="en-IN" baseline="30000" dirty="0"/>
              <a:t>3</a:t>
            </a:r>
            <a:r>
              <a:rPr lang="en-IN" dirty="0"/>
              <a:t>. </a:t>
            </a:r>
            <a:endParaRPr lang="en-IN" dirty="0" smtClean="0"/>
          </a:p>
          <a:p>
            <a:pPr marL="285750" indent="-285750" algn="just">
              <a:lnSpc>
                <a:spcPct val="150000"/>
              </a:lnSpc>
              <a:buFont typeface="Arial" pitchFamily="34" charset="0"/>
              <a:buChar char="•"/>
            </a:pPr>
            <a:r>
              <a:rPr lang="en-IN" dirty="0" smtClean="0"/>
              <a:t>A </a:t>
            </a:r>
            <a:r>
              <a:rPr lang="en-IN" dirty="0"/>
              <a:t>safety factor of two may typically be sufficient to protect from a less serious effect (such as irritation) and a factor as large as 1,000 may be used for very serious effects (such as cancer). </a:t>
            </a:r>
            <a:endParaRPr lang="en-IN" dirty="0" smtClean="0"/>
          </a:p>
          <a:p>
            <a:pPr marL="285750" indent="-285750" algn="just">
              <a:lnSpc>
                <a:spcPct val="150000"/>
              </a:lnSpc>
              <a:buFont typeface="Arial" pitchFamily="34" charset="0"/>
              <a:buChar char="•"/>
            </a:pPr>
            <a:r>
              <a:rPr lang="en-IN" dirty="0" smtClean="0"/>
              <a:t>The </a:t>
            </a:r>
            <a:r>
              <a:rPr lang="en-IN" dirty="0"/>
              <a:t>term safety factor could be better replaced by the term protection factor or, even, uncertainty factor. The use of the latter term reflects scientific uncertainties, such as whether exact dose-response data can be translated from animals to humans for the particular chemical, toxic effect or exposure situation.</a:t>
            </a:r>
          </a:p>
        </p:txBody>
      </p:sp>
    </p:spTree>
    <p:extLst>
      <p:ext uri="{BB962C8B-B14F-4D97-AF65-F5344CB8AC3E}">
        <p14:creationId xmlns:p14="http://schemas.microsoft.com/office/powerpoint/2010/main" val="3205587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0227" y="545812"/>
            <a:ext cx="6477000" cy="584775"/>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FACTORS THAT INFLUENCE TOXICITY</a:t>
            </a:r>
            <a:endParaRPr lang="en-IN" sz="3200" b="1" dirty="0">
              <a:effectLst>
                <a:outerShdw blurRad="38100" dist="38100" dir="2700000" algn="tl">
                  <a:srgbClr val="000000">
                    <a:alpha val="43137"/>
                  </a:srgbClr>
                </a:outerShdw>
              </a:effectLst>
            </a:endParaRPr>
          </a:p>
        </p:txBody>
      </p:sp>
      <p:sp>
        <p:nvSpPr>
          <p:cNvPr id="4" name="Rounded Rectangle 3"/>
          <p:cNvSpPr/>
          <p:nvPr/>
        </p:nvSpPr>
        <p:spPr>
          <a:xfrm>
            <a:off x="914400" y="1676400"/>
            <a:ext cx="2895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effectLst>
                  <a:outerShdw blurRad="38100" dist="38100" dir="2700000" algn="tl">
                    <a:srgbClr val="000000">
                      <a:alpha val="43137"/>
                    </a:srgbClr>
                  </a:outerShdw>
                </a:effectLst>
              </a:rPr>
              <a:t>EXPOSURE</a:t>
            </a:r>
            <a:endParaRPr lang="en-IN" sz="2800" b="1" dirty="0">
              <a:effectLst>
                <a:outerShdw blurRad="38100" dist="38100" dir="2700000" algn="tl">
                  <a:srgbClr val="000000">
                    <a:alpha val="43137"/>
                  </a:srgbClr>
                </a:outerShdw>
              </a:effectLst>
            </a:endParaRPr>
          </a:p>
        </p:txBody>
      </p:sp>
      <p:cxnSp>
        <p:nvCxnSpPr>
          <p:cNvPr id="6" name="Straight Arrow Connector 5"/>
          <p:cNvCxnSpPr/>
          <p:nvPr/>
        </p:nvCxnSpPr>
        <p:spPr>
          <a:xfrm flipV="1">
            <a:off x="4082387" y="1676400"/>
            <a:ext cx="1169158" cy="4009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638800" y="1372453"/>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ACUTE</a:t>
            </a:r>
            <a:endParaRPr lang="en-IN" dirty="0"/>
          </a:p>
        </p:txBody>
      </p:sp>
      <p:sp>
        <p:nvSpPr>
          <p:cNvPr id="8" name="Oval 7"/>
          <p:cNvSpPr/>
          <p:nvPr/>
        </p:nvSpPr>
        <p:spPr>
          <a:xfrm>
            <a:off x="5638800" y="2228850"/>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SUB CHRONIC</a:t>
            </a:r>
            <a:endParaRPr lang="en-IN" dirty="0"/>
          </a:p>
        </p:txBody>
      </p:sp>
      <p:sp>
        <p:nvSpPr>
          <p:cNvPr id="11" name="Oval 10"/>
          <p:cNvSpPr/>
          <p:nvPr/>
        </p:nvSpPr>
        <p:spPr>
          <a:xfrm>
            <a:off x="5791200" y="3067050"/>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CHRONIC</a:t>
            </a:r>
            <a:endParaRPr lang="en-IN" dirty="0"/>
          </a:p>
        </p:txBody>
      </p:sp>
      <p:cxnSp>
        <p:nvCxnSpPr>
          <p:cNvPr id="15" name="Straight Arrow Connector 14"/>
          <p:cNvCxnSpPr/>
          <p:nvPr/>
        </p:nvCxnSpPr>
        <p:spPr>
          <a:xfrm>
            <a:off x="4108545" y="2693016"/>
            <a:ext cx="1143000" cy="635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027227" y="2400300"/>
            <a:ext cx="1382973"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1219200" y="4191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effectLst>
                  <a:outerShdw blurRad="38100" dist="38100" dir="2700000" algn="tl">
                    <a:srgbClr val="000000">
                      <a:alpha val="43137"/>
                    </a:srgbClr>
                  </a:outerShdw>
                </a:effectLst>
              </a:rPr>
              <a:t>DOSE</a:t>
            </a:r>
            <a:endParaRPr lang="en-IN" sz="3200" b="1" dirty="0">
              <a:effectLst>
                <a:outerShdw blurRad="38100" dist="38100" dir="2700000" algn="tl">
                  <a:srgbClr val="000000">
                    <a:alpha val="43137"/>
                  </a:srgbClr>
                </a:outerShdw>
              </a:effectLst>
            </a:endParaRPr>
          </a:p>
        </p:txBody>
      </p:sp>
      <p:sp>
        <p:nvSpPr>
          <p:cNvPr id="22" name="Rounded Rectangle 21"/>
          <p:cNvSpPr/>
          <p:nvPr/>
        </p:nvSpPr>
        <p:spPr>
          <a:xfrm>
            <a:off x="1360227" y="5715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effectLst>
                  <a:outerShdw blurRad="38100" dist="38100" dir="2700000" algn="tl">
                    <a:srgbClr val="000000">
                      <a:alpha val="43137"/>
                    </a:srgbClr>
                  </a:outerShdw>
                </a:effectLst>
              </a:rPr>
              <a:t>RESPONSE</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3801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0"/>
            <a:ext cx="8077200" cy="5447645"/>
          </a:xfrm>
          <a:prstGeom prst="rect">
            <a:avLst/>
          </a:prstGeom>
        </p:spPr>
        <p:txBody>
          <a:bodyPr wrap="square">
            <a:spAutoFit/>
          </a:bodyPr>
          <a:lstStyle/>
          <a:p>
            <a:pPr marL="285750" indent="-285750">
              <a:lnSpc>
                <a:spcPct val="150000"/>
              </a:lnSpc>
              <a:buFont typeface="Arial" pitchFamily="34" charset="0"/>
              <a:buChar char="•"/>
            </a:pPr>
            <a:r>
              <a:rPr lang="en-IN" sz="2800" b="1" dirty="0" smtClean="0"/>
              <a:t>The </a:t>
            </a:r>
            <a:r>
              <a:rPr lang="en-IN" sz="2800" b="1" dirty="0"/>
              <a:t>amount of chemical entering the body </a:t>
            </a:r>
            <a:endParaRPr lang="en-IN" sz="2800" dirty="0"/>
          </a:p>
          <a:p>
            <a:pPr marL="285750" indent="-285750">
              <a:lnSpc>
                <a:spcPct val="150000"/>
              </a:lnSpc>
              <a:buFont typeface="Arial" pitchFamily="34" charset="0"/>
              <a:buChar char="•"/>
            </a:pPr>
            <a:r>
              <a:rPr lang="en-IN" sz="2800" b="1" dirty="0"/>
              <a:t>This is usually given as </a:t>
            </a:r>
            <a:r>
              <a:rPr lang="en-IN" sz="2800" b="1" dirty="0" smtClean="0"/>
              <a:t>mg </a:t>
            </a:r>
            <a:r>
              <a:rPr lang="en-IN" sz="2800" b="1" dirty="0"/>
              <a:t>of chemical/kg of body weight = mg/kg </a:t>
            </a:r>
            <a:endParaRPr lang="en-IN" sz="2800" dirty="0"/>
          </a:p>
          <a:p>
            <a:pPr marL="457200" indent="-457200">
              <a:lnSpc>
                <a:spcPct val="150000"/>
              </a:lnSpc>
              <a:buFont typeface="Arial" pitchFamily="34" charset="0"/>
              <a:buChar char="•"/>
            </a:pPr>
            <a:r>
              <a:rPr lang="en-IN" sz="2800" b="1" dirty="0"/>
              <a:t>The dose is dependent upon </a:t>
            </a:r>
            <a:endParaRPr lang="en-IN" sz="2800" dirty="0"/>
          </a:p>
          <a:p>
            <a:pPr marL="1371600" lvl="2" indent="-457200">
              <a:lnSpc>
                <a:spcPct val="150000"/>
              </a:lnSpc>
              <a:buFont typeface="Wingdings" pitchFamily="2" charset="2"/>
              <a:buChar char="ü"/>
            </a:pPr>
            <a:r>
              <a:rPr lang="en-IN" sz="2400" b="1" dirty="0"/>
              <a:t>The concentration </a:t>
            </a:r>
            <a:endParaRPr lang="en-IN" sz="2400" dirty="0"/>
          </a:p>
          <a:p>
            <a:pPr marL="1371600" lvl="2" indent="-457200">
              <a:lnSpc>
                <a:spcPct val="150000"/>
              </a:lnSpc>
              <a:buFont typeface="Wingdings" pitchFamily="2" charset="2"/>
              <a:buChar char="ü"/>
            </a:pPr>
            <a:r>
              <a:rPr lang="en-IN" sz="2400" b="1" dirty="0"/>
              <a:t>The properties of the toxicant </a:t>
            </a:r>
            <a:endParaRPr lang="en-IN" sz="2400" dirty="0"/>
          </a:p>
          <a:p>
            <a:pPr marL="1371600" lvl="2" indent="-457200">
              <a:lnSpc>
                <a:spcPct val="150000"/>
              </a:lnSpc>
              <a:buFont typeface="Wingdings" pitchFamily="2" charset="2"/>
              <a:buChar char="ü"/>
            </a:pPr>
            <a:r>
              <a:rPr lang="en-IN" sz="2400" b="1" dirty="0"/>
              <a:t>The timing and frequency of exposure </a:t>
            </a:r>
            <a:endParaRPr lang="en-IN" sz="2400" dirty="0"/>
          </a:p>
          <a:p>
            <a:pPr marL="1371600" lvl="2" indent="-457200">
              <a:lnSpc>
                <a:spcPct val="150000"/>
              </a:lnSpc>
              <a:buFont typeface="Wingdings" pitchFamily="2" charset="2"/>
              <a:buChar char="ü"/>
            </a:pPr>
            <a:r>
              <a:rPr lang="en-IN" sz="2400" b="1" dirty="0"/>
              <a:t>The length of exposure </a:t>
            </a:r>
            <a:endParaRPr lang="en-IN" sz="2400" dirty="0"/>
          </a:p>
          <a:p>
            <a:pPr marL="1371600" lvl="2" indent="-457200">
              <a:lnSpc>
                <a:spcPct val="150000"/>
              </a:lnSpc>
              <a:buFont typeface="Wingdings" pitchFamily="2" charset="2"/>
              <a:buChar char="ü"/>
            </a:pPr>
            <a:r>
              <a:rPr lang="en-IN" sz="2400" b="1" dirty="0"/>
              <a:t>The exposure pathway </a:t>
            </a:r>
            <a:endParaRPr lang="en-IN" sz="2400" dirty="0"/>
          </a:p>
        </p:txBody>
      </p:sp>
      <p:sp>
        <p:nvSpPr>
          <p:cNvPr id="3" name="TextBox 2"/>
          <p:cNvSpPr txBox="1"/>
          <p:nvPr/>
        </p:nvSpPr>
        <p:spPr>
          <a:xfrm>
            <a:off x="2590800" y="152400"/>
            <a:ext cx="3581400" cy="984885"/>
          </a:xfrm>
          <a:prstGeom prst="rect">
            <a:avLst/>
          </a:prstGeom>
          <a:noFill/>
        </p:spPr>
        <p:txBody>
          <a:bodyPr wrap="square" rtlCol="0">
            <a:spAutoFit/>
          </a:bodyPr>
          <a:lstStyle/>
          <a:p>
            <a:pPr algn="ctr"/>
            <a:r>
              <a:rPr lang="en-IN" sz="4000" dirty="0">
                <a:effectLst>
                  <a:outerShdw blurRad="38100" dist="38100" dir="2700000" algn="tl">
                    <a:srgbClr val="000000">
                      <a:alpha val="43137"/>
                    </a:srgbClr>
                  </a:outerShdw>
                </a:effectLst>
              </a:rPr>
              <a:t>Dose </a:t>
            </a:r>
          </a:p>
          <a:p>
            <a:endParaRPr lang="en-IN"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505075"/>
            <a:ext cx="2949591"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0374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8001000" cy="5632311"/>
          </a:xfrm>
          <a:prstGeom prst="rect">
            <a:avLst/>
          </a:prstGeom>
        </p:spPr>
        <p:txBody>
          <a:bodyPr wrap="square">
            <a:spAutoFit/>
          </a:bodyPr>
          <a:lstStyle/>
          <a:p>
            <a:pPr algn="just">
              <a:lnSpc>
                <a:spcPct val="150000"/>
              </a:lnSpc>
            </a:pPr>
            <a:r>
              <a:rPr lang="en-IN" sz="2400" b="1" dirty="0" smtClean="0"/>
              <a:t>The </a:t>
            </a:r>
            <a:r>
              <a:rPr lang="en-IN" sz="2400" b="1" dirty="0"/>
              <a:t>degree of responses depend upon the dose and the organism </a:t>
            </a:r>
            <a:endParaRPr lang="en-IN" sz="2400" dirty="0"/>
          </a:p>
          <a:p>
            <a:pPr lvl="1" algn="just">
              <a:lnSpc>
                <a:spcPct val="150000"/>
              </a:lnSpc>
            </a:pPr>
            <a:r>
              <a:rPr lang="en-IN" sz="2400" b="1" dirty="0"/>
              <a:t>Change from normal state could be on the molecular, cellular, organ, or organism level--the symptoms </a:t>
            </a:r>
            <a:endParaRPr lang="en-IN" sz="2400" dirty="0"/>
          </a:p>
          <a:p>
            <a:pPr lvl="1" algn="just">
              <a:lnSpc>
                <a:spcPct val="150000"/>
              </a:lnSpc>
            </a:pPr>
            <a:endParaRPr lang="en-IN" dirty="0"/>
          </a:p>
          <a:p>
            <a:pPr marL="285750" indent="-285750" algn="just">
              <a:lnSpc>
                <a:spcPct val="150000"/>
              </a:lnSpc>
              <a:buFont typeface="Arial" pitchFamily="34" charset="0"/>
              <a:buChar char="•"/>
            </a:pPr>
            <a:r>
              <a:rPr lang="en-IN" b="1" dirty="0"/>
              <a:t>Local vs. Systemic </a:t>
            </a:r>
            <a:endParaRPr lang="en-IN" b="1" dirty="0" smtClean="0"/>
          </a:p>
          <a:p>
            <a:pPr marL="285750" indent="-285750" algn="just">
              <a:lnSpc>
                <a:spcPct val="150000"/>
              </a:lnSpc>
              <a:buFont typeface="Arial" pitchFamily="34" charset="0"/>
              <a:buChar char="•"/>
            </a:pPr>
            <a:r>
              <a:rPr lang="en-IN" b="1" dirty="0" smtClean="0"/>
              <a:t>Reversible </a:t>
            </a:r>
            <a:r>
              <a:rPr lang="en-IN" b="1" dirty="0"/>
              <a:t>vs. Irreversible </a:t>
            </a:r>
            <a:endParaRPr lang="en-IN" dirty="0"/>
          </a:p>
          <a:p>
            <a:pPr marL="285750" indent="-285750" algn="just">
              <a:lnSpc>
                <a:spcPct val="150000"/>
              </a:lnSpc>
              <a:buFont typeface="Arial" pitchFamily="34" charset="0"/>
              <a:buChar char="•"/>
            </a:pPr>
            <a:r>
              <a:rPr lang="en-IN" b="1" dirty="0"/>
              <a:t>Immediate vs. Delayed </a:t>
            </a:r>
            <a:endParaRPr lang="en-IN" dirty="0"/>
          </a:p>
          <a:p>
            <a:pPr marL="285750" indent="-285750" algn="just">
              <a:lnSpc>
                <a:spcPct val="150000"/>
              </a:lnSpc>
              <a:buFont typeface="Arial" pitchFamily="34" charset="0"/>
              <a:buChar char="•"/>
            </a:pPr>
            <a:r>
              <a:rPr lang="en-IN" b="1" dirty="0"/>
              <a:t>Monotonic – response increases with dose (cyanide and many traditional toxicants) </a:t>
            </a:r>
            <a:endParaRPr lang="en-IN" dirty="0"/>
          </a:p>
          <a:p>
            <a:pPr marL="285750" indent="-285750" algn="just">
              <a:lnSpc>
                <a:spcPct val="150000"/>
              </a:lnSpc>
              <a:buFont typeface="Arial" pitchFamily="34" charset="0"/>
              <a:buChar char="•"/>
            </a:pPr>
            <a:r>
              <a:rPr lang="en-IN" b="1" dirty="0" err="1"/>
              <a:t>Nonmonotic</a:t>
            </a:r>
            <a:r>
              <a:rPr lang="en-IN" b="1" dirty="0"/>
              <a:t> – response does not increase with dose (hormones, endocrine disruptors, micronutrients and vitamins) </a:t>
            </a:r>
            <a:endParaRPr lang="en-IN" dirty="0"/>
          </a:p>
        </p:txBody>
      </p:sp>
      <p:sp>
        <p:nvSpPr>
          <p:cNvPr id="3" name="TextBox 2"/>
          <p:cNvSpPr txBox="1"/>
          <p:nvPr/>
        </p:nvSpPr>
        <p:spPr>
          <a:xfrm>
            <a:off x="1905000" y="457200"/>
            <a:ext cx="5257800" cy="584775"/>
          </a:xfrm>
          <a:prstGeom prst="rect">
            <a:avLst/>
          </a:prstGeom>
          <a:noFill/>
        </p:spPr>
        <p:txBody>
          <a:bodyPr wrap="square" rtlCol="0">
            <a:spAutoFit/>
          </a:bodyPr>
          <a:lstStyle/>
          <a:p>
            <a:pPr algn="ctr"/>
            <a:r>
              <a:rPr lang="en-IN" sz="3200" b="1" dirty="0"/>
              <a:t>What is a Response?</a:t>
            </a:r>
            <a:endParaRPr lang="en-IN" sz="3200" dirty="0"/>
          </a:p>
        </p:txBody>
      </p:sp>
    </p:spTree>
    <p:extLst>
      <p:ext uri="{BB962C8B-B14F-4D97-AF65-F5344CB8AC3E}">
        <p14:creationId xmlns:p14="http://schemas.microsoft.com/office/powerpoint/2010/main" val="639305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8001000" cy="5401479"/>
          </a:xfrm>
          <a:prstGeom prst="rect">
            <a:avLst/>
          </a:prstGeom>
        </p:spPr>
        <p:txBody>
          <a:bodyPr wrap="square">
            <a:spAutoFit/>
          </a:bodyPr>
          <a:lstStyle/>
          <a:p>
            <a:pPr marL="285750" indent="-285750" algn="just">
              <a:lnSpc>
                <a:spcPct val="150000"/>
              </a:lnSpc>
              <a:buFont typeface="Arial" pitchFamily="34" charset="0"/>
              <a:buChar char="•"/>
            </a:pPr>
            <a:r>
              <a:rPr lang="en-IN" sz="2000" b="1" dirty="0" smtClean="0"/>
              <a:t>Acute </a:t>
            </a:r>
            <a:r>
              <a:rPr lang="en-IN" sz="2000" b="1" dirty="0"/>
              <a:t>toxicity: It involves lethal concentrations and short-term exposures </a:t>
            </a:r>
            <a:r>
              <a:rPr lang="en-IN" sz="2000" b="1" dirty="0" smtClean="0"/>
              <a:t>.</a:t>
            </a:r>
            <a:endParaRPr lang="en-IN" sz="2000" dirty="0"/>
          </a:p>
          <a:p>
            <a:pPr marL="342900" indent="-342900" algn="just">
              <a:lnSpc>
                <a:spcPct val="150000"/>
              </a:lnSpc>
              <a:buFont typeface="Arial" pitchFamily="34" charset="0"/>
              <a:buChar char="•"/>
            </a:pPr>
            <a:r>
              <a:rPr lang="en-IN" sz="2000" b="1" dirty="0"/>
              <a:t>The end point is usually death </a:t>
            </a:r>
            <a:endParaRPr lang="en-IN" sz="2000" b="1" dirty="0" smtClean="0"/>
          </a:p>
          <a:p>
            <a:pPr marL="342900" indent="-342900" algn="just">
              <a:lnSpc>
                <a:spcPct val="150000"/>
              </a:lnSpc>
              <a:buFont typeface="Arial" pitchFamily="34" charset="0"/>
              <a:buChar char="•"/>
            </a:pPr>
            <a:r>
              <a:rPr lang="en-IN" sz="2000" b="1" dirty="0"/>
              <a:t>ROUTE that carries toxic substances to blood stream and the LETHALITY  are dependent on each </a:t>
            </a:r>
            <a:r>
              <a:rPr lang="en-IN" sz="2000" b="1" dirty="0" smtClean="0"/>
              <a:t>other</a:t>
            </a:r>
          </a:p>
          <a:p>
            <a:pPr marL="342900" indent="-342900" algn="just">
              <a:lnSpc>
                <a:spcPct val="150000"/>
              </a:lnSpc>
              <a:buFont typeface="Arial" pitchFamily="34" charset="0"/>
              <a:buChar char="•"/>
            </a:pPr>
            <a:r>
              <a:rPr lang="en-IN" sz="2000" b="1" dirty="0" smtClean="0"/>
              <a:t>Three routes are used to determine MEDIUM LETHAL DOSE (LD50)</a:t>
            </a:r>
          </a:p>
          <a:p>
            <a:pPr marL="1257300" lvl="2" indent="-342900" algn="just">
              <a:lnSpc>
                <a:spcPct val="150000"/>
              </a:lnSpc>
              <a:buFont typeface="Wingdings" pitchFamily="2" charset="2"/>
              <a:buChar char="ü"/>
            </a:pPr>
            <a:r>
              <a:rPr lang="en-IN" sz="1600" b="1" dirty="0" smtClean="0"/>
              <a:t>ORAL</a:t>
            </a:r>
          </a:p>
          <a:p>
            <a:pPr marL="1257300" lvl="2" indent="-342900" algn="just">
              <a:lnSpc>
                <a:spcPct val="150000"/>
              </a:lnSpc>
              <a:buFont typeface="Wingdings" pitchFamily="2" charset="2"/>
              <a:buChar char="ü"/>
            </a:pPr>
            <a:r>
              <a:rPr lang="en-IN" sz="1600" b="1" dirty="0" smtClean="0"/>
              <a:t>DERMAL</a:t>
            </a:r>
          </a:p>
          <a:p>
            <a:pPr marL="1257300" lvl="2" indent="-342900" algn="just">
              <a:lnSpc>
                <a:spcPct val="150000"/>
              </a:lnSpc>
              <a:buFont typeface="Wingdings" pitchFamily="2" charset="2"/>
              <a:buChar char="ü"/>
            </a:pPr>
            <a:r>
              <a:rPr lang="en-IN" sz="1600" b="1" dirty="0" smtClean="0"/>
              <a:t>INHALATION</a:t>
            </a:r>
            <a:endParaRPr lang="en-IN" sz="1600" dirty="0"/>
          </a:p>
          <a:p>
            <a:pPr marL="342900" indent="-342900" algn="just">
              <a:lnSpc>
                <a:spcPct val="150000"/>
              </a:lnSpc>
              <a:buFont typeface="Arial" pitchFamily="34" charset="0"/>
              <a:buChar char="•"/>
            </a:pPr>
            <a:r>
              <a:rPr lang="en-IN" sz="2000" b="1" dirty="0" smtClean="0"/>
              <a:t> </a:t>
            </a:r>
            <a:r>
              <a:rPr lang="en-IN" sz="2000" b="1" dirty="0"/>
              <a:t>LD50 is a dose of a toxic chemical that kills half of the population. </a:t>
            </a:r>
            <a:endParaRPr lang="en-IN" sz="2000" dirty="0"/>
          </a:p>
          <a:p>
            <a:pPr marL="342900" indent="-342900" algn="just">
              <a:lnSpc>
                <a:spcPct val="150000"/>
              </a:lnSpc>
              <a:buFont typeface="Arial" pitchFamily="34" charset="0"/>
              <a:buChar char="•"/>
            </a:pPr>
            <a:r>
              <a:rPr lang="en-IN" sz="2000" b="1" dirty="0"/>
              <a:t>LD50 is obtained by plotting, for a given dose the proportion of the population that responded to that dose and all lower doses </a:t>
            </a:r>
            <a:r>
              <a:rPr lang="en-IN" sz="2000" b="1" dirty="0" smtClean="0"/>
              <a:t>.</a:t>
            </a:r>
          </a:p>
        </p:txBody>
      </p:sp>
      <p:sp>
        <p:nvSpPr>
          <p:cNvPr id="3" name="TextBox 2"/>
          <p:cNvSpPr txBox="1"/>
          <p:nvPr/>
        </p:nvSpPr>
        <p:spPr>
          <a:xfrm>
            <a:off x="1219200" y="457200"/>
            <a:ext cx="6477000" cy="584775"/>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DOSE LIMITS- ACUTE TOXICITY</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1538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1"/>
            <a:ext cx="8229600" cy="5078313"/>
          </a:xfrm>
          <a:prstGeom prst="rect">
            <a:avLst/>
          </a:prstGeom>
        </p:spPr>
        <p:txBody>
          <a:bodyPr wrap="square">
            <a:spAutoFit/>
          </a:bodyPr>
          <a:lstStyle/>
          <a:p>
            <a:pPr marL="342900" indent="-342900">
              <a:lnSpc>
                <a:spcPct val="150000"/>
              </a:lnSpc>
              <a:buFont typeface="Arial" pitchFamily="34" charset="0"/>
              <a:buChar char="•"/>
            </a:pPr>
            <a:r>
              <a:rPr lang="en-IN" sz="2400" b="1" dirty="0" smtClean="0"/>
              <a:t>Chronic </a:t>
            </a:r>
            <a:r>
              <a:rPr lang="en-IN" sz="2400" b="1" dirty="0"/>
              <a:t>toxicity: It involves Sub-lethal concentration and long-term exposure </a:t>
            </a:r>
            <a:endParaRPr lang="en-IN" sz="2400" dirty="0"/>
          </a:p>
          <a:p>
            <a:pPr marL="342900" indent="-342900">
              <a:lnSpc>
                <a:spcPct val="150000"/>
              </a:lnSpc>
              <a:buFont typeface="Arial" pitchFamily="34" charset="0"/>
              <a:buChar char="•"/>
            </a:pPr>
            <a:r>
              <a:rPr lang="en-IN" sz="2400" b="1" dirty="0"/>
              <a:t>Chronic toxicity test is used to derive Effective Dose </a:t>
            </a:r>
            <a:endParaRPr lang="en-IN" sz="2400" b="1" dirty="0" smtClean="0"/>
          </a:p>
          <a:p>
            <a:pPr marL="342900" indent="-342900">
              <a:lnSpc>
                <a:spcPct val="150000"/>
              </a:lnSpc>
              <a:buFont typeface="Arial" pitchFamily="34" charset="0"/>
              <a:buChar char="•"/>
            </a:pPr>
            <a:r>
              <a:rPr lang="en-IN" sz="2400" b="1" dirty="0" smtClean="0"/>
              <a:t>ED50: </a:t>
            </a:r>
            <a:r>
              <a:rPr lang="en-IN" sz="2400" b="1" dirty="0"/>
              <a:t>Is the dose by which half of the population has been affected </a:t>
            </a:r>
            <a:endParaRPr lang="en-IN" sz="2400" dirty="0"/>
          </a:p>
          <a:p>
            <a:pPr marL="342900" indent="-342900">
              <a:lnSpc>
                <a:spcPct val="150000"/>
              </a:lnSpc>
              <a:buFont typeface="Arial" pitchFamily="34" charset="0"/>
              <a:buChar char="•"/>
            </a:pPr>
            <a:r>
              <a:rPr lang="en-IN" sz="2400" b="1" dirty="0"/>
              <a:t>Effect could be anything but death </a:t>
            </a:r>
            <a:endParaRPr lang="en-IN" sz="2400" dirty="0"/>
          </a:p>
          <a:p>
            <a:pPr marL="342900" indent="-342900">
              <a:lnSpc>
                <a:spcPct val="150000"/>
              </a:lnSpc>
              <a:buFont typeface="Arial" pitchFamily="34" charset="0"/>
              <a:buChar char="•"/>
            </a:pPr>
            <a:r>
              <a:rPr lang="en-IN" sz="2400" b="1" dirty="0"/>
              <a:t>ED50 is obtained by plotting, for a given dose the proportion of the population that responded to that dose and all lower doses </a:t>
            </a:r>
            <a:endParaRPr lang="en-IN" sz="2400" dirty="0"/>
          </a:p>
        </p:txBody>
      </p:sp>
      <p:sp>
        <p:nvSpPr>
          <p:cNvPr id="3" name="TextBox 2"/>
          <p:cNvSpPr txBox="1"/>
          <p:nvPr/>
        </p:nvSpPr>
        <p:spPr>
          <a:xfrm>
            <a:off x="1828800" y="471269"/>
            <a:ext cx="4572000" cy="584775"/>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CHRONIC TOXICITY</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5812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3" y="712788"/>
            <a:ext cx="7381875" cy="543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713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76400"/>
            <a:ext cx="8382000" cy="3970318"/>
          </a:xfrm>
          <a:prstGeom prst="rect">
            <a:avLst/>
          </a:prstGeom>
        </p:spPr>
        <p:txBody>
          <a:bodyPr wrap="square">
            <a:spAutoFit/>
          </a:bodyPr>
          <a:lstStyle/>
          <a:p>
            <a:r>
              <a:rPr lang="en-IN" sz="2800" b="1" dirty="0" smtClean="0"/>
              <a:t>Definition</a:t>
            </a:r>
            <a:r>
              <a:rPr lang="en-IN" sz="2800" b="1" dirty="0"/>
              <a:t>:</a:t>
            </a:r>
          </a:p>
          <a:p>
            <a:pPr marL="457200" indent="-457200" algn="just">
              <a:buFont typeface="Arial" pitchFamily="34" charset="0"/>
              <a:buChar char="•"/>
            </a:pPr>
            <a:r>
              <a:rPr lang="en-IN" sz="2800" dirty="0" smtClean="0"/>
              <a:t>The </a:t>
            </a:r>
            <a:r>
              <a:rPr lang="en-IN" sz="2800" dirty="0"/>
              <a:t>characteristics of </a:t>
            </a:r>
            <a:r>
              <a:rPr lang="en-IN" sz="2800" b="1" dirty="0"/>
              <a:t>exposure </a:t>
            </a:r>
            <a:r>
              <a:rPr lang="en-IN" sz="2800" dirty="0"/>
              <a:t>and the spectrum of </a:t>
            </a:r>
            <a:r>
              <a:rPr lang="en-IN" sz="2800" b="1" dirty="0"/>
              <a:t>effects </a:t>
            </a:r>
            <a:r>
              <a:rPr lang="en-IN" sz="2800" dirty="0" smtClean="0"/>
              <a:t>come together </a:t>
            </a:r>
            <a:r>
              <a:rPr lang="en-IN" sz="2800" dirty="0"/>
              <a:t>in a </a:t>
            </a:r>
            <a:r>
              <a:rPr lang="en-IN" sz="2800" b="1" dirty="0"/>
              <a:t>correlative relationship </a:t>
            </a:r>
            <a:r>
              <a:rPr lang="en-IN" sz="2800" dirty="0"/>
              <a:t>customarily referred to </a:t>
            </a:r>
            <a:r>
              <a:rPr lang="en-IN" sz="2800" dirty="0" smtClean="0"/>
              <a:t>as the </a:t>
            </a:r>
            <a:r>
              <a:rPr lang="en-IN" sz="2800" dirty="0"/>
              <a:t>dose-response </a:t>
            </a:r>
            <a:r>
              <a:rPr lang="en-IN" sz="2800" dirty="0" smtClean="0"/>
              <a:t>relationship</a:t>
            </a:r>
          </a:p>
          <a:p>
            <a:pPr algn="just"/>
            <a:endParaRPr lang="en-IN" sz="2800" dirty="0"/>
          </a:p>
          <a:p>
            <a:pPr marL="457200" indent="-457200">
              <a:buFont typeface="Arial" pitchFamily="34" charset="0"/>
              <a:buChar char="•"/>
            </a:pPr>
            <a:r>
              <a:rPr lang="en-IN" sz="2800" dirty="0" smtClean="0"/>
              <a:t> </a:t>
            </a:r>
            <a:r>
              <a:rPr lang="en-IN" sz="2800" dirty="0"/>
              <a:t>Two types:</a:t>
            </a:r>
          </a:p>
          <a:p>
            <a:pPr marL="1371600" lvl="2" indent="-457200">
              <a:buFont typeface="Wingdings" pitchFamily="2" charset="2"/>
              <a:buChar char="Ø"/>
            </a:pPr>
            <a:r>
              <a:rPr lang="en-IN" sz="2800" b="1" dirty="0" smtClean="0"/>
              <a:t>Individual </a:t>
            </a:r>
            <a:r>
              <a:rPr lang="en-IN" sz="2800" dirty="0"/>
              <a:t>to varying doses of a chemical </a:t>
            </a:r>
          </a:p>
          <a:p>
            <a:pPr marL="1371600" lvl="2" indent="-457200">
              <a:buFont typeface="Wingdings" pitchFamily="2" charset="2"/>
              <a:buChar char="Ø"/>
            </a:pPr>
            <a:r>
              <a:rPr lang="en-IN" sz="2800" b="1" dirty="0" smtClean="0"/>
              <a:t>Population </a:t>
            </a:r>
            <a:r>
              <a:rPr lang="en-IN" sz="2800" dirty="0"/>
              <a:t>of individuals </a:t>
            </a:r>
          </a:p>
        </p:txBody>
      </p:sp>
      <p:sp>
        <p:nvSpPr>
          <p:cNvPr id="3" name="TextBox 2"/>
          <p:cNvSpPr txBox="1"/>
          <p:nvPr/>
        </p:nvSpPr>
        <p:spPr>
          <a:xfrm>
            <a:off x="1447800" y="381000"/>
            <a:ext cx="5867400" cy="584775"/>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rPr>
              <a:t>Dose </a:t>
            </a:r>
            <a:r>
              <a:rPr lang="en-IN" sz="3200" b="1" dirty="0" smtClean="0">
                <a:effectLst>
                  <a:outerShdw blurRad="38100" dist="38100" dir="2700000" algn="tl">
                    <a:srgbClr val="000000">
                      <a:alpha val="43137"/>
                    </a:srgbClr>
                  </a:outerShdw>
                </a:effectLst>
              </a:rPr>
              <a:t>response</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6622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1195</Words>
  <Application>Microsoft Office PowerPoint</Application>
  <PresentationFormat>On-screen Show (4:3)</PresentationFormat>
  <Paragraphs>142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DOSE RESPONSE CURVE- basic principles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2006-08-16T00:00:00Z</dcterms:created>
  <dcterms:modified xsi:type="dcterms:W3CDTF">2020-12-10T07:55:39Z</dcterms:modified>
</cp:coreProperties>
</file>