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72" r:id="rId2"/>
  </p:sldMasterIdLst>
  <p:sldIdLst>
    <p:sldId id="257" r:id="rId3"/>
    <p:sldId id="258" r:id="rId4"/>
    <p:sldId id="275" r:id="rId5"/>
    <p:sldId id="259" r:id="rId6"/>
    <p:sldId id="260" r:id="rId7"/>
    <p:sldId id="270" r:id="rId8"/>
    <p:sldId id="266" r:id="rId9"/>
    <p:sldId id="264" r:id="rId10"/>
    <p:sldId id="271" r:id="rId11"/>
    <p:sldId id="272" r:id="rId12"/>
    <p:sldId id="274" r:id="rId13"/>
    <p:sldId id="261" r:id="rId14"/>
    <p:sldId id="273" r:id="rId15"/>
    <p:sldId id="265" r:id="rId16"/>
    <p:sldId id="268" r:id="rId17"/>
    <p:sldId id="267" r:id="rId18"/>
    <p:sldId id="276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-466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 /><Relationship Id="rId13" Type="http://schemas.openxmlformats.org/officeDocument/2006/relationships/slide" Target="slides/slide11.xml" /><Relationship Id="rId18" Type="http://schemas.openxmlformats.org/officeDocument/2006/relationships/slide" Target="slides/slide16.xml" /><Relationship Id="rId3" Type="http://schemas.openxmlformats.org/officeDocument/2006/relationships/slide" Target="slides/slide1.xml" /><Relationship Id="rId21" Type="http://schemas.openxmlformats.org/officeDocument/2006/relationships/viewProps" Target="viewProps.xml" /><Relationship Id="rId7" Type="http://schemas.openxmlformats.org/officeDocument/2006/relationships/slide" Target="slides/slide5.xml" /><Relationship Id="rId12" Type="http://schemas.openxmlformats.org/officeDocument/2006/relationships/slide" Target="slides/slide10.xml" /><Relationship Id="rId17" Type="http://schemas.openxmlformats.org/officeDocument/2006/relationships/slide" Target="slides/slide15.xml" /><Relationship Id="rId2" Type="http://schemas.openxmlformats.org/officeDocument/2006/relationships/slideMaster" Target="slideMasters/slideMaster2.xml" /><Relationship Id="rId16" Type="http://schemas.openxmlformats.org/officeDocument/2006/relationships/slide" Target="slides/slide14.xml" /><Relationship Id="rId20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4.xml" /><Relationship Id="rId11" Type="http://schemas.openxmlformats.org/officeDocument/2006/relationships/slide" Target="slides/slide9.xml" /><Relationship Id="rId5" Type="http://schemas.openxmlformats.org/officeDocument/2006/relationships/slide" Target="slides/slide3.xml" /><Relationship Id="rId15" Type="http://schemas.openxmlformats.org/officeDocument/2006/relationships/slide" Target="slides/slide13.xml" /><Relationship Id="rId23" Type="http://schemas.openxmlformats.org/officeDocument/2006/relationships/tableStyles" Target="tableStyles.xml" /><Relationship Id="rId10" Type="http://schemas.openxmlformats.org/officeDocument/2006/relationships/slide" Target="slides/slide8.xml" /><Relationship Id="rId19" Type="http://schemas.openxmlformats.org/officeDocument/2006/relationships/slide" Target="slides/slide17.xml" /><Relationship Id="rId4" Type="http://schemas.openxmlformats.org/officeDocument/2006/relationships/slide" Target="slides/slide2.xml" /><Relationship Id="rId9" Type="http://schemas.openxmlformats.org/officeDocument/2006/relationships/slide" Target="slides/slide7.xml" /><Relationship Id="rId14" Type="http://schemas.openxmlformats.org/officeDocument/2006/relationships/slide" Target="slides/slide12.xml" /><Relationship Id="rId22" Type="http://schemas.openxmlformats.org/officeDocument/2006/relationships/theme" Target="theme/theme1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12/1/2020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pPr/>
              <a:t>12/1/2020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pPr/>
              <a:t>12/1/2020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048000" y="312420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048000" y="5003322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3828" y="1110597"/>
            <a:ext cx="2286000" cy="508000"/>
          </a:xfrm>
        </p:spPr>
        <p:txBody>
          <a:bodyPr/>
          <a:lstStyle/>
          <a:p>
            <a:fld id="{87DE6118-2437-4B30-8E3C-4D2BE6020583}" type="datetimeFigureOut">
              <a:rPr lang="en-US" smtClean="0"/>
              <a:pPr/>
              <a:t>12/1/2020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959" y="4117661"/>
            <a:ext cx="3657600" cy="51206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1215180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746176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2218944" y="5788152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2540000" y="4495800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767392" y="4928702"/>
            <a:ext cx="812800" cy="517524"/>
          </a:xfrm>
        </p:spPr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7DE6118-2437-4B30-8E3C-4D2BE6020583}" type="datetimeFigureOut">
              <a:rPr lang="en-US" smtClean="0"/>
              <a:pPr/>
              <a:t>12/1/2020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2008" y="1106932"/>
            <a:ext cx="2286000" cy="508000"/>
          </a:xfrm>
        </p:spPr>
        <p:txBody>
          <a:bodyPr/>
          <a:lstStyle/>
          <a:p>
            <a:fld id="{87DE6118-2437-4B30-8E3C-4D2BE6020583}" type="datetimeFigureOut">
              <a:rPr lang="en-US" smtClean="0"/>
              <a:pPr/>
              <a:t>12/1/2020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208" y="4114800"/>
            <a:ext cx="3657600" cy="51206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766272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2218944" y="579120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2505387" y="4479888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1213059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787488" y="4928702"/>
            <a:ext cx="812800" cy="517524"/>
          </a:xfrm>
        </p:spPr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12/1/2020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12/1/2020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7DE6118-2437-4B30-8E3C-4D2BE6020583}" type="datetimeFigureOut">
              <a:rPr lang="en-US" smtClean="0"/>
              <a:pPr/>
              <a:t>12/1/2020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12/1/2020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7DE6118-2437-4B30-8E3C-4D2BE6020583}" type="datetimeFigureOut">
              <a:rPr lang="en-US" smtClean="0"/>
              <a:pPr/>
              <a:t>12/1/2020</a:t>
            </a:fld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pPr/>
              <a:t>12/1/2020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7DE6118-2437-4B30-8E3C-4D2BE6020583}" type="datetimeFigureOut">
              <a:rPr lang="en-US" smtClean="0"/>
              <a:pPr/>
              <a:t>12/1/2020</a:t>
            </a:fld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12/1/2020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2352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12/1/2020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12/1/2020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pPr/>
              <a:t>12/1/2020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pPr/>
              <a:t>12/1/2020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pPr/>
              <a:t>12/1/2020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pPr/>
              <a:t>12/1/2020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12/1/2020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12/1/2020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 /><Relationship Id="rId3" Type="http://schemas.openxmlformats.org/officeDocument/2006/relationships/slideLayout" Target="../slideLayouts/slideLayout14.xml" /><Relationship Id="rId7" Type="http://schemas.openxmlformats.org/officeDocument/2006/relationships/slideLayout" Target="../slideLayouts/slideLayout18.xml" /><Relationship Id="rId12" Type="http://schemas.openxmlformats.org/officeDocument/2006/relationships/theme" Target="../theme/theme2.xml" /><Relationship Id="rId2" Type="http://schemas.openxmlformats.org/officeDocument/2006/relationships/slideLayout" Target="../slideLayouts/slideLayout13.xml" /><Relationship Id="rId1" Type="http://schemas.openxmlformats.org/officeDocument/2006/relationships/slideLayout" Target="../slideLayouts/slideLayout12.xml" /><Relationship Id="rId6" Type="http://schemas.openxmlformats.org/officeDocument/2006/relationships/slideLayout" Target="../slideLayouts/slideLayout17.xml" /><Relationship Id="rId11" Type="http://schemas.openxmlformats.org/officeDocument/2006/relationships/slideLayout" Target="../slideLayouts/slideLayout22.xml" /><Relationship Id="rId5" Type="http://schemas.openxmlformats.org/officeDocument/2006/relationships/slideLayout" Target="../slideLayouts/slideLayout16.xml" /><Relationship Id="rId10" Type="http://schemas.openxmlformats.org/officeDocument/2006/relationships/slideLayout" Target="../slideLayouts/slideLayout21.xml" /><Relationship Id="rId4" Type="http://schemas.openxmlformats.org/officeDocument/2006/relationships/slideLayout" Target="../slideLayouts/slideLayout15.xml" /><Relationship Id="rId9" Type="http://schemas.openxmlformats.org/officeDocument/2006/relationships/slideLayout" Target="../slideLayouts/slideLayout20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12/1/2020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12/1/2020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12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 /><Relationship Id="rId2" Type="http://schemas.openxmlformats.org/officeDocument/2006/relationships/image" Target="../media/image10.emf" /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 /><Relationship Id="rId2" Type="http://schemas.openxmlformats.org/officeDocument/2006/relationships/image" Target="../media/image12.emf" /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 /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 /><Relationship Id="rId1" Type="http://schemas.openxmlformats.org/officeDocument/2006/relationships/slideLayout" Target="../slideLayouts/slideLayout7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 /><Relationship Id="rId1" Type="http://schemas.openxmlformats.org/officeDocument/2006/relationships/slideLayout" Target="../slideLayouts/slideLayout7.xml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 /><Relationship Id="rId1" Type="http://schemas.openxmlformats.org/officeDocument/2006/relationships/slideLayout" Target="../slideLayouts/slideLayout7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image" Target="../media/image5.emf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A1F2BD9-E0F0-4258-99E6-69E3C70C9D70}"/>
              </a:ext>
            </a:extLst>
          </p:cNvPr>
          <p:cNvSpPr/>
          <p:nvPr/>
        </p:nvSpPr>
        <p:spPr>
          <a:xfrm>
            <a:off x="2177984" y="251792"/>
            <a:ext cx="8097079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GLASS TRANSITION </a:t>
            </a:r>
          </a:p>
          <a:p>
            <a:pPr algn="ctr"/>
            <a:r>
              <a:rPr lang="en-US" sz="6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TEMEPERATURE (Tg)</a:t>
            </a:r>
            <a:endParaRPr lang="en-US" sz="66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988" name="Picture 4" descr="A Simple and Sensitive Method for an Important Physical Parameter: Reliable  Measurement of Glass Transition Temperature by AIEge"/>
          <p:cNvPicPr>
            <a:picLocks noChangeAspect="1" noChangeArrowheads="1"/>
          </p:cNvPicPr>
          <p:nvPr/>
        </p:nvPicPr>
        <p:blipFill>
          <a:blip r:embed="rId2"/>
          <a:srcRect b="17638"/>
          <a:stretch>
            <a:fillRect/>
          </a:stretch>
        </p:blipFill>
        <p:spPr bwMode="auto">
          <a:xfrm>
            <a:off x="3623094" y="4569372"/>
            <a:ext cx="6271404" cy="20902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536932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16A4E61-2D9F-46BC-BF2C-B301657A9CFB}"/>
              </a:ext>
            </a:extLst>
          </p:cNvPr>
          <p:cNvSpPr txBox="1"/>
          <p:nvPr/>
        </p:nvSpPr>
        <p:spPr>
          <a:xfrm>
            <a:off x="719203" y="618504"/>
            <a:ext cx="1147279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case of </a:t>
            </a:r>
            <a:r>
              <a:rPr lang="en-US" sz="2000" b="1" i="0" u="none" strike="noStrike" baseline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polyvinyl-carbazole</a:t>
            </a:r>
            <a:r>
              <a:rPr lang="en-US" sz="20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the Tg value is 150oC, which is very high as it consists of bulky side groups:</a:t>
            </a:r>
            <a:endParaRPr lang="en-I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B0290D-0238-44A6-B38F-E3054A0E84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3754" y="1385032"/>
            <a:ext cx="5863697" cy="138105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673939C-1E14-4464-88EB-8708E14475FE}"/>
              </a:ext>
            </a:extLst>
          </p:cNvPr>
          <p:cNvSpPr txBox="1"/>
          <p:nvPr/>
        </p:nvSpPr>
        <p:spPr>
          <a:xfrm>
            <a:off x="4853415" y="2766087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polyvinyl-carbazole</a:t>
            </a:r>
            <a:endParaRPr lang="en-IN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83B0C41-F33A-4367-9B85-4847DA8543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8707" y="4025145"/>
            <a:ext cx="7494495" cy="239823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74F9B61-758C-4D43-A09C-73946693F19C}"/>
              </a:ext>
            </a:extLst>
          </p:cNvPr>
          <p:cNvSpPr txBox="1"/>
          <p:nvPr/>
        </p:nvSpPr>
        <p:spPr>
          <a:xfrm>
            <a:off x="803548" y="3283482"/>
            <a:ext cx="1130410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comparison of Tg among various chemicals gives an idea about the Tg effect on chemical structure is given below:-</a:t>
            </a:r>
            <a:endParaRPr lang="en-I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13768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345CD7D-6A71-440F-8C01-1A696087EAA4}"/>
              </a:ext>
            </a:extLst>
          </p:cNvPr>
          <p:cNvSpPr txBox="1"/>
          <p:nvPr/>
        </p:nvSpPr>
        <p:spPr>
          <a:xfrm>
            <a:off x="718337" y="2"/>
            <a:ext cx="11497057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PRESENCE OF AROMATIC GROUPS</a:t>
            </a:r>
            <a:endParaRPr lang="en-IN" sz="4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42D235-B55C-460F-9E75-03FD46130C6D}"/>
              </a:ext>
            </a:extLst>
          </p:cNvPr>
          <p:cNvSpPr txBox="1"/>
          <p:nvPr/>
        </p:nvSpPr>
        <p:spPr>
          <a:xfrm>
            <a:off x="788308" y="1015954"/>
            <a:ext cx="1135711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the aromatic rings are present in chain of polymer, it decreases the flexibility of the chain; therefore, the glass transition value is high. 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example:- 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Glass transition temperature of Polyethylene terephthalate is 67 °C to 81°C. </a:t>
            </a:r>
            <a:endParaRPr lang="en-I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9274A92-8F4F-4711-970A-2D72D8E9CF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6421" y="3063396"/>
            <a:ext cx="5593976" cy="107576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2B94BA9-B915-4116-9545-4F0D4E41F33A}"/>
              </a:ext>
            </a:extLst>
          </p:cNvPr>
          <p:cNvSpPr txBox="1"/>
          <p:nvPr/>
        </p:nvSpPr>
        <p:spPr>
          <a:xfrm>
            <a:off x="788304" y="4247605"/>
            <a:ext cx="112446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Glass transition temperature of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Nitrocellulose is in the range of 192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°C to 209°C. </a:t>
            </a:r>
            <a:endParaRPr lang="en-IN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Nitrocellulose | SpringerLink">
            <a:extLst>
              <a:ext uri="{FF2B5EF4-FFF2-40B4-BE49-F238E27FC236}">
                <a16:creationId xmlns:a16="http://schemas.microsoft.com/office/drawing/2014/main" id="{E62FC62D-1FF9-4257-9850-D191AA00FF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425148" y="4667787"/>
            <a:ext cx="8428381" cy="1399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53180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D87BE20-0599-44CA-9C03-05F096C4D7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401" b="2415"/>
          <a:stretch/>
        </p:blipFill>
        <p:spPr>
          <a:xfrm>
            <a:off x="694946" y="768626"/>
            <a:ext cx="11412039" cy="608937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7C909A7-5D82-4637-B2E3-A622787A6BF5}"/>
              </a:ext>
            </a:extLst>
          </p:cNvPr>
          <p:cNvSpPr txBox="1"/>
          <p:nvPr/>
        </p:nvSpPr>
        <p:spPr>
          <a:xfrm>
            <a:off x="694946" y="-62371"/>
            <a:ext cx="11497057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Chain Flexibility &amp; Rigidity </a:t>
            </a:r>
            <a:endParaRPr lang="en-IN" sz="4000" dirty="0"/>
          </a:p>
        </p:txBody>
      </p:sp>
    </p:spTree>
    <p:extLst>
      <p:ext uri="{BB962C8B-B14F-4D97-AF65-F5344CB8AC3E}">
        <p14:creationId xmlns:p14="http://schemas.microsoft.com/office/powerpoint/2010/main" val="24030861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1103C27-3305-49B9-9CBA-49C88000BF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333" y="831001"/>
            <a:ext cx="11473667" cy="602700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6027B1F-F2C4-4277-AC38-C89EBFA84043}"/>
              </a:ext>
            </a:extLst>
          </p:cNvPr>
          <p:cNvSpPr txBox="1"/>
          <p:nvPr/>
        </p:nvSpPr>
        <p:spPr>
          <a:xfrm>
            <a:off x="718337" y="2"/>
            <a:ext cx="11497057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ADDITION OF PLASTICIZERS</a:t>
            </a:r>
            <a:endParaRPr lang="en-IN" sz="4000" dirty="0"/>
          </a:p>
        </p:txBody>
      </p:sp>
    </p:spTree>
    <p:extLst>
      <p:ext uri="{BB962C8B-B14F-4D97-AF65-F5344CB8AC3E}">
        <p14:creationId xmlns:p14="http://schemas.microsoft.com/office/powerpoint/2010/main" val="19516447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216CCCE-0092-4A93-8E2E-764CB889C6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918" b="19421"/>
          <a:stretch/>
        </p:blipFill>
        <p:spPr>
          <a:xfrm>
            <a:off x="705949" y="831001"/>
            <a:ext cx="11486051" cy="602700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8D3B328-ED0C-4171-B050-4D5A3F32A5CD}"/>
              </a:ext>
            </a:extLst>
          </p:cNvPr>
          <p:cNvSpPr txBox="1"/>
          <p:nvPr/>
        </p:nvSpPr>
        <p:spPr>
          <a:xfrm>
            <a:off x="705952" y="4"/>
            <a:ext cx="11486051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Tg OF COPOLYMERS</a:t>
            </a:r>
            <a:endParaRPr lang="en-IN" sz="4000" dirty="0"/>
          </a:p>
        </p:txBody>
      </p:sp>
    </p:spTree>
    <p:extLst>
      <p:ext uri="{BB962C8B-B14F-4D97-AF65-F5344CB8AC3E}">
        <p14:creationId xmlns:p14="http://schemas.microsoft.com/office/powerpoint/2010/main" val="20045921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D508994-683F-4D81-802F-58C9E20F4C2E}"/>
              </a:ext>
            </a:extLst>
          </p:cNvPr>
          <p:cNvSpPr txBox="1"/>
          <p:nvPr/>
        </p:nvSpPr>
        <p:spPr>
          <a:xfrm>
            <a:off x="705952" y="4"/>
            <a:ext cx="11486051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METHODS TO MEASURE Tg</a:t>
            </a:r>
            <a:endParaRPr lang="en-IN" sz="4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46AD0E-33E1-4600-8823-CD59B1129CCB}"/>
              </a:ext>
            </a:extLst>
          </p:cNvPr>
          <p:cNvSpPr txBox="1"/>
          <p:nvPr/>
        </p:nvSpPr>
        <p:spPr>
          <a:xfrm>
            <a:off x="954157" y="1166191"/>
            <a:ext cx="1088003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AutoNum type="arabicPeriod"/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Differential Scanning Calorimetry (DSC) Method</a:t>
            </a:r>
          </a:p>
          <a:p>
            <a:pPr marL="342900" indent="-342900" algn="ctr">
              <a:buAutoNum type="arabicPeriod"/>
            </a:pP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buAutoNum type="arabicPeriod"/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Thermo Mechanical Analysis (TMA) Method</a:t>
            </a:r>
          </a:p>
          <a:p>
            <a:pPr marL="342900" indent="-342900" algn="ctr">
              <a:buAutoNum type="arabicPeriod"/>
            </a:pP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buAutoNum type="arabicPeriod"/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Dilatometric Method</a:t>
            </a:r>
            <a:endParaRPr lang="en-IN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5027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75604A8-F375-4455-922E-D8548C581741}"/>
              </a:ext>
            </a:extLst>
          </p:cNvPr>
          <p:cNvSpPr txBox="1"/>
          <p:nvPr/>
        </p:nvSpPr>
        <p:spPr>
          <a:xfrm>
            <a:off x="705952" y="4"/>
            <a:ext cx="11486051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IMPORTANCE OF Tg</a:t>
            </a:r>
            <a:endParaRPr lang="en-IN" sz="4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E306E0A-08CC-4299-BF59-003CCC14D9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949" y="831000"/>
            <a:ext cx="11486051" cy="602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5041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Why Saying &quot;Thank You&quot; Matters - Crown Connect">
            <a:extLst>
              <a:ext uri="{FF2B5EF4-FFF2-40B4-BE49-F238E27FC236}">
                <a16:creationId xmlns:a16="http://schemas.microsoft.com/office/drawing/2014/main" id="{7B724E15-934B-4471-AAE0-036B962BDB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403" y="3"/>
            <a:ext cx="11488599" cy="6874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5773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32B63A4-9C4D-40DB-B7A7-E446E73385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953" y="0"/>
            <a:ext cx="114860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119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lass Transition Temperature | Glass transition, Transitional, Temperatures">
            <a:extLst>
              <a:ext uri="{FF2B5EF4-FFF2-40B4-BE49-F238E27FC236}">
                <a16:creationId xmlns:a16="http://schemas.microsoft.com/office/drawing/2014/main" id="{32910223-09FF-4D07-9B1F-91B8F91C99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59"/>
          <a:stretch/>
        </p:blipFill>
        <p:spPr bwMode="auto">
          <a:xfrm>
            <a:off x="715619" y="0"/>
            <a:ext cx="1147638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18113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86864A6-FD64-451D-BFCC-3C0C992B705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937" b="21887"/>
          <a:stretch>
            <a:fillRect/>
          </a:stretch>
        </p:blipFill>
        <p:spPr>
          <a:xfrm>
            <a:off x="705951" y="0"/>
            <a:ext cx="11486049" cy="4675517"/>
          </a:xfrm>
          <a:prstGeom prst="rect">
            <a:avLst/>
          </a:prstGeom>
        </p:spPr>
      </p:pic>
      <p:pic>
        <p:nvPicPr>
          <p:cNvPr id="4" name="Picture 4" descr="A Simple and Sensitive Method for an Important Physical Parameter: Reliable  Measurement of Glass Transition Temperature by AIEge"/>
          <p:cNvPicPr>
            <a:picLocks noChangeAspect="1" noChangeArrowheads="1"/>
          </p:cNvPicPr>
          <p:nvPr/>
        </p:nvPicPr>
        <p:blipFill>
          <a:blip r:embed="rId3"/>
          <a:srcRect b="19174"/>
          <a:stretch>
            <a:fillRect/>
          </a:stretch>
        </p:blipFill>
        <p:spPr bwMode="auto">
          <a:xfrm>
            <a:off x="2398143" y="4563500"/>
            <a:ext cx="7496355" cy="2294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522793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6BE00DD-B44E-4B7B-966D-00743411331C}"/>
              </a:ext>
            </a:extLst>
          </p:cNvPr>
          <p:cNvSpPr/>
          <p:nvPr/>
        </p:nvSpPr>
        <p:spPr>
          <a:xfrm>
            <a:off x="1334935" y="2"/>
            <a:ext cx="9770389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FACTORS AFFECTING Tg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B5DEC5-51B1-44E7-B230-0251C40D4441}"/>
              </a:ext>
            </a:extLst>
          </p:cNvPr>
          <p:cNvSpPr txBox="1"/>
          <p:nvPr/>
        </p:nvSpPr>
        <p:spPr>
          <a:xfrm>
            <a:off x="795132" y="1584355"/>
            <a:ext cx="11396869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Effect of Molecular Weight on Tg 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Effect of Cross linking and Crystallinity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Effect of Intermolecular Forces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Effect of Steric Effects and Bulky Groups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Effect of aromatic ring or rigid ring structure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Effect of Chain Flexibility &amp; Rigidity</a:t>
            </a:r>
          </a:p>
          <a:p>
            <a:pPr algn="just"/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Effect of Plasticizers on Glass Transition Temperature</a:t>
            </a:r>
          </a:p>
          <a:p>
            <a:pPr algn="just"/>
            <a:endParaRPr lang="en-US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608672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2BFA324-DA7E-418F-AFA9-E89E82B50CAA}"/>
              </a:ext>
            </a:extLst>
          </p:cNvPr>
          <p:cNvSpPr txBox="1"/>
          <p:nvPr/>
        </p:nvSpPr>
        <p:spPr>
          <a:xfrm>
            <a:off x="689115" y="140233"/>
            <a:ext cx="11502887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Molecular Weight </a:t>
            </a:r>
            <a:endParaRPr lang="en-IN" sz="4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916FC0-6CC4-41EB-A1EB-AFA8824118CD}"/>
              </a:ext>
            </a:extLst>
          </p:cNvPr>
          <p:cNvSpPr txBox="1"/>
          <p:nvPr/>
        </p:nvSpPr>
        <p:spPr>
          <a:xfrm>
            <a:off x="914402" y="1325892"/>
            <a:ext cx="1115832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molecular weight of a polymer affects on glass transition temperature (Tg), but up to a limited value, i.e., 20,000.</a:t>
            </a:r>
            <a:endParaRPr lang="en-I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D706168-7DE6-49CA-887E-A9E626CE96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2" y="2326883"/>
            <a:ext cx="5936975" cy="43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5323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1A2E4DA-BACA-4A8C-887E-693A941B86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493" b="14202"/>
          <a:stretch/>
        </p:blipFill>
        <p:spPr>
          <a:xfrm>
            <a:off x="719203" y="1081637"/>
            <a:ext cx="11472797" cy="577636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721514D-E044-41FC-B942-F70FB7740162}"/>
              </a:ext>
            </a:extLst>
          </p:cNvPr>
          <p:cNvSpPr/>
          <p:nvPr/>
        </p:nvSpPr>
        <p:spPr>
          <a:xfrm>
            <a:off x="719203" y="250642"/>
            <a:ext cx="11472797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CROSSLINKING &amp; CRYSTALLINITY</a:t>
            </a:r>
            <a:endParaRPr lang="en-US" sz="4800" b="1" cap="none" spc="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1282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71E34C4-82D6-4157-8328-A0E2E1B16F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004" b="8019"/>
          <a:stretch/>
        </p:blipFill>
        <p:spPr>
          <a:xfrm>
            <a:off x="719203" y="831001"/>
            <a:ext cx="11472797" cy="602700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E56C6EC-EA38-42BF-AA75-2A5B2AD196E3}"/>
              </a:ext>
            </a:extLst>
          </p:cNvPr>
          <p:cNvSpPr txBox="1"/>
          <p:nvPr/>
        </p:nvSpPr>
        <p:spPr>
          <a:xfrm>
            <a:off x="719206" y="2"/>
            <a:ext cx="11472796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kumimoji="0" lang="en-US" sz="4800" b="1" i="0" u="none" strike="noStrike" kern="1200" cap="none" spc="0" normalizeH="0" baseline="0" noProof="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INTERMOLECULAR FORCES</a:t>
            </a:r>
          </a:p>
        </p:txBody>
      </p:sp>
    </p:spTree>
    <p:extLst>
      <p:ext uri="{BB962C8B-B14F-4D97-AF65-F5344CB8AC3E}">
        <p14:creationId xmlns:p14="http://schemas.microsoft.com/office/powerpoint/2010/main" val="15213113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766E4D1-3665-4D28-9E57-6999CA0207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207"/>
          <a:stretch/>
        </p:blipFill>
        <p:spPr>
          <a:xfrm>
            <a:off x="694946" y="768626"/>
            <a:ext cx="11497057" cy="608937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E7A4D34-4A54-4456-99C1-EA039691D779}"/>
              </a:ext>
            </a:extLst>
          </p:cNvPr>
          <p:cNvSpPr txBox="1"/>
          <p:nvPr/>
        </p:nvSpPr>
        <p:spPr>
          <a:xfrm>
            <a:off x="694946" y="-62371"/>
            <a:ext cx="11497057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Steric Effect &amp; Bulky Group</a:t>
            </a:r>
            <a:endParaRPr lang="en-IN" sz="4000" dirty="0"/>
          </a:p>
        </p:txBody>
      </p:sp>
    </p:spTree>
    <p:extLst>
      <p:ext uri="{BB962C8B-B14F-4D97-AF65-F5344CB8AC3E}">
        <p14:creationId xmlns:p14="http://schemas.microsoft.com/office/powerpoint/2010/main" val="2123820695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Crop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Crop">
      <a:maj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321</TotalTime>
  <Words>257</Words>
  <Application>Microsoft Office PowerPoint</Application>
  <PresentationFormat>Widescreen</PresentationFormat>
  <Paragraphs>43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Crop</vt:lpstr>
      <vt:lpstr>Oriel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puneet narang</dc:creator>
  <cp:lastModifiedBy>Unknown User</cp:lastModifiedBy>
  <cp:revision>29</cp:revision>
  <dcterms:created xsi:type="dcterms:W3CDTF">2020-11-28T05:13:16Z</dcterms:created>
  <dcterms:modified xsi:type="dcterms:W3CDTF">2020-12-01T02:38:49Z</dcterms:modified>
</cp:coreProperties>
</file>