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75" r:id="rId2"/>
    <p:sldId id="273" r:id="rId3"/>
    <p:sldId id="257" r:id="rId4"/>
    <p:sldId id="274" r:id="rId5"/>
    <p:sldId id="264" r:id="rId6"/>
    <p:sldId id="258" r:id="rId7"/>
    <p:sldId id="265" r:id="rId8"/>
    <p:sldId id="266" r:id="rId9"/>
    <p:sldId id="271" r:id="rId10"/>
    <p:sldId id="272" r:id="rId11"/>
    <p:sldId id="267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96BE0328-4336-41EA-96B1-59476B8F2401}" type="datetimeFigureOut">
              <a:rPr lang="en-IN" smtClean="0"/>
              <a:t>27-11-2020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066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0328-4336-41EA-96B1-59476B8F2401}" type="datetimeFigureOut">
              <a:rPr lang="en-IN" smtClean="0"/>
              <a:t>27-11-2020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403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6BE0328-4336-41EA-96B1-59476B8F2401}" type="datetimeFigureOut">
              <a:rPr lang="en-IN" smtClean="0"/>
              <a:t>27-11-2020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82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0328-4336-41EA-96B1-59476B8F2401}" type="datetimeFigureOut">
              <a:rPr lang="en-IN" smtClean="0"/>
              <a:t>27-11-2020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988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6BE0328-4336-41EA-96B1-59476B8F2401}" type="datetimeFigureOut">
              <a:rPr lang="en-IN" smtClean="0"/>
              <a:t>27-11-2020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031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6BE0328-4336-41EA-96B1-59476B8F2401}" type="datetimeFigureOut">
              <a:rPr lang="en-IN" smtClean="0"/>
              <a:t>27-11-2020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143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6BE0328-4336-41EA-96B1-59476B8F2401}" type="datetimeFigureOut">
              <a:rPr lang="en-IN" smtClean="0"/>
              <a:t>27-11-2020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833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0328-4336-41EA-96B1-59476B8F2401}" type="datetimeFigureOut">
              <a:rPr lang="en-IN" smtClean="0"/>
              <a:t>27-11-2020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936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6BE0328-4336-41EA-96B1-59476B8F2401}" type="datetimeFigureOut">
              <a:rPr lang="en-IN" smtClean="0"/>
              <a:t>27-11-2020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867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0328-4336-41EA-96B1-59476B8F2401}" type="datetimeFigureOut">
              <a:rPr lang="en-IN" smtClean="0"/>
              <a:t>27-11-2020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424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6BE0328-4336-41EA-96B1-59476B8F2401}" type="datetimeFigureOut">
              <a:rPr lang="en-IN" smtClean="0"/>
              <a:t>27-11-2020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586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0328-4336-41EA-96B1-59476B8F2401}" type="datetimeFigureOut">
              <a:rPr lang="en-IN" smtClean="0"/>
              <a:t>27-11-2020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513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B5FCC4-61B8-440F-BEE2-A5C570FB8758}"/>
              </a:ext>
            </a:extLst>
          </p:cNvPr>
          <p:cNvSpPr/>
          <p:nvPr/>
        </p:nvSpPr>
        <p:spPr>
          <a:xfrm>
            <a:off x="304800" y="1351720"/>
            <a:ext cx="115824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5">
                    <a:lumMod val="20000"/>
                    <a:lumOff val="80000"/>
                  </a:schemeClr>
                </a:solidFill>
              </a:rPr>
              <a:t>LIGHT </a:t>
            </a:r>
          </a:p>
          <a:p>
            <a:pPr algn="ctr"/>
            <a:r>
              <a:rPr lang="en-US" sz="8000" b="1" dirty="0">
                <a:ln/>
                <a:solidFill>
                  <a:schemeClr val="accent5">
                    <a:lumMod val="20000"/>
                    <a:lumOff val="80000"/>
                  </a:schemeClr>
                </a:solidFill>
              </a:rPr>
              <a:t>SCATTERING</a:t>
            </a:r>
          </a:p>
          <a:p>
            <a:pPr algn="ctr"/>
            <a:r>
              <a:rPr lang="en-US" sz="8000" b="1" dirty="0">
                <a:ln/>
                <a:solidFill>
                  <a:schemeClr val="accent5">
                    <a:lumMod val="20000"/>
                    <a:lumOff val="80000"/>
                  </a:schemeClr>
                </a:solidFill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2277799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D0043D-074F-4DEE-8031-A653BB7F2F83}"/>
              </a:ext>
            </a:extLst>
          </p:cNvPr>
          <p:cNvSpPr txBox="1"/>
          <p:nvPr/>
        </p:nvSpPr>
        <p:spPr>
          <a:xfrm>
            <a:off x="6197602" y="1140649"/>
            <a:ext cx="5808870" cy="457670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specifications :</a:t>
            </a:r>
          </a:p>
          <a:p>
            <a:pPr>
              <a:lnSpc>
                <a:spcPct val="2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 :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ALV-CGS-3</a:t>
            </a:r>
          </a:p>
          <a:p>
            <a:pPr>
              <a:lnSpc>
                <a:spcPct val="2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Range :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[17° - 150°]</a:t>
            </a:r>
          </a:p>
          <a:p>
            <a:pPr>
              <a:lnSpc>
                <a:spcPct val="2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Correlator :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Tau 7004 /Fast Autocorrelator</a:t>
            </a:r>
          </a:p>
          <a:p>
            <a:pPr>
              <a:lnSpc>
                <a:spcPct val="2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Time Range :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[100 ns - 3435.9 s]</a:t>
            </a:r>
          </a:p>
          <a:p>
            <a:pPr>
              <a:lnSpc>
                <a:spcPct val="2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 :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λ=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632.8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E81C6-4080-4366-9A73-085B8E91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28" y="1020417"/>
            <a:ext cx="5808870" cy="49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6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6AF0A3-C023-4E19-B93F-352534993A79}"/>
              </a:ext>
            </a:extLst>
          </p:cNvPr>
          <p:cNvSpPr txBox="1"/>
          <p:nvPr/>
        </p:nvSpPr>
        <p:spPr>
          <a:xfrm>
            <a:off x="788504" y="5963478"/>
            <a:ext cx="10614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: This method is useful for the determination of 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molecular weight (M</a:t>
            </a:r>
            <a:r>
              <a:rPr lang="en-I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)polymers only &amp; it is time consuming and expensive.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ynamic light scattering - Wikipedia">
            <a:extLst>
              <a:ext uri="{FF2B5EF4-FFF2-40B4-BE49-F238E27FC236}">
                <a16:creationId xmlns:a16="http://schemas.microsoft.com/office/drawing/2014/main" id="{A89E8AD8-0FFC-470B-9F51-1BDA35D38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87" y="152400"/>
            <a:ext cx="8216348" cy="555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65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538A95-2CD1-47E6-B4A8-8B3ADAC49DB3}"/>
              </a:ext>
            </a:extLst>
          </p:cNvPr>
          <p:cNvSpPr/>
          <p:nvPr/>
        </p:nvSpPr>
        <p:spPr>
          <a:xfrm>
            <a:off x="3299016" y="250639"/>
            <a:ext cx="5593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53A32B-4A6B-41FB-8203-01A85D0E7761}"/>
              </a:ext>
            </a:extLst>
          </p:cNvPr>
          <p:cNvSpPr txBox="1"/>
          <p:nvPr/>
        </p:nvSpPr>
        <p:spPr>
          <a:xfrm>
            <a:off x="710672" y="1645725"/>
            <a:ext cx="10243930" cy="517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250000"/>
              </a:lnSpc>
              <a:buAutoNum type="arabicPeriod"/>
            </a:pPr>
            <a:r>
              <a:rPr lang="en-US" sz="2400" dirty="0"/>
              <a:t>Molecular weight Determination</a:t>
            </a:r>
          </a:p>
          <a:p>
            <a:pPr marL="342900" indent="-342900" algn="ctr">
              <a:lnSpc>
                <a:spcPct val="250000"/>
              </a:lnSpc>
              <a:buAutoNum type="arabicPeriod"/>
            </a:pPr>
            <a:r>
              <a:rPr lang="en-US" sz="2400" dirty="0"/>
              <a:t> Particle Size Distribution</a:t>
            </a:r>
          </a:p>
          <a:p>
            <a:pPr marL="342900" indent="-342900" algn="ctr">
              <a:lnSpc>
                <a:spcPct val="250000"/>
              </a:lnSpc>
              <a:buAutoNum type="arabicPeriod"/>
            </a:pPr>
            <a:r>
              <a:rPr lang="en-US" sz="2400" dirty="0"/>
              <a:t> Air Pollution Analysis</a:t>
            </a:r>
          </a:p>
          <a:p>
            <a:pPr marL="342900" indent="-342900" algn="ctr">
              <a:lnSpc>
                <a:spcPct val="250000"/>
              </a:lnSpc>
              <a:buAutoNum type="arabicPeriod"/>
            </a:pPr>
            <a:r>
              <a:rPr lang="en-US" sz="2400" dirty="0"/>
              <a:t>Characterization of Polymers for DNA (different proteins ) </a:t>
            </a:r>
          </a:p>
          <a:p>
            <a:pPr algn="ctr">
              <a:lnSpc>
                <a:spcPct val="250000"/>
              </a:lnSpc>
            </a:pPr>
            <a:endParaRPr lang="en-US" sz="2400" dirty="0"/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772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32192A-4EA8-4D91-8D06-4EF5416E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29" y="3299790"/>
            <a:ext cx="11943593" cy="3220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46FDA8-1E7D-4CD6-A6FD-8F904E7E0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30" y="237415"/>
            <a:ext cx="11930342" cy="30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77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0F251C-C38E-4C57-BCB5-3408AA804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9" y="371061"/>
            <a:ext cx="11555894" cy="605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8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751C72-8B65-4CFE-9EDF-FE6E95624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642" y="879351"/>
            <a:ext cx="4071211" cy="5978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329BAD-CAEC-41A1-A897-DA5E36AFA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29" y="596349"/>
            <a:ext cx="7071013" cy="597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6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43A0A8-4A19-4B7F-9EBA-3A16601653F7}"/>
              </a:ext>
            </a:extLst>
          </p:cNvPr>
          <p:cNvSpPr txBox="1"/>
          <p:nvPr/>
        </p:nvSpPr>
        <p:spPr>
          <a:xfrm>
            <a:off x="460512" y="1180568"/>
            <a:ext cx="596679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intensity fluctuations in time (from below figure), information on the dynamics within the solution are obtained.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evaluation of the fluctuations is commonly named as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light scattering (DLS)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the analysis of the absolute mean intensity is known as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 light scattering (SLS).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intensity is very sensitive to variations in size of the solutes, so that it is advantageous to investigate aggregation in solution.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scattering vector Q is defined as difference between outgoing and incoming wave vector and its magnitude is scattering vector.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dirty="0"/>
          </a:p>
        </p:txBody>
      </p:sp>
      <p:pic>
        <p:nvPicPr>
          <p:cNvPr id="1026" name="Picture 2" descr="scattering vector">
            <a:extLst>
              <a:ext uri="{FF2B5EF4-FFF2-40B4-BE49-F238E27FC236}">
                <a16:creationId xmlns:a16="http://schemas.microsoft.com/office/drawing/2014/main" id="{A486A866-1D95-4220-BAE7-E1F6B2CF9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117" y="5818723"/>
            <a:ext cx="1949726" cy="62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72405E-B446-466C-9BFF-D897B073EA15}"/>
              </a:ext>
            </a:extLst>
          </p:cNvPr>
          <p:cNvSpPr/>
          <p:nvPr/>
        </p:nvSpPr>
        <p:spPr>
          <a:xfrm>
            <a:off x="675862" y="137454"/>
            <a:ext cx="91837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Basic Principle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BCCCE6-7FEE-41EE-9E8E-A6E73BC98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941" y="1767363"/>
            <a:ext cx="4834547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5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26BA52-56E1-48C3-B091-0CDAE9117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82" y="265043"/>
            <a:ext cx="11087979" cy="63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7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581E08E-2F08-46D6-86D0-9D2325ECD535}"/>
              </a:ext>
            </a:extLst>
          </p:cNvPr>
          <p:cNvSpPr txBox="1"/>
          <p:nvPr/>
        </p:nvSpPr>
        <p:spPr>
          <a:xfrm>
            <a:off x="106017" y="195577"/>
            <a:ext cx="118871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quantities influencing the static light scattering intensity, are the molecular weight M, concentration and size of the particles in solution. </a:t>
            </a: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long wavelength, particles of size of nanometers (typical for proteins) can be interpreted as (independent) scattering centers whose intensity interferes constructively. </a:t>
            </a: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particles are big enough (&gt;λ/20), an angle dependent change in intensity can be observed. </a:t>
            </a: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Rayleigh ratio R ∝ I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introduced as quantity independent of the experimental setup. </a:t>
            </a: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have a direct estimation of the results, the scattering intensity is normalized by the solute concentration c and reduces for small concentration to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ZimmEq">
            <a:extLst>
              <a:ext uri="{FF2B5EF4-FFF2-40B4-BE49-F238E27FC236}">
                <a16:creationId xmlns:a16="http://schemas.microsoft.com/office/drawing/2014/main" id="{BF987F11-1590-40B3-B1EB-20E035B91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62" y="3844944"/>
            <a:ext cx="4824204" cy="82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9D773A-CC56-4278-A54B-F5E6156BD3CA}"/>
              </a:ext>
            </a:extLst>
          </p:cNvPr>
          <p:cNvSpPr txBox="1"/>
          <p:nvPr/>
        </p:nvSpPr>
        <p:spPr>
          <a:xfrm>
            <a:off x="106017" y="4901333"/>
            <a:ext cx="11979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called second virial coefficient describing the interactions between the particles, R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radius of gyration and K is an optical constant.</a:t>
            </a:r>
          </a:p>
        </p:txBody>
      </p:sp>
    </p:spTree>
    <p:extLst>
      <p:ext uri="{BB962C8B-B14F-4D97-AF65-F5344CB8AC3E}">
        <p14:creationId xmlns:p14="http://schemas.microsoft.com/office/powerpoint/2010/main" val="1736814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A6ADF8-9562-43DF-9F8B-F8EE02EB888F}"/>
              </a:ext>
            </a:extLst>
          </p:cNvPr>
          <p:cNvSpPr/>
          <p:nvPr/>
        </p:nvSpPr>
        <p:spPr>
          <a:xfrm>
            <a:off x="847219" y="2541544"/>
            <a:ext cx="10497562" cy="144655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183347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E7A9DA-DFBB-4940-9AAA-6AFE029B8946}"/>
              </a:ext>
            </a:extLst>
          </p:cNvPr>
          <p:cNvSpPr txBox="1"/>
          <p:nvPr/>
        </p:nvSpPr>
        <p:spPr>
          <a:xfrm>
            <a:off x="6383587" y="1166842"/>
            <a:ext cx="544664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laser beam passes through a beam splitter in order to detect a reference intensity at the monitor diode.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transmission it impinges on a glass cuvette immerged in a toluene bath.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bath avoids reflexes and its temperature can be controlled accurately.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beam scattered by the sample is detected at an angle θ by an avalanche photo diode (APD) transferring the signal to a PC.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the attenuator is to protect the APD from a too high photon flux.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7E8ECB-C879-4C56-8D67-5D9D187D7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72" y="424070"/>
            <a:ext cx="5614957" cy="636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8079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332</TotalTime>
  <Words>425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puneet narang</dc:creator>
  <cp:lastModifiedBy>Unknown User</cp:lastModifiedBy>
  <cp:revision>20</cp:revision>
  <dcterms:created xsi:type="dcterms:W3CDTF">2020-11-26T05:58:23Z</dcterms:created>
  <dcterms:modified xsi:type="dcterms:W3CDTF">2020-11-27T02:46:47Z</dcterms:modified>
</cp:coreProperties>
</file>