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88" r:id="rId2"/>
    <p:sldId id="256" r:id="rId3"/>
    <p:sldId id="257" r:id="rId4"/>
    <p:sldId id="258" r:id="rId5"/>
    <p:sldId id="259" r:id="rId6"/>
    <p:sldId id="260" r:id="rId7"/>
    <p:sldId id="261" r:id="rId8"/>
    <p:sldId id="353" r:id="rId9"/>
    <p:sldId id="360" r:id="rId10"/>
    <p:sldId id="361" r:id="rId11"/>
    <p:sldId id="384" r:id="rId12"/>
    <p:sldId id="386" r:id="rId13"/>
    <p:sldId id="376" r:id="rId14"/>
    <p:sldId id="377" r:id="rId15"/>
    <p:sldId id="378" r:id="rId16"/>
    <p:sldId id="379" r:id="rId17"/>
    <p:sldId id="380" r:id="rId18"/>
    <p:sldId id="381" r:id="rId19"/>
    <p:sldId id="265" r:id="rId20"/>
    <p:sldId id="337" r:id="rId21"/>
    <p:sldId id="338" r:id="rId22"/>
    <p:sldId id="266" r:id="rId23"/>
    <p:sldId id="382" r:id="rId24"/>
    <p:sldId id="362" r:id="rId25"/>
    <p:sldId id="272" r:id="rId26"/>
    <p:sldId id="277" r:id="rId27"/>
    <p:sldId id="354" r:id="rId28"/>
    <p:sldId id="355" r:id="rId29"/>
    <p:sldId id="278" r:id="rId30"/>
    <p:sldId id="279" r:id="rId31"/>
    <p:sldId id="274" r:id="rId32"/>
    <p:sldId id="275" r:id="rId33"/>
    <p:sldId id="331" r:id="rId34"/>
    <p:sldId id="332" r:id="rId35"/>
    <p:sldId id="276" r:id="rId36"/>
    <p:sldId id="335" r:id="rId37"/>
    <p:sldId id="334" r:id="rId38"/>
    <p:sldId id="364" r:id="rId39"/>
    <p:sldId id="365" r:id="rId40"/>
    <p:sldId id="368" r:id="rId41"/>
    <p:sldId id="369" r:id="rId42"/>
    <p:sldId id="370" r:id="rId43"/>
    <p:sldId id="282" r:id="rId44"/>
    <p:sldId id="283" r:id="rId45"/>
    <p:sldId id="356" r:id="rId46"/>
    <p:sldId id="289" r:id="rId47"/>
    <p:sldId id="290" r:id="rId48"/>
    <p:sldId id="291" r:id="rId49"/>
    <p:sldId id="292" r:id="rId50"/>
    <p:sldId id="293" r:id="rId51"/>
    <p:sldId id="295" r:id="rId52"/>
    <p:sldId id="297" r:id="rId53"/>
    <p:sldId id="298" r:id="rId54"/>
    <p:sldId id="299" r:id="rId55"/>
    <p:sldId id="300" r:id="rId56"/>
    <p:sldId id="301" r:id="rId57"/>
    <p:sldId id="302" r:id="rId58"/>
    <p:sldId id="303" r:id="rId59"/>
    <p:sldId id="374" r:id="rId60"/>
    <p:sldId id="375" r:id="rId61"/>
    <p:sldId id="357" r:id="rId62"/>
    <p:sldId id="268" r:id="rId63"/>
    <p:sldId id="269" r:id="rId64"/>
    <p:sldId id="270" r:id="rId65"/>
    <p:sldId id="271" r:id="rId66"/>
    <p:sldId id="262" r:id="rId67"/>
    <p:sldId id="280" r:id="rId68"/>
    <p:sldId id="371" r:id="rId69"/>
    <p:sldId id="263" r:id="rId70"/>
    <p:sldId id="363" r:id="rId71"/>
    <p:sldId id="281" r:id="rId72"/>
    <p:sldId id="366" r:id="rId73"/>
    <p:sldId id="367" r:id="rId74"/>
    <p:sldId id="372" r:id="rId75"/>
    <p:sldId id="373" r:id="rId76"/>
    <p:sldId id="385" r:id="rId77"/>
    <p:sldId id="387"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468" y="60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92E655-1CA5-4D93-A860-6788C7E9F1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4177732D-C896-4A45-B720-989972913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D6C48FE3-C371-4062-B6BD-C7D407FF4787}"/>
              </a:ext>
            </a:extLst>
          </p:cNvPr>
          <p:cNvSpPr>
            <a:spLocks noGrp="1"/>
          </p:cNvSpPr>
          <p:nvPr>
            <p:ph type="dt" sz="half" idx="10"/>
          </p:nvPr>
        </p:nvSpPr>
        <p:spPr/>
        <p:txBody>
          <a:bodyPr/>
          <a:lstStyle/>
          <a:p>
            <a:fld id="{F2DD8539-FFD8-4367-BA87-ACA14D00285A}" type="datetimeFigureOut">
              <a:rPr lang="en-IN" smtClean="0"/>
              <a:pPr/>
              <a:t>20-10-2020</a:t>
            </a:fld>
            <a:endParaRPr lang="en-IN"/>
          </a:p>
        </p:txBody>
      </p:sp>
      <p:sp>
        <p:nvSpPr>
          <p:cNvPr id="5" name="Footer Placeholder 4">
            <a:extLst>
              <a:ext uri="{FF2B5EF4-FFF2-40B4-BE49-F238E27FC236}">
                <a16:creationId xmlns="" xmlns:a16="http://schemas.microsoft.com/office/drawing/2014/main" id="{DA4903AF-381E-43EB-832B-F46A0AC450E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98E5EAA2-FEDF-4D32-B3A7-4E2F70DC656C}"/>
              </a:ext>
            </a:extLst>
          </p:cNvPr>
          <p:cNvSpPr>
            <a:spLocks noGrp="1"/>
          </p:cNvSpPr>
          <p:nvPr>
            <p:ph type="sldNum" sz="quarter" idx="12"/>
          </p:nvPr>
        </p:nvSpPr>
        <p:spPr/>
        <p:txBody>
          <a:body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1819190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7FD430-2216-47EB-9F7F-C76D6A00F9C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E5ABD012-8BC0-4C7F-85F0-55008807E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6E042E1C-9746-4D26-8C5C-5786CB75D058}"/>
              </a:ext>
            </a:extLst>
          </p:cNvPr>
          <p:cNvSpPr>
            <a:spLocks noGrp="1"/>
          </p:cNvSpPr>
          <p:nvPr>
            <p:ph type="dt" sz="half" idx="10"/>
          </p:nvPr>
        </p:nvSpPr>
        <p:spPr/>
        <p:txBody>
          <a:bodyPr/>
          <a:lstStyle/>
          <a:p>
            <a:fld id="{F2DD8539-FFD8-4367-BA87-ACA14D00285A}" type="datetimeFigureOut">
              <a:rPr lang="en-IN" smtClean="0"/>
              <a:pPr/>
              <a:t>20-10-2020</a:t>
            </a:fld>
            <a:endParaRPr lang="en-IN"/>
          </a:p>
        </p:txBody>
      </p:sp>
      <p:sp>
        <p:nvSpPr>
          <p:cNvPr id="5" name="Footer Placeholder 4">
            <a:extLst>
              <a:ext uri="{FF2B5EF4-FFF2-40B4-BE49-F238E27FC236}">
                <a16:creationId xmlns="" xmlns:a16="http://schemas.microsoft.com/office/drawing/2014/main" id="{4961D671-F3CB-4399-9BE2-73ED1093DFF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80973C2F-F87A-4C93-A2E4-192814B633D1}"/>
              </a:ext>
            </a:extLst>
          </p:cNvPr>
          <p:cNvSpPr>
            <a:spLocks noGrp="1"/>
          </p:cNvSpPr>
          <p:nvPr>
            <p:ph type="sldNum" sz="quarter" idx="12"/>
          </p:nvPr>
        </p:nvSpPr>
        <p:spPr/>
        <p:txBody>
          <a:body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1926600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532A0DB-AC3D-4866-8EBB-03AD0E735A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 xmlns:a16="http://schemas.microsoft.com/office/drawing/2014/main" id="{7486FB66-D70B-4EF4-892E-15B76E8468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4BC3EDAD-F189-4CBB-B2F3-BD2EB1813086}"/>
              </a:ext>
            </a:extLst>
          </p:cNvPr>
          <p:cNvSpPr>
            <a:spLocks noGrp="1"/>
          </p:cNvSpPr>
          <p:nvPr>
            <p:ph type="dt" sz="half" idx="10"/>
          </p:nvPr>
        </p:nvSpPr>
        <p:spPr/>
        <p:txBody>
          <a:bodyPr/>
          <a:lstStyle/>
          <a:p>
            <a:fld id="{F2DD8539-FFD8-4367-BA87-ACA14D00285A}" type="datetimeFigureOut">
              <a:rPr lang="en-IN" smtClean="0"/>
              <a:pPr/>
              <a:t>20-10-2020</a:t>
            </a:fld>
            <a:endParaRPr lang="en-IN"/>
          </a:p>
        </p:txBody>
      </p:sp>
      <p:sp>
        <p:nvSpPr>
          <p:cNvPr id="5" name="Footer Placeholder 4">
            <a:extLst>
              <a:ext uri="{FF2B5EF4-FFF2-40B4-BE49-F238E27FC236}">
                <a16:creationId xmlns="" xmlns:a16="http://schemas.microsoft.com/office/drawing/2014/main" id="{716A3AEE-FD10-4015-8C30-0D948805339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F89E64A1-E3F7-4621-B002-ED07A367A6D4}"/>
              </a:ext>
            </a:extLst>
          </p:cNvPr>
          <p:cNvSpPr>
            <a:spLocks noGrp="1"/>
          </p:cNvSpPr>
          <p:nvPr>
            <p:ph type="sldNum" sz="quarter" idx="12"/>
          </p:nvPr>
        </p:nvSpPr>
        <p:spPr/>
        <p:txBody>
          <a:body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324773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E0531A-766C-486B-932F-38E6B07F346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87D13020-B650-482B-82C1-C9AB450A77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713302A6-51AA-456C-A347-C6E69897FD7A}"/>
              </a:ext>
            </a:extLst>
          </p:cNvPr>
          <p:cNvSpPr>
            <a:spLocks noGrp="1"/>
          </p:cNvSpPr>
          <p:nvPr>
            <p:ph type="dt" sz="half" idx="10"/>
          </p:nvPr>
        </p:nvSpPr>
        <p:spPr/>
        <p:txBody>
          <a:bodyPr/>
          <a:lstStyle/>
          <a:p>
            <a:fld id="{F2DD8539-FFD8-4367-BA87-ACA14D00285A}" type="datetimeFigureOut">
              <a:rPr lang="en-IN" smtClean="0"/>
              <a:pPr/>
              <a:t>20-10-2020</a:t>
            </a:fld>
            <a:endParaRPr lang="en-IN"/>
          </a:p>
        </p:txBody>
      </p:sp>
      <p:sp>
        <p:nvSpPr>
          <p:cNvPr id="5" name="Footer Placeholder 4">
            <a:extLst>
              <a:ext uri="{FF2B5EF4-FFF2-40B4-BE49-F238E27FC236}">
                <a16:creationId xmlns="" xmlns:a16="http://schemas.microsoft.com/office/drawing/2014/main" id="{F2236F4F-D0DD-4867-92D2-0076A0BBCD2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13EF5A5E-D98F-4E80-9521-B8A0232740B8}"/>
              </a:ext>
            </a:extLst>
          </p:cNvPr>
          <p:cNvSpPr>
            <a:spLocks noGrp="1"/>
          </p:cNvSpPr>
          <p:nvPr>
            <p:ph type="sldNum" sz="quarter" idx="12"/>
          </p:nvPr>
        </p:nvSpPr>
        <p:spPr/>
        <p:txBody>
          <a:body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460470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BF8F0C-2926-40D8-99EF-3A710DB63F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 xmlns:a16="http://schemas.microsoft.com/office/drawing/2014/main" id="{922240F3-2681-4482-858B-15DDE669D4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502AFA4-1C81-4179-95B8-2A4F20E21E46}"/>
              </a:ext>
            </a:extLst>
          </p:cNvPr>
          <p:cNvSpPr>
            <a:spLocks noGrp="1"/>
          </p:cNvSpPr>
          <p:nvPr>
            <p:ph type="dt" sz="half" idx="10"/>
          </p:nvPr>
        </p:nvSpPr>
        <p:spPr/>
        <p:txBody>
          <a:bodyPr/>
          <a:lstStyle/>
          <a:p>
            <a:fld id="{F2DD8539-FFD8-4367-BA87-ACA14D00285A}" type="datetimeFigureOut">
              <a:rPr lang="en-IN" smtClean="0"/>
              <a:pPr/>
              <a:t>20-10-2020</a:t>
            </a:fld>
            <a:endParaRPr lang="en-IN"/>
          </a:p>
        </p:txBody>
      </p:sp>
      <p:sp>
        <p:nvSpPr>
          <p:cNvPr id="5" name="Footer Placeholder 4">
            <a:extLst>
              <a:ext uri="{FF2B5EF4-FFF2-40B4-BE49-F238E27FC236}">
                <a16:creationId xmlns="" xmlns:a16="http://schemas.microsoft.com/office/drawing/2014/main" id="{E9369491-AA60-4862-83D5-1D4AB23438F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 xmlns:a16="http://schemas.microsoft.com/office/drawing/2014/main" id="{07AE0876-9FAD-4D18-8B51-799BD9E6E26F}"/>
              </a:ext>
            </a:extLst>
          </p:cNvPr>
          <p:cNvSpPr>
            <a:spLocks noGrp="1"/>
          </p:cNvSpPr>
          <p:nvPr>
            <p:ph type="sldNum" sz="quarter" idx="12"/>
          </p:nvPr>
        </p:nvSpPr>
        <p:spPr/>
        <p:txBody>
          <a:body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2929877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27B31C-111C-4841-A24B-C90749B2EFC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96F57A98-C6CD-4DE1-9DE0-663BA77D29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 xmlns:a16="http://schemas.microsoft.com/office/drawing/2014/main" id="{940B12C6-30B7-461A-B1C1-F1C5130722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 xmlns:a16="http://schemas.microsoft.com/office/drawing/2014/main" id="{EDF70728-7354-48AF-A6A8-20C6CADCA29A}"/>
              </a:ext>
            </a:extLst>
          </p:cNvPr>
          <p:cNvSpPr>
            <a:spLocks noGrp="1"/>
          </p:cNvSpPr>
          <p:nvPr>
            <p:ph type="dt" sz="half" idx="10"/>
          </p:nvPr>
        </p:nvSpPr>
        <p:spPr/>
        <p:txBody>
          <a:bodyPr/>
          <a:lstStyle/>
          <a:p>
            <a:fld id="{F2DD8539-FFD8-4367-BA87-ACA14D00285A}" type="datetimeFigureOut">
              <a:rPr lang="en-IN" smtClean="0"/>
              <a:pPr/>
              <a:t>20-10-2020</a:t>
            </a:fld>
            <a:endParaRPr lang="en-IN"/>
          </a:p>
        </p:txBody>
      </p:sp>
      <p:sp>
        <p:nvSpPr>
          <p:cNvPr id="6" name="Footer Placeholder 5">
            <a:extLst>
              <a:ext uri="{FF2B5EF4-FFF2-40B4-BE49-F238E27FC236}">
                <a16:creationId xmlns="" xmlns:a16="http://schemas.microsoft.com/office/drawing/2014/main" id="{ABF2C2FF-84EC-43B0-8BB4-176585FBCD7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B3F4B023-9455-45E4-955C-152D76970C28}"/>
              </a:ext>
            </a:extLst>
          </p:cNvPr>
          <p:cNvSpPr>
            <a:spLocks noGrp="1"/>
          </p:cNvSpPr>
          <p:nvPr>
            <p:ph type="sldNum" sz="quarter" idx="12"/>
          </p:nvPr>
        </p:nvSpPr>
        <p:spPr/>
        <p:txBody>
          <a:body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72756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9D2967-D588-4848-B661-77F9570EB54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811A8A34-AD8B-448A-99F6-3776488216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8B32101-DA60-4C6D-BB9E-BB18B9007A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 xmlns:a16="http://schemas.microsoft.com/office/drawing/2014/main" id="{6A09D67C-F65D-4105-824F-58EEA1FE8C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486122B-C9ED-45E7-9612-1BA7FBB19D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 xmlns:a16="http://schemas.microsoft.com/office/drawing/2014/main" id="{F3566ABD-B49D-42D0-9EDB-5B8AA469B34F}"/>
              </a:ext>
            </a:extLst>
          </p:cNvPr>
          <p:cNvSpPr>
            <a:spLocks noGrp="1"/>
          </p:cNvSpPr>
          <p:nvPr>
            <p:ph type="dt" sz="half" idx="10"/>
          </p:nvPr>
        </p:nvSpPr>
        <p:spPr/>
        <p:txBody>
          <a:bodyPr/>
          <a:lstStyle/>
          <a:p>
            <a:fld id="{F2DD8539-FFD8-4367-BA87-ACA14D00285A}" type="datetimeFigureOut">
              <a:rPr lang="en-IN" smtClean="0"/>
              <a:pPr/>
              <a:t>20-10-2020</a:t>
            </a:fld>
            <a:endParaRPr lang="en-IN"/>
          </a:p>
        </p:txBody>
      </p:sp>
      <p:sp>
        <p:nvSpPr>
          <p:cNvPr id="8" name="Footer Placeholder 7">
            <a:extLst>
              <a:ext uri="{FF2B5EF4-FFF2-40B4-BE49-F238E27FC236}">
                <a16:creationId xmlns="" xmlns:a16="http://schemas.microsoft.com/office/drawing/2014/main" id="{34F8AC56-D02E-48C4-9CF7-5F996B90E21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 xmlns:a16="http://schemas.microsoft.com/office/drawing/2014/main" id="{1CE66D7E-E677-4EF0-8F18-CD97A9CF6C09}"/>
              </a:ext>
            </a:extLst>
          </p:cNvPr>
          <p:cNvSpPr>
            <a:spLocks noGrp="1"/>
          </p:cNvSpPr>
          <p:nvPr>
            <p:ph type="sldNum" sz="quarter" idx="12"/>
          </p:nvPr>
        </p:nvSpPr>
        <p:spPr/>
        <p:txBody>
          <a:body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60298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272879-9006-4F18-AE25-C867E6DD36F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 xmlns:a16="http://schemas.microsoft.com/office/drawing/2014/main" id="{BC77B588-1A1E-4AA7-83B1-135E689BBE8B}"/>
              </a:ext>
            </a:extLst>
          </p:cNvPr>
          <p:cNvSpPr>
            <a:spLocks noGrp="1"/>
          </p:cNvSpPr>
          <p:nvPr>
            <p:ph type="dt" sz="half" idx="10"/>
          </p:nvPr>
        </p:nvSpPr>
        <p:spPr/>
        <p:txBody>
          <a:bodyPr/>
          <a:lstStyle/>
          <a:p>
            <a:fld id="{F2DD8539-FFD8-4367-BA87-ACA14D00285A}" type="datetimeFigureOut">
              <a:rPr lang="en-IN" smtClean="0"/>
              <a:pPr/>
              <a:t>20-10-2020</a:t>
            </a:fld>
            <a:endParaRPr lang="en-IN"/>
          </a:p>
        </p:txBody>
      </p:sp>
      <p:sp>
        <p:nvSpPr>
          <p:cNvPr id="4" name="Footer Placeholder 3">
            <a:extLst>
              <a:ext uri="{FF2B5EF4-FFF2-40B4-BE49-F238E27FC236}">
                <a16:creationId xmlns="" xmlns:a16="http://schemas.microsoft.com/office/drawing/2014/main" id="{1969D1FB-2033-4160-B20A-6D8C4B80B6F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 xmlns:a16="http://schemas.microsoft.com/office/drawing/2014/main" id="{CB8F78A1-C7EE-4597-886F-C571AABA21EA}"/>
              </a:ext>
            </a:extLst>
          </p:cNvPr>
          <p:cNvSpPr>
            <a:spLocks noGrp="1"/>
          </p:cNvSpPr>
          <p:nvPr>
            <p:ph type="sldNum" sz="quarter" idx="12"/>
          </p:nvPr>
        </p:nvSpPr>
        <p:spPr/>
        <p:txBody>
          <a:body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2218453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361C41C-CDEF-4555-B587-8E2F83CF32B3}"/>
              </a:ext>
            </a:extLst>
          </p:cNvPr>
          <p:cNvSpPr>
            <a:spLocks noGrp="1"/>
          </p:cNvSpPr>
          <p:nvPr>
            <p:ph type="dt" sz="half" idx="10"/>
          </p:nvPr>
        </p:nvSpPr>
        <p:spPr/>
        <p:txBody>
          <a:bodyPr/>
          <a:lstStyle/>
          <a:p>
            <a:fld id="{F2DD8539-FFD8-4367-BA87-ACA14D00285A}" type="datetimeFigureOut">
              <a:rPr lang="en-IN" smtClean="0"/>
              <a:pPr/>
              <a:t>20-10-2020</a:t>
            </a:fld>
            <a:endParaRPr lang="en-IN"/>
          </a:p>
        </p:txBody>
      </p:sp>
      <p:sp>
        <p:nvSpPr>
          <p:cNvPr id="3" name="Footer Placeholder 2">
            <a:extLst>
              <a:ext uri="{FF2B5EF4-FFF2-40B4-BE49-F238E27FC236}">
                <a16:creationId xmlns="" xmlns:a16="http://schemas.microsoft.com/office/drawing/2014/main" id="{9DAA3EF3-2B39-40EA-9AB9-25220A1AC3B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 xmlns:a16="http://schemas.microsoft.com/office/drawing/2014/main" id="{551287AD-E404-4C2A-AA1A-FD58F0631C52}"/>
              </a:ext>
            </a:extLst>
          </p:cNvPr>
          <p:cNvSpPr>
            <a:spLocks noGrp="1"/>
          </p:cNvSpPr>
          <p:nvPr>
            <p:ph type="sldNum" sz="quarter" idx="12"/>
          </p:nvPr>
        </p:nvSpPr>
        <p:spPr/>
        <p:txBody>
          <a:body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1110572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848640-6FB8-45CE-89A6-081091CA6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 xmlns:a16="http://schemas.microsoft.com/office/drawing/2014/main" id="{BBBF1DB9-7350-4BD6-A65C-3FD40BA138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 xmlns:a16="http://schemas.microsoft.com/office/drawing/2014/main" id="{257C2BF5-A256-4D53-8F3C-0E324FFD2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FBF1A10-7424-43CA-9FD0-0595F2FC0019}"/>
              </a:ext>
            </a:extLst>
          </p:cNvPr>
          <p:cNvSpPr>
            <a:spLocks noGrp="1"/>
          </p:cNvSpPr>
          <p:nvPr>
            <p:ph type="dt" sz="half" idx="10"/>
          </p:nvPr>
        </p:nvSpPr>
        <p:spPr/>
        <p:txBody>
          <a:bodyPr/>
          <a:lstStyle/>
          <a:p>
            <a:fld id="{F2DD8539-FFD8-4367-BA87-ACA14D00285A}" type="datetimeFigureOut">
              <a:rPr lang="en-IN" smtClean="0"/>
              <a:pPr/>
              <a:t>20-10-2020</a:t>
            </a:fld>
            <a:endParaRPr lang="en-IN"/>
          </a:p>
        </p:txBody>
      </p:sp>
      <p:sp>
        <p:nvSpPr>
          <p:cNvPr id="6" name="Footer Placeholder 5">
            <a:extLst>
              <a:ext uri="{FF2B5EF4-FFF2-40B4-BE49-F238E27FC236}">
                <a16:creationId xmlns="" xmlns:a16="http://schemas.microsoft.com/office/drawing/2014/main" id="{AE1C68A9-71ED-451A-A9AE-E30090679EE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278B808A-B55A-4BF3-BF58-C63BDF4525E4}"/>
              </a:ext>
            </a:extLst>
          </p:cNvPr>
          <p:cNvSpPr>
            <a:spLocks noGrp="1"/>
          </p:cNvSpPr>
          <p:nvPr>
            <p:ph type="sldNum" sz="quarter" idx="12"/>
          </p:nvPr>
        </p:nvSpPr>
        <p:spPr/>
        <p:txBody>
          <a:body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402775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49F4BA-95A9-410F-B457-33C0766E6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 xmlns:a16="http://schemas.microsoft.com/office/drawing/2014/main" id="{8D590B73-61AF-4403-907D-A7D18B8412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 xmlns:a16="http://schemas.microsoft.com/office/drawing/2014/main" id="{A4A123C5-60BC-4022-875C-0BBA2537A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C23D2D-5662-4F09-AB0C-FB885A3286A6}"/>
              </a:ext>
            </a:extLst>
          </p:cNvPr>
          <p:cNvSpPr>
            <a:spLocks noGrp="1"/>
          </p:cNvSpPr>
          <p:nvPr>
            <p:ph type="dt" sz="half" idx="10"/>
          </p:nvPr>
        </p:nvSpPr>
        <p:spPr/>
        <p:txBody>
          <a:bodyPr/>
          <a:lstStyle/>
          <a:p>
            <a:fld id="{F2DD8539-FFD8-4367-BA87-ACA14D00285A}" type="datetimeFigureOut">
              <a:rPr lang="en-IN" smtClean="0"/>
              <a:pPr/>
              <a:t>20-10-2020</a:t>
            </a:fld>
            <a:endParaRPr lang="en-IN"/>
          </a:p>
        </p:txBody>
      </p:sp>
      <p:sp>
        <p:nvSpPr>
          <p:cNvPr id="6" name="Footer Placeholder 5">
            <a:extLst>
              <a:ext uri="{FF2B5EF4-FFF2-40B4-BE49-F238E27FC236}">
                <a16:creationId xmlns="" xmlns:a16="http://schemas.microsoft.com/office/drawing/2014/main" id="{313A6E35-2570-49C0-AEE2-B4E2D42F86A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 xmlns:a16="http://schemas.microsoft.com/office/drawing/2014/main" id="{26AA08AC-FD61-4B63-BC64-056A2C149030}"/>
              </a:ext>
            </a:extLst>
          </p:cNvPr>
          <p:cNvSpPr>
            <a:spLocks noGrp="1"/>
          </p:cNvSpPr>
          <p:nvPr>
            <p:ph type="sldNum" sz="quarter" idx="12"/>
          </p:nvPr>
        </p:nvSpPr>
        <p:spPr/>
        <p:txBody>
          <a:body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3811184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2866717-1CAD-4C8B-8054-77721F5BFA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 xmlns:a16="http://schemas.microsoft.com/office/drawing/2014/main" id="{76F781C8-8C38-42B2-9438-950A7EBF84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 xmlns:a16="http://schemas.microsoft.com/office/drawing/2014/main" id="{0F797A82-876D-4B4C-B87B-B1619C5CC7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D8539-FFD8-4367-BA87-ACA14D00285A}" type="datetimeFigureOut">
              <a:rPr lang="en-IN" smtClean="0"/>
              <a:pPr/>
              <a:t>20-10-2020</a:t>
            </a:fld>
            <a:endParaRPr lang="en-IN"/>
          </a:p>
        </p:txBody>
      </p:sp>
      <p:sp>
        <p:nvSpPr>
          <p:cNvPr id="5" name="Footer Placeholder 4">
            <a:extLst>
              <a:ext uri="{FF2B5EF4-FFF2-40B4-BE49-F238E27FC236}">
                <a16:creationId xmlns="" xmlns:a16="http://schemas.microsoft.com/office/drawing/2014/main" id="{8230F28C-B70B-469F-9B74-21911E920B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 xmlns:a16="http://schemas.microsoft.com/office/drawing/2014/main" id="{325C55A7-A15F-4694-8AD6-F028A30803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20FF8-480A-478A-9F30-FA4BF11A46FA}" type="slidenum">
              <a:rPr lang="en-IN" smtClean="0"/>
              <a:pPr/>
              <a:t>‹#›</a:t>
            </a:fld>
            <a:endParaRPr lang="en-IN"/>
          </a:p>
        </p:txBody>
      </p:sp>
    </p:spTree>
    <p:extLst>
      <p:ext uri="{BB962C8B-B14F-4D97-AF65-F5344CB8AC3E}">
        <p14:creationId xmlns="" xmlns:p14="http://schemas.microsoft.com/office/powerpoint/2010/main" val="2996873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en.wikipedia.org/wiki/Benzoin_(organic_compound)" TargetMode="External"/><Relationship Id="rId3" Type="http://schemas.openxmlformats.org/officeDocument/2006/relationships/hyperlink" Target="https://en.wikipedia.org/wiki/Addition_reaction" TargetMode="External"/><Relationship Id="rId7" Type="http://schemas.openxmlformats.org/officeDocument/2006/relationships/hyperlink" Target="https://en.wikipedia.org/wiki/Acyloin" TargetMode="External"/><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hyperlink" Target="https://en.wikipedia.org/wiki/Benzoin_condensation" TargetMode="External"/><Relationship Id="rId5" Type="http://schemas.openxmlformats.org/officeDocument/2006/relationships/hyperlink" Target="https://en.wikipedia.org/wiki/Glyoxal" TargetMode="External"/><Relationship Id="rId4" Type="http://schemas.openxmlformats.org/officeDocument/2006/relationships/hyperlink" Target="https://en.wikipedia.org/wiki/Aldehyde"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en.wikipedia.org/wiki/Catalyst" TargetMode="External"/><Relationship Id="rId3" Type="http://schemas.openxmlformats.org/officeDocument/2006/relationships/hyperlink" Target="https://en.wikipedia.org/wiki/Aromatic" TargetMode="External"/><Relationship Id="rId7" Type="http://schemas.openxmlformats.org/officeDocument/2006/relationships/hyperlink" Target="https://en.wikipedia.org/wiki/Base_(chemistry)" TargetMode="External"/><Relationship Id="rId2" Type="http://schemas.openxmlformats.org/officeDocument/2006/relationships/hyperlink" Target="https://en.wikipedia.org/wiki/Aldol_condensation" TargetMode="External"/><Relationship Id="rId1" Type="http://schemas.openxmlformats.org/officeDocument/2006/relationships/slideLayout" Target="../slideLayouts/slideLayout7.xml"/><Relationship Id="rId6" Type="http://schemas.openxmlformats.org/officeDocument/2006/relationships/hyperlink" Target="https://en.wikipedia.org/wiki/Perkin_reaction" TargetMode="External"/><Relationship Id="rId5" Type="http://schemas.openxmlformats.org/officeDocument/2006/relationships/hyperlink" Target="https://en.wikipedia.org/wiki/Acid_anhydride" TargetMode="External"/><Relationship Id="rId4" Type="http://schemas.openxmlformats.org/officeDocument/2006/relationships/hyperlink" Target="https://en.wikipedia.org/wiki/Aldehyde" TargetMode="External"/><Relationship Id="rId9" Type="http://schemas.openxmlformats.org/officeDocument/2006/relationships/image" Target="../media/image53.png"/></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hyperlink" Target="https://en.wikipedia.org/wiki/Mannich_base" TargetMode="External"/><Relationship Id="rId3" Type="http://schemas.openxmlformats.org/officeDocument/2006/relationships/hyperlink" Target="https://en.wikipedia.org/wiki/Carbonyl" TargetMode="External"/><Relationship Id="rId7" Type="http://schemas.openxmlformats.org/officeDocument/2006/relationships/hyperlink" Target="https://en.wikipedia.org/wiki/Ammonia" TargetMode="External"/><Relationship Id="rId2" Type="http://schemas.openxmlformats.org/officeDocument/2006/relationships/hyperlink" Target="https://en.wikipedia.org/wiki/Organic_reaction" TargetMode="External"/><Relationship Id="rId1" Type="http://schemas.openxmlformats.org/officeDocument/2006/relationships/slideLayout" Target="../slideLayouts/slideLayout7.xml"/><Relationship Id="rId6" Type="http://schemas.openxmlformats.org/officeDocument/2006/relationships/hyperlink" Target="https://en.wikipedia.org/wiki/Amine" TargetMode="External"/><Relationship Id="rId5" Type="http://schemas.openxmlformats.org/officeDocument/2006/relationships/hyperlink" Target="https://en.wikipedia.org/wiki/Formaldehyde" TargetMode="External"/><Relationship Id="rId4" Type="http://schemas.openxmlformats.org/officeDocument/2006/relationships/hyperlink" Target="https://en.wikipedia.org/wiki/Functional_group" TargetMode="External"/><Relationship Id="rId9" Type="http://schemas.openxmlformats.org/officeDocument/2006/relationships/image" Target="../media/image58.png"/></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en.wikipedia.org/wiki/Halogenation" TargetMode="External"/><Relationship Id="rId2" Type="http://schemas.openxmlformats.org/officeDocument/2006/relationships/hyperlink" Target="https://en.wikipedia.org/wiki/Organic_chemistry" TargetMode="Externa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hyperlink" Target="https://en.wikipedia.org/wiki/Alpha_and_beta_carbon"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05F18B7-6516-47D5-A4F2-E22A13FAD5C7}"/>
              </a:ext>
            </a:extLst>
          </p:cNvPr>
          <p:cNvSpPr txBox="1"/>
          <p:nvPr/>
        </p:nvSpPr>
        <p:spPr>
          <a:xfrm>
            <a:off x="914400" y="285750"/>
            <a:ext cx="9563100" cy="5601533"/>
          </a:xfrm>
          <a:prstGeom prst="rect">
            <a:avLst/>
          </a:prstGeom>
          <a:noFill/>
        </p:spPr>
        <p:txBody>
          <a:bodyPr wrap="square" rtlCol="0">
            <a:spAutoFit/>
          </a:bodyPr>
          <a:lstStyle/>
          <a:p>
            <a:pPr algn="ctr"/>
            <a:r>
              <a:rPr lang="en-US" sz="6000" b="1" dirty="0">
                <a:solidFill>
                  <a:srgbClr val="0070C0"/>
                </a:solidFill>
                <a:latin typeface="Times New Roman" pitchFamily="18" charset="0"/>
                <a:cs typeface="Times New Roman" pitchFamily="18" charset="0"/>
              </a:rPr>
              <a:t>Unit-II</a:t>
            </a:r>
          </a:p>
          <a:p>
            <a:pPr algn="ctr"/>
            <a:r>
              <a:rPr lang="en-US" sz="6000" b="1" dirty="0">
                <a:solidFill>
                  <a:srgbClr val="FF0000"/>
                </a:solidFill>
                <a:latin typeface="Times New Roman" pitchFamily="18" charset="0"/>
                <a:cs typeface="Times New Roman" pitchFamily="18" charset="0"/>
              </a:rPr>
              <a:t>Aldehyde and Ketone</a:t>
            </a:r>
          </a:p>
          <a:p>
            <a:pPr algn="ctr"/>
            <a:r>
              <a:rPr lang="en-US" sz="4000" dirty="0">
                <a:latin typeface="Times New Roman" pitchFamily="18" charset="0"/>
                <a:cs typeface="Times New Roman" pitchFamily="18" charset="0"/>
              </a:rPr>
              <a:t>By</a:t>
            </a:r>
          </a:p>
          <a:p>
            <a:pPr algn="ctr"/>
            <a:r>
              <a:rPr lang="en-US" sz="5400" b="1" dirty="0">
                <a:latin typeface="Times New Roman" pitchFamily="18" charset="0"/>
                <a:cs typeface="Times New Roman" pitchFamily="18" charset="0"/>
              </a:rPr>
              <a:t>Dr. </a:t>
            </a:r>
            <a:r>
              <a:rPr lang="en-US" sz="5400" b="1" dirty="0" err="1" smtClean="0">
                <a:latin typeface="Times New Roman" pitchFamily="18" charset="0"/>
                <a:cs typeface="Times New Roman" pitchFamily="18" charset="0"/>
              </a:rPr>
              <a:t>Neetu</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Kumari</a:t>
            </a:r>
            <a:endParaRPr lang="en-US" sz="5400" b="1" dirty="0" smtClean="0">
              <a:latin typeface="Times New Roman" pitchFamily="18" charset="0"/>
              <a:cs typeface="Times New Roman" pitchFamily="18" charset="0"/>
            </a:endParaRPr>
          </a:p>
          <a:p>
            <a:pPr algn="ctr"/>
            <a:r>
              <a:rPr lang="en-US" sz="4800" b="1" dirty="0" smtClean="0">
                <a:latin typeface="Times New Roman" pitchFamily="18" charset="0"/>
                <a:cs typeface="Times New Roman" pitchFamily="18" charset="0"/>
              </a:rPr>
              <a:t>Assistant Professor</a:t>
            </a:r>
          </a:p>
          <a:p>
            <a:pPr algn="ctr"/>
            <a:r>
              <a:rPr lang="en-US" sz="4800" b="1" dirty="0" smtClean="0">
                <a:latin typeface="Times New Roman" pitchFamily="18" charset="0"/>
                <a:cs typeface="Times New Roman" pitchFamily="18" charset="0"/>
              </a:rPr>
              <a:t>Department of Chemistry</a:t>
            </a:r>
          </a:p>
          <a:p>
            <a:pPr algn="ctr"/>
            <a:r>
              <a:rPr lang="en-US" sz="4800" b="1" dirty="0" smtClean="0">
                <a:latin typeface="Times New Roman" pitchFamily="18" charset="0"/>
                <a:cs typeface="Times New Roman" pitchFamily="18" charset="0"/>
              </a:rPr>
              <a:t>UCOS, MLSU</a:t>
            </a:r>
            <a:endParaRPr lang="en-IN" sz="48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423129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F44EF01-9234-412C-B4E6-371285C116E1}"/>
              </a:ext>
            </a:extLst>
          </p:cNvPr>
          <p:cNvPicPr>
            <a:picLocks noChangeAspect="1"/>
          </p:cNvPicPr>
          <p:nvPr/>
        </p:nvPicPr>
        <p:blipFill rotWithShape="1">
          <a:blip r:embed="rId2" cstate="print"/>
          <a:srcRect l="21562" t="15972" r="23360" b="15556"/>
          <a:stretch/>
        </p:blipFill>
        <p:spPr>
          <a:xfrm>
            <a:off x="1990725" y="194742"/>
            <a:ext cx="9277350" cy="6487565"/>
          </a:xfrm>
          <a:prstGeom prst="rect">
            <a:avLst/>
          </a:prstGeom>
        </p:spPr>
      </p:pic>
    </p:spTree>
    <p:extLst>
      <p:ext uri="{BB962C8B-B14F-4D97-AF65-F5344CB8AC3E}">
        <p14:creationId xmlns="" xmlns:p14="http://schemas.microsoft.com/office/powerpoint/2010/main" val="3728186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echanism for Keto-Enol Tautomerism - Course Hero">
            <a:extLst>
              <a:ext uri="{FF2B5EF4-FFF2-40B4-BE49-F238E27FC236}">
                <a16:creationId xmlns="" xmlns:a16="http://schemas.microsoft.com/office/drawing/2014/main" id="{FDF544AD-BCE3-4848-923B-6AE9FD2672AD}"/>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59038" y="1339849"/>
            <a:ext cx="6240462" cy="47592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6A7F8BF8-A267-4EFB-89BC-A118FCD8A5DD}"/>
              </a:ext>
            </a:extLst>
          </p:cNvPr>
          <p:cNvSpPr txBox="1"/>
          <p:nvPr/>
        </p:nvSpPr>
        <p:spPr>
          <a:xfrm>
            <a:off x="3175000" y="203200"/>
            <a:ext cx="5652060" cy="769441"/>
          </a:xfrm>
          <a:prstGeom prst="rect">
            <a:avLst/>
          </a:prstGeom>
          <a:noFill/>
        </p:spPr>
        <p:txBody>
          <a:bodyPr wrap="none" rtlCol="0">
            <a:spAutoFit/>
          </a:bodyPr>
          <a:lstStyle/>
          <a:p>
            <a:r>
              <a:rPr lang="en-US" sz="4400" b="1" dirty="0"/>
              <a:t>Keto-Enol Tautomerism</a:t>
            </a:r>
            <a:endParaRPr lang="en-IN" sz="4400" b="1" dirty="0"/>
          </a:p>
        </p:txBody>
      </p:sp>
    </p:spTree>
    <p:extLst>
      <p:ext uri="{BB962C8B-B14F-4D97-AF65-F5344CB8AC3E}">
        <p14:creationId xmlns="" xmlns:p14="http://schemas.microsoft.com/office/powerpoint/2010/main" val="3885370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374FB1A-C506-49A4-B3F8-43F626A31D54}"/>
              </a:ext>
            </a:extLst>
          </p:cNvPr>
          <p:cNvPicPr>
            <a:picLocks noChangeAspect="1"/>
          </p:cNvPicPr>
          <p:nvPr/>
        </p:nvPicPr>
        <p:blipFill rotWithShape="1">
          <a:blip r:embed="rId2" cstate="print"/>
          <a:srcRect l="26979" t="15741" r="23229" b="16297"/>
          <a:stretch/>
        </p:blipFill>
        <p:spPr>
          <a:xfrm>
            <a:off x="1701800" y="126999"/>
            <a:ext cx="8026400" cy="6162529"/>
          </a:xfrm>
          <a:prstGeom prst="rect">
            <a:avLst/>
          </a:prstGeom>
        </p:spPr>
      </p:pic>
    </p:spTree>
    <p:extLst>
      <p:ext uri="{BB962C8B-B14F-4D97-AF65-F5344CB8AC3E}">
        <p14:creationId xmlns="" xmlns:p14="http://schemas.microsoft.com/office/powerpoint/2010/main" val="373784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75488DD-1020-4945-924C-F045DD01D887}"/>
              </a:ext>
            </a:extLst>
          </p:cNvPr>
          <p:cNvPicPr>
            <a:picLocks noChangeAspect="1"/>
          </p:cNvPicPr>
          <p:nvPr/>
        </p:nvPicPr>
        <p:blipFill rotWithShape="1">
          <a:blip r:embed="rId2" cstate="print"/>
          <a:srcRect l="31016" t="14444" r="29531" b="6388"/>
          <a:stretch/>
        </p:blipFill>
        <p:spPr>
          <a:xfrm>
            <a:off x="2895599" y="9525"/>
            <a:ext cx="5762626" cy="6504350"/>
          </a:xfrm>
          <a:prstGeom prst="rect">
            <a:avLst/>
          </a:prstGeom>
        </p:spPr>
      </p:pic>
    </p:spTree>
    <p:extLst>
      <p:ext uri="{BB962C8B-B14F-4D97-AF65-F5344CB8AC3E}">
        <p14:creationId xmlns="" xmlns:p14="http://schemas.microsoft.com/office/powerpoint/2010/main" val="407947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A812761-1C7A-43CC-BFAC-4B4421F68B05}"/>
              </a:ext>
            </a:extLst>
          </p:cNvPr>
          <p:cNvPicPr>
            <a:picLocks noChangeAspect="1"/>
          </p:cNvPicPr>
          <p:nvPr/>
        </p:nvPicPr>
        <p:blipFill rotWithShape="1">
          <a:blip r:embed="rId2" cstate="print"/>
          <a:srcRect l="30703" t="14167" r="30781" b="10972"/>
          <a:stretch/>
        </p:blipFill>
        <p:spPr>
          <a:xfrm>
            <a:off x="2340922" y="-113500"/>
            <a:ext cx="6155378" cy="6716865"/>
          </a:xfrm>
          <a:prstGeom prst="rect">
            <a:avLst/>
          </a:prstGeom>
        </p:spPr>
      </p:pic>
    </p:spTree>
    <p:extLst>
      <p:ext uri="{BB962C8B-B14F-4D97-AF65-F5344CB8AC3E}">
        <p14:creationId xmlns="" xmlns:p14="http://schemas.microsoft.com/office/powerpoint/2010/main" val="3643412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FE9E761-AD2B-4426-B612-196CEC1CA7F2}"/>
              </a:ext>
            </a:extLst>
          </p:cNvPr>
          <p:cNvPicPr>
            <a:picLocks noChangeAspect="1"/>
          </p:cNvPicPr>
          <p:nvPr/>
        </p:nvPicPr>
        <p:blipFill rotWithShape="1">
          <a:blip r:embed="rId2" cstate="print"/>
          <a:srcRect l="30276" t="14719" r="31597" b="74288"/>
          <a:stretch/>
        </p:blipFill>
        <p:spPr>
          <a:xfrm>
            <a:off x="314324" y="384174"/>
            <a:ext cx="10473927" cy="1698626"/>
          </a:xfrm>
          <a:prstGeom prst="rect">
            <a:avLst/>
          </a:prstGeom>
        </p:spPr>
      </p:pic>
      <p:pic>
        <p:nvPicPr>
          <p:cNvPr id="7" name="Picture 6">
            <a:extLst>
              <a:ext uri="{FF2B5EF4-FFF2-40B4-BE49-F238E27FC236}">
                <a16:creationId xmlns="" xmlns:a16="http://schemas.microsoft.com/office/drawing/2014/main" id="{8BBD4F20-0A4C-4EBE-8F55-659BBB41907E}"/>
              </a:ext>
            </a:extLst>
          </p:cNvPr>
          <p:cNvPicPr>
            <a:picLocks noChangeAspect="1"/>
          </p:cNvPicPr>
          <p:nvPr/>
        </p:nvPicPr>
        <p:blipFill rotWithShape="1">
          <a:blip r:embed="rId2" cstate="print"/>
          <a:stretch/>
        </p:blipFill>
        <p:spPr>
          <a:xfrm>
            <a:off x="-4623880" y="-2292250"/>
            <a:ext cx="18288000" cy="10287000"/>
          </a:xfrm>
          <a:prstGeom prst="rect">
            <a:avLst/>
          </a:prstGeom>
          <a:noFill/>
          <a:ln>
            <a:noFill/>
          </a:ln>
        </p:spPr>
      </p:pic>
    </p:spTree>
    <p:extLst>
      <p:ext uri="{BB962C8B-B14F-4D97-AF65-F5344CB8AC3E}">
        <p14:creationId xmlns="" xmlns:p14="http://schemas.microsoft.com/office/powerpoint/2010/main" val="1022599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BA25357-3620-4EF7-A7B6-4BCC4D92658D}"/>
              </a:ext>
            </a:extLst>
          </p:cNvPr>
          <p:cNvPicPr>
            <a:picLocks noChangeAspect="1"/>
          </p:cNvPicPr>
          <p:nvPr/>
        </p:nvPicPr>
        <p:blipFill rotWithShape="1">
          <a:blip r:embed="rId2" cstate="print"/>
          <a:srcRect l="31641" t="14028" r="29765" b="18333"/>
          <a:stretch/>
        </p:blipFill>
        <p:spPr>
          <a:xfrm>
            <a:off x="2400300" y="161924"/>
            <a:ext cx="6477000" cy="6385221"/>
          </a:xfrm>
          <a:prstGeom prst="rect">
            <a:avLst/>
          </a:prstGeom>
        </p:spPr>
      </p:pic>
    </p:spTree>
    <p:extLst>
      <p:ext uri="{BB962C8B-B14F-4D97-AF65-F5344CB8AC3E}">
        <p14:creationId xmlns="" xmlns:p14="http://schemas.microsoft.com/office/powerpoint/2010/main" val="3478104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43C1531-9AE7-46AA-AE73-A1B41532E930}"/>
              </a:ext>
            </a:extLst>
          </p:cNvPr>
          <p:cNvPicPr>
            <a:picLocks noChangeAspect="1"/>
          </p:cNvPicPr>
          <p:nvPr/>
        </p:nvPicPr>
        <p:blipFill rotWithShape="1">
          <a:blip r:embed="rId2" cstate="print"/>
          <a:srcRect l="31172" t="13333" r="30390" b="14306"/>
          <a:stretch/>
        </p:blipFill>
        <p:spPr>
          <a:xfrm>
            <a:off x="2774950" y="212725"/>
            <a:ext cx="5873750" cy="6219967"/>
          </a:xfrm>
          <a:prstGeom prst="rect">
            <a:avLst/>
          </a:prstGeom>
        </p:spPr>
      </p:pic>
    </p:spTree>
    <p:extLst>
      <p:ext uri="{BB962C8B-B14F-4D97-AF65-F5344CB8AC3E}">
        <p14:creationId xmlns="" xmlns:p14="http://schemas.microsoft.com/office/powerpoint/2010/main" val="701553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F3299AE-75E0-43F3-BAC7-7CC318AA7EF8}"/>
              </a:ext>
            </a:extLst>
          </p:cNvPr>
          <p:cNvPicPr>
            <a:picLocks noChangeAspect="1"/>
          </p:cNvPicPr>
          <p:nvPr/>
        </p:nvPicPr>
        <p:blipFill rotWithShape="1">
          <a:blip r:embed="rId2" cstate="print"/>
          <a:srcRect l="32396" t="27037" r="32604" b="29444"/>
          <a:stretch/>
        </p:blipFill>
        <p:spPr>
          <a:xfrm>
            <a:off x="1689100" y="253999"/>
            <a:ext cx="8102600" cy="5666997"/>
          </a:xfrm>
          <a:prstGeom prst="rect">
            <a:avLst/>
          </a:prstGeom>
        </p:spPr>
      </p:pic>
    </p:spTree>
    <p:extLst>
      <p:ext uri="{BB962C8B-B14F-4D97-AF65-F5344CB8AC3E}">
        <p14:creationId xmlns="" xmlns:p14="http://schemas.microsoft.com/office/powerpoint/2010/main" val="770929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152F36B-FD0B-4834-B9B6-DDE2F23EFA31}"/>
              </a:ext>
            </a:extLst>
          </p:cNvPr>
          <p:cNvPicPr>
            <a:picLocks noChangeAspect="1"/>
          </p:cNvPicPr>
          <p:nvPr/>
        </p:nvPicPr>
        <p:blipFill>
          <a:blip r:embed="rId2" cstate="print"/>
          <a:stretch>
            <a:fillRect/>
          </a:stretch>
        </p:blipFill>
        <p:spPr>
          <a:xfrm>
            <a:off x="805404" y="204518"/>
            <a:ext cx="9595895" cy="6134030"/>
          </a:xfrm>
          <a:prstGeom prst="rect">
            <a:avLst/>
          </a:prstGeom>
        </p:spPr>
      </p:pic>
    </p:spTree>
    <p:extLst>
      <p:ext uri="{BB962C8B-B14F-4D97-AF65-F5344CB8AC3E}">
        <p14:creationId xmlns="" xmlns:p14="http://schemas.microsoft.com/office/powerpoint/2010/main" val="22809605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7010898-526E-42A2-B6D1-71AB5847E7D9}"/>
              </a:ext>
            </a:extLst>
          </p:cNvPr>
          <p:cNvPicPr>
            <a:picLocks noChangeAspect="1"/>
          </p:cNvPicPr>
          <p:nvPr/>
        </p:nvPicPr>
        <p:blipFill>
          <a:blip r:embed="rId2" cstate="print"/>
          <a:stretch>
            <a:fillRect/>
          </a:stretch>
        </p:blipFill>
        <p:spPr>
          <a:xfrm>
            <a:off x="781411" y="0"/>
            <a:ext cx="10353314" cy="6858000"/>
          </a:xfrm>
          <a:prstGeom prst="rect">
            <a:avLst/>
          </a:prstGeom>
        </p:spPr>
      </p:pic>
    </p:spTree>
    <p:extLst>
      <p:ext uri="{BB962C8B-B14F-4D97-AF65-F5344CB8AC3E}">
        <p14:creationId xmlns="" xmlns:p14="http://schemas.microsoft.com/office/powerpoint/2010/main" val="3881251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9A0579-99E6-49FF-A15F-0BEA22B48CEB}"/>
              </a:ext>
            </a:extLst>
          </p:cNvPr>
          <p:cNvPicPr>
            <a:picLocks noChangeAspect="1"/>
          </p:cNvPicPr>
          <p:nvPr/>
        </p:nvPicPr>
        <p:blipFill rotWithShape="1">
          <a:blip r:embed="rId2" cstate="print"/>
          <a:srcRect l="14922" t="15555" r="22500" b="20416"/>
          <a:stretch/>
        </p:blipFill>
        <p:spPr>
          <a:xfrm>
            <a:off x="727074" y="428625"/>
            <a:ext cx="9858376" cy="5673797"/>
          </a:xfrm>
          <a:prstGeom prst="rect">
            <a:avLst/>
          </a:prstGeom>
        </p:spPr>
      </p:pic>
    </p:spTree>
    <p:extLst>
      <p:ext uri="{BB962C8B-B14F-4D97-AF65-F5344CB8AC3E}">
        <p14:creationId xmlns="" xmlns:p14="http://schemas.microsoft.com/office/powerpoint/2010/main" val="4167097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4F9A0E-0EBF-4493-A812-15FDA789D416}"/>
              </a:ext>
            </a:extLst>
          </p:cNvPr>
          <p:cNvPicPr>
            <a:picLocks noChangeAspect="1"/>
          </p:cNvPicPr>
          <p:nvPr/>
        </p:nvPicPr>
        <p:blipFill rotWithShape="1">
          <a:blip r:embed="rId2" cstate="print"/>
          <a:srcRect l="31016" t="26945" r="32187" b="10694"/>
          <a:stretch/>
        </p:blipFill>
        <p:spPr>
          <a:xfrm>
            <a:off x="2752725" y="0"/>
            <a:ext cx="6457950" cy="6156303"/>
          </a:xfrm>
          <a:prstGeom prst="rect">
            <a:avLst/>
          </a:prstGeom>
        </p:spPr>
      </p:pic>
    </p:spTree>
    <p:extLst>
      <p:ext uri="{BB962C8B-B14F-4D97-AF65-F5344CB8AC3E}">
        <p14:creationId xmlns="" xmlns:p14="http://schemas.microsoft.com/office/powerpoint/2010/main" val="617152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E97CBF4-4426-49D4-A9D2-44571425B932}"/>
              </a:ext>
            </a:extLst>
          </p:cNvPr>
          <p:cNvPicPr>
            <a:picLocks noChangeAspect="1"/>
          </p:cNvPicPr>
          <p:nvPr/>
        </p:nvPicPr>
        <p:blipFill>
          <a:blip r:embed="rId2" cstate="print"/>
          <a:stretch>
            <a:fillRect/>
          </a:stretch>
        </p:blipFill>
        <p:spPr>
          <a:xfrm>
            <a:off x="2130103" y="124363"/>
            <a:ext cx="8595047" cy="6130227"/>
          </a:xfrm>
          <a:prstGeom prst="rect">
            <a:avLst/>
          </a:prstGeom>
        </p:spPr>
      </p:pic>
    </p:spTree>
    <p:extLst>
      <p:ext uri="{BB962C8B-B14F-4D97-AF65-F5344CB8AC3E}">
        <p14:creationId xmlns="" xmlns:p14="http://schemas.microsoft.com/office/powerpoint/2010/main" val="827740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50180C-6929-4AD8-BFDD-8208AA536CB5}"/>
              </a:ext>
            </a:extLst>
          </p:cNvPr>
          <p:cNvPicPr>
            <a:picLocks noChangeAspect="1"/>
          </p:cNvPicPr>
          <p:nvPr/>
        </p:nvPicPr>
        <p:blipFill rotWithShape="1">
          <a:blip r:embed="rId2" cstate="print"/>
          <a:srcRect l="31666" t="14999" r="28333" b="73434"/>
          <a:stretch/>
        </p:blipFill>
        <p:spPr>
          <a:xfrm>
            <a:off x="2959100" y="753765"/>
            <a:ext cx="6375400" cy="1036935"/>
          </a:xfrm>
          <a:prstGeom prst="rect">
            <a:avLst/>
          </a:prstGeom>
        </p:spPr>
      </p:pic>
      <p:sp>
        <p:nvSpPr>
          <p:cNvPr id="5" name="TextBox 4">
            <a:extLst>
              <a:ext uri="{FF2B5EF4-FFF2-40B4-BE49-F238E27FC236}">
                <a16:creationId xmlns="" xmlns:a16="http://schemas.microsoft.com/office/drawing/2014/main" id="{489B7905-481D-4DB4-A125-E94A090CF0A7}"/>
              </a:ext>
            </a:extLst>
          </p:cNvPr>
          <p:cNvSpPr txBox="1"/>
          <p:nvPr/>
        </p:nvSpPr>
        <p:spPr>
          <a:xfrm>
            <a:off x="3822700" y="107434"/>
            <a:ext cx="6096000" cy="646331"/>
          </a:xfrm>
          <a:prstGeom prst="rect">
            <a:avLst/>
          </a:prstGeom>
          <a:noFill/>
        </p:spPr>
        <p:txBody>
          <a:bodyPr wrap="square">
            <a:spAutoFit/>
          </a:bodyPr>
          <a:lstStyle/>
          <a:p>
            <a:r>
              <a:rPr lang="en-IN" sz="3600" b="1" dirty="0"/>
              <a:t>CHEMICAL PROPERTIES</a:t>
            </a:r>
          </a:p>
        </p:txBody>
      </p:sp>
      <p:pic>
        <p:nvPicPr>
          <p:cNvPr id="7" name="Picture 6">
            <a:extLst>
              <a:ext uri="{FF2B5EF4-FFF2-40B4-BE49-F238E27FC236}">
                <a16:creationId xmlns="" xmlns:a16="http://schemas.microsoft.com/office/drawing/2014/main" id="{1162DE15-3682-46E1-8D77-1E5B61C6BBFB}"/>
              </a:ext>
            </a:extLst>
          </p:cNvPr>
          <p:cNvPicPr>
            <a:picLocks noChangeAspect="1"/>
          </p:cNvPicPr>
          <p:nvPr/>
        </p:nvPicPr>
        <p:blipFill rotWithShape="1">
          <a:blip r:embed="rId2" cstate="print"/>
          <a:srcRect l="31666" t="61556" r="30404" b="25000"/>
          <a:stretch/>
        </p:blipFill>
        <p:spPr>
          <a:xfrm>
            <a:off x="2857500" y="1790700"/>
            <a:ext cx="6045200" cy="1205289"/>
          </a:xfrm>
          <a:prstGeom prst="rect">
            <a:avLst/>
          </a:prstGeom>
        </p:spPr>
      </p:pic>
      <p:pic>
        <p:nvPicPr>
          <p:cNvPr id="9" name="Picture 8">
            <a:extLst>
              <a:ext uri="{FF2B5EF4-FFF2-40B4-BE49-F238E27FC236}">
                <a16:creationId xmlns="" xmlns:a16="http://schemas.microsoft.com/office/drawing/2014/main" id="{E8B7E540-EC29-4CA2-90A4-74B0136E52E5}"/>
              </a:ext>
            </a:extLst>
          </p:cNvPr>
          <p:cNvPicPr>
            <a:picLocks noChangeAspect="1"/>
          </p:cNvPicPr>
          <p:nvPr/>
        </p:nvPicPr>
        <p:blipFill rotWithShape="1">
          <a:blip r:embed="rId3" cstate="print"/>
          <a:srcRect l="33333" t="19445" r="29896" b="49170"/>
          <a:stretch/>
        </p:blipFill>
        <p:spPr>
          <a:xfrm>
            <a:off x="1905000" y="2437031"/>
            <a:ext cx="9169400" cy="4402435"/>
          </a:xfrm>
          <a:prstGeom prst="rect">
            <a:avLst/>
          </a:prstGeom>
        </p:spPr>
      </p:pic>
    </p:spTree>
    <p:extLst>
      <p:ext uri="{BB962C8B-B14F-4D97-AF65-F5344CB8AC3E}">
        <p14:creationId xmlns="" xmlns:p14="http://schemas.microsoft.com/office/powerpoint/2010/main" val="3847485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6E1EB2C-CA16-44D9-82E9-666FE86C11B3}"/>
              </a:ext>
            </a:extLst>
          </p:cNvPr>
          <p:cNvPicPr>
            <a:picLocks noChangeAspect="1"/>
          </p:cNvPicPr>
          <p:nvPr/>
        </p:nvPicPr>
        <p:blipFill rotWithShape="1">
          <a:blip r:embed="rId2" cstate="print"/>
          <a:srcRect l="21875" t="14583" r="22812" b="20694"/>
          <a:stretch/>
        </p:blipFill>
        <p:spPr>
          <a:xfrm>
            <a:off x="1285874" y="314324"/>
            <a:ext cx="8848725" cy="5824161"/>
          </a:xfrm>
          <a:prstGeom prst="rect">
            <a:avLst/>
          </a:prstGeom>
        </p:spPr>
      </p:pic>
    </p:spTree>
    <p:extLst>
      <p:ext uri="{BB962C8B-B14F-4D97-AF65-F5344CB8AC3E}">
        <p14:creationId xmlns="" xmlns:p14="http://schemas.microsoft.com/office/powerpoint/2010/main" val="418164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5DC9308-941C-48C7-A274-682D37D67A58}"/>
              </a:ext>
            </a:extLst>
          </p:cNvPr>
          <p:cNvPicPr>
            <a:picLocks noChangeAspect="1"/>
          </p:cNvPicPr>
          <p:nvPr/>
        </p:nvPicPr>
        <p:blipFill>
          <a:blip r:embed="rId2" cstate="print"/>
          <a:stretch>
            <a:fillRect/>
          </a:stretch>
        </p:blipFill>
        <p:spPr>
          <a:xfrm>
            <a:off x="2093530" y="609567"/>
            <a:ext cx="8428420" cy="5862788"/>
          </a:xfrm>
          <a:prstGeom prst="rect">
            <a:avLst/>
          </a:prstGeom>
        </p:spPr>
      </p:pic>
      <p:sp>
        <p:nvSpPr>
          <p:cNvPr id="4" name="TextBox 3">
            <a:extLst>
              <a:ext uri="{FF2B5EF4-FFF2-40B4-BE49-F238E27FC236}">
                <a16:creationId xmlns="" xmlns:a16="http://schemas.microsoft.com/office/drawing/2014/main" id="{D0F44DF6-93B3-4FF1-9FE4-9D476AA1A787}"/>
              </a:ext>
            </a:extLst>
          </p:cNvPr>
          <p:cNvSpPr txBox="1"/>
          <p:nvPr/>
        </p:nvSpPr>
        <p:spPr>
          <a:xfrm>
            <a:off x="4127500" y="86347"/>
            <a:ext cx="4006994"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800" dirty="0"/>
              <a:t>Acetal as protecting group</a:t>
            </a:r>
            <a:endParaRPr lang="en-IN" sz="2800" dirty="0"/>
          </a:p>
        </p:txBody>
      </p:sp>
      <p:sp>
        <p:nvSpPr>
          <p:cNvPr id="5" name="Rectangle 4">
            <a:extLst>
              <a:ext uri="{FF2B5EF4-FFF2-40B4-BE49-F238E27FC236}">
                <a16:creationId xmlns="" xmlns:a16="http://schemas.microsoft.com/office/drawing/2014/main" id="{DB77B839-8E26-4D77-848E-DAA74B62A5AC}"/>
              </a:ext>
            </a:extLst>
          </p:cNvPr>
          <p:cNvSpPr/>
          <p:nvPr/>
        </p:nvSpPr>
        <p:spPr>
          <a:xfrm>
            <a:off x="8966200" y="2705100"/>
            <a:ext cx="1435100" cy="469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124856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5B2404B-4CA6-414E-836B-B2627AD882C3}"/>
              </a:ext>
            </a:extLst>
          </p:cNvPr>
          <p:cNvPicPr>
            <a:picLocks noChangeAspect="1"/>
          </p:cNvPicPr>
          <p:nvPr/>
        </p:nvPicPr>
        <p:blipFill>
          <a:blip r:embed="rId2" cstate="print"/>
          <a:stretch>
            <a:fillRect/>
          </a:stretch>
        </p:blipFill>
        <p:spPr>
          <a:xfrm>
            <a:off x="569208" y="210088"/>
            <a:ext cx="10746491" cy="6614095"/>
          </a:xfrm>
          <a:prstGeom prst="rect">
            <a:avLst/>
          </a:prstGeom>
        </p:spPr>
      </p:pic>
    </p:spTree>
    <p:extLst>
      <p:ext uri="{BB962C8B-B14F-4D97-AF65-F5344CB8AC3E}">
        <p14:creationId xmlns="" xmlns:p14="http://schemas.microsoft.com/office/powerpoint/2010/main" val="3028566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53A94AF-18B4-4E85-9539-A42CDB7E195A}"/>
              </a:ext>
            </a:extLst>
          </p:cNvPr>
          <p:cNvPicPr>
            <a:picLocks noChangeAspect="1"/>
          </p:cNvPicPr>
          <p:nvPr/>
        </p:nvPicPr>
        <p:blipFill rotWithShape="1">
          <a:blip r:embed="rId2" cstate="print"/>
          <a:srcRect l="36250" t="23472" r="21016" b="21250"/>
          <a:stretch/>
        </p:blipFill>
        <p:spPr>
          <a:xfrm>
            <a:off x="1733550" y="438515"/>
            <a:ext cx="8220075" cy="5980969"/>
          </a:xfrm>
          <a:prstGeom prst="rect">
            <a:avLst/>
          </a:prstGeom>
        </p:spPr>
      </p:pic>
    </p:spTree>
    <p:extLst>
      <p:ext uri="{BB962C8B-B14F-4D97-AF65-F5344CB8AC3E}">
        <p14:creationId xmlns="" xmlns:p14="http://schemas.microsoft.com/office/powerpoint/2010/main" val="3777247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0D026B8-D12A-429F-92DE-1E3CA99B2B9F}"/>
              </a:ext>
            </a:extLst>
          </p:cNvPr>
          <p:cNvPicPr>
            <a:picLocks noChangeAspect="1"/>
          </p:cNvPicPr>
          <p:nvPr/>
        </p:nvPicPr>
        <p:blipFill rotWithShape="1">
          <a:blip r:embed="rId2" cstate="print"/>
          <a:srcRect l="24844" t="23611" r="23047" b="9861"/>
          <a:stretch/>
        </p:blipFill>
        <p:spPr>
          <a:xfrm>
            <a:off x="1828800" y="371475"/>
            <a:ext cx="8058150" cy="5786887"/>
          </a:xfrm>
          <a:prstGeom prst="rect">
            <a:avLst/>
          </a:prstGeom>
        </p:spPr>
      </p:pic>
    </p:spTree>
    <p:extLst>
      <p:ext uri="{BB962C8B-B14F-4D97-AF65-F5344CB8AC3E}">
        <p14:creationId xmlns="" xmlns:p14="http://schemas.microsoft.com/office/powerpoint/2010/main" val="193239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537904E-66DC-461C-A87D-D02A13FB836C}"/>
              </a:ext>
            </a:extLst>
          </p:cNvPr>
          <p:cNvPicPr>
            <a:picLocks noChangeAspect="1"/>
          </p:cNvPicPr>
          <p:nvPr/>
        </p:nvPicPr>
        <p:blipFill>
          <a:blip r:embed="rId2" cstate="print"/>
          <a:stretch>
            <a:fillRect/>
          </a:stretch>
        </p:blipFill>
        <p:spPr>
          <a:xfrm>
            <a:off x="1116233" y="296892"/>
            <a:ext cx="9113617" cy="6046108"/>
          </a:xfrm>
          <a:prstGeom prst="rect">
            <a:avLst/>
          </a:prstGeom>
        </p:spPr>
      </p:pic>
    </p:spTree>
    <p:extLst>
      <p:ext uri="{BB962C8B-B14F-4D97-AF65-F5344CB8AC3E}">
        <p14:creationId xmlns="" xmlns:p14="http://schemas.microsoft.com/office/powerpoint/2010/main" val="607265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28B5D69-103A-4B93-928B-57604D3A9A84}"/>
              </a:ext>
            </a:extLst>
          </p:cNvPr>
          <p:cNvPicPr>
            <a:picLocks noChangeAspect="1"/>
          </p:cNvPicPr>
          <p:nvPr/>
        </p:nvPicPr>
        <p:blipFill>
          <a:blip r:embed="rId2" cstate="print"/>
          <a:stretch>
            <a:fillRect/>
          </a:stretch>
        </p:blipFill>
        <p:spPr>
          <a:xfrm>
            <a:off x="1067161" y="257174"/>
            <a:ext cx="9529638" cy="5953125"/>
          </a:xfrm>
          <a:prstGeom prst="rect">
            <a:avLst/>
          </a:prstGeom>
        </p:spPr>
      </p:pic>
    </p:spTree>
    <p:extLst>
      <p:ext uri="{BB962C8B-B14F-4D97-AF65-F5344CB8AC3E}">
        <p14:creationId xmlns="" xmlns:p14="http://schemas.microsoft.com/office/powerpoint/2010/main" val="943351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5F78BB9-0114-49E3-9AE8-BA02B5367B0A}"/>
              </a:ext>
            </a:extLst>
          </p:cNvPr>
          <p:cNvPicPr>
            <a:picLocks noChangeAspect="1"/>
          </p:cNvPicPr>
          <p:nvPr/>
        </p:nvPicPr>
        <p:blipFill>
          <a:blip r:embed="rId2" cstate="print"/>
          <a:stretch>
            <a:fillRect/>
          </a:stretch>
        </p:blipFill>
        <p:spPr>
          <a:xfrm>
            <a:off x="1567284" y="288445"/>
            <a:ext cx="9395991" cy="6102203"/>
          </a:xfrm>
          <a:prstGeom prst="rect">
            <a:avLst/>
          </a:prstGeom>
        </p:spPr>
      </p:pic>
    </p:spTree>
    <p:extLst>
      <p:ext uri="{BB962C8B-B14F-4D97-AF65-F5344CB8AC3E}">
        <p14:creationId xmlns="" xmlns:p14="http://schemas.microsoft.com/office/powerpoint/2010/main" val="2728336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E0C4B4B-97C9-458F-8C61-3DBE5E5D3E57}"/>
              </a:ext>
            </a:extLst>
          </p:cNvPr>
          <p:cNvPicPr>
            <a:picLocks noChangeAspect="1"/>
          </p:cNvPicPr>
          <p:nvPr/>
        </p:nvPicPr>
        <p:blipFill>
          <a:blip r:embed="rId2" cstate="print"/>
          <a:stretch>
            <a:fillRect/>
          </a:stretch>
        </p:blipFill>
        <p:spPr>
          <a:xfrm>
            <a:off x="925733" y="218176"/>
            <a:ext cx="9313642" cy="6012287"/>
          </a:xfrm>
          <a:prstGeom prst="rect">
            <a:avLst/>
          </a:prstGeom>
        </p:spPr>
      </p:pic>
    </p:spTree>
    <p:extLst>
      <p:ext uri="{BB962C8B-B14F-4D97-AF65-F5344CB8AC3E}">
        <p14:creationId xmlns="" xmlns:p14="http://schemas.microsoft.com/office/powerpoint/2010/main" val="1186862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23AFFBD-E3D6-4A82-ACAE-D8793B7FF1F1}"/>
              </a:ext>
            </a:extLst>
          </p:cNvPr>
          <p:cNvPicPr>
            <a:picLocks noChangeAspect="1"/>
          </p:cNvPicPr>
          <p:nvPr/>
        </p:nvPicPr>
        <p:blipFill>
          <a:blip r:embed="rId2" cstate="print"/>
          <a:stretch>
            <a:fillRect/>
          </a:stretch>
        </p:blipFill>
        <p:spPr>
          <a:xfrm>
            <a:off x="1748982" y="238484"/>
            <a:ext cx="9204767" cy="5838988"/>
          </a:xfrm>
          <a:prstGeom prst="rect">
            <a:avLst/>
          </a:prstGeom>
        </p:spPr>
      </p:pic>
    </p:spTree>
    <p:extLst>
      <p:ext uri="{BB962C8B-B14F-4D97-AF65-F5344CB8AC3E}">
        <p14:creationId xmlns="" xmlns:p14="http://schemas.microsoft.com/office/powerpoint/2010/main" val="502182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22983CE-CEF7-45AA-AA4B-CE2A5A66125D}"/>
              </a:ext>
            </a:extLst>
          </p:cNvPr>
          <p:cNvPicPr>
            <a:picLocks noChangeAspect="1"/>
          </p:cNvPicPr>
          <p:nvPr/>
        </p:nvPicPr>
        <p:blipFill rotWithShape="1">
          <a:blip r:embed="rId2" cstate="print"/>
          <a:srcRect l="23907" t="20139" r="24609" b="16528"/>
          <a:stretch/>
        </p:blipFill>
        <p:spPr>
          <a:xfrm>
            <a:off x="1371600" y="0"/>
            <a:ext cx="9153525" cy="6333850"/>
          </a:xfrm>
          <a:prstGeom prst="rect">
            <a:avLst/>
          </a:prstGeom>
        </p:spPr>
      </p:pic>
    </p:spTree>
    <p:extLst>
      <p:ext uri="{BB962C8B-B14F-4D97-AF65-F5344CB8AC3E}">
        <p14:creationId xmlns="" xmlns:p14="http://schemas.microsoft.com/office/powerpoint/2010/main" val="3095762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88AE30B-9487-4E5F-A8EE-9B42AF596EFD}"/>
              </a:ext>
            </a:extLst>
          </p:cNvPr>
          <p:cNvPicPr>
            <a:picLocks noChangeAspect="1"/>
          </p:cNvPicPr>
          <p:nvPr/>
        </p:nvPicPr>
        <p:blipFill rotWithShape="1">
          <a:blip r:embed="rId2" cstate="print"/>
          <a:srcRect l="23593" t="21944" r="26251" b="15972"/>
          <a:stretch/>
        </p:blipFill>
        <p:spPr>
          <a:xfrm>
            <a:off x="1800225" y="219075"/>
            <a:ext cx="8591550" cy="5981967"/>
          </a:xfrm>
          <a:prstGeom prst="rect">
            <a:avLst/>
          </a:prstGeom>
        </p:spPr>
      </p:pic>
    </p:spTree>
    <p:extLst>
      <p:ext uri="{BB962C8B-B14F-4D97-AF65-F5344CB8AC3E}">
        <p14:creationId xmlns="" xmlns:p14="http://schemas.microsoft.com/office/powerpoint/2010/main" val="3501137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FFA1DC1-C3BB-4435-951A-0BFFA4459595}"/>
              </a:ext>
            </a:extLst>
          </p:cNvPr>
          <p:cNvPicPr>
            <a:picLocks noChangeAspect="1"/>
          </p:cNvPicPr>
          <p:nvPr/>
        </p:nvPicPr>
        <p:blipFill>
          <a:blip r:embed="rId2" cstate="print"/>
          <a:stretch>
            <a:fillRect/>
          </a:stretch>
        </p:blipFill>
        <p:spPr>
          <a:xfrm>
            <a:off x="1646980" y="215120"/>
            <a:ext cx="8659069" cy="5856849"/>
          </a:xfrm>
          <a:prstGeom prst="rect">
            <a:avLst/>
          </a:prstGeom>
        </p:spPr>
      </p:pic>
    </p:spTree>
    <p:extLst>
      <p:ext uri="{BB962C8B-B14F-4D97-AF65-F5344CB8AC3E}">
        <p14:creationId xmlns="" xmlns:p14="http://schemas.microsoft.com/office/powerpoint/2010/main" val="654321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emical Properties of Aldehydes and Ketones - Nucleophilic Addition  Reactions followed by Loss of Water | Definition, Examples, Diagrams">
            <a:extLst>
              <a:ext uri="{FF2B5EF4-FFF2-40B4-BE49-F238E27FC236}">
                <a16:creationId xmlns="" xmlns:a16="http://schemas.microsoft.com/office/drawing/2014/main" id="{4E14CBD3-CBE8-41EB-B806-094F410E7241}"/>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62038" y="2224088"/>
            <a:ext cx="9417488" cy="371951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804CB83E-5147-4B10-9092-427F900DAC96}"/>
              </a:ext>
            </a:extLst>
          </p:cNvPr>
          <p:cNvSpPr txBox="1"/>
          <p:nvPr/>
        </p:nvSpPr>
        <p:spPr>
          <a:xfrm>
            <a:off x="893324" y="405884"/>
            <a:ext cx="11089125" cy="769441"/>
          </a:xfrm>
          <a:prstGeom prst="rect">
            <a:avLst/>
          </a:prstGeom>
          <a:noFill/>
        </p:spPr>
        <p:txBody>
          <a:bodyPr wrap="square">
            <a:spAutoFit/>
          </a:bodyPr>
          <a:lstStyle/>
          <a:p>
            <a:r>
              <a:rPr lang="en-IN" sz="4400" b="1" dirty="0"/>
              <a:t>Condensation reaction of with ammonia </a:t>
            </a:r>
            <a:endParaRPr lang="en-IN" sz="4400" dirty="0"/>
          </a:p>
        </p:txBody>
      </p:sp>
    </p:spTree>
    <p:extLst>
      <p:ext uri="{BB962C8B-B14F-4D97-AF65-F5344CB8AC3E}">
        <p14:creationId xmlns="" xmlns:p14="http://schemas.microsoft.com/office/powerpoint/2010/main" val="1111069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2F3B254-F671-4789-BC1C-257E73B289A6}"/>
              </a:ext>
            </a:extLst>
          </p:cNvPr>
          <p:cNvPicPr>
            <a:picLocks noChangeAspect="1"/>
          </p:cNvPicPr>
          <p:nvPr/>
        </p:nvPicPr>
        <p:blipFill rotWithShape="1">
          <a:blip r:embed="rId2" cstate="print"/>
          <a:srcRect l="24531" t="22361" r="23906" b="18611"/>
          <a:stretch/>
        </p:blipFill>
        <p:spPr>
          <a:xfrm>
            <a:off x="1795462" y="1038225"/>
            <a:ext cx="8601075" cy="5538571"/>
          </a:xfrm>
          <a:prstGeom prst="rect">
            <a:avLst/>
          </a:prstGeom>
        </p:spPr>
      </p:pic>
      <p:sp>
        <p:nvSpPr>
          <p:cNvPr id="5" name="TextBox 4">
            <a:extLst>
              <a:ext uri="{FF2B5EF4-FFF2-40B4-BE49-F238E27FC236}">
                <a16:creationId xmlns="" xmlns:a16="http://schemas.microsoft.com/office/drawing/2014/main" id="{7C8B8733-C207-48AA-AB3F-C17F3D5F6C63}"/>
              </a:ext>
            </a:extLst>
          </p:cNvPr>
          <p:cNvSpPr txBox="1"/>
          <p:nvPr/>
        </p:nvSpPr>
        <p:spPr>
          <a:xfrm>
            <a:off x="1795462" y="248083"/>
            <a:ext cx="9420225" cy="461665"/>
          </a:xfrm>
          <a:prstGeom prst="rect">
            <a:avLst/>
          </a:prstGeom>
          <a:noFill/>
        </p:spPr>
        <p:txBody>
          <a:bodyPr wrap="square">
            <a:spAutoFit/>
          </a:bodyPr>
          <a:lstStyle/>
          <a:p>
            <a:r>
              <a:rPr lang="en-IN" sz="2400" b="1" dirty="0"/>
              <a:t>Condensation reaction of with ammonia and its derivatives</a:t>
            </a:r>
          </a:p>
        </p:txBody>
      </p:sp>
    </p:spTree>
    <p:extLst>
      <p:ext uri="{BB962C8B-B14F-4D97-AF65-F5344CB8AC3E}">
        <p14:creationId xmlns="" xmlns:p14="http://schemas.microsoft.com/office/powerpoint/2010/main" val="3564355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C5DCB02-5675-4472-A10D-21CB41E24BEB}"/>
              </a:ext>
            </a:extLst>
          </p:cNvPr>
          <p:cNvPicPr>
            <a:picLocks noChangeAspect="1"/>
          </p:cNvPicPr>
          <p:nvPr/>
        </p:nvPicPr>
        <p:blipFill rotWithShape="1">
          <a:blip r:embed="rId2" cstate="print"/>
          <a:srcRect l="27969" t="16389" r="23437" b="7361"/>
          <a:stretch/>
        </p:blipFill>
        <p:spPr>
          <a:xfrm>
            <a:off x="2452687" y="142875"/>
            <a:ext cx="7286625" cy="6431442"/>
          </a:xfrm>
          <a:prstGeom prst="rect">
            <a:avLst/>
          </a:prstGeom>
        </p:spPr>
      </p:pic>
    </p:spTree>
    <p:extLst>
      <p:ext uri="{BB962C8B-B14F-4D97-AF65-F5344CB8AC3E}">
        <p14:creationId xmlns="" xmlns:p14="http://schemas.microsoft.com/office/powerpoint/2010/main" val="293937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B1441B-D9CB-4144-A2FD-D00E53D0DF5B}"/>
              </a:ext>
            </a:extLst>
          </p:cNvPr>
          <p:cNvPicPr>
            <a:picLocks noChangeAspect="1"/>
          </p:cNvPicPr>
          <p:nvPr/>
        </p:nvPicPr>
        <p:blipFill rotWithShape="1">
          <a:blip r:embed="rId2" cstate="print"/>
          <a:srcRect l="31875" t="13611" r="29063" b="7361"/>
          <a:stretch/>
        </p:blipFill>
        <p:spPr>
          <a:xfrm>
            <a:off x="1914524" y="219075"/>
            <a:ext cx="6819901" cy="6080931"/>
          </a:xfrm>
          <a:prstGeom prst="rect">
            <a:avLst/>
          </a:prstGeom>
        </p:spPr>
      </p:pic>
    </p:spTree>
    <p:extLst>
      <p:ext uri="{BB962C8B-B14F-4D97-AF65-F5344CB8AC3E}">
        <p14:creationId xmlns="" xmlns:p14="http://schemas.microsoft.com/office/powerpoint/2010/main" val="2998195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504AFE4-85C4-41DC-BDF4-A596D1218588}"/>
              </a:ext>
            </a:extLst>
          </p:cNvPr>
          <p:cNvPicPr>
            <a:picLocks noChangeAspect="1"/>
          </p:cNvPicPr>
          <p:nvPr/>
        </p:nvPicPr>
        <p:blipFill>
          <a:blip r:embed="rId2" cstate="print"/>
          <a:stretch>
            <a:fillRect/>
          </a:stretch>
        </p:blipFill>
        <p:spPr>
          <a:xfrm>
            <a:off x="1825906" y="255197"/>
            <a:ext cx="9146894" cy="6127365"/>
          </a:xfrm>
          <a:prstGeom prst="rect">
            <a:avLst/>
          </a:prstGeom>
        </p:spPr>
      </p:pic>
    </p:spTree>
    <p:extLst>
      <p:ext uri="{BB962C8B-B14F-4D97-AF65-F5344CB8AC3E}">
        <p14:creationId xmlns="" xmlns:p14="http://schemas.microsoft.com/office/powerpoint/2010/main" val="3438245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F75D489-526B-404D-8E3E-FBCDBB1CA2BE}"/>
              </a:ext>
            </a:extLst>
          </p:cNvPr>
          <p:cNvSpPr txBox="1"/>
          <p:nvPr/>
        </p:nvSpPr>
        <p:spPr>
          <a:xfrm>
            <a:off x="1819274" y="243959"/>
            <a:ext cx="9401175" cy="584775"/>
          </a:xfrm>
          <a:prstGeom prst="rect">
            <a:avLst/>
          </a:prstGeom>
          <a:noFill/>
        </p:spPr>
        <p:txBody>
          <a:bodyPr wrap="square">
            <a:spAutoFit/>
          </a:bodyPr>
          <a:lstStyle/>
          <a:p>
            <a:r>
              <a:rPr lang="en-IN" sz="3200" b="1" dirty="0" err="1"/>
              <a:t>Meerwein-Ponndorf-verely</a:t>
            </a:r>
            <a:r>
              <a:rPr lang="en-IN" sz="3200" b="1" dirty="0"/>
              <a:t> (MPV) reduction</a:t>
            </a:r>
          </a:p>
        </p:txBody>
      </p:sp>
      <p:pic>
        <p:nvPicPr>
          <p:cNvPr id="5" name="Picture 4">
            <a:extLst>
              <a:ext uri="{FF2B5EF4-FFF2-40B4-BE49-F238E27FC236}">
                <a16:creationId xmlns="" xmlns:a16="http://schemas.microsoft.com/office/drawing/2014/main" id="{0B11C981-A7DB-4DB4-AE68-00512AE2F020}"/>
              </a:ext>
            </a:extLst>
          </p:cNvPr>
          <p:cNvPicPr>
            <a:picLocks noChangeAspect="1"/>
          </p:cNvPicPr>
          <p:nvPr/>
        </p:nvPicPr>
        <p:blipFill rotWithShape="1">
          <a:blip r:embed="rId2" cstate="print"/>
          <a:srcRect l="31641" t="15556" r="31484" b="27083"/>
          <a:stretch/>
        </p:blipFill>
        <p:spPr>
          <a:xfrm>
            <a:off x="942975" y="1076325"/>
            <a:ext cx="4495800" cy="3933825"/>
          </a:xfrm>
          <a:prstGeom prst="rect">
            <a:avLst/>
          </a:prstGeom>
        </p:spPr>
      </p:pic>
      <p:pic>
        <p:nvPicPr>
          <p:cNvPr id="7" name="Picture 6">
            <a:extLst>
              <a:ext uri="{FF2B5EF4-FFF2-40B4-BE49-F238E27FC236}">
                <a16:creationId xmlns="" xmlns:a16="http://schemas.microsoft.com/office/drawing/2014/main" id="{DA1F5BF0-4CE3-4773-BD34-4B12BEC6709A}"/>
              </a:ext>
            </a:extLst>
          </p:cNvPr>
          <p:cNvPicPr>
            <a:picLocks noChangeAspect="1"/>
          </p:cNvPicPr>
          <p:nvPr/>
        </p:nvPicPr>
        <p:blipFill rotWithShape="1">
          <a:blip r:embed="rId3" cstate="print"/>
          <a:srcRect l="40000" t="29583" r="36406" b="39028"/>
          <a:stretch/>
        </p:blipFill>
        <p:spPr>
          <a:xfrm>
            <a:off x="6519861" y="1076325"/>
            <a:ext cx="5504903" cy="4119563"/>
          </a:xfrm>
          <a:prstGeom prst="rect">
            <a:avLst/>
          </a:prstGeom>
        </p:spPr>
      </p:pic>
      <p:cxnSp>
        <p:nvCxnSpPr>
          <p:cNvPr id="9" name="Straight Connector 8">
            <a:extLst>
              <a:ext uri="{FF2B5EF4-FFF2-40B4-BE49-F238E27FC236}">
                <a16:creationId xmlns="" xmlns:a16="http://schemas.microsoft.com/office/drawing/2014/main" id="{63EADA2B-A4D0-499E-8FA3-AB74920A9BD4}"/>
              </a:ext>
            </a:extLst>
          </p:cNvPr>
          <p:cNvCxnSpPr/>
          <p:nvPr/>
        </p:nvCxnSpPr>
        <p:spPr>
          <a:xfrm>
            <a:off x="5905500" y="981075"/>
            <a:ext cx="66675" cy="5562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20356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CE3F3A5-5CFA-4C1D-AACD-7A3862A517B2}"/>
              </a:ext>
            </a:extLst>
          </p:cNvPr>
          <p:cNvPicPr>
            <a:picLocks noChangeAspect="1"/>
          </p:cNvPicPr>
          <p:nvPr/>
        </p:nvPicPr>
        <p:blipFill rotWithShape="1">
          <a:blip r:embed="rId2" cstate="print"/>
          <a:srcRect l="30937" t="16389" r="30235" b="23333"/>
          <a:stretch/>
        </p:blipFill>
        <p:spPr>
          <a:xfrm>
            <a:off x="2238375" y="661384"/>
            <a:ext cx="7096125" cy="6196616"/>
          </a:xfrm>
          <a:prstGeom prst="rect">
            <a:avLst/>
          </a:prstGeom>
        </p:spPr>
      </p:pic>
      <p:sp>
        <p:nvSpPr>
          <p:cNvPr id="5" name="TextBox 4">
            <a:extLst>
              <a:ext uri="{FF2B5EF4-FFF2-40B4-BE49-F238E27FC236}">
                <a16:creationId xmlns="" xmlns:a16="http://schemas.microsoft.com/office/drawing/2014/main" id="{940EE2D7-C750-46C4-A64A-59D9D976BB6F}"/>
              </a:ext>
            </a:extLst>
          </p:cNvPr>
          <p:cNvSpPr txBox="1"/>
          <p:nvPr/>
        </p:nvSpPr>
        <p:spPr>
          <a:xfrm>
            <a:off x="3810000" y="91559"/>
            <a:ext cx="6096000" cy="523220"/>
          </a:xfrm>
          <a:prstGeom prst="rect">
            <a:avLst/>
          </a:prstGeom>
          <a:noFill/>
        </p:spPr>
        <p:txBody>
          <a:bodyPr wrap="square">
            <a:spAutoFit/>
          </a:bodyPr>
          <a:lstStyle/>
          <a:p>
            <a:r>
              <a:rPr lang="en-IN" sz="2800" b="1" dirty="0" err="1"/>
              <a:t>Clemmensen</a:t>
            </a:r>
            <a:r>
              <a:rPr lang="en-IN" sz="2800" b="1" dirty="0"/>
              <a:t> reduction</a:t>
            </a:r>
          </a:p>
        </p:txBody>
      </p:sp>
    </p:spTree>
    <p:extLst>
      <p:ext uri="{BB962C8B-B14F-4D97-AF65-F5344CB8AC3E}">
        <p14:creationId xmlns="" xmlns:p14="http://schemas.microsoft.com/office/powerpoint/2010/main" val="4170459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0E0DDA8-3DDB-4475-9AF6-696FBF28DF64}"/>
              </a:ext>
            </a:extLst>
          </p:cNvPr>
          <p:cNvPicPr>
            <a:picLocks noChangeAspect="1"/>
          </p:cNvPicPr>
          <p:nvPr/>
        </p:nvPicPr>
        <p:blipFill rotWithShape="1">
          <a:blip r:embed="rId2" cstate="print"/>
          <a:srcRect l="34375" t="16249" r="41719" b="48334"/>
          <a:stretch/>
        </p:blipFill>
        <p:spPr>
          <a:xfrm>
            <a:off x="2133600" y="420687"/>
            <a:ext cx="7219950" cy="6016625"/>
          </a:xfrm>
          <a:prstGeom prst="rect">
            <a:avLst/>
          </a:prstGeom>
        </p:spPr>
      </p:pic>
    </p:spTree>
    <p:extLst>
      <p:ext uri="{BB962C8B-B14F-4D97-AF65-F5344CB8AC3E}">
        <p14:creationId xmlns="" xmlns:p14="http://schemas.microsoft.com/office/powerpoint/2010/main" val="345694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8B46FFA-77D0-4273-8B70-9EB0363ADAFF}"/>
              </a:ext>
            </a:extLst>
          </p:cNvPr>
          <p:cNvPicPr>
            <a:picLocks noChangeAspect="1"/>
          </p:cNvPicPr>
          <p:nvPr/>
        </p:nvPicPr>
        <p:blipFill>
          <a:blip r:embed="rId2" cstate="print"/>
          <a:stretch>
            <a:fillRect/>
          </a:stretch>
        </p:blipFill>
        <p:spPr>
          <a:xfrm>
            <a:off x="1211604" y="168035"/>
            <a:ext cx="9113496" cy="6040470"/>
          </a:xfrm>
          <a:prstGeom prst="rect">
            <a:avLst/>
          </a:prstGeom>
        </p:spPr>
      </p:pic>
    </p:spTree>
    <p:extLst>
      <p:ext uri="{BB962C8B-B14F-4D97-AF65-F5344CB8AC3E}">
        <p14:creationId xmlns="" xmlns:p14="http://schemas.microsoft.com/office/powerpoint/2010/main" val="1706451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61E804C-E138-4D97-8915-7864F81D0880}"/>
              </a:ext>
            </a:extLst>
          </p:cNvPr>
          <p:cNvPicPr>
            <a:picLocks noChangeAspect="1"/>
          </p:cNvPicPr>
          <p:nvPr/>
        </p:nvPicPr>
        <p:blipFill>
          <a:blip r:embed="rId2" cstate="print"/>
          <a:stretch>
            <a:fillRect/>
          </a:stretch>
        </p:blipFill>
        <p:spPr>
          <a:xfrm>
            <a:off x="1251632" y="302822"/>
            <a:ext cx="9244917" cy="6051743"/>
          </a:xfrm>
          <a:prstGeom prst="rect">
            <a:avLst/>
          </a:prstGeom>
        </p:spPr>
      </p:pic>
    </p:spTree>
    <p:extLst>
      <p:ext uri="{BB962C8B-B14F-4D97-AF65-F5344CB8AC3E}">
        <p14:creationId xmlns="" xmlns:p14="http://schemas.microsoft.com/office/powerpoint/2010/main" val="2282695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9E1AE44-3F98-4077-800F-269B7A05EE06}"/>
              </a:ext>
            </a:extLst>
          </p:cNvPr>
          <p:cNvPicPr>
            <a:picLocks noChangeAspect="1"/>
          </p:cNvPicPr>
          <p:nvPr/>
        </p:nvPicPr>
        <p:blipFill rotWithShape="1">
          <a:blip r:embed="rId2" cstate="print"/>
          <a:srcRect l="23047" t="28056" r="23516" b="22500"/>
          <a:stretch/>
        </p:blipFill>
        <p:spPr>
          <a:xfrm>
            <a:off x="838200" y="428624"/>
            <a:ext cx="9582150" cy="4987201"/>
          </a:xfrm>
          <a:prstGeom prst="rect">
            <a:avLst/>
          </a:prstGeom>
        </p:spPr>
      </p:pic>
    </p:spTree>
    <p:extLst>
      <p:ext uri="{BB962C8B-B14F-4D97-AF65-F5344CB8AC3E}">
        <p14:creationId xmlns="" xmlns:p14="http://schemas.microsoft.com/office/powerpoint/2010/main" val="3977745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E0631C0-801D-4D1B-ABE3-AB3A5601EF22}"/>
              </a:ext>
            </a:extLst>
          </p:cNvPr>
          <p:cNvPicPr>
            <a:picLocks noChangeAspect="1"/>
          </p:cNvPicPr>
          <p:nvPr/>
        </p:nvPicPr>
        <p:blipFill rotWithShape="1">
          <a:blip r:embed="rId2" cstate="print"/>
          <a:srcRect l="24141" t="19445" r="24532" b="16667"/>
          <a:stretch/>
        </p:blipFill>
        <p:spPr>
          <a:xfrm>
            <a:off x="1595437" y="0"/>
            <a:ext cx="9001126" cy="6302158"/>
          </a:xfrm>
          <a:prstGeom prst="rect">
            <a:avLst/>
          </a:prstGeom>
        </p:spPr>
      </p:pic>
    </p:spTree>
    <p:extLst>
      <p:ext uri="{BB962C8B-B14F-4D97-AF65-F5344CB8AC3E}">
        <p14:creationId xmlns="" xmlns:p14="http://schemas.microsoft.com/office/powerpoint/2010/main" val="1306343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CCE5E26-5DCC-4F69-9665-E855F9235FDA}"/>
              </a:ext>
            </a:extLst>
          </p:cNvPr>
          <p:cNvPicPr>
            <a:picLocks noChangeAspect="1"/>
          </p:cNvPicPr>
          <p:nvPr/>
        </p:nvPicPr>
        <p:blipFill rotWithShape="1">
          <a:blip r:embed="rId2" cstate="print"/>
          <a:srcRect l="23438" t="18056" r="25078" b="21250"/>
          <a:stretch/>
        </p:blipFill>
        <p:spPr>
          <a:xfrm>
            <a:off x="1557337" y="171450"/>
            <a:ext cx="9077325" cy="6019410"/>
          </a:xfrm>
          <a:prstGeom prst="rect">
            <a:avLst/>
          </a:prstGeom>
        </p:spPr>
      </p:pic>
    </p:spTree>
    <p:extLst>
      <p:ext uri="{BB962C8B-B14F-4D97-AF65-F5344CB8AC3E}">
        <p14:creationId xmlns="" xmlns:p14="http://schemas.microsoft.com/office/powerpoint/2010/main" val="966597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5BF822-375D-425A-A894-0B8FD8E8124A}"/>
              </a:ext>
            </a:extLst>
          </p:cNvPr>
          <p:cNvPicPr>
            <a:picLocks noChangeAspect="1"/>
          </p:cNvPicPr>
          <p:nvPr/>
        </p:nvPicPr>
        <p:blipFill rotWithShape="1">
          <a:blip r:embed="rId2" cstate="print"/>
          <a:srcRect l="24141" t="17777" r="24140" b="19722"/>
          <a:stretch/>
        </p:blipFill>
        <p:spPr>
          <a:xfrm>
            <a:off x="1704974" y="0"/>
            <a:ext cx="9248775" cy="6286932"/>
          </a:xfrm>
          <a:prstGeom prst="rect">
            <a:avLst/>
          </a:prstGeom>
        </p:spPr>
      </p:pic>
    </p:spTree>
    <p:extLst>
      <p:ext uri="{BB962C8B-B14F-4D97-AF65-F5344CB8AC3E}">
        <p14:creationId xmlns="" xmlns:p14="http://schemas.microsoft.com/office/powerpoint/2010/main" val="1587394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C8AD1C5-0ADA-4200-A1D8-13F6AA13E196}"/>
              </a:ext>
            </a:extLst>
          </p:cNvPr>
          <p:cNvPicPr>
            <a:picLocks noChangeAspect="1"/>
          </p:cNvPicPr>
          <p:nvPr/>
        </p:nvPicPr>
        <p:blipFill rotWithShape="1">
          <a:blip r:embed="rId2" cstate="print"/>
          <a:srcRect l="24063" t="15555" r="25859" b="22917"/>
          <a:stretch/>
        </p:blipFill>
        <p:spPr>
          <a:xfrm>
            <a:off x="1933575" y="142875"/>
            <a:ext cx="8877300" cy="6135170"/>
          </a:xfrm>
          <a:prstGeom prst="rect">
            <a:avLst/>
          </a:prstGeom>
        </p:spPr>
      </p:pic>
    </p:spTree>
    <p:extLst>
      <p:ext uri="{BB962C8B-B14F-4D97-AF65-F5344CB8AC3E}">
        <p14:creationId xmlns="" xmlns:p14="http://schemas.microsoft.com/office/powerpoint/2010/main" val="214838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D334FCD-84EE-441C-B34E-2C51A5FA2981}"/>
              </a:ext>
            </a:extLst>
          </p:cNvPr>
          <p:cNvPicPr>
            <a:picLocks noChangeAspect="1"/>
          </p:cNvPicPr>
          <p:nvPr/>
        </p:nvPicPr>
        <p:blipFill>
          <a:blip r:embed="rId2" cstate="print"/>
          <a:stretch>
            <a:fillRect/>
          </a:stretch>
        </p:blipFill>
        <p:spPr>
          <a:xfrm>
            <a:off x="1792146" y="262566"/>
            <a:ext cx="9085403" cy="5975755"/>
          </a:xfrm>
          <a:prstGeom prst="rect">
            <a:avLst/>
          </a:prstGeom>
        </p:spPr>
      </p:pic>
    </p:spTree>
    <p:extLst>
      <p:ext uri="{BB962C8B-B14F-4D97-AF65-F5344CB8AC3E}">
        <p14:creationId xmlns="" xmlns:p14="http://schemas.microsoft.com/office/powerpoint/2010/main" val="3959262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AFA0FFD-106E-46E2-916D-145E6892EB19}"/>
              </a:ext>
            </a:extLst>
          </p:cNvPr>
          <p:cNvPicPr>
            <a:picLocks noChangeAspect="1"/>
          </p:cNvPicPr>
          <p:nvPr/>
        </p:nvPicPr>
        <p:blipFill rotWithShape="1">
          <a:blip r:embed="rId2" cstate="print"/>
          <a:srcRect l="24297" t="19861" r="23828" b="17639"/>
          <a:stretch/>
        </p:blipFill>
        <p:spPr>
          <a:xfrm>
            <a:off x="1552575" y="0"/>
            <a:ext cx="9220200" cy="6248630"/>
          </a:xfrm>
          <a:prstGeom prst="rect">
            <a:avLst/>
          </a:prstGeom>
        </p:spPr>
      </p:pic>
    </p:spTree>
    <p:extLst>
      <p:ext uri="{BB962C8B-B14F-4D97-AF65-F5344CB8AC3E}">
        <p14:creationId xmlns="" xmlns:p14="http://schemas.microsoft.com/office/powerpoint/2010/main" val="1717245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8] Benzoin Condensation 1832 – ChemInfoGraphic">
            <a:extLst>
              <a:ext uri="{FF2B5EF4-FFF2-40B4-BE49-F238E27FC236}">
                <a16:creationId xmlns="" xmlns:a16="http://schemas.microsoft.com/office/drawing/2014/main" id="{45320FD3-4587-4727-AAAA-A0E394236E0C}"/>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9451"/>
          <a:stretch/>
        </p:blipFill>
        <p:spPr bwMode="auto">
          <a:xfrm>
            <a:off x="1371600" y="230189"/>
            <a:ext cx="9182100" cy="418096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2C62D6C9-AB2B-4222-BD7F-29B45B97143C}"/>
              </a:ext>
            </a:extLst>
          </p:cNvPr>
          <p:cNvSpPr txBox="1"/>
          <p:nvPr/>
        </p:nvSpPr>
        <p:spPr>
          <a:xfrm>
            <a:off x="447675" y="4681061"/>
            <a:ext cx="11029950" cy="923330"/>
          </a:xfrm>
          <a:prstGeom prst="rect">
            <a:avLst/>
          </a:prstGeom>
          <a:noFill/>
        </p:spPr>
        <p:txBody>
          <a:bodyPr wrap="square">
            <a:spAutoFit/>
          </a:bodyPr>
          <a:lstStyle/>
          <a:p>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benzoin addition</a:t>
            </a:r>
            <a:r>
              <a:rPr lang="en-US" b="0" i="0" dirty="0">
                <a:solidFill>
                  <a:srgbClr val="202122"/>
                </a:solidFill>
                <a:effectLst/>
                <a:latin typeface="Arial" panose="020B0604020202020204" pitchFamily="34" charset="0"/>
              </a:rPr>
              <a:t> is an </a:t>
            </a:r>
            <a:r>
              <a:rPr lang="en-US" b="0" i="0" u="none" strike="noStrike" dirty="0">
                <a:solidFill>
                  <a:srgbClr val="0B0080"/>
                </a:solidFill>
                <a:effectLst/>
                <a:latin typeface="Arial" panose="020B0604020202020204" pitchFamily="34" charset="0"/>
                <a:hlinkClick r:id="rId3" tooltip="Addition reaction"/>
              </a:rPr>
              <a:t>addition reaction</a:t>
            </a:r>
            <a:r>
              <a:rPr lang="en-US" b="0" i="0" dirty="0">
                <a:solidFill>
                  <a:srgbClr val="202122"/>
                </a:solidFill>
                <a:effectLst/>
                <a:latin typeface="Arial" panose="020B0604020202020204" pitchFamily="34" charset="0"/>
              </a:rPr>
              <a:t> involving two </a:t>
            </a:r>
            <a:r>
              <a:rPr lang="en-US" b="0" i="0" u="none" strike="noStrike" dirty="0">
                <a:solidFill>
                  <a:srgbClr val="0B0080"/>
                </a:solidFill>
                <a:effectLst/>
                <a:latin typeface="Arial" panose="020B0604020202020204" pitchFamily="34" charset="0"/>
                <a:hlinkClick r:id="rId4" tooltip="Aldehyde"/>
              </a:rPr>
              <a:t>aldehydes</a:t>
            </a:r>
            <a:r>
              <a:rPr lang="en-US" b="0" i="0" dirty="0">
                <a:solidFill>
                  <a:srgbClr val="202122"/>
                </a:solidFill>
                <a:effectLst/>
                <a:latin typeface="Arial" panose="020B0604020202020204" pitchFamily="34" charset="0"/>
              </a:rPr>
              <a:t>. The reaction generally occurs between aromatic aldehydes or </a:t>
            </a:r>
            <a:r>
              <a:rPr lang="en-US" b="0" i="0" u="none" strike="noStrike" dirty="0" err="1">
                <a:solidFill>
                  <a:srgbClr val="0B0080"/>
                </a:solidFill>
                <a:effectLst/>
                <a:latin typeface="Arial" panose="020B0604020202020204" pitchFamily="34" charset="0"/>
                <a:hlinkClick r:id="rId5" tooltip="Glyoxal"/>
              </a:rPr>
              <a:t>glyoxals</a:t>
            </a:r>
            <a:r>
              <a:rPr lang="en-US" b="0" i="0" dirty="0">
                <a:solidFill>
                  <a:srgbClr val="202122"/>
                </a:solidFill>
                <a:effectLst/>
                <a:latin typeface="Arial" panose="020B0604020202020204" pitchFamily="34" charset="0"/>
              </a:rPr>
              <a:t>.</a:t>
            </a:r>
            <a:r>
              <a:rPr lang="en-US" b="0" i="0" u="none" strike="noStrike" baseline="30000" dirty="0">
                <a:solidFill>
                  <a:srgbClr val="0B0080"/>
                </a:solidFill>
                <a:effectLst/>
                <a:latin typeface="Arial" panose="020B0604020202020204" pitchFamily="34" charset="0"/>
                <a:hlinkClick r:id="rId6"/>
              </a:rPr>
              <a:t>[1][2]</a:t>
            </a:r>
            <a:r>
              <a:rPr lang="en-US" b="0" i="0" dirty="0">
                <a:solidFill>
                  <a:srgbClr val="202122"/>
                </a:solidFill>
                <a:effectLst/>
                <a:latin typeface="Arial" panose="020B0604020202020204" pitchFamily="34" charset="0"/>
              </a:rPr>
              <a:t> The reaction produces an </a:t>
            </a:r>
            <a:r>
              <a:rPr lang="en-US" b="0" i="0" u="none" strike="noStrike" dirty="0">
                <a:solidFill>
                  <a:srgbClr val="0B0080"/>
                </a:solidFill>
                <a:effectLst/>
                <a:latin typeface="Arial" panose="020B0604020202020204" pitchFamily="34" charset="0"/>
                <a:hlinkClick r:id="rId7" tooltip="Acyloin"/>
              </a:rPr>
              <a:t>acyloin</a:t>
            </a:r>
            <a:r>
              <a:rPr lang="en-US" b="0" i="0" dirty="0">
                <a:solidFill>
                  <a:srgbClr val="202122"/>
                </a:solidFill>
                <a:effectLst/>
                <a:latin typeface="Arial" panose="020B0604020202020204" pitchFamily="34" charset="0"/>
              </a:rPr>
              <a:t>. In the classic application benzaldehyde is converted to </a:t>
            </a:r>
            <a:r>
              <a:rPr lang="en-US" b="0" i="0" u="none" strike="noStrike" dirty="0">
                <a:solidFill>
                  <a:srgbClr val="0B0080"/>
                </a:solidFill>
                <a:effectLst/>
                <a:latin typeface="Arial" panose="020B0604020202020204" pitchFamily="34" charset="0"/>
                <a:hlinkClick r:id="rId8" tooltip="Benzoin (organic compound)"/>
              </a:rPr>
              <a:t>benzoin</a:t>
            </a:r>
            <a:r>
              <a:rPr lang="en-US" b="0" i="0" dirty="0">
                <a:solidFill>
                  <a:srgbClr val="202122"/>
                </a:solidFill>
                <a:effectLst/>
                <a:latin typeface="Arial" panose="020B0604020202020204" pitchFamily="34" charset="0"/>
              </a:rPr>
              <a:t>.</a:t>
            </a:r>
            <a:endParaRPr lang="en-IN" dirty="0"/>
          </a:p>
        </p:txBody>
      </p:sp>
    </p:spTree>
    <p:extLst>
      <p:ext uri="{BB962C8B-B14F-4D97-AF65-F5344CB8AC3E}">
        <p14:creationId xmlns="" xmlns:p14="http://schemas.microsoft.com/office/powerpoint/2010/main" val="2304309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62CC594-7413-425A-B7C1-6AC64A67A037}"/>
              </a:ext>
            </a:extLst>
          </p:cNvPr>
          <p:cNvSpPr txBox="1"/>
          <p:nvPr/>
        </p:nvSpPr>
        <p:spPr>
          <a:xfrm>
            <a:off x="3505200" y="270283"/>
            <a:ext cx="6096000" cy="707886"/>
          </a:xfrm>
          <a:prstGeom prst="rect">
            <a:avLst/>
          </a:prstGeom>
          <a:noFill/>
        </p:spPr>
        <p:txBody>
          <a:bodyPr wrap="square">
            <a:spAutoFit/>
          </a:bodyPr>
          <a:lstStyle/>
          <a:p>
            <a:pPr algn="l"/>
            <a:r>
              <a:rPr lang="en-IN" sz="4000" b="1" i="0" dirty="0">
                <a:solidFill>
                  <a:srgbClr val="000000"/>
                </a:solidFill>
                <a:effectLst/>
                <a:latin typeface="Linux Libertine"/>
              </a:rPr>
              <a:t>Perkin reaction</a:t>
            </a:r>
            <a:endParaRPr lang="en-IN" sz="4000" b="1" dirty="0"/>
          </a:p>
        </p:txBody>
      </p:sp>
      <p:sp>
        <p:nvSpPr>
          <p:cNvPr id="6" name="TextBox 5">
            <a:extLst>
              <a:ext uri="{FF2B5EF4-FFF2-40B4-BE49-F238E27FC236}">
                <a16:creationId xmlns="" xmlns:a16="http://schemas.microsoft.com/office/drawing/2014/main" id="{03448846-7454-426E-86A0-05A2D4CDCADF}"/>
              </a:ext>
            </a:extLst>
          </p:cNvPr>
          <p:cNvSpPr txBox="1"/>
          <p:nvPr/>
        </p:nvSpPr>
        <p:spPr>
          <a:xfrm>
            <a:off x="304799" y="978169"/>
            <a:ext cx="10925175" cy="523220"/>
          </a:xfrm>
          <a:prstGeom prst="rect">
            <a:avLst/>
          </a:prstGeom>
          <a:noFill/>
        </p:spPr>
        <p:txBody>
          <a:bodyPr wrap="square">
            <a:spAutoFit/>
          </a:bodyPr>
          <a:lstStyle/>
          <a:p>
            <a:r>
              <a:rPr lang="en-US" sz="1400" b="0" i="0" dirty="0">
                <a:solidFill>
                  <a:srgbClr val="202122"/>
                </a:solidFill>
                <a:effectLst/>
                <a:latin typeface="Arial" panose="020B0604020202020204" pitchFamily="34" charset="0"/>
              </a:rPr>
              <a:t>It gives an α,β-unsaturated aromatic acid by the </a:t>
            </a:r>
            <a:r>
              <a:rPr lang="en-US" sz="1400" b="0" i="0" u="none" strike="noStrike" dirty="0">
                <a:solidFill>
                  <a:srgbClr val="0B0080"/>
                </a:solidFill>
                <a:effectLst/>
                <a:latin typeface="Arial" panose="020B0604020202020204" pitchFamily="34" charset="0"/>
                <a:hlinkClick r:id="rId2" tooltip="Aldol condensation"/>
              </a:rPr>
              <a:t>aldol condensation</a:t>
            </a:r>
            <a:r>
              <a:rPr lang="en-US" sz="1400" b="0" i="0" dirty="0">
                <a:solidFill>
                  <a:srgbClr val="202122"/>
                </a:solidFill>
                <a:effectLst/>
                <a:latin typeface="Arial" panose="020B0604020202020204" pitchFamily="34" charset="0"/>
              </a:rPr>
              <a:t> of an </a:t>
            </a:r>
            <a:r>
              <a:rPr lang="en-US" sz="1400" b="0" i="0" u="none" strike="noStrike" dirty="0">
                <a:solidFill>
                  <a:srgbClr val="0B0080"/>
                </a:solidFill>
                <a:effectLst/>
                <a:latin typeface="Arial" panose="020B0604020202020204" pitchFamily="34" charset="0"/>
                <a:hlinkClick r:id="rId3" tooltip="Aromatic"/>
              </a:rPr>
              <a:t>aromatic</a:t>
            </a:r>
            <a:r>
              <a:rPr lang="en-US" sz="1400" b="0" i="0" dirty="0">
                <a:solidFill>
                  <a:srgbClr val="202122"/>
                </a:solidFill>
                <a:effectLst/>
                <a:latin typeface="Arial" panose="020B0604020202020204" pitchFamily="34" charset="0"/>
              </a:rPr>
              <a:t> </a:t>
            </a:r>
            <a:r>
              <a:rPr lang="en-US" sz="1400" b="0" i="0" u="none" strike="noStrike" dirty="0">
                <a:solidFill>
                  <a:srgbClr val="0B0080"/>
                </a:solidFill>
                <a:effectLst/>
                <a:latin typeface="Arial" panose="020B0604020202020204" pitchFamily="34" charset="0"/>
                <a:hlinkClick r:id="rId4" tooltip="Aldehyde"/>
              </a:rPr>
              <a:t>aldehyde</a:t>
            </a:r>
            <a:r>
              <a:rPr lang="en-US" sz="1400" b="0" i="0" dirty="0">
                <a:solidFill>
                  <a:srgbClr val="202122"/>
                </a:solidFill>
                <a:effectLst/>
                <a:latin typeface="Arial" panose="020B0604020202020204" pitchFamily="34" charset="0"/>
              </a:rPr>
              <a:t> and an </a:t>
            </a:r>
            <a:r>
              <a:rPr lang="en-US" sz="1400" b="0" i="0" u="none" strike="noStrike" dirty="0">
                <a:solidFill>
                  <a:srgbClr val="0B0080"/>
                </a:solidFill>
                <a:effectLst/>
                <a:latin typeface="Arial" panose="020B0604020202020204" pitchFamily="34" charset="0"/>
                <a:hlinkClick r:id="rId5" tooltip="Acid anhydride"/>
              </a:rPr>
              <a:t>acid anhydride</a:t>
            </a:r>
            <a:r>
              <a:rPr lang="en-US" sz="1400" b="0" i="0" dirty="0">
                <a:solidFill>
                  <a:srgbClr val="202122"/>
                </a:solidFill>
                <a:effectLst/>
                <a:latin typeface="Arial" panose="020B0604020202020204" pitchFamily="34" charset="0"/>
              </a:rPr>
              <a:t>, in the presence of an alkali salt of the acid.</a:t>
            </a:r>
            <a:r>
              <a:rPr lang="en-US" sz="1400" b="0" i="0" u="none" strike="noStrike" baseline="30000" dirty="0">
                <a:solidFill>
                  <a:srgbClr val="0B0080"/>
                </a:solidFill>
                <a:effectLst/>
                <a:latin typeface="Arial" panose="020B0604020202020204" pitchFamily="34" charset="0"/>
                <a:hlinkClick r:id="rId6"/>
              </a:rPr>
              <a:t>[1][2]</a:t>
            </a:r>
            <a:r>
              <a:rPr lang="en-US" sz="1400" b="0" i="0" dirty="0">
                <a:solidFill>
                  <a:srgbClr val="202122"/>
                </a:solidFill>
                <a:effectLst/>
                <a:latin typeface="Arial" panose="020B0604020202020204" pitchFamily="34" charset="0"/>
              </a:rPr>
              <a:t> The alkali salt acts as a </a:t>
            </a:r>
            <a:r>
              <a:rPr lang="en-US" sz="1400" b="0" i="0" u="none" strike="noStrike" dirty="0">
                <a:solidFill>
                  <a:srgbClr val="0B0080"/>
                </a:solidFill>
                <a:effectLst/>
                <a:latin typeface="Arial" panose="020B0604020202020204" pitchFamily="34" charset="0"/>
                <a:hlinkClick r:id="rId7" tooltip="Base (chemistry)"/>
              </a:rPr>
              <a:t>base</a:t>
            </a:r>
            <a:r>
              <a:rPr lang="en-US" sz="1400" b="0" i="0" dirty="0">
                <a:solidFill>
                  <a:srgbClr val="202122"/>
                </a:solidFill>
                <a:effectLst/>
                <a:latin typeface="Arial" panose="020B0604020202020204" pitchFamily="34" charset="0"/>
              </a:rPr>
              <a:t> </a:t>
            </a:r>
            <a:r>
              <a:rPr lang="en-US" sz="1400" b="0" i="0" u="none" strike="noStrike" dirty="0">
                <a:solidFill>
                  <a:srgbClr val="0B0080"/>
                </a:solidFill>
                <a:effectLst/>
                <a:latin typeface="Arial" panose="020B0604020202020204" pitchFamily="34" charset="0"/>
                <a:hlinkClick r:id="rId8" tooltip="Catalyst"/>
              </a:rPr>
              <a:t>catalyst</a:t>
            </a:r>
            <a:r>
              <a:rPr lang="en-US" sz="1400" b="0" i="0" dirty="0">
                <a:solidFill>
                  <a:srgbClr val="202122"/>
                </a:solidFill>
                <a:effectLst/>
                <a:latin typeface="Arial" panose="020B0604020202020204" pitchFamily="34" charset="0"/>
              </a:rPr>
              <a:t>, and other bases can be used instead.</a:t>
            </a:r>
            <a:r>
              <a:rPr lang="en-US" sz="1400" b="0" i="0" u="none" strike="noStrike" baseline="30000" dirty="0">
                <a:solidFill>
                  <a:srgbClr val="0B0080"/>
                </a:solidFill>
                <a:effectLst/>
                <a:latin typeface="Arial" panose="020B0604020202020204" pitchFamily="34" charset="0"/>
                <a:hlinkClick r:id="rId6"/>
              </a:rPr>
              <a:t>[3]</a:t>
            </a:r>
            <a:endParaRPr lang="en-IN" sz="1400" dirty="0"/>
          </a:p>
        </p:txBody>
      </p:sp>
      <p:pic>
        <p:nvPicPr>
          <p:cNvPr id="7" name="Picture 6">
            <a:extLst>
              <a:ext uri="{FF2B5EF4-FFF2-40B4-BE49-F238E27FC236}">
                <a16:creationId xmlns="" xmlns:a16="http://schemas.microsoft.com/office/drawing/2014/main" id="{1DB40B01-85DA-446E-A22C-83078AF35A17}"/>
              </a:ext>
            </a:extLst>
          </p:cNvPr>
          <p:cNvPicPr>
            <a:picLocks noChangeAspect="1"/>
          </p:cNvPicPr>
          <p:nvPr/>
        </p:nvPicPr>
        <p:blipFill rotWithShape="1">
          <a:blip r:embed="rId9" cstate="print"/>
          <a:srcRect l="28750" t="14263" r="28750" b="12083"/>
          <a:stretch/>
        </p:blipFill>
        <p:spPr>
          <a:xfrm>
            <a:off x="2124076" y="1536561"/>
            <a:ext cx="7477124" cy="5051156"/>
          </a:xfrm>
          <a:prstGeom prst="rect">
            <a:avLst/>
          </a:prstGeom>
        </p:spPr>
      </p:pic>
    </p:spTree>
    <p:extLst>
      <p:ext uri="{BB962C8B-B14F-4D97-AF65-F5344CB8AC3E}">
        <p14:creationId xmlns="" xmlns:p14="http://schemas.microsoft.com/office/powerpoint/2010/main" val="194901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54F7BC8-7297-4266-AF4D-70D211A2B5A7}"/>
              </a:ext>
            </a:extLst>
          </p:cNvPr>
          <p:cNvPicPr>
            <a:picLocks noChangeAspect="1"/>
          </p:cNvPicPr>
          <p:nvPr/>
        </p:nvPicPr>
        <p:blipFill rotWithShape="1">
          <a:blip r:embed="rId2" cstate="print"/>
          <a:srcRect l="15548" t="29861" r="39999" b="18611"/>
          <a:stretch/>
        </p:blipFill>
        <p:spPr>
          <a:xfrm>
            <a:off x="1466849" y="647699"/>
            <a:ext cx="8267701" cy="5390715"/>
          </a:xfrm>
          <a:prstGeom prst="rect">
            <a:avLst/>
          </a:prstGeom>
        </p:spPr>
      </p:pic>
      <p:sp>
        <p:nvSpPr>
          <p:cNvPr id="5" name="Rectangle: Rounded Corners 4">
            <a:extLst>
              <a:ext uri="{FF2B5EF4-FFF2-40B4-BE49-F238E27FC236}">
                <a16:creationId xmlns="" xmlns:a16="http://schemas.microsoft.com/office/drawing/2014/main" id="{F8F4F217-521C-42E3-A2CA-F0606CF92C56}"/>
              </a:ext>
            </a:extLst>
          </p:cNvPr>
          <p:cNvSpPr/>
          <p:nvPr/>
        </p:nvSpPr>
        <p:spPr>
          <a:xfrm>
            <a:off x="2624136" y="559085"/>
            <a:ext cx="5953125" cy="7620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Knoevenagel Condensation</a:t>
            </a:r>
            <a:endParaRPr lang="en-IN" sz="3200" b="1" dirty="0"/>
          </a:p>
        </p:txBody>
      </p:sp>
    </p:spTree>
    <p:extLst>
      <p:ext uri="{BB962C8B-B14F-4D97-AF65-F5344CB8AC3E}">
        <p14:creationId xmlns="" xmlns:p14="http://schemas.microsoft.com/office/powerpoint/2010/main" val="220361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16A1777-9F27-4182-BE69-C2EC528ACBD9}"/>
              </a:ext>
            </a:extLst>
          </p:cNvPr>
          <p:cNvPicPr>
            <a:picLocks noChangeAspect="1"/>
          </p:cNvPicPr>
          <p:nvPr/>
        </p:nvPicPr>
        <p:blipFill rotWithShape="1">
          <a:blip r:embed="rId2" cstate="print"/>
          <a:srcRect l="14766" t="27917" r="40313" b="20555"/>
          <a:stretch/>
        </p:blipFill>
        <p:spPr>
          <a:xfrm>
            <a:off x="1247774" y="342899"/>
            <a:ext cx="9334501" cy="6022782"/>
          </a:xfrm>
          <a:prstGeom prst="rect">
            <a:avLst/>
          </a:prstGeom>
        </p:spPr>
      </p:pic>
    </p:spTree>
    <p:extLst>
      <p:ext uri="{BB962C8B-B14F-4D97-AF65-F5344CB8AC3E}">
        <p14:creationId xmlns="" xmlns:p14="http://schemas.microsoft.com/office/powerpoint/2010/main" val="2147678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2C6F9AB-908B-461E-9ADE-F68867E2A786}"/>
              </a:ext>
            </a:extLst>
          </p:cNvPr>
          <p:cNvPicPr>
            <a:picLocks noChangeAspect="1"/>
          </p:cNvPicPr>
          <p:nvPr/>
        </p:nvPicPr>
        <p:blipFill rotWithShape="1">
          <a:blip r:embed="rId2" cstate="print"/>
          <a:srcRect l="15780" t="27083" r="41488" b="20000"/>
          <a:stretch/>
        </p:blipFill>
        <p:spPr>
          <a:xfrm>
            <a:off x="1824038" y="276224"/>
            <a:ext cx="8213098" cy="5720976"/>
          </a:xfrm>
          <a:prstGeom prst="rect">
            <a:avLst/>
          </a:prstGeom>
        </p:spPr>
      </p:pic>
    </p:spTree>
    <p:extLst>
      <p:ext uri="{BB962C8B-B14F-4D97-AF65-F5344CB8AC3E}">
        <p14:creationId xmlns="" xmlns:p14="http://schemas.microsoft.com/office/powerpoint/2010/main" val="2079611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8E3457F-9089-4795-9670-BC7F59AA07B4}"/>
              </a:ext>
            </a:extLst>
          </p:cNvPr>
          <p:cNvPicPr>
            <a:picLocks noChangeAspect="1"/>
          </p:cNvPicPr>
          <p:nvPr/>
        </p:nvPicPr>
        <p:blipFill rotWithShape="1">
          <a:blip r:embed="rId2" cstate="print"/>
          <a:srcRect l="14687" t="28195" r="40625" b="17500"/>
          <a:stretch/>
        </p:blipFill>
        <p:spPr>
          <a:xfrm>
            <a:off x="1933575" y="76199"/>
            <a:ext cx="8648700" cy="5911961"/>
          </a:xfrm>
          <a:prstGeom prst="rect">
            <a:avLst/>
          </a:prstGeom>
        </p:spPr>
      </p:pic>
    </p:spTree>
    <p:extLst>
      <p:ext uri="{BB962C8B-B14F-4D97-AF65-F5344CB8AC3E}">
        <p14:creationId xmlns="" xmlns:p14="http://schemas.microsoft.com/office/powerpoint/2010/main" val="3963528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BBA4F4C-061E-4DF7-96E5-1A229E510ECC}"/>
              </a:ext>
            </a:extLst>
          </p:cNvPr>
          <p:cNvSpPr txBox="1"/>
          <p:nvPr/>
        </p:nvSpPr>
        <p:spPr>
          <a:xfrm>
            <a:off x="4057650" y="590550"/>
            <a:ext cx="3929922" cy="707886"/>
          </a:xfrm>
          <a:prstGeom prst="rect">
            <a:avLst/>
          </a:prstGeom>
          <a:noFill/>
        </p:spPr>
        <p:txBody>
          <a:bodyPr wrap="none" rtlCol="0">
            <a:spAutoFit/>
          </a:bodyPr>
          <a:lstStyle/>
          <a:p>
            <a:r>
              <a:rPr lang="en-US" sz="4000" b="1" dirty="0" err="1"/>
              <a:t>Mannich</a:t>
            </a:r>
            <a:r>
              <a:rPr lang="en-US" sz="4000" b="1" dirty="0"/>
              <a:t> reaction</a:t>
            </a:r>
            <a:endParaRPr lang="en-IN" sz="4000" b="1" dirty="0"/>
          </a:p>
        </p:txBody>
      </p:sp>
      <p:sp>
        <p:nvSpPr>
          <p:cNvPr id="5" name="TextBox 4">
            <a:extLst>
              <a:ext uri="{FF2B5EF4-FFF2-40B4-BE49-F238E27FC236}">
                <a16:creationId xmlns="" xmlns:a16="http://schemas.microsoft.com/office/drawing/2014/main" id="{439760DA-7A86-4C8D-AE61-08DFF9AD782E}"/>
              </a:ext>
            </a:extLst>
          </p:cNvPr>
          <p:cNvSpPr txBox="1"/>
          <p:nvPr/>
        </p:nvSpPr>
        <p:spPr>
          <a:xfrm>
            <a:off x="838199" y="4302389"/>
            <a:ext cx="10220325" cy="1200329"/>
          </a:xfrm>
          <a:prstGeom prst="rect">
            <a:avLst/>
          </a:prstGeom>
          <a:noFill/>
        </p:spPr>
        <p:txBody>
          <a:bodyPr wrap="square">
            <a:spAutoFit/>
          </a:bodyPr>
          <a:lstStyle/>
          <a:p>
            <a:r>
              <a:rPr lang="en-US" b="0" i="0" dirty="0">
                <a:solidFill>
                  <a:srgbClr val="202122"/>
                </a:solidFill>
                <a:effectLst/>
                <a:latin typeface="Arial" panose="020B0604020202020204" pitchFamily="34" charset="0"/>
              </a:rPr>
              <a:t>The </a:t>
            </a:r>
            <a:r>
              <a:rPr lang="en-US" b="1" i="0" dirty="0" err="1">
                <a:solidFill>
                  <a:srgbClr val="202122"/>
                </a:solidFill>
                <a:effectLst/>
                <a:latin typeface="Arial" panose="020B0604020202020204" pitchFamily="34" charset="0"/>
              </a:rPr>
              <a:t>Mannich</a:t>
            </a:r>
            <a:r>
              <a:rPr lang="en-US" b="1" i="0" dirty="0">
                <a:solidFill>
                  <a:srgbClr val="202122"/>
                </a:solidFill>
                <a:effectLst/>
                <a:latin typeface="Arial" panose="020B0604020202020204" pitchFamily="34" charset="0"/>
              </a:rPr>
              <a:t> reaction</a:t>
            </a:r>
            <a:r>
              <a:rPr lang="en-US" b="0" i="0" dirty="0">
                <a:solidFill>
                  <a:srgbClr val="202122"/>
                </a:solidFill>
                <a:effectLst/>
                <a:latin typeface="Arial" panose="020B0604020202020204" pitchFamily="34" charset="0"/>
              </a:rPr>
              <a:t> is an </a:t>
            </a:r>
            <a:r>
              <a:rPr lang="en-US" b="0" i="0" u="none" strike="noStrike" dirty="0">
                <a:solidFill>
                  <a:srgbClr val="0B0080"/>
                </a:solidFill>
                <a:effectLst/>
                <a:latin typeface="Arial" panose="020B0604020202020204" pitchFamily="34" charset="0"/>
                <a:hlinkClick r:id="rId2" tooltip="Organic reaction"/>
              </a:rPr>
              <a:t>organic reaction</a:t>
            </a:r>
            <a:r>
              <a:rPr lang="en-US" b="0" i="0" dirty="0">
                <a:solidFill>
                  <a:srgbClr val="202122"/>
                </a:solidFill>
                <a:effectLst/>
                <a:latin typeface="Arial" panose="020B0604020202020204" pitchFamily="34" charset="0"/>
              </a:rPr>
              <a:t> which consists of an </a:t>
            </a:r>
            <a:r>
              <a:rPr lang="en-US" b="1" i="0" dirty="0">
                <a:solidFill>
                  <a:srgbClr val="202122"/>
                </a:solidFill>
                <a:effectLst/>
                <a:latin typeface="Arial" panose="020B0604020202020204" pitchFamily="34" charset="0"/>
              </a:rPr>
              <a:t>amino alkylation</a:t>
            </a:r>
            <a:r>
              <a:rPr lang="en-US" b="0" i="0" dirty="0">
                <a:solidFill>
                  <a:srgbClr val="202122"/>
                </a:solidFill>
                <a:effectLst/>
                <a:latin typeface="Arial" panose="020B0604020202020204" pitchFamily="34" charset="0"/>
              </a:rPr>
              <a:t> of an acidic proton placed next to a </a:t>
            </a:r>
            <a:r>
              <a:rPr lang="en-US" b="0" i="0" u="none" strike="noStrike" dirty="0">
                <a:solidFill>
                  <a:srgbClr val="0B0080"/>
                </a:solidFill>
                <a:effectLst/>
                <a:latin typeface="Arial" panose="020B0604020202020204" pitchFamily="34" charset="0"/>
                <a:hlinkClick r:id="rId3" tooltip="Carbonyl"/>
              </a:rPr>
              <a:t>carbonyl</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4" tooltip="Functional group"/>
              </a:rPr>
              <a:t>functional group</a:t>
            </a:r>
            <a:r>
              <a:rPr lang="en-US" b="0" i="0" dirty="0">
                <a:solidFill>
                  <a:srgbClr val="202122"/>
                </a:solidFill>
                <a:effectLst/>
                <a:latin typeface="Arial" panose="020B0604020202020204" pitchFamily="34" charset="0"/>
              </a:rPr>
              <a:t> by </a:t>
            </a:r>
            <a:r>
              <a:rPr lang="en-US" b="0" i="0" u="none" strike="noStrike" dirty="0">
                <a:solidFill>
                  <a:srgbClr val="0B0080"/>
                </a:solidFill>
                <a:effectLst/>
                <a:latin typeface="Arial" panose="020B0604020202020204" pitchFamily="34" charset="0"/>
                <a:hlinkClick r:id="rId5" tooltip="Formaldehyde"/>
              </a:rPr>
              <a:t>formaldehyde</a:t>
            </a:r>
            <a:r>
              <a:rPr lang="en-US" b="0" i="0" dirty="0">
                <a:solidFill>
                  <a:srgbClr val="202122"/>
                </a:solidFill>
                <a:effectLst/>
                <a:latin typeface="Arial" panose="020B0604020202020204" pitchFamily="34" charset="0"/>
              </a:rPr>
              <a:t> and a primary or secondary </a:t>
            </a:r>
            <a:r>
              <a:rPr lang="en-US" b="0" i="0" u="none" strike="noStrike" dirty="0">
                <a:solidFill>
                  <a:srgbClr val="0B0080"/>
                </a:solidFill>
                <a:effectLst/>
                <a:latin typeface="Arial" panose="020B0604020202020204" pitchFamily="34" charset="0"/>
                <a:hlinkClick r:id="rId6" tooltip="Amine"/>
              </a:rPr>
              <a:t>amine</a:t>
            </a:r>
            <a:r>
              <a:rPr lang="en-US" b="0" i="0" dirty="0">
                <a:solidFill>
                  <a:srgbClr val="202122"/>
                </a:solidFill>
                <a:effectLst/>
                <a:latin typeface="Arial" panose="020B0604020202020204" pitchFamily="34" charset="0"/>
              </a:rPr>
              <a:t> or </a:t>
            </a:r>
            <a:r>
              <a:rPr lang="en-US" b="0" i="0" u="none" strike="noStrike" dirty="0">
                <a:solidFill>
                  <a:srgbClr val="0B0080"/>
                </a:solidFill>
                <a:effectLst/>
                <a:latin typeface="Arial" panose="020B0604020202020204" pitchFamily="34" charset="0"/>
                <a:hlinkClick r:id="rId7" tooltip="Ammonia"/>
              </a:rPr>
              <a:t>ammonia</a:t>
            </a:r>
            <a:r>
              <a:rPr lang="en-US" b="0" i="0" dirty="0">
                <a:solidFill>
                  <a:srgbClr val="202122"/>
                </a:solidFill>
                <a:effectLst/>
                <a:latin typeface="Arial" panose="020B0604020202020204" pitchFamily="34" charset="0"/>
              </a:rPr>
              <a:t>. The final product is a β-amino-carbonyl compound also known as a </a:t>
            </a:r>
            <a:r>
              <a:rPr lang="en-US" b="0" i="0" u="none" strike="noStrike" dirty="0" err="1">
                <a:solidFill>
                  <a:srgbClr val="0B0080"/>
                </a:solidFill>
                <a:effectLst/>
                <a:latin typeface="Arial" panose="020B0604020202020204" pitchFamily="34" charset="0"/>
                <a:hlinkClick r:id="rId8" tooltip="Mannich base"/>
              </a:rPr>
              <a:t>Mannich</a:t>
            </a:r>
            <a:r>
              <a:rPr lang="en-US" b="0" i="0" u="none" strike="noStrike" dirty="0">
                <a:solidFill>
                  <a:srgbClr val="0B0080"/>
                </a:solidFill>
                <a:effectLst/>
                <a:latin typeface="Arial" panose="020B0604020202020204" pitchFamily="34" charset="0"/>
                <a:hlinkClick r:id="rId8" tooltip="Mannich base"/>
              </a:rPr>
              <a:t> base</a:t>
            </a:r>
            <a:r>
              <a:rPr lang="en-US" b="0" i="0" dirty="0">
                <a:solidFill>
                  <a:srgbClr val="202122"/>
                </a:solidFill>
                <a:effectLst/>
                <a:latin typeface="Arial" panose="020B0604020202020204" pitchFamily="34" charset="0"/>
              </a:rPr>
              <a:t>.</a:t>
            </a:r>
            <a:endParaRPr lang="en-IN" dirty="0"/>
          </a:p>
        </p:txBody>
      </p:sp>
      <p:pic>
        <p:nvPicPr>
          <p:cNvPr id="6" name="Picture 5">
            <a:extLst>
              <a:ext uri="{FF2B5EF4-FFF2-40B4-BE49-F238E27FC236}">
                <a16:creationId xmlns="" xmlns:a16="http://schemas.microsoft.com/office/drawing/2014/main" id="{ED5C0903-57B8-4E9A-88AF-55E1E7337345}"/>
              </a:ext>
            </a:extLst>
          </p:cNvPr>
          <p:cNvPicPr>
            <a:picLocks noChangeAspect="1"/>
          </p:cNvPicPr>
          <p:nvPr/>
        </p:nvPicPr>
        <p:blipFill rotWithShape="1">
          <a:blip r:embed="rId9" cstate="print"/>
          <a:srcRect l="31570" t="45233" r="29971" b="39308"/>
          <a:stretch/>
        </p:blipFill>
        <p:spPr>
          <a:xfrm>
            <a:off x="1222744" y="1561977"/>
            <a:ext cx="9080205" cy="2053093"/>
          </a:xfrm>
          <a:prstGeom prst="rect">
            <a:avLst/>
          </a:prstGeom>
        </p:spPr>
      </p:pic>
    </p:spTree>
    <p:extLst>
      <p:ext uri="{BB962C8B-B14F-4D97-AF65-F5344CB8AC3E}">
        <p14:creationId xmlns="" xmlns:p14="http://schemas.microsoft.com/office/powerpoint/2010/main" val="3320160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E8DB039-E835-408C-9578-0417685006B4}"/>
              </a:ext>
            </a:extLst>
          </p:cNvPr>
          <p:cNvSpPr txBox="1"/>
          <p:nvPr/>
        </p:nvSpPr>
        <p:spPr>
          <a:xfrm>
            <a:off x="3810000" y="220128"/>
            <a:ext cx="4499950" cy="1107996"/>
          </a:xfrm>
          <a:prstGeom prst="rect">
            <a:avLst/>
          </a:prstGeom>
          <a:noFill/>
        </p:spPr>
        <p:txBody>
          <a:bodyPr wrap="none" rtlCol="0">
            <a:spAutoFit/>
          </a:bodyPr>
          <a:lstStyle/>
          <a:p>
            <a:r>
              <a:rPr lang="en-US" sz="6600" b="1" dirty="0"/>
              <a:t>Mechanism:</a:t>
            </a:r>
            <a:endParaRPr lang="en-IN" sz="6600" b="1" dirty="0"/>
          </a:p>
        </p:txBody>
      </p:sp>
      <p:pic>
        <p:nvPicPr>
          <p:cNvPr id="4" name="Picture 3">
            <a:extLst>
              <a:ext uri="{FF2B5EF4-FFF2-40B4-BE49-F238E27FC236}">
                <a16:creationId xmlns="" xmlns:a16="http://schemas.microsoft.com/office/drawing/2014/main" id="{7F1CB3AE-ED14-4C5A-AD4B-05F936DC4AA9}"/>
              </a:ext>
            </a:extLst>
          </p:cNvPr>
          <p:cNvPicPr>
            <a:picLocks noChangeAspect="1"/>
          </p:cNvPicPr>
          <p:nvPr/>
        </p:nvPicPr>
        <p:blipFill rotWithShape="1">
          <a:blip r:embed="rId2" cstate="print"/>
          <a:srcRect l="31250" t="21395" r="28663" b="50000"/>
          <a:stretch/>
        </p:blipFill>
        <p:spPr>
          <a:xfrm>
            <a:off x="1433734" y="1796902"/>
            <a:ext cx="9324532" cy="3742660"/>
          </a:xfrm>
          <a:prstGeom prst="rect">
            <a:avLst/>
          </a:prstGeom>
        </p:spPr>
      </p:pic>
    </p:spTree>
    <p:extLst>
      <p:ext uri="{BB962C8B-B14F-4D97-AF65-F5344CB8AC3E}">
        <p14:creationId xmlns="" xmlns:p14="http://schemas.microsoft.com/office/powerpoint/2010/main" val="4269733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A503AB5-E118-468D-AA1E-B52259B202D9}"/>
              </a:ext>
            </a:extLst>
          </p:cNvPr>
          <p:cNvPicPr>
            <a:picLocks noChangeAspect="1"/>
          </p:cNvPicPr>
          <p:nvPr/>
        </p:nvPicPr>
        <p:blipFill rotWithShape="1">
          <a:blip r:embed="rId2" cstate="print"/>
          <a:srcRect l="29826" t="15659" r="28749" b="19380"/>
          <a:stretch/>
        </p:blipFill>
        <p:spPr>
          <a:xfrm>
            <a:off x="2690035" y="1020904"/>
            <a:ext cx="6496494" cy="5730592"/>
          </a:xfrm>
          <a:prstGeom prst="rect">
            <a:avLst/>
          </a:prstGeom>
        </p:spPr>
      </p:pic>
      <p:sp>
        <p:nvSpPr>
          <p:cNvPr id="5" name="TextBox 4">
            <a:extLst>
              <a:ext uri="{FF2B5EF4-FFF2-40B4-BE49-F238E27FC236}">
                <a16:creationId xmlns="" xmlns:a16="http://schemas.microsoft.com/office/drawing/2014/main" id="{8714C180-DD50-479D-940E-DF943E2E8913}"/>
              </a:ext>
            </a:extLst>
          </p:cNvPr>
          <p:cNvSpPr txBox="1"/>
          <p:nvPr/>
        </p:nvSpPr>
        <p:spPr>
          <a:xfrm>
            <a:off x="2817628" y="106504"/>
            <a:ext cx="5984010" cy="646331"/>
          </a:xfrm>
          <a:prstGeom prst="rect">
            <a:avLst/>
          </a:prstGeom>
          <a:noFill/>
        </p:spPr>
        <p:txBody>
          <a:bodyPr wrap="none" rtlCol="0">
            <a:spAutoFit/>
          </a:bodyPr>
          <a:lstStyle/>
          <a:p>
            <a:r>
              <a:rPr lang="en-US" sz="3600" b="1" dirty="0" err="1"/>
              <a:t>Mannich</a:t>
            </a:r>
            <a:r>
              <a:rPr lang="en-US" sz="3600" b="1" dirty="0"/>
              <a:t> Reaction Mechanism</a:t>
            </a:r>
            <a:endParaRPr lang="en-IN" sz="3600" b="1" dirty="0"/>
          </a:p>
        </p:txBody>
      </p:sp>
    </p:spTree>
    <p:extLst>
      <p:ext uri="{BB962C8B-B14F-4D97-AF65-F5344CB8AC3E}">
        <p14:creationId xmlns="" xmlns:p14="http://schemas.microsoft.com/office/powerpoint/2010/main" val="1939793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D6C9F5A-159C-404E-B13E-EDE3DAD01A54}"/>
              </a:ext>
            </a:extLst>
          </p:cNvPr>
          <p:cNvPicPr>
            <a:picLocks noChangeAspect="1"/>
          </p:cNvPicPr>
          <p:nvPr/>
        </p:nvPicPr>
        <p:blipFill>
          <a:blip r:embed="rId2" cstate="print"/>
          <a:stretch>
            <a:fillRect/>
          </a:stretch>
        </p:blipFill>
        <p:spPr>
          <a:xfrm>
            <a:off x="1331329" y="1"/>
            <a:ext cx="10498721" cy="6294952"/>
          </a:xfrm>
          <a:prstGeom prst="rect">
            <a:avLst/>
          </a:prstGeom>
        </p:spPr>
      </p:pic>
    </p:spTree>
    <p:extLst>
      <p:ext uri="{BB962C8B-B14F-4D97-AF65-F5344CB8AC3E}">
        <p14:creationId xmlns="" xmlns:p14="http://schemas.microsoft.com/office/powerpoint/2010/main" val="243691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9310714-F5E0-4E17-B4F3-8791925841C3}"/>
              </a:ext>
            </a:extLst>
          </p:cNvPr>
          <p:cNvPicPr>
            <a:picLocks noChangeAspect="1"/>
          </p:cNvPicPr>
          <p:nvPr/>
        </p:nvPicPr>
        <p:blipFill rotWithShape="1">
          <a:blip r:embed="rId2" cstate="print"/>
          <a:srcRect l="32355" t="26357" r="28663" b="22171"/>
          <a:stretch/>
        </p:blipFill>
        <p:spPr>
          <a:xfrm>
            <a:off x="2539409" y="787416"/>
            <a:ext cx="7113182" cy="5283168"/>
          </a:xfrm>
          <a:prstGeom prst="rect">
            <a:avLst/>
          </a:prstGeom>
        </p:spPr>
      </p:pic>
      <p:sp>
        <p:nvSpPr>
          <p:cNvPr id="4" name="TextBox 3">
            <a:extLst>
              <a:ext uri="{FF2B5EF4-FFF2-40B4-BE49-F238E27FC236}">
                <a16:creationId xmlns="" xmlns:a16="http://schemas.microsoft.com/office/drawing/2014/main" id="{FC315EA5-B33A-4666-8376-7176F7B2D339}"/>
              </a:ext>
            </a:extLst>
          </p:cNvPr>
          <p:cNvSpPr txBox="1"/>
          <p:nvPr/>
        </p:nvSpPr>
        <p:spPr>
          <a:xfrm>
            <a:off x="4774019" y="116958"/>
            <a:ext cx="3651641" cy="646331"/>
          </a:xfrm>
          <a:prstGeom prst="rect">
            <a:avLst/>
          </a:prstGeom>
          <a:noFill/>
        </p:spPr>
        <p:txBody>
          <a:bodyPr wrap="none" rtlCol="0">
            <a:spAutoFit/>
          </a:bodyPr>
          <a:lstStyle/>
          <a:p>
            <a:r>
              <a:rPr lang="en-US" sz="3600" b="1" dirty="0" err="1"/>
              <a:t>Mannich</a:t>
            </a:r>
            <a:r>
              <a:rPr lang="en-US" sz="3600" b="1" dirty="0"/>
              <a:t> Reaction</a:t>
            </a:r>
            <a:endParaRPr lang="en-IN" sz="3600" b="1" dirty="0"/>
          </a:p>
        </p:txBody>
      </p:sp>
    </p:spTree>
    <p:extLst>
      <p:ext uri="{BB962C8B-B14F-4D97-AF65-F5344CB8AC3E}">
        <p14:creationId xmlns="" xmlns:p14="http://schemas.microsoft.com/office/powerpoint/2010/main" val="33207151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5A088B7-2C6B-4D39-A5D5-7E52A17BE2A6}"/>
              </a:ext>
            </a:extLst>
          </p:cNvPr>
          <p:cNvPicPr>
            <a:picLocks noChangeAspect="1"/>
          </p:cNvPicPr>
          <p:nvPr/>
        </p:nvPicPr>
        <p:blipFill rotWithShape="1">
          <a:blip r:embed="rId2" cstate="print"/>
          <a:srcRect l="19140" t="26805" r="20469" b="16805"/>
          <a:stretch/>
        </p:blipFill>
        <p:spPr>
          <a:xfrm>
            <a:off x="1095374" y="600075"/>
            <a:ext cx="9865460" cy="5181600"/>
          </a:xfrm>
          <a:prstGeom prst="rect">
            <a:avLst/>
          </a:prstGeom>
        </p:spPr>
      </p:pic>
    </p:spTree>
    <p:extLst>
      <p:ext uri="{BB962C8B-B14F-4D97-AF65-F5344CB8AC3E}">
        <p14:creationId xmlns="" xmlns:p14="http://schemas.microsoft.com/office/powerpoint/2010/main" val="30970068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931BDD2-A032-4B89-9535-60FC59A6A2F9}"/>
              </a:ext>
            </a:extLst>
          </p:cNvPr>
          <p:cNvPicPr>
            <a:picLocks noChangeAspect="1"/>
          </p:cNvPicPr>
          <p:nvPr/>
        </p:nvPicPr>
        <p:blipFill>
          <a:blip r:embed="rId2" cstate="print"/>
          <a:stretch>
            <a:fillRect/>
          </a:stretch>
        </p:blipFill>
        <p:spPr>
          <a:xfrm>
            <a:off x="1525808" y="192476"/>
            <a:ext cx="9751792" cy="6285951"/>
          </a:xfrm>
          <a:prstGeom prst="rect">
            <a:avLst/>
          </a:prstGeom>
        </p:spPr>
      </p:pic>
    </p:spTree>
    <p:extLst>
      <p:ext uri="{BB962C8B-B14F-4D97-AF65-F5344CB8AC3E}">
        <p14:creationId xmlns="" xmlns:p14="http://schemas.microsoft.com/office/powerpoint/2010/main" val="2581461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574AD8D-D97B-4EDE-8152-D6F7FA6B91B8}"/>
              </a:ext>
            </a:extLst>
          </p:cNvPr>
          <p:cNvPicPr>
            <a:picLocks noChangeAspect="1"/>
          </p:cNvPicPr>
          <p:nvPr/>
        </p:nvPicPr>
        <p:blipFill>
          <a:blip r:embed="rId2" cstate="print"/>
          <a:stretch>
            <a:fillRect/>
          </a:stretch>
        </p:blipFill>
        <p:spPr>
          <a:xfrm>
            <a:off x="1697982" y="189421"/>
            <a:ext cx="9179568" cy="6128183"/>
          </a:xfrm>
          <a:prstGeom prst="rect">
            <a:avLst/>
          </a:prstGeom>
        </p:spPr>
      </p:pic>
    </p:spTree>
    <p:extLst>
      <p:ext uri="{BB962C8B-B14F-4D97-AF65-F5344CB8AC3E}">
        <p14:creationId xmlns="" xmlns:p14="http://schemas.microsoft.com/office/powerpoint/2010/main" val="1781172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E4BDA64-B88B-478B-B3B9-AC855C7D7976}"/>
              </a:ext>
            </a:extLst>
          </p:cNvPr>
          <p:cNvPicPr>
            <a:picLocks noChangeAspect="1"/>
          </p:cNvPicPr>
          <p:nvPr/>
        </p:nvPicPr>
        <p:blipFill>
          <a:blip r:embed="rId2" cstate="print"/>
          <a:stretch>
            <a:fillRect/>
          </a:stretch>
        </p:blipFill>
        <p:spPr>
          <a:xfrm>
            <a:off x="2031356" y="488650"/>
            <a:ext cx="8408043" cy="5548602"/>
          </a:xfrm>
          <a:prstGeom prst="rect">
            <a:avLst/>
          </a:prstGeom>
        </p:spPr>
      </p:pic>
    </p:spTree>
    <p:extLst>
      <p:ext uri="{BB962C8B-B14F-4D97-AF65-F5344CB8AC3E}">
        <p14:creationId xmlns="" xmlns:p14="http://schemas.microsoft.com/office/powerpoint/2010/main" val="2045974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C47FD61-6F29-4D60-A3D3-A9A2C47E69A0}"/>
              </a:ext>
            </a:extLst>
          </p:cNvPr>
          <p:cNvPicPr>
            <a:picLocks noChangeAspect="1"/>
          </p:cNvPicPr>
          <p:nvPr/>
        </p:nvPicPr>
        <p:blipFill>
          <a:blip r:embed="rId2" cstate="print"/>
          <a:stretch>
            <a:fillRect/>
          </a:stretch>
        </p:blipFill>
        <p:spPr>
          <a:xfrm>
            <a:off x="1481680" y="129216"/>
            <a:ext cx="8976770" cy="5764708"/>
          </a:xfrm>
          <a:prstGeom prst="rect">
            <a:avLst/>
          </a:prstGeom>
        </p:spPr>
      </p:pic>
    </p:spTree>
    <p:extLst>
      <p:ext uri="{BB962C8B-B14F-4D97-AF65-F5344CB8AC3E}">
        <p14:creationId xmlns="" xmlns:p14="http://schemas.microsoft.com/office/powerpoint/2010/main" val="38370234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B3B3176-BB38-4D59-8CAE-6E2638A6C707}"/>
              </a:ext>
            </a:extLst>
          </p:cNvPr>
          <p:cNvPicPr>
            <a:picLocks noChangeAspect="1"/>
          </p:cNvPicPr>
          <p:nvPr/>
        </p:nvPicPr>
        <p:blipFill>
          <a:blip r:embed="rId2" cstate="print"/>
          <a:stretch>
            <a:fillRect/>
          </a:stretch>
        </p:blipFill>
        <p:spPr>
          <a:xfrm>
            <a:off x="1323854" y="287008"/>
            <a:ext cx="9020296" cy="5999518"/>
          </a:xfrm>
          <a:prstGeom prst="rect">
            <a:avLst/>
          </a:prstGeom>
        </p:spPr>
      </p:pic>
    </p:spTree>
    <p:extLst>
      <p:ext uri="{BB962C8B-B14F-4D97-AF65-F5344CB8AC3E}">
        <p14:creationId xmlns="" xmlns:p14="http://schemas.microsoft.com/office/powerpoint/2010/main" val="891542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F23EAA9-C267-4D44-A43D-2368A2987749}"/>
              </a:ext>
            </a:extLst>
          </p:cNvPr>
          <p:cNvPicPr>
            <a:picLocks noChangeAspect="1"/>
          </p:cNvPicPr>
          <p:nvPr/>
        </p:nvPicPr>
        <p:blipFill>
          <a:blip r:embed="rId2" cstate="print"/>
          <a:stretch>
            <a:fillRect/>
          </a:stretch>
        </p:blipFill>
        <p:spPr>
          <a:xfrm>
            <a:off x="1451055" y="104415"/>
            <a:ext cx="9007395" cy="6246140"/>
          </a:xfrm>
          <a:prstGeom prst="rect">
            <a:avLst/>
          </a:prstGeom>
        </p:spPr>
      </p:pic>
    </p:spTree>
    <p:extLst>
      <p:ext uri="{BB962C8B-B14F-4D97-AF65-F5344CB8AC3E}">
        <p14:creationId xmlns="" xmlns:p14="http://schemas.microsoft.com/office/powerpoint/2010/main" val="2371184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10D1A3F-6F61-4DC4-94C1-D058895D6D9B}"/>
              </a:ext>
            </a:extLst>
          </p:cNvPr>
          <p:cNvSpPr txBox="1"/>
          <p:nvPr/>
        </p:nvSpPr>
        <p:spPr>
          <a:xfrm>
            <a:off x="3276600" y="205859"/>
            <a:ext cx="6096000" cy="369332"/>
          </a:xfrm>
          <a:prstGeom prst="rect">
            <a:avLst/>
          </a:prstGeom>
          <a:noFill/>
        </p:spPr>
        <p:txBody>
          <a:bodyPr wrap="square">
            <a:spAutoFit/>
          </a:bodyPr>
          <a:lstStyle/>
          <a:p>
            <a:r>
              <a:rPr lang="en-IN" b="1" dirty="0"/>
              <a:t>OXIDATION REACTIONS OF ALDEHYDES</a:t>
            </a:r>
          </a:p>
        </p:txBody>
      </p:sp>
      <p:pic>
        <p:nvPicPr>
          <p:cNvPr id="7" name="Picture 6">
            <a:extLst>
              <a:ext uri="{FF2B5EF4-FFF2-40B4-BE49-F238E27FC236}">
                <a16:creationId xmlns="" xmlns:a16="http://schemas.microsoft.com/office/drawing/2014/main" id="{DD5A6307-85E8-4CD3-9B1A-D4DEDB444742}"/>
              </a:ext>
            </a:extLst>
          </p:cNvPr>
          <p:cNvPicPr>
            <a:picLocks noChangeAspect="1"/>
          </p:cNvPicPr>
          <p:nvPr/>
        </p:nvPicPr>
        <p:blipFill rotWithShape="1">
          <a:blip r:embed="rId2" cstate="print"/>
          <a:srcRect l="35234" t="42298" r="33204" b="16111"/>
          <a:stretch/>
        </p:blipFill>
        <p:spPr>
          <a:xfrm>
            <a:off x="2381249" y="661473"/>
            <a:ext cx="7772401" cy="5761103"/>
          </a:xfrm>
          <a:prstGeom prst="rect">
            <a:avLst/>
          </a:prstGeom>
        </p:spPr>
      </p:pic>
    </p:spTree>
    <p:extLst>
      <p:ext uri="{BB962C8B-B14F-4D97-AF65-F5344CB8AC3E}">
        <p14:creationId xmlns="" xmlns:p14="http://schemas.microsoft.com/office/powerpoint/2010/main" val="2987569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0090775-BA88-4AB5-9643-9A6BF0D275DF}"/>
              </a:ext>
            </a:extLst>
          </p:cNvPr>
          <p:cNvPicPr>
            <a:picLocks noChangeAspect="1"/>
          </p:cNvPicPr>
          <p:nvPr/>
        </p:nvPicPr>
        <p:blipFill>
          <a:blip r:embed="rId2" cstate="print"/>
          <a:stretch>
            <a:fillRect/>
          </a:stretch>
        </p:blipFill>
        <p:spPr>
          <a:xfrm>
            <a:off x="978060" y="346673"/>
            <a:ext cx="9651839" cy="6113907"/>
          </a:xfrm>
          <a:prstGeom prst="rect">
            <a:avLst/>
          </a:prstGeom>
        </p:spPr>
      </p:pic>
    </p:spTree>
    <p:extLst>
      <p:ext uri="{BB962C8B-B14F-4D97-AF65-F5344CB8AC3E}">
        <p14:creationId xmlns="" xmlns:p14="http://schemas.microsoft.com/office/powerpoint/2010/main" val="1876790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98D55C9-81FA-4190-919D-114B13FD5203}"/>
              </a:ext>
            </a:extLst>
          </p:cNvPr>
          <p:cNvPicPr>
            <a:picLocks noChangeAspect="1"/>
          </p:cNvPicPr>
          <p:nvPr/>
        </p:nvPicPr>
        <p:blipFill rotWithShape="1">
          <a:blip r:embed="rId2" cstate="print"/>
          <a:srcRect b="1782"/>
          <a:stretch/>
        </p:blipFill>
        <p:spPr>
          <a:xfrm>
            <a:off x="1587057" y="285929"/>
            <a:ext cx="8690417" cy="5924371"/>
          </a:xfrm>
          <a:prstGeom prst="rect">
            <a:avLst/>
          </a:prstGeom>
        </p:spPr>
      </p:pic>
    </p:spTree>
    <p:extLst>
      <p:ext uri="{BB962C8B-B14F-4D97-AF65-F5344CB8AC3E}">
        <p14:creationId xmlns="" xmlns:p14="http://schemas.microsoft.com/office/powerpoint/2010/main" val="3534006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D60B367-E7DD-459B-BB58-E5661E16983F}"/>
              </a:ext>
            </a:extLst>
          </p:cNvPr>
          <p:cNvPicPr>
            <a:picLocks noChangeAspect="1"/>
          </p:cNvPicPr>
          <p:nvPr/>
        </p:nvPicPr>
        <p:blipFill rotWithShape="1">
          <a:blip r:embed="rId2" cstate="print"/>
          <a:srcRect l="21328" t="13889" r="22735" b="5694"/>
          <a:stretch/>
        </p:blipFill>
        <p:spPr>
          <a:xfrm>
            <a:off x="1838325" y="193959"/>
            <a:ext cx="8001000" cy="6470082"/>
          </a:xfrm>
          <a:prstGeom prst="rect">
            <a:avLst/>
          </a:prstGeom>
        </p:spPr>
      </p:pic>
    </p:spTree>
    <p:extLst>
      <p:ext uri="{BB962C8B-B14F-4D97-AF65-F5344CB8AC3E}">
        <p14:creationId xmlns="" xmlns:p14="http://schemas.microsoft.com/office/powerpoint/2010/main" val="290978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5B733C3-6BBD-4012-8FB9-7757BCF1AB65}"/>
              </a:ext>
            </a:extLst>
          </p:cNvPr>
          <p:cNvPicPr>
            <a:picLocks noChangeAspect="1"/>
          </p:cNvPicPr>
          <p:nvPr/>
        </p:nvPicPr>
        <p:blipFill>
          <a:blip r:embed="rId2" cstate="print"/>
          <a:stretch>
            <a:fillRect/>
          </a:stretch>
        </p:blipFill>
        <p:spPr>
          <a:xfrm>
            <a:off x="2266226" y="203978"/>
            <a:ext cx="8639899" cy="6040047"/>
          </a:xfrm>
          <a:prstGeom prst="rect">
            <a:avLst/>
          </a:prstGeom>
        </p:spPr>
      </p:pic>
    </p:spTree>
    <p:extLst>
      <p:ext uri="{BB962C8B-B14F-4D97-AF65-F5344CB8AC3E}">
        <p14:creationId xmlns="" xmlns:p14="http://schemas.microsoft.com/office/powerpoint/2010/main" val="3775773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A0C3469-67DD-4BDC-8F0D-5215C8BE789A}"/>
              </a:ext>
            </a:extLst>
          </p:cNvPr>
          <p:cNvPicPr>
            <a:picLocks noChangeAspect="1"/>
          </p:cNvPicPr>
          <p:nvPr/>
        </p:nvPicPr>
        <p:blipFill rotWithShape="1">
          <a:blip r:embed="rId2" cstate="print"/>
          <a:srcRect l="31563" t="16389" r="30313" b="15556"/>
          <a:stretch/>
        </p:blipFill>
        <p:spPr>
          <a:xfrm>
            <a:off x="2352674" y="210701"/>
            <a:ext cx="6410325" cy="6436597"/>
          </a:xfrm>
          <a:prstGeom prst="rect">
            <a:avLst/>
          </a:prstGeom>
        </p:spPr>
      </p:pic>
    </p:spTree>
    <p:extLst>
      <p:ext uri="{BB962C8B-B14F-4D97-AF65-F5344CB8AC3E}">
        <p14:creationId xmlns="" xmlns:p14="http://schemas.microsoft.com/office/powerpoint/2010/main" val="8061498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C6892AE-D661-4FD3-AF5E-396250F74350}"/>
              </a:ext>
            </a:extLst>
          </p:cNvPr>
          <p:cNvPicPr>
            <a:picLocks noChangeAspect="1"/>
          </p:cNvPicPr>
          <p:nvPr/>
        </p:nvPicPr>
        <p:blipFill rotWithShape="1">
          <a:blip r:embed="rId2" cstate="print"/>
          <a:srcRect l="35000" t="27222" r="36563" b="38472"/>
          <a:stretch/>
        </p:blipFill>
        <p:spPr>
          <a:xfrm>
            <a:off x="933450" y="409575"/>
            <a:ext cx="8953500" cy="6075589"/>
          </a:xfrm>
          <a:prstGeom prst="rect">
            <a:avLst/>
          </a:prstGeom>
        </p:spPr>
      </p:pic>
    </p:spTree>
    <p:extLst>
      <p:ext uri="{BB962C8B-B14F-4D97-AF65-F5344CB8AC3E}">
        <p14:creationId xmlns="" xmlns:p14="http://schemas.microsoft.com/office/powerpoint/2010/main" val="25494611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31C1BE-9FC7-462A-85C6-AB063958F8A6}"/>
              </a:ext>
            </a:extLst>
          </p:cNvPr>
          <p:cNvPicPr>
            <a:picLocks noChangeAspect="1"/>
          </p:cNvPicPr>
          <p:nvPr/>
        </p:nvPicPr>
        <p:blipFill rotWithShape="1">
          <a:blip r:embed="rId2" cstate="print"/>
          <a:srcRect l="32442" t="15349" r="27616" b="28526"/>
          <a:stretch/>
        </p:blipFill>
        <p:spPr>
          <a:xfrm>
            <a:off x="2360429" y="256527"/>
            <a:ext cx="8027581" cy="6344945"/>
          </a:xfrm>
          <a:prstGeom prst="rect">
            <a:avLst/>
          </a:prstGeom>
        </p:spPr>
      </p:pic>
    </p:spTree>
    <p:extLst>
      <p:ext uri="{BB962C8B-B14F-4D97-AF65-F5344CB8AC3E}">
        <p14:creationId xmlns="" xmlns:p14="http://schemas.microsoft.com/office/powerpoint/2010/main" val="21305050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7560E57-9148-4C73-86F0-80ADB4CEB226}"/>
              </a:ext>
            </a:extLst>
          </p:cNvPr>
          <p:cNvPicPr>
            <a:picLocks noChangeAspect="1"/>
          </p:cNvPicPr>
          <p:nvPr/>
        </p:nvPicPr>
        <p:blipFill rotWithShape="1">
          <a:blip r:embed="rId2" cstate="print"/>
          <a:srcRect l="31919" t="15039" r="27791" b="46233"/>
          <a:stretch/>
        </p:blipFill>
        <p:spPr>
          <a:xfrm>
            <a:off x="684028" y="296583"/>
            <a:ext cx="10823944" cy="5852287"/>
          </a:xfrm>
          <a:prstGeom prst="rect">
            <a:avLst/>
          </a:prstGeom>
        </p:spPr>
      </p:pic>
    </p:spTree>
    <p:extLst>
      <p:ext uri="{BB962C8B-B14F-4D97-AF65-F5344CB8AC3E}">
        <p14:creationId xmlns="" xmlns:p14="http://schemas.microsoft.com/office/powerpoint/2010/main" val="4011794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C01306D-A6F0-45E1-864B-FA732B0AEF90}"/>
              </a:ext>
            </a:extLst>
          </p:cNvPr>
          <p:cNvSpPr txBox="1"/>
          <p:nvPr/>
        </p:nvSpPr>
        <p:spPr>
          <a:xfrm>
            <a:off x="4000500" y="348734"/>
            <a:ext cx="6096000" cy="707886"/>
          </a:xfrm>
          <a:prstGeom prst="rect">
            <a:avLst/>
          </a:prstGeom>
          <a:noFill/>
        </p:spPr>
        <p:txBody>
          <a:bodyPr wrap="square">
            <a:spAutoFit/>
          </a:bodyPr>
          <a:lstStyle/>
          <a:p>
            <a:pPr algn="l"/>
            <a:r>
              <a:rPr lang="en-IN" sz="4000" b="1" i="0" dirty="0">
                <a:solidFill>
                  <a:srgbClr val="000000"/>
                </a:solidFill>
                <a:effectLst/>
                <a:latin typeface="Linux Libertine"/>
              </a:rPr>
              <a:t>Ketone halogenation</a:t>
            </a:r>
          </a:p>
        </p:txBody>
      </p:sp>
      <p:sp>
        <p:nvSpPr>
          <p:cNvPr id="5" name="TextBox 4">
            <a:extLst>
              <a:ext uri="{FF2B5EF4-FFF2-40B4-BE49-F238E27FC236}">
                <a16:creationId xmlns="" xmlns:a16="http://schemas.microsoft.com/office/drawing/2014/main" id="{CC22B5B2-4DE0-4545-ADDE-EF06CDA3EF32}"/>
              </a:ext>
            </a:extLst>
          </p:cNvPr>
          <p:cNvSpPr txBox="1"/>
          <p:nvPr/>
        </p:nvSpPr>
        <p:spPr>
          <a:xfrm>
            <a:off x="1346200" y="902038"/>
            <a:ext cx="10198100" cy="1200329"/>
          </a:xfrm>
          <a:prstGeom prst="rect">
            <a:avLst/>
          </a:prstGeom>
          <a:noFill/>
        </p:spPr>
        <p:txBody>
          <a:bodyPr wrap="square">
            <a:spAutoFit/>
          </a:bodyPr>
          <a:lstStyle/>
          <a:p>
            <a:r>
              <a:rPr lang="en-US" b="0" i="0" dirty="0">
                <a:solidFill>
                  <a:srgbClr val="202122"/>
                </a:solidFill>
                <a:effectLst/>
                <a:latin typeface="Arial" panose="020B0604020202020204" pitchFamily="34" charset="0"/>
              </a:rPr>
              <a:t>In </a:t>
            </a:r>
            <a:r>
              <a:rPr lang="en-US" b="0" i="0" u="none" strike="noStrike" dirty="0">
                <a:solidFill>
                  <a:srgbClr val="0B0080"/>
                </a:solidFill>
                <a:effectLst/>
                <a:latin typeface="Arial" panose="020B0604020202020204" pitchFamily="34" charset="0"/>
                <a:hlinkClick r:id="rId2" tooltip="Organic chemistry"/>
              </a:rPr>
              <a:t>organic chemistry</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ketone halogenation</a:t>
            </a:r>
            <a:r>
              <a:rPr lang="en-US" b="0" i="0" dirty="0">
                <a:solidFill>
                  <a:srgbClr val="202122"/>
                </a:solidFill>
                <a:effectLst/>
                <a:latin typeface="Arial" panose="020B0604020202020204" pitchFamily="34" charset="0"/>
              </a:rPr>
              <a:t> is a special type of </a:t>
            </a:r>
            <a:r>
              <a:rPr lang="en-US" b="0" i="0" u="none" strike="noStrike" dirty="0">
                <a:solidFill>
                  <a:srgbClr val="0B0080"/>
                </a:solidFill>
                <a:effectLst/>
                <a:latin typeface="Arial" panose="020B0604020202020204" pitchFamily="34" charset="0"/>
                <a:hlinkClick r:id="rId3" tooltip="Halogenation"/>
              </a:rPr>
              <a:t>halogenation</a:t>
            </a:r>
            <a:r>
              <a:rPr lang="en-US" b="0" i="0" dirty="0">
                <a:solidFill>
                  <a:srgbClr val="202122"/>
                </a:solidFill>
                <a:effectLst/>
                <a:latin typeface="Arial" panose="020B0604020202020204" pitchFamily="34" charset="0"/>
              </a:rPr>
              <a:t>. The reaction may be carried out under either acidic or basic conditions in an aqueous medium with the corresponding elemental halogen. In this way, chloride, bromide, and iodide (but notably not fluoride) functionality can be installed selectively in the </a:t>
            </a:r>
            <a:r>
              <a:rPr lang="en-US" b="0" i="0" u="none" strike="noStrike" dirty="0">
                <a:solidFill>
                  <a:srgbClr val="0B0080"/>
                </a:solidFill>
                <a:effectLst/>
                <a:latin typeface="Arial" panose="020B0604020202020204" pitchFamily="34" charset="0"/>
                <a:hlinkClick r:id="rId4" tooltip="Alpha and beta carbon"/>
              </a:rPr>
              <a:t>alpha position</a:t>
            </a:r>
            <a:r>
              <a:rPr lang="en-US" b="0" i="0" dirty="0">
                <a:solidFill>
                  <a:srgbClr val="202122"/>
                </a:solidFill>
                <a:effectLst/>
                <a:latin typeface="Arial" panose="020B0604020202020204" pitchFamily="34" charset="0"/>
              </a:rPr>
              <a:t> of a ketone.</a:t>
            </a:r>
            <a:endParaRPr lang="en-IN" dirty="0"/>
          </a:p>
        </p:txBody>
      </p:sp>
      <p:pic>
        <p:nvPicPr>
          <p:cNvPr id="8194" name="Picture 2" descr="Alpha Halogenation | OChemPal">
            <a:extLst>
              <a:ext uri="{FF2B5EF4-FFF2-40B4-BE49-F238E27FC236}">
                <a16:creationId xmlns="" xmlns:a16="http://schemas.microsoft.com/office/drawing/2014/main" id="{CDA77F59-A25D-48CA-A060-B16F744F8C4E}"/>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057524" y="2102367"/>
            <a:ext cx="5768975" cy="424966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58147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hapter 19: Enols and Enolates of Carbonyl Compounds and Their Reactions">
            <a:extLst>
              <a:ext uri="{FF2B5EF4-FFF2-40B4-BE49-F238E27FC236}">
                <a16:creationId xmlns="" xmlns:a16="http://schemas.microsoft.com/office/drawing/2014/main" id="{B56A07B0-03C0-4974-803E-F6356DC42685}"/>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41112" y="1593850"/>
            <a:ext cx="9709775" cy="33464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9822790-4C97-418A-A537-AB7BE48C6356}"/>
              </a:ext>
            </a:extLst>
          </p:cNvPr>
          <p:cNvSpPr txBox="1"/>
          <p:nvPr/>
        </p:nvSpPr>
        <p:spPr>
          <a:xfrm>
            <a:off x="942433" y="292100"/>
            <a:ext cx="9983054" cy="1569660"/>
          </a:xfrm>
          <a:prstGeom prst="rect">
            <a:avLst/>
          </a:prstGeom>
          <a:noFill/>
        </p:spPr>
        <p:txBody>
          <a:bodyPr wrap="none" rtlCol="0">
            <a:spAutoFit/>
          </a:bodyPr>
          <a:lstStyle/>
          <a:p>
            <a:r>
              <a:rPr lang="en-US" sz="4800" b="1" dirty="0"/>
              <a:t>Base Catalyzed </a:t>
            </a:r>
            <a:r>
              <a:rPr lang="en-IN" sz="4800" b="1" i="0" dirty="0">
                <a:solidFill>
                  <a:srgbClr val="000000"/>
                </a:solidFill>
                <a:effectLst/>
                <a:latin typeface="Linux Libertine"/>
              </a:rPr>
              <a:t>Ketone halogenation</a:t>
            </a:r>
          </a:p>
          <a:p>
            <a:endParaRPr lang="en-IN" sz="4800" b="1" dirty="0"/>
          </a:p>
        </p:txBody>
      </p:sp>
    </p:spTree>
    <p:extLst>
      <p:ext uri="{BB962C8B-B14F-4D97-AF65-F5344CB8AC3E}">
        <p14:creationId xmlns="" xmlns:p14="http://schemas.microsoft.com/office/powerpoint/2010/main" val="3588210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7DA52A6-D723-46A7-9EA8-0DEB6D726D10}"/>
              </a:ext>
            </a:extLst>
          </p:cNvPr>
          <p:cNvPicPr>
            <a:picLocks noChangeAspect="1"/>
          </p:cNvPicPr>
          <p:nvPr/>
        </p:nvPicPr>
        <p:blipFill rotWithShape="1">
          <a:blip r:embed="rId2" cstate="print"/>
          <a:srcRect l="23047" t="15556" r="23437" b="6111"/>
          <a:stretch/>
        </p:blipFill>
        <p:spPr>
          <a:xfrm>
            <a:off x="2562224" y="171450"/>
            <a:ext cx="7496176" cy="6172034"/>
          </a:xfrm>
          <a:prstGeom prst="rect">
            <a:avLst/>
          </a:prstGeom>
        </p:spPr>
      </p:pic>
    </p:spTree>
    <p:extLst>
      <p:ext uri="{BB962C8B-B14F-4D97-AF65-F5344CB8AC3E}">
        <p14:creationId xmlns="" xmlns:p14="http://schemas.microsoft.com/office/powerpoint/2010/main" val="405691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2AB69B3-728C-4ED4-885C-7D4517CA9AE1}"/>
              </a:ext>
            </a:extLst>
          </p:cNvPr>
          <p:cNvPicPr>
            <a:picLocks noChangeAspect="1"/>
          </p:cNvPicPr>
          <p:nvPr/>
        </p:nvPicPr>
        <p:blipFill rotWithShape="1">
          <a:blip r:embed="rId2" cstate="print"/>
          <a:srcRect l="20547" t="14583" r="22891" b="36944"/>
          <a:stretch/>
        </p:blipFill>
        <p:spPr>
          <a:xfrm>
            <a:off x="923925" y="476249"/>
            <a:ext cx="9781004" cy="4714876"/>
          </a:xfrm>
          <a:prstGeom prst="rect">
            <a:avLst/>
          </a:prstGeom>
        </p:spPr>
      </p:pic>
    </p:spTree>
    <p:extLst>
      <p:ext uri="{BB962C8B-B14F-4D97-AF65-F5344CB8AC3E}">
        <p14:creationId xmlns="" xmlns:p14="http://schemas.microsoft.com/office/powerpoint/2010/main" val="2807909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2773</TotalTime>
  <Words>79</Words>
  <Application>Microsoft Office PowerPoint</Application>
  <PresentationFormat>Custom</PresentationFormat>
  <Paragraphs>27</Paragraphs>
  <Slides>77</Slides>
  <Notes>0</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Siddharth Sharma</dc:creator>
  <cp:lastModifiedBy>user</cp:lastModifiedBy>
  <cp:revision>25</cp:revision>
  <dcterms:created xsi:type="dcterms:W3CDTF">2020-10-02T10:18:53Z</dcterms:created>
  <dcterms:modified xsi:type="dcterms:W3CDTF">2020-10-20T09:02:45Z</dcterms:modified>
</cp:coreProperties>
</file>