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b2401c92c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b2401c92c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b2401c92c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b2401c92c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b247f02b65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b247f02b65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b247f02b65_1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b247f02b65_1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b247f02b65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b247f02b65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b247f02b6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b247f02b6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Henrik Ibsen’s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700"/>
              <a:t>A Doll’s House</a:t>
            </a:r>
            <a:endParaRPr sz="37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Henrik Ibsen: An Introduction</a:t>
            </a:r>
            <a:endParaRPr/>
          </a:p>
        </p:txBody>
      </p:sp>
      <p:sp>
        <p:nvSpPr>
          <p:cNvPr id="61" name="Google Shape;61;p14"/>
          <p:cNvSpPr txBox="1"/>
          <p:nvPr>
            <p:ph idx="1" type="body"/>
          </p:nvPr>
        </p:nvSpPr>
        <p:spPr>
          <a:xfrm>
            <a:off x="311700" y="1152475"/>
            <a:ext cx="8520600" cy="3785400"/>
          </a:xfrm>
          <a:prstGeom prst="rect">
            <a:avLst/>
          </a:prstGeom>
        </p:spPr>
        <p:txBody>
          <a:bodyPr anchorCtr="0" anchor="t" bIns="91425" lIns="91425" spcFirstLastPara="1" rIns="91425" wrap="square" tIns="91425">
            <a:noAutofit/>
          </a:bodyPr>
          <a:lstStyle/>
          <a:p>
            <a:pPr indent="0" lvl="0" marL="0" rtl="0" algn="l">
              <a:spcBef>
                <a:spcPts val="500"/>
              </a:spcBef>
              <a:spcAft>
                <a:spcPts val="500"/>
              </a:spcAft>
              <a:buNone/>
            </a:pPr>
            <a:r>
              <a:rPr b="1" lang="en" sz="1950">
                <a:solidFill>
                  <a:srgbClr val="202122"/>
                </a:solidFill>
                <a:highlight>
                  <a:srgbClr val="00FF00"/>
                </a:highlight>
              </a:rPr>
              <a:t>Henrik Johan Ibsen</a:t>
            </a:r>
            <a:r>
              <a:rPr lang="en" sz="1950">
                <a:solidFill>
                  <a:srgbClr val="202122"/>
                </a:solidFill>
                <a:highlight>
                  <a:srgbClr val="00FF00"/>
                </a:highlight>
              </a:rPr>
              <a:t>(20 March 1828 – 23 May 1906)</a:t>
            </a:r>
            <a:r>
              <a:rPr lang="en" sz="1950">
                <a:solidFill>
                  <a:srgbClr val="202122"/>
                </a:solidFill>
                <a:highlight>
                  <a:srgbClr val="FFFFFF"/>
                </a:highlight>
              </a:rPr>
              <a:t> was a Norwegian playwright and theatre director. As one of the founders of modernism in theatre, Ibsen is often referred to as </a:t>
            </a:r>
            <a:r>
              <a:rPr lang="en" sz="1950">
                <a:solidFill>
                  <a:srgbClr val="202122"/>
                </a:solidFill>
                <a:highlight>
                  <a:srgbClr val="00FF00"/>
                </a:highlight>
              </a:rPr>
              <a:t>"the father of realism” </a:t>
            </a:r>
            <a:r>
              <a:rPr lang="en" sz="1950">
                <a:solidFill>
                  <a:srgbClr val="202122"/>
                </a:solidFill>
                <a:highlight>
                  <a:srgbClr val="FFFFFF"/>
                </a:highlight>
              </a:rPr>
              <a:t>and one of the most influential playwrights of his time. He is the most frequently performed dramatist in the world after Shakespeare, and </a:t>
            </a:r>
            <a:r>
              <a:rPr i="1" lang="en" sz="1950">
                <a:solidFill>
                  <a:srgbClr val="202122"/>
                </a:solidFill>
                <a:highlight>
                  <a:srgbClr val="FFFFFF"/>
                </a:highlight>
              </a:rPr>
              <a:t>A Doll's House</a:t>
            </a:r>
            <a:r>
              <a:rPr lang="en" sz="1950">
                <a:solidFill>
                  <a:srgbClr val="202122"/>
                </a:solidFill>
                <a:highlight>
                  <a:srgbClr val="FFFFFF"/>
                </a:highlight>
              </a:rPr>
              <a:t> was the world's most performed play in 2006. Several of his later dramas were considered scandalous to many of his era, when European theatre was expected to model strict morals of family life and propriety. Ibsen's later work examined the realities that lay behind the facades, revealing much that was disquieting to a number of his contemporaries.</a:t>
            </a:r>
            <a:endParaRPr sz="33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idx="1" type="body"/>
          </p:nvPr>
        </p:nvSpPr>
        <p:spPr>
          <a:xfrm>
            <a:off x="311700" y="65325"/>
            <a:ext cx="8520600" cy="5078100"/>
          </a:xfrm>
          <a:prstGeom prst="rect">
            <a:avLst/>
          </a:prstGeom>
        </p:spPr>
        <p:txBody>
          <a:bodyPr anchorCtr="0" anchor="t" bIns="91425" lIns="91425" spcFirstLastPara="1" rIns="91425" wrap="square" tIns="91425">
            <a:noAutofit/>
          </a:bodyPr>
          <a:lstStyle/>
          <a:p>
            <a:pPr indent="0" lvl="0" marL="0" rtl="0" algn="l">
              <a:spcBef>
                <a:spcPts val="500"/>
              </a:spcBef>
              <a:spcAft>
                <a:spcPts val="0"/>
              </a:spcAft>
              <a:buClr>
                <a:schemeClr val="dk1"/>
              </a:buClr>
              <a:buSzPts val="1100"/>
              <a:buFont typeface="Arial"/>
              <a:buNone/>
            </a:pPr>
            <a:r>
              <a:rPr lang="en" sz="1950">
                <a:solidFill>
                  <a:srgbClr val="202122"/>
                </a:solidFill>
                <a:highlight>
                  <a:srgbClr val="FFFFFF"/>
                </a:highlight>
              </a:rPr>
              <a:t> He had a critical eye and conducted a free inquiry into the </a:t>
            </a:r>
            <a:r>
              <a:rPr lang="en" sz="1950">
                <a:solidFill>
                  <a:srgbClr val="202122"/>
                </a:solidFill>
                <a:highlight>
                  <a:srgbClr val="00FF00"/>
                </a:highlight>
              </a:rPr>
              <a:t>conditions of life and issues of morality.</a:t>
            </a:r>
            <a:r>
              <a:rPr lang="en" sz="1950">
                <a:solidFill>
                  <a:srgbClr val="202122"/>
                </a:solidFill>
                <a:highlight>
                  <a:srgbClr val="FFFFFF"/>
                </a:highlight>
              </a:rPr>
              <a:t> </a:t>
            </a:r>
            <a:r>
              <a:rPr lang="en" sz="2150">
                <a:solidFill>
                  <a:srgbClr val="202122"/>
                </a:solidFill>
                <a:highlight>
                  <a:srgbClr val="FFFFFF"/>
                </a:highlight>
              </a:rPr>
              <a:t>Ibsen is often ranked as one of the most distinguished playwrights in the </a:t>
            </a:r>
            <a:r>
              <a:rPr lang="en" sz="2150">
                <a:solidFill>
                  <a:srgbClr val="202122"/>
                </a:solidFill>
                <a:highlight>
                  <a:srgbClr val="00FF00"/>
                </a:highlight>
              </a:rPr>
              <a:t>European tradition</a:t>
            </a:r>
            <a:r>
              <a:rPr lang="en" sz="2150">
                <a:solidFill>
                  <a:srgbClr val="202122"/>
                </a:solidFill>
                <a:highlight>
                  <a:srgbClr val="FFFFFF"/>
                </a:highlight>
              </a:rPr>
              <a:t>. He is widely regarded as the foremost playwright of the </a:t>
            </a:r>
            <a:r>
              <a:rPr lang="en" sz="2150">
                <a:solidFill>
                  <a:srgbClr val="202122"/>
                </a:solidFill>
                <a:highlight>
                  <a:srgbClr val="00FF00"/>
                </a:highlight>
              </a:rPr>
              <a:t>nineteenth century</a:t>
            </a:r>
            <a:r>
              <a:rPr lang="en" sz="2150">
                <a:solidFill>
                  <a:srgbClr val="202122"/>
                </a:solidFill>
                <a:highlight>
                  <a:srgbClr val="FFFFFF"/>
                </a:highlight>
              </a:rPr>
              <a:t>. Ibsen was nominated for the </a:t>
            </a:r>
            <a:r>
              <a:rPr lang="en" sz="2150">
                <a:solidFill>
                  <a:srgbClr val="202122"/>
                </a:solidFill>
                <a:highlight>
                  <a:srgbClr val="00FF00"/>
                </a:highlight>
              </a:rPr>
              <a:t>Nobel Prize in Literature in 1902, 1903, and 1904.</a:t>
            </a:r>
            <a:endParaRPr baseline="30000" sz="2500">
              <a:solidFill>
                <a:srgbClr val="0B0080"/>
              </a:solidFill>
              <a:highlight>
                <a:srgbClr val="00FF00"/>
              </a:highlight>
            </a:endParaRPr>
          </a:p>
          <a:p>
            <a:pPr indent="0" lvl="0" marL="0" rtl="0" algn="l">
              <a:spcBef>
                <a:spcPts val="500"/>
              </a:spcBef>
              <a:spcAft>
                <a:spcPts val="0"/>
              </a:spcAft>
              <a:buClr>
                <a:schemeClr val="dk1"/>
              </a:buClr>
              <a:buSzPts val="1100"/>
              <a:buFont typeface="Arial"/>
              <a:buNone/>
            </a:pPr>
            <a:r>
              <a:rPr lang="en" sz="2150">
                <a:solidFill>
                  <a:srgbClr val="202122"/>
                </a:solidFill>
                <a:highlight>
                  <a:srgbClr val="FFFFFF"/>
                </a:highlight>
              </a:rPr>
              <a:t>Ibsen wrote his plays in </a:t>
            </a:r>
            <a:r>
              <a:rPr lang="en" sz="2150">
                <a:solidFill>
                  <a:srgbClr val="202122"/>
                </a:solidFill>
                <a:highlight>
                  <a:srgbClr val="00FF00"/>
                </a:highlight>
              </a:rPr>
              <a:t>Danish</a:t>
            </a:r>
            <a:r>
              <a:rPr lang="en" sz="2150">
                <a:solidFill>
                  <a:srgbClr val="202122"/>
                </a:solidFill>
                <a:highlight>
                  <a:srgbClr val="FFFFFF"/>
                </a:highlight>
              </a:rPr>
              <a:t> (the common written language of Denmark and Norway during his lifetime)and they were published by the Danish publisher Gyldendal. Ibsen's dramas had a strong influence upon contemporary culture.</a:t>
            </a:r>
            <a:endParaRPr sz="2150">
              <a:solidFill>
                <a:srgbClr val="202122"/>
              </a:solidFill>
              <a:highlight>
                <a:srgbClr val="FFFFFF"/>
              </a:highlight>
            </a:endParaRPr>
          </a:p>
          <a:p>
            <a:pPr indent="0" lvl="0" marL="0" rtl="0" algn="l">
              <a:spcBef>
                <a:spcPts val="5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i="1" lang="en"/>
              <a:t>A Doll’s House</a:t>
            </a:r>
            <a:endParaRPr i="1"/>
          </a:p>
        </p:txBody>
      </p:sp>
      <p:sp>
        <p:nvSpPr>
          <p:cNvPr id="72" name="Google Shape;72;p16"/>
          <p:cNvSpPr txBox="1"/>
          <p:nvPr>
            <p:ph idx="1" type="body"/>
          </p:nvPr>
        </p:nvSpPr>
        <p:spPr>
          <a:xfrm>
            <a:off x="311700" y="11916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i="1" lang="en" sz="1650">
                <a:solidFill>
                  <a:srgbClr val="202122"/>
                </a:solidFill>
                <a:highlight>
                  <a:srgbClr val="00FF00"/>
                </a:highlight>
              </a:rPr>
              <a:t>A Doll's House</a:t>
            </a:r>
            <a:r>
              <a:rPr lang="en" sz="1650">
                <a:solidFill>
                  <a:srgbClr val="202122"/>
                </a:solidFill>
                <a:highlight>
                  <a:srgbClr val="00FF00"/>
                </a:highlight>
              </a:rPr>
              <a:t> (Danish: </a:t>
            </a:r>
            <a:r>
              <a:rPr i="1" lang="en" sz="1650">
                <a:solidFill>
                  <a:srgbClr val="202122"/>
                </a:solidFill>
                <a:highlight>
                  <a:srgbClr val="00FF00"/>
                </a:highlight>
              </a:rPr>
              <a:t>Et dukkehjem</a:t>
            </a:r>
            <a:r>
              <a:rPr lang="en" sz="1650">
                <a:solidFill>
                  <a:srgbClr val="202122"/>
                </a:solidFill>
                <a:highlight>
                  <a:srgbClr val="00FF00"/>
                </a:highlight>
              </a:rPr>
              <a:t>; also translated as </a:t>
            </a:r>
            <a:r>
              <a:rPr i="1" lang="en" sz="1650">
                <a:solidFill>
                  <a:srgbClr val="202122"/>
                </a:solidFill>
                <a:highlight>
                  <a:srgbClr val="00FF00"/>
                </a:highlight>
              </a:rPr>
              <a:t>A Doll House</a:t>
            </a:r>
            <a:r>
              <a:rPr lang="en" sz="1650">
                <a:solidFill>
                  <a:srgbClr val="202122"/>
                </a:solidFill>
                <a:highlight>
                  <a:srgbClr val="00FF00"/>
                </a:highlight>
              </a:rPr>
              <a:t>) </a:t>
            </a:r>
            <a:r>
              <a:rPr lang="en" sz="1650">
                <a:solidFill>
                  <a:srgbClr val="202122"/>
                </a:solidFill>
                <a:highlight>
                  <a:srgbClr val="FFFFFF"/>
                </a:highlight>
              </a:rPr>
              <a:t>is a three-act play written by Norwegian playwright Henrik Ibsen It premiered at the Royal Theatre in Copenhagen, Denmark, on 21 December 1879, having been published earlier that month. The play is set in a Norwegian town circa 1879.</a:t>
            </a:r>
            <a:endParaRPr sz="1650">
              <a:solidFill>
                <a:srgbClr val="202122"/>
              </a:solidFill>
              <a:highlight>
                <a:srgbClr val="FFFFFF"/>
              </a:highlight>
            </a:endParaRPr>
          </a:p>
          <a:p>
            <a:pPr indent="0" lvl="0" marL="0" rtl="0" algn="l">
              <a:spcBef>
                <a:spcPts val="1600"/>
              </a:spcBef>
              <a:spcAft>
                <a:spcPts val="0"/>
              </a:spcAft>
              <a:buNone/>
            </a:pPr>
            <a:r>
              <a:rPr lang="en" sz="1750">
                <a:solidFill>
                  <a:srgbClr val="202122"/>
                </a:solidFill>
                <a:highlight>
                  <a:srgbClr val="FFFFFF"/>
                </a:highlight>
              </a:rPr>
              <a:t>Inspiration:</a:t>
            </a:r>
            <a:r>
              <a:rPr i="1" lang="en" sz="1750">
                <a:solidFill>
                  <a:srgbClr val="202122"/>
                </a:solidFill>
                <a:highlight>
                  <a:srgbClr val="FFFFFF"/>
                </a:highlight>
              </a:rPr>
              <a:t>A Doll's House</a:t>
            </a:r>
            <a:r>
              <a:rPr lang="en" sz="1750">
                <a:solidFill>
                  <a:srgbClr val="202122"/>
                </a:solidFill>
                <a:highlight>
                  <a:srgbClr val="FFFFFF"/>
                </a:highlight>
              </a:rPr>
              <a:t> was based on the life of </a:t>
            </a:r>
            <a:r>
              <a:rPr lang="en" sz="1750">
                <a:solidFill>
                  <a:srgbClr val="202122"/>
                </a:solidFill>
                <a:highlight>
                  <a:srgbClr val="00FF00"/>
                </a:highlight>
              </a:rPr>
              <a:t>Laura Kieler</a:t>
            </a:r>
            <a:r>
              <a:rPr lang="en" sz="1750">
                <a:solidFill>
                  <a:srgbClr val="202122"/>
                </a:solidFill>
                <a:highlight>
                  <a:srgbClr val="FFFFFF"/>
                </a:highlight>
              </a:rPr>
              <a:t> (maiden name Laura Smith Petersen), a good friend of Ibsen.</a:t>
            </a:r>
            <a:endParaRPr sz="1750">
              <a:solidFill>
                <a:srgbClr val="202122"/>
              </a:solidFill>
              <a:highlight>
                <a:srgbClr val="FFFFFF"/>
              </a:highlight>
            </a:endParaRPr>
          </a:p>
          <a:p>
            <a:pPr indent="0" lvl="0" marL="0" rtl="0" algn="l">
              <a:spcBef>
                <a:spcPts val="1600"/>
              </a:spcBef>
              <a:spcAft>
                <a:spcPts val="1600"/>
              </a:spcAft>
              <a:buNone/>
            </a:pPr>
            <a:r>
              <a:t/>
            </a:r>
            <a:endParaRPr sz="1650">
              <a:solidFill>
                <a:srgbClr val="202122"/>
              </a:solidFill>
              <a:highlight>
                <a:srgbClr val="FFFFFF"/>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rPr lang="en" sz="1800">
                <a:solidFill>
                  <a:schemeClr val="dk2"/>
                </a:solidFill>
              </a:rPr>
              <a:t>Ibsen, ‘Notes for a Modern Tragedy’ 19 October 1878 </a:t>
            </a:r>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There are two kinds of moral laws, two kinds of conscience, one for men and one, quite different, for women. […] A woman cannot be herself in modern society. It is an exclusively male society, with laws made by men and with prosecutors and judges who assess female conduct from a male standpoint. […] A mother in modern society, like certain insects, retires and dies once she has done her duty by propagating the race. Love of life, of home, of husband and children and family. […] Everything must be borne alone. The catastrophe approaches, mercilessly, inevitably. Despair, conflict and defeat.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800">
                <a:solidFill>
                  <a:schemeClr val="dk2"/>
                </a:solidFill>
              </a:rPr>
              <a:t>DRAMATIS PERSONAE</a:t>
            </a:r>
            <a:endParaRPr sz="1800">
              <a:solidFill>
                <a:schemeClr val="dk2"/>
              </a:solidFill>
            </a:endParaRPr>
          </a:p>
          <a:p>
            <a:pPr indent="0" lvl="0" marL="0" rtl="0" algn="l">
              <a:spcBef>
                <a:spcPts val="1600"/>
              </a:spcBef>
              <a:spcAft>
                <a:spcPts val="0"/>
              </a:spcAft>
              <a:buNone/>
            </a:pPr>
            <a:r>
              <a:t/>
            </a:r>
            <a:endParaRPr sz="1800">
              <a:solidFill>
                <a:schemeClr val="dk2"/>
              </a:solidFill>
            </a:endParaRPr>
          </a:p>
        </p:txBody>
      </p:sp>
      <p:sp>
        <p:nvSpPr>
          <p:cNvPr id="84" name="Google Shape;84;p18"/>
          <p:cNvSpPr txBox="1"/>
          <p:nvPr>
            <p:ph idx="1" type="body"/>
          </p:nvPr>
        </p:nvSpPr>
        <p:spPr>
          <a:xfrm>
            <a:off x="311700" y="1100200"/>
            <a:ext cx="8520600" cy="3680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Torvald Helmer.</a:t>
            </a:r>
            <a:endParaRPr/>
          </a:p>
          <a:p>
            <a:pPr indent="0" lvl="0" marL="0" rtl="0" algn="l">
              <a:spcBef>
                <a:spcPts val="1600"/>
              </a:spcBef>
              <a:spcAft>
                <a:spcPts val="0"/>
              </a:spcAft>
              <a:buClr>
                <a:schemeClr val="dk1"/>
              </a:buClr>
              <a:buSzPts val="1100"/>
              <a:buFont typeface="Arial"/>
              <a:buNone/>
            </a:pPr>
            <a:r>
              <a:rPr lang="en"/>
              <a:t>Nora, his wife.</a:t>
            </a:r>
            <a:endParaRPr/>
          </a:p>
          <a:p>
            <a:pPr indent="0" lvl="0" marL="0" rtl="0" algn="l">
              <a:spcBef>
                <a:spcPts val="1600"/>
              </a:spcBef>
              <a:spcAft>
                <a:spcPts val="0"/>
              </a:spcAft>
              <a:buClr>
                <a:schemeClr val="dk1"/>
              </a:buClr>
              <a:buSzPts val="1100"/>
              <a:buFont typeface="Arial"/>
              <a:buNone/>
            </a:pPr>
            <a:r>
              <a:rPr lang="en"/>
              <a:t>Doctor Rank.</a:t>
            </a:r>
            <a:endParaRPr/>
          </a:p>
          <a:p>
            <a:pPr indent="0" lvl="0" marL="0" rtl="0" algn="l">
              <a:spcBef>
                <a:spcPts val="1600"/>
              </a:spcBef>
              <a:spcAft>
                <a:spcPts val="0"/>
              </a:spcAft>
              <a:buClr>
                <a:schemeClr val="dk1"/>
              </a:buClr>
              <a:buSzPts val="1100"/>
              <a:buFont typeface="Arial"/>
              <a:buNone/>
            </a:pPr>
            <a:r>
              <a:rPr lang="en"/>
              <a:t>Mrs. Linde.</a:t>
            </a:r>
            <a:endParaRPr/>
          </a:p>
          <a:p>
            <a:pPr indent="0" lvl="0" marL="0" rtl="0" algn="l">
              <a:spcBef>
                <a:spcPts val="1600"/>
              </a:spcBef>
              <a:spcAft>
                <a:spcPts val="0"/>
              </a:spcAft>
              <a:buClr>
                <a:schemeClr val="dk1"/>
              </a:buClr>
              <a:buSzPts val="1100"/>
              <a:buFont typeface="Arial"/>
              <a:buNone/>
            </a:pPr>
            <a:r>
              <a:rPr lang="en"/>
              <a:t>Nils Krogstad.</a:t>
            </a:r>
            <a:endParaRPr/>
          </a:p>
          <a:p>
            <a:pPr indent="0" lvl="0" marL="0" rtl="0" algn="l">
              <a:spcBef>
                <a:spcPts val="1600"/>
              </a:spcBef>
              <a:spcAft>
                <a:spcPts val="0"/>
              </a:spcAft>
              <a:buClr>
                <a:schemeClr val="dk1"/>
              </a:buClr>
              <a:buSzPts val="1100"/>
              <a:buFont typeface="Arial"/>
              <a:buNone/>
            </a:pPr>
            <a:r>
              <a:rPr lang="en"/>
              <a:t>Helmer‘s three young children.</a:t>
            </a:r>
            <a:endParaRPr/>
          </a:p>
          <a:p>
            <a:pPr indent="0" lvl="0" marL="0" rtl="0" algn="l">
              <a:spcBef>
                <a:spcPts val="1600"/>
              </a:spcBef>
              <a:spcAft>
                <a:spcPts val="0"/>
              </a:spcAft>
              <a:buClr>
                <a:schemeClr val="dk1"/>
              </a:buClr>
              <a:buSzPts val="1100"/>
              <a:buFont typeface="Arial"/>
              <a:buNone/>
            </a:pPr>
            <a:r>
              <a:rPr lang="en"/>
              <a:t>Anne, their nurse.</a:t>
            </a:r>
            <a:endParaRPr/>
          </a:p>
          <a:p>
            <a:pPr indent="0" lvl="0" marL="0" rtl="0" algn="l">
              <a:spcBef>
                <a:spcPts val="1600"/>
              </a:spcBef>
              <a:spcAft>
                <a:spcPts val="1600"/>
              </a:spcAft>
              <a:buNone/>
            </a:pPr>
            <a:r>
              <a:t/>
            </a:r>
            <a:endParaRPr/>
          </a:p>
        </p:txBody>
      </p:sp>
      <p:sp>
        <p:nvSpPr>
          <p:cNvPr id="85" name="Google Shape;85;p18"/>
          <p:cNvSpPr txBox="1"/>
          <p:nvPr/>
        </p:nvSpPr>
        <p:spPr>
          <a:xfrm>
            <a:off x="4833275" y="1017725"/>
            <a:ext cx="3043800" cy="3331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800">
                <a:solidFill>
                  <a:schemeClr val="dk2"/>
                </a:solidFill>
              </a:rPr>
              <a:t>A Housemaid.</a:t>
            </a:r>
            <a:endParaRPr sz="1800">
              <a:solidFill>
                <a:schemeClr val="dk2"/>
              </a:solidFill>
            </a:endParaRPr>
          </a:p>
          <a:p>
            <a:pPr indent="0" lvl="0" marL="0" rtl="0" algn="l">
              <a:lnSpc>
                <a:spcPct val="115000"/>
              </a:lnSpc>
              <a:spcBef>
                <a:spcPts val="1600"/>
              </a:spcBef>
              <a:spcAft>
                <a:spcPts val="0"/>
              </a:spcAft>
              <a:buClr>
                <a:schemeClr val="dk1"/>
              </a:buClr>
              <a:buSzPts val="1100"/>
              <a:buFont typeface="Arial"/>
              <a:buNone/>
            </a:pPr>
            <a:r>
              <a:rPr lang="en" sz="1800">
                <a:solidFill>
                  <a:schemeClr val="dk2"/>
                </a:solidFill>
              </a:rPr>
              <a:t>A Porter.</a:t>
            </a:r>
            <a:endParaRPr sz="1800">
              <a:solidFill>
                <a:schemeClr val="dk2"/>
              </a:solidFill>
            </a:endParaRPr>
          </a:p>
          <a:p>
            <a:pPr indent="0" lvl="0" marL="0" rtl="0" algn="l">
              <a:lnSpc>
                <a:spcPct val="115000"/>
              </a:lnSpc>
              <a:spcBef>
                <a:spcPts val="1600"/>
              </a:spcBef>
              <a:spcAft>
                <a:spcPts val="1600"/>
              </a:spcAft>
              <a:buClr>
                <a:schemeClr val="dk1"/>
              </a:buClr>
              <a:buSzPts val="1100"/>
              <a:buFont typeface="Arial"/>
              <a:buNone/>
            </a:pPr>
            <a:r>
              <a:rPr lang="en" sz="1800">
                <a:solidFill>
                  <a:schemeClr val="dk2"/>
                </a:solidFill>
              </a:rPr>
              <a:t>(The action takes place in Helmer‘s house.)</a:t>
            </a:r>
            <a:endParaRPr sz="1800">
              <a:solidFill>
                <a:schemeClr val="dk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                                              </a:t>
            </a:r>
            <a:r>
              <a:rPr lang="en" sz="3400"/>
              <a:t>Thank You</a:t>
            </a:r>
            <a:endParaRPr sz="34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