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81" r:id="rId5"/>
    <p:sldId id="278" r:id="rId6"/>
    <p:sldId id="279" r:id="rId7"/>
    <p:sldId id="280" r:id="rId8"/>
    <p:sldId id="257" r:id="rId9"/>
    <p:sldId id="270" r:id="rId10"/>
    <p:sldId id="266" r:id="rId11"/>
    <p:sldId id="282" r:id="rId12"/>
    <p:sldId id="267" r:id="rId13"/>
    <p:sldId id="283" r:id="rId14"/>
    <p:sldId id="263" r:id="rId15"/>
    <p:sldId id="264" r:id="rId16"/>
    <p:sldId id="271" r:id="rId17"/>
    <p:sldId id="265" r:id="rId18"/>
    <p:sldId id="261" r:id="rId19"/>
    <p:sldId id="262" r:id="rId20"/>
    <p:sldId id="272" r:id="rId21"/>
    <p:sldId id="274" r:id="rId22"/>
    <p:sldId id="259" r:id="rId23"/>
    <p:sldId id="275" r:id="rId24"/>
    <p:sldId id="276" r:id="rId25"/>
    <p:sldId id="27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990600"/>
            <a:ext cx="6705600" cy="3183628"/>
          </a:xfrm>
          <a:prstGeom prst="rect">
            <a:avLst/>
          </a:prstGeom>
          <a:noFill/>
        </p:spPr>
        <p:txBody>
          <a:bodyPr wrap="square" rtlCol="0">
            <a:spAutoFit/>
          </a:bodyPr>
          <a:lstStyle/>
          <a:p>
            <a:pPr algn="ctr">
              <a:lnSpc>
                <a:spcPct val="200000"/>
              </a:lnSpc>
            </a:pPr>
            <a:r>
              <a:rPr lang="en-IN" sz="5400" b="1" dirty="0" smtClean="0">
                <a:solidFill>
                  <a:srgbClr val="7030A0"/>
                </a:solidFill>
                <a:effectLst>
                  <a:outerShdw blurRad="38100" dist="38100" dir="2700000" algn="tl">
                    <a:srgbClr val="000000">
                      <a:alpha val="43137"/>
                    </a:srgbClr>
                  </a:outerShdw>
                </a:effectLst>
              </a:rPr>
              <a:t>TOXICOLOGY </a:t>
            </a:r>
          </a:p>
          <a:p>
            <a:pPr algn="ctr">
              <a:lnSpc>
                <a:spcPct val="200000"/>
              </a:lnSpc>
            </a:pPr>
            <a:r>
              <a:rPr lang="en-IN" sz="5400" b="1" dirty="0" smtClean="0">
                <a:solidFill>
                  <a:srgbClr val="7030A0"/>
                </a:solidFill>
                <a:effectLst>
                  <a:outerShdw blurRad="38100" dist="38100" dir="2700000" algn="tl">
                    <a:srgbClr val="000000">
                      <a:alpha val="43137"/>
                    </a:srgbClr>
                  </a:outerShdw>
                </a:effectLst>
              </a:rPr>
              <a:t>UNIT ii</a:t>
            </a:r>
            <a:endParaRPr lang="en-IN" sz="5400" b="1"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34450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5300" y="381000"/>
            <a:ext cx="7924800" cy="5000728"/>
          </a:xfrm>
          <a:prstGeom prst="rect">
            <a:avLst/>
          </a:prstGeom>
        </p:spPr>
        <p:txBody>
          <a:bodyPr wrap="square">
            <a:spAutoFit/>
          </a:bodyPr>
          <a:lstStyle/>
          <a:p>
            <a:pPr algn="just">
              <a:lnSpc>
                <a:spcPct val="200000"/>
              </a:lnSpc>
            </a:pPr>
            <a:r>
              <a:rPr lang="en-IN" dirty="0"/>
              <a:t>All of these substances may also be further classified according to their:</a:t>
            </a:r>
          </a:p>
          <a:p>
            <a:pPr marL="285750" lvl="0" indent="-285750" algn="just">
              <a:lnSpc>
                <a:spcPct val="200000"/>
              </a:lnSpc>
              <a:buFont typeface="Arial" pitchFamily="34" charset="0"/>
              <a:buChar char="•"/>
            </a:pPr>
            <a:r>
              <a:rPr lang="en-IN" dirty="0"/>
              <a:t>Effect on target organs (liver, kidney, hematopoietic system),</a:t>
            </a:r>
          </a:p>
          <a:p>
            <a:pPr marL="285750" lvl="0" indent="-285750" algn="just">
              <a:lnSpc>
                <a:spcPct val="200000"/>
              </a:lnSpc>
              <a:buFont typeface="Arial" pitchFamily="34" charset="0"/>
              <a:buChar char="•"/>
            </a:pPr>
            <a:r>
              <a:rPr lang="en-IN" dirty="0"/>
              <a:t>Use (pesticide, solvent, food additive),</a:t>
            </a:r>
          </a:p>
          <a:p>
            <a:pPr marL="285750" lvl="0" indent="-285750" algn="just">
              <a:lnSpc>
                <a:spcPct val="200000"/>
              </a:lnSpc>
              <a:buFont typeface="Arial" pitchFamily="34" charset="0"/>
              <a:buChar char="•"/>
            </a:pPr>
            <a:r>
              <a:rPr lang="en-IN" dirty="0"/>
              <a:t>Source of the agent (animal and plant toxins),</a:t>
            </a:r>
          </a:p>
          <a:p>
            <a:pPr marL="285750" lvl="0" indent="-285750" algn="just">
              <a:lnSpc>
                <a:spcPct val="200000"/>
              </a:lnSpc>
              <a:buFont typeface="Arial" pitchFamily="34" charset="0"/>
              <a:buChar char="•"/>
            </a:pPr>
            <a:r>
              <a:rPr lang="en-IN" dirty="0"/>
              <a:t>Effects (cancer mutation, liver injury),</a:t>
            </a:r>
          </a:p>
          <a:p>
            <a:pPr marL="285750" lvl="0" indent="-285750" algn="just">
              <a:lnSpc>
                <a:spcPct val="200000"/>
              </a:lnSpc>
              <a:buFont typeface="Arial" pitchFamily="34" charset="0"/>
              <a:buChar char="•"/>
            </a:pPr>
            <a:r>
              <a:rPr lang="en-IN" dirty="0"/>
              <a:t>Physical state (gas, dust, liquid),</a:t>
            </a:r>
          </a:p>
          <a:p>
            <a:pPr marL="285750" lvl="0" indent="-285750" algn="just">
              <a:lnSpc>
                <a:spcPct val="200000"/>
              </a:lnSpc>
              <a:buFont typeface="Arial" pitchFamily="34" charset="0"/>
              <a:buChar char="•"/>
            </a:pPr>
            <a:r>
              <a:rPr lang="en-IN" dirty="0" err="1"/>
              <a:t>Labeling</a:t>
            </a:r>
            <a:r>
              <a:rPr lang="en-IN" dirty="0"/>
              <a:t> requirements (explosive, flammable, oxidizer),</a:t>
            </a:r>
          </a:p>
          <a:p>
            <a:pPr marL="285750" lvl="0" indent="-285750" algn="just">
              <a:lnSpc>
                <a:spcPct val="200000"/>
              </a:lnSpc>
              <a:buFont typeface="Arial" pitchFamily="34" charset="0"/>
              <a:buChar char="•"/>
            </a:pPr>
            <a:r>
              <a:rPr lang="en-IN" dirty="0"/>
              <a:t>Chemistry (aromatic amine, halogenated hydrocarbon), or</a:t>
            </a:r>
          </a:p>
          <a:p>
            <a:pPr marL="285750" lvl="0" indent="-285750" algn="just">
              <a:lnSpc>
                <a:spcPct val="200000"/>
              </a:lnSpc>
              <a:buFont typeface="Arial" pitchFamily="34" charset="0"/>
              <a:buChar char="•"/>
            </a:pPr>
            <a:r>
              <a:rPr lang="en-IN" dirty="0"/>
              <a:t>Poisoning potential (extremely toxic, very toxic, slightly toxic)</a:t>
            </a:r>
          </a:p>
        </p:txBody>
      </p:sp>
    </p:spTree>
    <p:extLst>
      <p:ext uri="{BB962C8B-B14F-4D97-AF65-F5344CB8AC3E}">
        <p14:creationId xmlns:p14="http://schemas.microsoft.com/office/powerpoint/2010/main" val="743749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600200"/>
            <a:ext cx="8305800" cy="3970318"/>
          </a:xfrm>
          <a:prstGeom prst="rect">
            <a:avLst/>
          </a:prstGeom>
        </p:spPr>
        <p:txBody>
          <a:bodyPr wrap="square">
            <a:spAutoFit/>
          </a:bodyPr>
          <a:lstStyle/>
          <a:p>
            <a:pPr>
              <a:lnSpc>
                <a:spcPct val="200000"/>
              </a:lnSpc>
            </a:pPr>
            <a:r>
              <a:rPr lang="en-IN" dirty="0" smtClean="0"/>
              <a:t>• </a:t>
            </a:r>
            <a:r>
              <a:rPr lang="en-IN" dirty="0"/>
              <a:t>Routes and Sites of Exposure</a:t>
            </a:r>
          </a:p>
          <a:p>
            <a:pPr>
              <a:lnSpc>
                <a:spcPct val="200000"/>
              </a:lnSpc>
            </a:pPr>
            <a:r>
              <a:rPr lang="en-IN" dirty="0"/>
              <a:t>• Ingestion (</a:t>
            </a:r>
            <a:r>
              <a:rPr lang="en-IN" dirty="0" smtClean="0"/>
              <a:t>Gastrointestinal Tract</a:t>
            </a:r>
            <a:r>
              <a:rPr lang="en-IN" dirty="0"/>
              <a:t>)</a:t>
            </a:r>
          </a:p>
          <a:p>
            <a:pPr>
              <a:lnSpc>
                <a:spcPct val="200000"/>
              </a:lnSpc>
            </a:pPr>
            <a:r>
              <a:rPr lang="en-IN" dirty="0"/>
              <a:t>• Inhalation (Lungs)</a:t>
            </a:r>
          </a:p>
          <a:p>
            <a:pPr>
              <a:lnSpc>
                <a:spcPct val="200000"/>
              </a:lnSpc>
            </a:pPr>
            <a:r>
              <a:rPr lang="en-IN" dirty="0"/>
              <a:t>• Dermal/Topical (Skin)</a:t>
            </a:r>
          </a:p>
          <a:p>
            <a:pPr>
              <a:lnSpc>
                <a:spcPct val="200000"/>
              </a:lnSpc>
            </a:pPr>
            <a:r>
              <a:rPr lang="en-IN" dirty="0"/>
              <a:t>• </a:t>
            </a:r>
            <a:r>
              <a:rPr lang="en-IN" dirty="0" smtClean="0"/>
              <a:t>Injection -  </a:t>
            </a:r>
            <a:r>
              <a:rPr lang="en-IN" dirty="0"/>
              <a:t>intravenous, </a:t>
            </a:r>
            <a:r>
              <a:rPr lang="en-IN" dirty="0" smtClean="0"/>
              <a:t>intramuscular, </a:t>
            </a:r>
            <a:r>
              <a:rPr lang="en-IN" dirty="0" err="1" smtClean="0"/>
              <a:t>intraperitoneal</a:t>
            </a:r>
            <a:endParaRPr lang="en-IN" dirty="0"/>
          </a:p>
          <a:p>
            <a:pPr>
              <a:lnSpc>
                <a:spcPct val="200000"/>
              </a:lnSpc>
            </a:pPr>
            <a:r>
              <a:rPr lang="en-IN" dirty="0"/>
              <a:t>• Typical Effectiveness </a:t>
            </a:r>
            <a:r>
              <a:rPr lang="en-IN" dirty="0" smtClean="0"/>
              <a:t>of Route </a:t>
            </a:r>
            <a:r>
              <a:rPr lang="en-IN" dirty="0"/>
              <a:t>of Exposure</a:t>
            </a:r>
          </a:p>
          <a:p>
            <a:pPr>
              <a:lnSpc>
                <a:spcPct val="200000"/>
              </a:lnSpc>
            </a:pPr>
            <a:endParaRPr lang="de-DE" dirty="0"/>
          </a:p>
        </p:txBody>
      </p:sp>
      <p:sp>
        <p:nvSpPr>
          <p:cNvPr id="3" name="TextBox 2"/>
          <p:cNvSpPr txBox="1"/>
          <p:nvPr/>
        </p:nvSpPr>
        <p:spPr>
          <a:xfrm>
            <a:off x="2133600" y="533400"/>
            <a:ext cx="4648200" cy="1077218"/>
          </a:xfrm>
          <a:prstGeom prst="rect">
            <a:avLst/>
          </a:prstGeom>
          <a:noFill/>
        </p:spPr>
        <p:txBody>
          <a:bodyPr wrap="square" rtlCol="0">
            <a:spAutoFit/>
          </a:bodyPr>
          <a:lstStyle/>
          <a:p>
            <a:pPr algn="ctr"/>
            <a:r>
              <a:rPr lang="en-IN" sz="3200" b="1" dirty="0">
                <a:effectLst>
                  <a:outerShdw blurRad="38100" dist="38100" dir="2700000" algn="tl">
                    <a:srgbClr val="000000">
                      <a:alpha val="43137"/>
                    </a:srgbClr>
                  </a:outerShdw>
                </a:effectLst>
              </a:rPr>
              <a:t>Exposure pathways</a:t>
            </a:r>
          </a:p>
          <a:p>
            <a:pPr algn="ct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15798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294686"/>
            <a:ext cx="8229600" cy="5078313"/>
          </a:xfrm>
          <a:prstGeom prst="rect">
            <a:avLst/>
          </a:prstGeom>
        </p:spPr>
        <p:txBody>
          <a:bodyPr wrap="square">
            <a:spAutoFit/>
          </a:bodyPr>
          <a:lstStyle/>
          <a:p>
            <a:r>
              <a:rPr lang="en-IN" b="1" dirty="0" smtClean="0"/>
              <a:t>Transport processes</a:t>
            </a:r>
          </a:p>
          <a:p>
            <a:endParaRPr lang="en-IN" dirty="0"/>
          </a:p>
          <a:p>
            <a:pPr marL="285750" indent="-285750" algn="just">
              <a:buFont typeface="Arial" pitchFamily="34" charset="0"/>
              <a:buChar char="•"/>
            </a:pPr>
            <a:r>
              <a:rPr lang="en-IN" b="1" dirty="0" smtClean="0"/>
              <a:t>Diffusion</a:t>
            </a:r>
            <a:r>
              <a:rPr lang="en-IN" dirty="0" smtClean="0"/>
              <a:t>: In </a:t>
            </a:r>
            <a:r>
              <a:rPr lang="en-IN" dirty="0"/>
              <a:t>order to enter the organism and reach a site where damage is produced, a foreign substance has to pass several barriers, including cells and their membranes. </a:t>
            </a:r>
            <a:endParaRPr lang="en-IN" dirty="0" smtClean="0"/>
          </a:p>
          <a:p>
            <a:pPr marL="285750" indent="-285750" algn="just">
              <a:buFont typeface="Arial" pitchFamily="34" charset="0"/>
              <a:buChar char="•"/>
            </a:pPr>
            <a:r>
              <a:rPr lang="en-IN" dirty="0" smtClean="0"/>
              <a:t>Most </a:t>
            </a:r>
            <a:r>
              <a:rPr lang="en-IN" dirty="0"/>
              <a:t>toxic substances pass through membranes passively by diffusion. This may occur for small water-soluble molecules by passage through aqueous channels or, for fat-soluble ones, by dissolution into and diffusion through the lipid part of the membrane</a:t>
            </a:r>
            <a:r>
              <a:rPr lang="en-IN" dirty="0" smtClean="0"/>
              <a:t>.</a:t>
            </a:r>
          </a:p>
          <a:p>
            <a:pPr marL="285750" indent="-285750" algn="just">
              <a:buFont typeface="Arial" pitchFamily="34" charset="0"/>
              <a:buChar char="•"/>
            </a:pPr>
            <a:r>
              <a:rPr lang="en-IN" dirty="0" smtClean="0"/>
              <a:t> </a:t>
            </a:r>
            <a:r>
              <a:rPr lang="en-IN" dirty="0"/>
              <a:t>Ethanol, a small molecule that is both water and fat soluble, diffuses rapidly through cell membranes.</a:t>
            </a:r>
          </a:p>
          <a:p>
            <a:pPr marL="285750" indent="-285750" algn="just">
              <a:buFont typeface="Arial" pitchFamily="34" charset="0"/>
              <a:buChar char="•"/>
            </a:pPr>
            <a:r>
              <a:rPr lang="en-IN" b="1" dirty="0"/>
              <a:t>Diffusion of weak acids and bases</a:t>
            </a:r>
            <a:r>
              <a:rPr lang="en-IN" dirty="0"/>
              <a:t>. Weak acids and bases may readily pass membranes in their non-ionized, fat-soluble form while ionized forms are too polar to pass. </a:t>
            </a:r>
            <a:endParaRPr lang="en-IN" dirty="0" smtClean="0"/>
          </a:p>
          <a:p>
            <a:pPr marL="285750" indent="-285750" algn="just">
              <a:buFont typeface="Arial" pitchFamily="34" charset="0"/>
              <a:buChar char="•"/>
            </a:pPr>
            <a:r>
              <a:rPr lang="en-IN" dirty="0" smtClean="0"/>
              <a:t>The </a:t>
            </a:r>
            <a:r>
              <a:rPr lang="en-IN" dirty="0"/>
              <a:t>degree of ionization of these substances depends on </a:t>
            </a:r>
            <a:r>
              <a:rPr lang="en-IN" dirty="0" err="1"/>
              <a:t>pH.</a:t>
            </a:r>
            <a:r>
              <a:rPr lang="en-IN" dirty="0"/>
              <a:t> If a pH gradient exists across a membrane they will therefore accumulate on one side. </a:t>
            </a:r>
            <a:endParaRPr lang="en-IN" dirty="0" smtClean="0"/>
          </a:p>
          <a:p>
            <a:pPr marL="285750" indent="-285750" algn="just">
              <a:buFont typeface="Arial" pitchFamily="34" charset="0"/>
              <a:buChar char="•"/>
            </a:pPr>
            <a:r>
              <a:rPr lang="en-IN" dirty="0" smtClean="0"/>
              <a:t>The </a:t>
            </a:r>
            <a:r>
              <a:rPr lang="en-IN" dirty="0"/>
              <a:t>urinary excretion of weak acids and bases is highly dependent on urinary </a:t>
            </a:r>
            <a:r>
              <a:rPr lang="en-IN" dirty="0" err="1"/>
              <a:t>pH.</a:t>
            </a:r>
            <a:r>
              <a:rPr lang="en-IN" dirty="0"/>
              <a:t> </a:t>
            </a:r>
            <a:endParaRPr lang="en-IN" dirty="0" smtClean="0"/>
          </a:p>
          <a:p>
            <a:pPr algn="just"/>
            <a:endParaRPr lang="en-IN" dirty="0"/>
          </a:p>
        </p:txBody>
      </p:sp>
      <p:sp>
        <p:nvSpPr>
          <p:cNvPr id="3" name="Rectangle 2"/>
          <p:cNvSpPr/>
          <p:nvPr/>
        </p:nvSpPr>
        <p:spPr>
          <a:xfrm>
            <a:off x="2667000" y="304800"/>
            <a:ext cx="4343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a:t>Uptake and Disposition</a:t>
            </a:r>
            <a:endParaRPr lang="en-IN" sz="2800" dirty="0"/>
          </a:p>
        </p:txBody>
      </p:sp>
    </p:spTree>
    <p:extLst>
      <p:ext uri="{BB962C8B-B14F-4D97-AF65-F5344CB8AC3E}">
        <p14:creationId xmlns:p14="http://schemas.microsoft.com/office/powerpoint/2010/main" val="3681567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7000" y="152400"/>
            <a:ext cx="4343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a:t>Uptake and Disposition</a:t>
            </a:r>
            <a:endParaRPr lang="en-IN" sz="2800" dirty="0"/>
          </a:p>
        </p:txBody>
      </p:sp>
      <p:sp>
        <p:nvSpPr>
          <p:cNvPr id="3" name="Rectangle 2"/>
          <p:cNvSpPr/>
          <p:nvPr/>
        </p:nvSpPr>
        <p:spPr>
          <a:xfrm>
            <a:off x="990600" y="1674674"/>
            <a:ext cx="7620000" cy="3000821"/>
          </a:xfrm>
          <a:prstGeom prst="rect">
            <a:avLst/>
          </a:prstGeom>
        </p:spPr>
        <p:txBody>
          <a:bodyPr wrap="square">
            <a:spAutoFit/>
          </a:bodyPr>
          <a:lstStyle/>
          <a:p>
            <a:pPr algn="just">
              <a:lnSpc>
                <a:spcPct val="150000"/>
              </a:lnSpc>
            </a:pPr>
            <a:r>
              <a:rPr lang="en-IN" b="1" dirty="0"/>
              <a:t>Active </a:t>
            </a:r>
            <a:r>
              <a:rPr lang="en-IN" b="1" dirty="0" smtClean="0"/>
              <a:t>transport:</a:t>
            </a:r>
          </a:p>
          <a:p>
            <a:pPr marL="285750" indent="-285750" algn="just">
              <a:lnSpc>
                <a:spcPct val="150000"/>
              </a:lnSpc>
              <a:buFont typeface="Arial" pitchFamily="34" charset="0"/>
              <a:buChar char="•"/>
            </a:pPr>
            <a:r>
              <a:rPr lang="en-IN" dirty="0" smtClean="0"/>
              <a:t>Some </a:t>
            </a:r>
            <a:r>
              <a:rPr lang="en-IN" dirty="0"/>
              <a:t>substances are actively transported across cell membranes. This transport is mediated by carrier proteins in a process analogous to that of enzymes</a:t>
            </a:r>
          </a:p>
          <a:p>
            <a:pPr marL="285750" indent="-285750" algn="just">
              <a:lnSpc>
                <a:spcPct val="150000"/>
              </a:lnSpc>
              <a:buFont typeface="Arial" pitchFamily="34" charset="0"/>
              <a:buChar char="•"/>
            </a:pPr>
            <a:r>
              <a:rPr lang="en-IN" dirty="0"/>
              <a:t>Phagocytosis is a process where specialized cells such as macrophages engulf particles for subsequent digestion. This transport process is important, for example, for the removal of particles in the alveoli.</a:t>
            </a:r>
            <a:endParaRPr lang="en-IN" dirty="0"/>
          </a:p>
        </p:txBody>
      </p:sp>
    </p:spTree>
    <p:extLst>
      <p:ext uri="{BB962C8B-B14F-4D97-AF65-F5344CB8AC3E}">
        <p14:creationId xmlns:p14="http://schemas.microsoft.com/office/powerpoint/2010/main" val="1527274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90600"/>
            <a:ext cx="8382000" cy="5770811"/>
          </a:xfrm>
          <a:prstGeom prst="rect">
            <a:avLst/>
          </a:prstGeom>
        </p:spPr>
        <p:txBody>
          <a:bodyPr wrap="square">
            <a:spAutoFit/>
          </a:bodyPr>
          <a:lstStyle/>
          <a:p>
            <a:pPr marL="285750" indent="-285750" algn="just">
              <a:lnSpc>
                <a:spcPct val="150000"/>
              </a:lnSpc>
              <a:buFont typeface="Arial" pitchFamily="34" charset="0"/>
              <a:buChar char="•"/>
            </a:pPr>
            <a:r>
              <a:rPr lang="en-IN" dirty="0" smtClean="0"/>
              <a:t>Absorption </a:t>
            </a:r>
            <a:r>
              <a:rPr lang="en-IN" dirty="0"/>
              <a:t>is the uptake of a substance from the environment into the organism. The term usually includes not only the entrance into the barrier tissue but also the further transport into circulating blood.</a:t>
            </a:r>
          </a:p>
          <a:p>
            <a:pPr marL="285750" indent="-285750" algn="just">
              <a:lnSpc>
                <a:spcPct val="150000"/>
              </a:lnSpc>
              <a:buFont typeface="Arial" pitchFamily="34" charset="0"/>
              <a:buChar char="•"/>
            </a:pPr>
            <a:r>
              <a:rPr lang="en-IN" dirty="0"/>
              <a:t>Pulmonary absorption. The lungs are the primary route of deposition and absorption of small airborne particles, gases, vapours and aerosols. </a:t>
            </a:r>
            <a:endParaRPr lang="en-IN" dirty="0" smtClean="0"/>
          </a:p>
          <a:p>
            <a:pPr marL="285750" indent="-285750" algn="just">
              <a:lnSpc>
                <a:spcPct val="150000"/>
              </a:lnSpc>
              <a:buFont typeface="Arial" pitchFamily="34" charset="0"/>
              <a:buChar char="•"/>
            </a:pPr>
            <a:r>
              <a:rPr lang="en-IN" dirty="0" smtClean="0"/>
              <a:t>For </a:t>
            </a:r>
            <a:r>
              <a:rPr lang="en-IN" dirty="0"/>
              <a:t>highly water-soluble gases and vapours a significant part of the uptake occurs in the nose and the respiratory tree, but for less soluble substances it primarily takes place in the lung alveoli. </a:t>
            </a:r>
            <a:endParaRPr lang="en-IN" dirty="0" smtClean="0"/>
          </a:p>
          <a:p>
            <a:pPr marL="285750" indent="-285750" algn="just">
              <a:lnSpc>
                <a:spcPct val="150000"/>
              </a:lnSpc>
              <a:buFont typeface="Arial" pitchFamily="34" charset="0"/>
              <a:buChar char="•"/>
            </a:pPr>
            <a:r>
              <a:rPr lang="en-IN" dirty="0" smtClean="0"/>
              <a:t>The </a:t>
            </a:r>
            <a:r>
              <a:rPr lang="en-IN" dirty="0"/>
              <a:t>alveoli have a very large surface area (about 100 m</a:t>
            </a:r>
            <a:r>
              <a:rPr lang="en-IN" baseline="30000" dirty="0"/>
              <a:t>2</a:t>
            </a:r>
            <a:r>
              <a:rPr lang="en-IN" dirty="0"/>
              <a:t> in humans). </a:t>
            </a:r>
            <a:endParaRPr lang="en-IN" dirty="0" smtClean="0"/>
          </a:p>
          <a:p>
            <a:pPr marL="285750" indent="-285750" algn="just">
              <a:lnSpc>
                <a:spcPct val="150000"/>
              </a:lnSpc>
              <a:buFont typeface="Arial" pitchFamily="34" charset="0"/>
              <a:buChar char="•"/>
            </a:pPr>
            <a:r>
              <a:rPr lang="en-IN" dirty="0" smtClean="0"/>
              <a:t>In </a:t>
            </a:r>
            <a:r>
              <a:rPr lang="en-IN" dirty="0"/>
              <a:t>addition, the diffusion barrier is extremely small, with only two thin cell layers and a distance in the order of </a:t>
            </a:r>
            <a:r>
              <a:rPr lang="en-IN" dirty="0" err="1"/>
              <a:t>micrometers</a:t>
            </a:r>
            <a:r>
              <a:rPr lang="en-IN" dirty="0"/>
              <a:t> from alveolar air to systemic blood circulation. </a:t>
            </a:r>
            <a:endParaRPr lang="en-IN" dirty="0" smtClean="0"/>
          </a:p>
          <a:p>
            <a:pPr marL="285750" indent="-285750" algn="just">
              <a:lnSpc>
                <a:spcPct val="150000"/>
              </a:lnSpc>
              <a:buFont typeface="Arial" pitchFamily="34" charset="0"/>
              <a:buChar char="•"/>
            </a:pPr>
            <a:r>
              <a:rPr lang="en-IN" dirty="0" smtClean="0"/>
              <a:t>This </a:t>
            </a:r>
            <a:r>
              <a:rPr lang="en-IN" dirty="0"/>
              <a:t>makes the lungs very efficient not only in the exchange of oxygen and carbon dioxide but also of other gases and vapours. </a:t>
            </a:r>
            <a:endParaRPr lang="en-IN" dirty="0" smtClean="0"/>
          </a:p>
          <a:p>
            <a:endParaRPr lang="en-IN" dirty="0"/>
          </a:p>
        </p:txBody>
      </p:sp>
      <p:sp>
        <p:nvSpPr>
          <p:cNvPr id="3" name="Rectangle 2"/>
          <p:cNvSpPr/>
          <p:nvPr/>
        </p:nvSpPr>
        <p:spPr>
          <a:xfrm>
            <a:off x="2819400" y="228600"/>
            <a:ext cx="41148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600" b="1" dirty="0"/>
              <a:t>Absorption</a:t>
            </a:r>
            <a:endParaRPr lang="en-IN" sz="3600" dirty="0"/>
          </a:p>
        </p:txBody>
      </p:sp>
    </p:spTree>
    <p:extLst>
      <p:ext uri="{BB962C8B-B14F-4D97-AF65-F5344CB8AC3E}">
        <p14:creationId xmlns:p14="http://schemas.microsoft.com/office/powerpoint/2010/main" val="3433599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14400"/>
            <a:ext cx="8305800" cy="5909310"/>
          </a:xfrm>
          <a:prstGeom prst="rect">
            <a:avLst/>
          </a:prstGeom>
        </p:spPr>
        <p:txBody>
          <a:bodyPr wrap="square">
            <a:spAutoFit/>
          </a:bodyPr>
          <a:lstStyle/>
          <a:p>
            <a:pPr algn="just">
              <a:lnSpc>
                <a:spcPct val="150000"/>
              </a:lnSpc>
            </a:pPr>
            <a:r>
              <a:rPr lang="en-IN" dirty="0" smtClean="0"/>
              <a:t>• </a:t>
            </a:r>
            <a:r>
              <a:rPr lang="en-IN" dirty="0"/>
              <a:t>Once a living organism has been exposed to a toxicant, the compound must get into the body and to its target site in an active form in order to cause an adverse effect.</a:t>
            </a:r>
          </a:p>
          <a:p>
            <a:pPr algn="just">
              <a:lnSpc>
                <a:spcPct val="150000"/>
              </a:lnSpc>
            </a:pPr>
            <a:r>
              <a:rPr lang="en-IN" dirty="0"/>
              <a:t>• The body has </a:t>
            </a:r>
            <a:r>
              <a:rPr lang="en-IN" dirty="0" err="1"/>
              <a:t>defenses</a:t>
            </a:r>
            <a:r>
              <a:rPr lang="en-IN" dirty="0"/>
              <a:t>:</a:t>
            </a:r>
          </a:p>
          <a:p>
            <a:pPr algn="just">
              <a:lnSpc>
                <a:spcPct val="150000"/>
              </a:lnSpc>
            </a:pPr>
            <a:r>
              <a:rPr lang="en-IN" dirty="0"/>
              <a:t>• Membrane barriers</a:t>
            </a:r>
          </a:p>
          <a:p>
            <a:pPr algn="just">
              <a:lnSpc>
                <a:spcPct val="150000"/>
              </a:lnSpc>
            </a:pPr>
            <a:r>
              <a:rPr lang="en-IN" dirty="0"/>
              <a:t>• passive and facilitated diffusion, active transport</a:t>
            </a:r>
          </a:p>
          <a:p>
            <a:pPr algn="just">
              <a:lnSpc>
                <a:spcPct val="150000"/>
              </a:lnSpc>
            </a:pPr>
            <a:r>
              <a:rPr lang="en-IN" dirty="0"/>
              <a:t>• Biotransformation enzymes, antioxidants</a:t>
            </a:r>
          </a:p>
          <a:p>
            <a:pPr algn="just">
              <a:lnSpc>
                <a:spcPct val="150000"/>
              </a:lnSpc>
            </a:pPr>
            <a:r>
              <a:rPr lang="en-IN" dirty="0"/>
              <a:t>• Elimination mechanisms</a:t>
            </a:r>
          </a:p>
          <a:p>
            <a:pPr>
              <a:lnSpc>
                <a:spcPct val="150000"/>
              </a:lnSpc>
            </a:pPr>
            <a:r>
              <a:rPr lang="en-IN" dirty="0" smtClean="0"/>
              <a:t>• </a:t>
            </a:r>
            <a:r>
              <a:rPr lang="en-IN" dirty="0"/>
              <a:t>Inhalation: readily absorb gases into the blood stream via the alveoli</a:t>
            </a:r>
            <a:r>
              <a:rPr lang="en-IN" dirty="0" smtClean="0"/>
              <a:t>.(</a:t>
            </a:r>
            <a:r>
              <a:rPr lang="en-IN" dirty="0"/>
              <a:t>Large alveolar surface, high blood flow, and proximity of blood </a:t>
            </a:r>
            <a:r>
              <a:rPr lang="en-IN" dirty="0" smtClean="0"/>
              <a:t>to alveolar </a:t>
            </a:r>
            <a:r>
              <a:rPr lang="en-IN" dirty="0"/>
              <a:t>air)</a:t>
            </a:r>
          </a:p>
          <a:p>
            <a:pPr>
              <a:lnSpc>
                <a:spcPct val="150000"/>
              </a:lnSpc>
            </a:pPr>
            <a:r>
              <a:rPr lang="en-IN" dirty="0"/>
              <a:t>• Ingestion: absorption through GI tract stomach (acids), small </a:t>
            </a:r>
            <a:r>
              <a:rPr lang="en-IN" dirty="0" smtClean="0"/>
              <a:t>intestine (long </a:t>
            </a:r>
            <a:r>
              <a:rPr lang="en-IN" dirty="0"/>
              <a:t>contact time, large surface area)</a:t>
            </a:r>
          </a:p>
          <a:p>
            <a:pPr>
              <a:lnSpc>
                <a:spcPct val="150000"/>
              </a:lnSpc>
            </a:pPr>
            <a:r>
              <a:rPr lang="en-IN" dirty="0"/>
              <a:t>• 1st Pass Effect (liver can modify)</a:t>
            </a:r>
          </a:p>
          <a:p>
            <a:pPr>
              <a:lnSpc>
                <a:spcPct val="150000"/>
              </a:lnSpc>
            </a:pPr>
            <a:r>
              <a:rPr lang="en-IN" dirty="0"/>
              <a:t>• Dermal: absorption through epidermis (stratum </a:t>
            </a:r>
            <a:r>
              <a:rPr lang="en-IN" dirty="0" err="1"/>
              <a:t>corneum</a:t>
            </a:r>
            <a:r>
              <a:rPr lang="en-IN" dirty="0"/>
              <a:t>), </a:t>
            </a:r>
            <a:r>
              <a:rPr lang="en-IN" dirty="0" smtClean="0"/>
              <a:t>then dermis</a:t>
            </a:r>
            <a:r>
              <a:rPr lang="en-IN" dirty="0"/>
              <a:t>; site and condition of skin</a:t>
            </a:r>
          </a:p>
        </p:txBody>
      </p:sp>
      <p:sp>
        <p:nvSpPr>
          <p:cNvPr id="3" name="Rectangle 2"/>
          <p:cNvSpPr/>
          <p:nvPr/>
        </p:nvSpPr>
        <p:spPr>
          <a:xfrm>
            <a:off x="2819400" y="152400"/>
            <a:ext cx="41148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600" b="1" dirty="0"/>
              <a:t>Absorption</a:t>
            </a:r>
            <a:endParaRPr lang="en-IN" sz="3600" dirty="0"/>
          </a:p>
        </p:txBody>
      </p:sp>
    </p:spTree>
    <p:extLst>
      <p:ext uri="{BB962C8B-B14F-4D97-AF65-F5344CB8AC3E}">
        <p14:creationId xmlns:p14="http://schemas.microsoft.com/office/powerpoint/2010/main" val="834191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066800"/>
            <a:ext cx="8229600" cy="5493812"/>
          </a:xfrm>
          <a:prstGeom prst="rect">
            <a:avLst/>
          </a:prstGeom>
          <a:noFill/>
        </p:spPr>
        <p:txBody>
          <a:bodyPr wrap="square" rtlCol="0">
            <a:spAutoFit/>
          </a:bodyPr>
          <a:lstStyle/>
          <a:p>
            <a:pPr marL="285750" indent="-285750" algn="just">
              <a:lnSpc>
                <a:spcPct val="150000"/>
              </a:lnSpc>
              <a:buFont typeface="Arial" pitchFamily="34" charset="0"/>
              <a:buChar char="•"/>
            </a:pPr>
            <a:r>
              <a:rPr lang="en-IN" dirty="0" smtClean="0"/>
              <a:t>The </a:t>
            </a:r>
            <a:r>
              <a:rPr lang="en-IN" dirty="0"/>
              <a:t>distribution of a substance within the organism is a dynamic process which depends on uptake and elimination rates, as well as the blood flow to the different tissues and their affinities for the substance. </a:t>
            </a:r>
            <a:endParaRPr lang="en-IN" dirty="0" smtClean="0"/>
          </a:p>
          <a:p>
            <a:pPr marL="285750" indent="-285750" algn="just">
              <a:lnSpc>
                <a:spcPct val="150000"/>
              </a:lnSpc>
              <a:buFont typeface="Arial" pitchFamily="34" charset="0"/>
              <a:buChar char="•"/>
            </a:pPr>
            <a:r>
              <a:rPr lang="en-IN" dirty="0" smtClean="0"/>
              <a:t>Water-soluble</a:t>
            </a:r>
            <a:r>
              <a:rPr lang="en-IN" dirty="0"/>
              <a:t>, small, uncharged molecules, univalent </a:t>
            </a:r>
            <a:r>
              <a:rPr lang="en-IN" dirty="0" err="1"/>
              <a:t>cations</a:t>
            </a:r>
            <a:r>
              <a:rPr lang="en-IN" dirty="0"/>
              <a:t>, and most anions diffuse easily and will eventually reach a relatively even distribution in the body.</a:t>
            </a:r>
          </a:p>
          <a:p>
            <a:pPr marL="285750" indent="-285750" algn="just">
              <a:lnSpc>
                <a:spcPct val="150000"/>
              </a:lnSpc>
              <a:buFont typeface="Arial" pitchFamily="34" charset="0"/>
              <a:buChar char="•"/>
            </a:pPr>
            <a:r>
              <a:rPr lang="en-IN" dirty="0"/>
              <a:t>Volume of distribution is the amount of a substance in the body at a given time, divided by the concentration in blood, plasma or serum at that time. </a:t>
            </a:r>
            <a:endParaRPr lang="en-IN" dirty="0" smtClean="0"/>
          </a:p>
          <a:p>
            <a:pPr marL="285750" indent="-285750" algn="just">
              <a:lnSpc>
                <a:spcPct val="150000"/>
              </a:lnSpc>
              <a:buFont typeface="Arial" pitchFamily="34" charset="0"/>
              <a:buChar char="•"/>
            </a:pPr>
            <a:r>
              <a:rPr lang="en-IN" dirty="0" smtClean="0"/>
              <a:t>The </a:t>
            </a:r>
            <a:r>
              <a:rPr lang="en-IN" dirty="0"/>
              <a:t>value has no meaning as a physical volume, as many substances are not uniformly distributed in the organism. </a:t>
            </a:r>
            <a:endParaRPr lang="en-IN" dirty="0" smtClean="0"/>
          </a:p>
          <a:p>
            <a:pPr marL="285750" indent="-285750" algn="just">
              <a:lnSpc>
                <a:spcPct val="150000"/>
              </a:lnSpc>
              <a:buFont typeface="Arial" pitchFamily="34" charset="0"/>
              <a:buChar char="•"/>
            </a:pPr>
            <a:r>
              <a:rPr lang="en-IN" dirty="0" smtClean="0"/>
              <a:t>A </a:t>
            </a:r>
            <a:r>
              <a:rPr lang="en-IN" dirty="0"/>
              <a:t>volume of distribution of less than one l/kg body weight indicates preferential distribution in the blood (or serum or plasma), whereas a value above one indicates a preference for peripheral tissues such as adipose tissue for fat soluble substances</a:t>
            </a:r>
            <a:r>
              <a:rPr lang="en-IN" dirty="0" smtClean="0"/>
              <a:t>.</a:t>
            </a:r>
            <a:endParaRPr lang="en-IN" dirty="0"/>
          </a:p>
        </p:txBody>
      </p:sp>
      <p:sp>
        <p:nvSpPr>
          <p:cNvPr id="3" name="Rectangle 2"/>
          <p:cNvSpPr/>
          <p:nvPr/>
        </p:nvSpPr>
        <p:spPr>
          <a:xfrm>
            <a:off x="3124200" y="304800"/>
            <a:ext cx="3581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a:t>Distribution</a:t>
            </a:r>
          </a:p>
          <a:p>
            <a:pPr algn="ctr"/>
            <a:endParaRPr lang="en-IN" dirty="0"/>
          </a:p>
        </p:txBody>
      </p:sp>
    </p:spTree>
    <p:extLst>
      <p:ext uri="{BB962C8B-B14F-4D97-AF65-F5344CB8AC3E}">
        <p14:creationId xmlns:p14="http://schemas.microsoft.com/office/powerpoint/2010/main" val="438300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447800"/>
            <a:ext cx="8229600" cy="3892732"/>
          </a:xfrm>
          <a:prstGeom prst="rect">
            <a:avLst/>
          </a:prstGeom>
        </p:spPr>
        <p:txBody>
          <a:bodyPr wrap="square">
            <a:spAutoFit/>
          </a:bodyPr>
          <a:lstStyle/>
          <a:p>
            <a:pPr algn="just">
              <a:lnSpc>
                <a:spcPct val="200000"/>
              </a:lnSpc>
            </a:pPr>
            <a:r>
              <a:rPr lang="en-IN" dirty="0" smtClean="0"/>
              <a:t>• </a:t>
            </a:r>
            <a:r>
              <a:rPr lang="en-IN" dirty="0"/>
              <a:t>Blood carries the </a:t>
            </a:r>
            <a:r>
              <a:rPr lang="en-IN" dirty="0" smtClean="0"/>
              <a:t>agent to </a:t>
            </a:r>
            <a:r>
              <a:rPr lang="en-IN" dirty="0"/>
              <a:t>and from its site </a:t>
            </a:r>
            <a:r>
              <a:rPr lang="en-IN" dirty="0" smtClean="0"/>
              <a:t>of action</a:t>
            </a:r>
            <a:r>
              <a:rPr lang="en-IN" dirty="0"/>
              <a:t>, storage </a:t>
            </a:r>
            <a:r>
              <a:rPr lang="en-IN" dirty="0" smtClean="0"/>
              <a:t>depots, organs </a:t>
            </a:r>
            <a:r>
              <a:rPr lang="en-IN" dirty="0"/>
              <a:t>of</a:t>
            </a:r>
          </a:p>
          <a:p>
            <a:pPr algn="just">
              <a:lnSpc>
                <a:spcPct val="200000"/>
              </a:lnSpc>
            </a:pPr>
            <a:r>
              <a:rPr lang="en-IN" dirty="0"/>
              <a:t>transformation, </a:t>
            </a:r>
            <a:r>
              <a:rPr lang="en-IN" dirty="0" smtClean="0"/>
              <a:t>and organs </a:t>
            </a:r>
            <a:r>
              <a:rPr lang="en-IN" dirty="0"/>
              <a:t>of elimination</a:t>
            </a:r>
          </a:p>
          <a:p>
            <a:pPr algn="just">
              <a:lnSpc>
                <a:spcPct val="200000"/>
              </a:lnSpc>
            </a:pPr>
            <a:r>
              <a:rPr lang="en-IN" dirty="0"/>
              <a:t>• Rate of </a:t>
            </a:r>
            <a:r>
              <a:rPr lang="en-IN" dirty="0" smtClean="0"/>
              <a:t>distribution (rapid</a:t>
            </a:r>
            <a:r>
              <a:rPr lang="en-IN" dirty="0"/>
              <a:t>) dependent upon</a:t>
            </a:r>
          </a:p>
          <a:p>
            <a:pPr algn="just">
              <a:lnSpc>
                <a:spcPct val="200000"/>
              </a:lnSpc>
            </a:pPr>
            <a:r>
              <a:rPr lang="en-IN" dirty="0"/>
              <a:t>• blood </a:t>
            </a:r>
            <a:r>
              <a:rPr lang="en-IN" dirty="0" smtClean="0"/>
              <a:t>flow</a:t>
            </a:r>
          </a:p>
          <a:p>
            <a:pPr algn="just">
              <a:lnSpc>
                <a:spcPct val="200000"/>
              </a:lnSpc>
            </a:pPr>
            <a:r>
              <a:rPr lang="en-IN" dirty="0" smtClean="0"/>
              <a:t>• </a:t>
            </a:r>
            <a:r>
              <a:rPr lang="en-IN" dirty="0"/>
              <a:t>characteristics of toxicant</a:t>
            </a:r>
          </a:p>
          <a:p>
            <a:pPr algn="just">
              <a:lnSpc>
                <a:spcPct val="200000"/>
              </a:lnSpc>
            </a:pPr>
            <a:r>
              <a:rPr lang="en-IN" dirty="0"/>
              <a:t>(affinity for the </a:t>
            </a:r>
            <a:r>
              <a:rPr lang="en-IN" dirty="0" smtClean="0"/>
              <a:t>tissue and </a:t>
            </a:r>
            <a:r>
              <a:rPr lang="en-IN" dirty="0"/>
              <a:t>the </a:t>
            </a:r>
            <a:r>
              <a:rPr lang="en-IN" dirty="0" smtClean="0"/>
              <a:t>partition coefficient</a:t>
            </a:r>
            <a:r>
              <a:rPr lang="en-IN" dirty="0"/>
              <a:t>)</a:t>
            </a:r>
          </a:p>
          <a:p>
            <a:pPr algn="just">
              <a:lnSpc>
                <a:spcPct val="200000"/>
              </a:lnSpc>
            </a:pPr>
            <a:r>
              <a:rPr lang="en-IN" dirty="0"/>
              <a:t>• Distribution may </a:t>
            </a:r>
            <a:r>
              <a:rPr lang="en-IN" dirty="0" smtClean="0"/>
              <a:t>change over </a:t>
            </a:r>
            <a:r>
              <a:rPr lang="en-IN" dirty="0"/>
              <a:t>time</a:t>
            </a:r>
          </a:p>
        </p:txBody>
      </p:sp>
      <p:sp>
        <p:nvSpPr>
          <p:cNvPr id="4" name="Rectangle 3"/>
          <p:cNvSpPr/>
          <p:nvPr/>
        </p:nvSpPr>
        <p:spPr>
          <a:xfrm>
            <a:off x="2819400" y="152400"/>
            <a:ext cx="41148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600" b="1" dirty="0" smtClean="0"/>
              <a:t>Distribution</a:t>
            </a:r>
            <a:endParaRPr lang="en-IN" sz="3600" dirty="0"/>
          </a:p>
        </p:txBody>
      </p:sp>
    </p:spTree>
    <p:extLst>
      <p:ext uri="{BB962C8B-B14F-4D97-AF65-F5344CB8AC3E}">
        <p14:creationId xmlns:p14="http://schemas.microsoft.com/office/powerpoint/2010/main" val="457829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404878"/>
            <a:ext cx="8077200" cy="3970318"/>
          </a:xfrm>
          <a:prstGeom prst="rect">
            <a:avLst/>
          </a:prstGeom>
        </p:spPr>
        <p:txBody>
          <a:bodyPr wrap="square">
            <a:spAutoFit/>
          </a:bodyPr>
          <a:lstStyle/>
          <a:p>
            <a:pPr algn="just">
              <a:lnSpc>
                <a:spcPct val="200000"/>
              </a:lnSpc>
            </a:pPr>
            <a:r>
              <a:rPr lang="en-IN" dirty="0" smtClean="0"/>
              <a:t>• </a:t>
            </a:r>
            <a:r>
              <a:rPr lang="en-IN" dirty="0"/>
              <a:t>Metabolism is the process by which the administered </a:t>
            </a:r>
            <a:r>
              <a:rPr lang="en-IN" dirty="0" smtClean="0"/>
              <a:t>chemical (parent </a:t>
            </a:r>
            <a:r>
              <a:rPr lang="en-IN" dirty="0"/>
              <a:t>compounds) are modified by the organism by </a:t>
            </a:r>
            <a:r>
              <a:rPr lang="en-IN" dirty="0" smtClean="0"/>
              <a:t>enzymatic reactions</a:t>
            </a:r>
            <a:r>
              <a:rPr lang="en-IN" dirty="0"/>
              <a:t>.</a:t>
            </a:r>
          </a:p>
          <a:p>
            <a:pPr algn="just">
              <a:lnSpc>
                <a:spcPct val="200000"/>
              </a:lnSpc>
            </a:pPr>
            <a:r>
              <a:rPr lang="en-IN" dirty="0"/>
              <a:t>• </a:t>
            </a:r>
            <a:r>
              <a:rPr lang="en-IN" dirty="0" smtClean="0"/>
              <a:t>objective</a:t>
            </a:r>
            <a:r>
              <a:rPr lang="en-IN" dirty="0"/>
              <a:t>: make chemical agents more water soluble and easier </a:t>
            </a:r>
            <a:r>
              <a:rPr lang="en-IN" dirty="0" smtClean="0"/>
              <a:t>to excrete</a:t>
            </a:r>
            <a:endParaRPr lang="en-IN" dirty="0"/>
          </a:p>
          <a:p>
            <a:pPr algn="just">
              <a:lnSpc>
                <a:spcPct val="200000"/>
              </a:lnSpc>
            </a:pPr>
            <a:r>
              <a:rPr lang="en-IN" dirty="0"/>
              <a:t>• decrease lipid solubility --&gt; decrease amount at target</a:t>
            </a:r>
          </a:p>
          <a:p>
            <a:pPr algn="just">
              <a:lnSpc>
                <a:spcPct val="200000"/>
              </a:lnSpc>
            </a:pPr>
            <a:r>
              <a:rPr lang="en-IN" dirty="0"/>
              <a:t>• increase ionization --&gt; increase excretion rate --&gt; decrease toxicity</a:t>
            </a:r>
          </a:p>
          <a:p>
            <a:pPr algn="just">
              <a:lnSpc>
                <a:spcPct val="200000"/>
              </a:lnSpc>
            </a:pPr>
            <a:r>
              <a:rPr lang="en-IN" dirty="0"/>
              <a:t>• </a:t>
            </a:r>
            <a:r>
              <a:rPr lang="en-IN" dirty="0" err="1"/>
              <a:t>Bioactivation</a:t>
            </a:r>
            <a:r>
              <a:rPr lang="en-IN" dirty="0"/>
              <a:t>: Biotransformation can result in the formation </a:t>
            </a:r>
            <a:r>
              <a:rPr lang="en-IN" dirty="0" smtClean="0"/>
              <a:t>of reactive </a:t>
            </a:r>
            <a:r>
              <a:rPr lang="en-IN" dirty="0"/>
              <a:t>metabolites</a:t>
            </a:r>
          </a:p>
        </p:txBody>
      </p:sp>
      <p:sp>
        <p:nvSpPr>
          <p:cNvPr id="3" name="Rectangle 2"/>
          <p:cNvSpPr/>
          <p:nvPr/>
        </p:nvSpPr>
        <p:spPr>
          <a:xfrm>
            <a:off x="3048000" y="152400"/>
            <a:ext cx="3810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b="1" dirty="0"/>
              <a:t>Metabolism</a:t>
            </a:r>
          </a:p>
          <a:p>
            <a:pPr algn="ctr"/>
            <a:endParaRPr lang="en-IN" dirty="0"/>
          </a:p>
        </p:txBody>
      </p:sp>
    </p:spTree>
    <p:extLst>
      <p:ext uri="{BB962C8B-B14F-4D97-AF65-F5344CB8AC3E}">
        <p14:creationId xmlns:p14="http://schemas.microsoft.com/office/powerpoint/2010/main" val="2687393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425476"/>
            <a:ext cx="8153400" cy="5016758"/>
          </a:xfrm>
          <a:prstGeom prst="rect">
            <a:avLst/>
          </a:prstGeom>
        </p:spPr>
        <p:txBody>
          <a:bodyPr wrap="square">
            <a:spAutoFit/>
          </a:bodyPr>
          <a:lstStyle/>
          <a:p>
            <a:pPr algn="just">
              <a:lnSpc>
                <a:spcPct val="200000"/>
              </a:lnSpc>
            </a:pPr>
            <a:r>
              <a:rPr lang="en-IN" dirty="0" smtClean="0"/>
              <a:t>• </a:t>
            </a:r>
            <a:r>
              <a:rPr lang="en-IN" sz="2000" dirty="0"/>
              <a:t>Acute toxicity describes the adverse effects of a substance that </a:t>
            </a:r>
            <a:r>
              <a:rPr lang="en-IN" sz="2000" dirty="0" smtClean="0"/>
              <a:t>result either </a:t>
            </a:r>
            <a:r>
              <a:rPr lang="en-IN" sz="2000" dirty="0"/>
              <a:t>from a single exposure or from multiple exposures in a </a:t>
            </a:r>
            <a:r>
              <a:rPr lang="en-IN" sz="2000" dirty="0" smtClean="0"/>
              <a:t>short  space </a:t>
            </a:r>
            <a:r>
              <a:rPr lang="en-IN" sz="2000" dirty="0"/>
              <a:t>of time (usually less than 24 hours).</a:t>
            </a:r>
          </a:p>
          <a:p>
            <a:pPr algn="just">
              <a:lnSpc>
                <a:spcPct val="200000"/>
              </a:lnSpc>
            </a:pPr>
            <a:r>
              <a:rPr lang="en-IN" sz="2000" dirty="0"/>
              <a:t>• Symptoms may vary, severity can range from mild to lethal.</a:t>
            </a:r>
          </a:p>
          <a:p>
            <a:pPr algn="just">
              <a:lnSpc>
                <a:spcPct val="200000"/>
              </a:lnSpc>
            </a:pPr>
            <a:r>
              <a:rPr lang="en-IN" sz="2000" dirty="0"/>
              <a:t>• Chronic toxicity is a property of a substance that has toxic effects on a</a:t>
            </a:r>
          </a:p>
          <a:p>
            <a:pPr algn="just">
              <a:lnSpc>
                <a:spcPct val="200000"/>
              </a:lnSpc>
            </a:pPr>
            <a:r>
              <a:rPr lang="en-IN" sz="2000" dirty="0"/>
              <a:t>living organism, when that organism is exposed to the </a:t>
            </a:r>
            <a:r>
              <a:rPr lang="en-IN" sz="2000" dirty="0" smtClean="0"/>
              <a:t>substance continuously </a:t>
            </a:r>
            <a:r>
              <a:rPr lang="en-IN" sz="2000" dirty="0"/>
              <a:t>or repeatedly.</a:t>
            </a:r>
          </a:p>
          <a:p>
            <a:pPr algn="just">
              <a:lnSpc>
                <a:spcPct val="200000"/>
              </a:lnSpc>
            </a:pPr>
            <a:r>
              <a:rPr lang="en-IN" sz="2000" dirty="0"/>
              <a:t>• Carcinogenic, mutagenic, </a:t>
            </a:r>
            <a:r>
              <a:rPr lang="en-IN" sz="2000" dirty="0" err="1"/>
              <a:t>teratogenic</a:t>
            </a:r>
            <a:r>
              <a:rPr lang="en-IN" sz="2000" dirty="0"/>
              <a:t> effects can be expected.</a:t>
            </a:r>
          </a:p>
        </p:txBody>
      </p:sp>
      <p:sp>
        <p:nvSpPr>
          <p:cNvPr id="3" name="Rectangle 2"/>
          <p:cNvSpPr/>
          <p:nvPr/>
        </p:nvSpPr>
        <p:spPr>
          <a:xfrm>
            <a:off x="2438400" y="228600"/>
            <a:ext cx="5105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a:t>Effects of acute and chronic poisoning</a:t>
            </a:r>
            <a:endParaRPr lang="en-IN" sz="2400" dirty="0"/>
          </a:p>
        </p:txBody>
      </p:sp>
    </p:spTree>
    <p:extLst>
      <p:ext uri="{BB962C8B-B14F-4D97-AF65-F5344CB8AC3E}">
        <p14:creationId xmlns:p14="http://schemas.microsoft.com/office/powerpoint/2010/main" val="2810425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609600"/>
            <a:ext cx="7924800" cy="6324808"/>
          </a:xfrm>
          <a:prstGeom prst="rect">
            <a:avLst/>
          </a:prstGeom>
          <a:noFill/>
        </p:spPr>
        <p:txBody>
          <a:bodyPr wrap="square" rtlCol="0">
            <a:spAutoFit/>
          </a:bodyPr>
          <a:lstStyle/>
          <a:p>
            <a:pPr marL="285750" indent="-285750" algn="just">
              <a:lnSpc>
                <a:spcPct val="150000"/>
              </a:lnSpc>
              <a:buFont typeface="Arial" pitchFamily="34" charset="0"/>
              <a:buChar char="•"/>
            </a:pPr>
            <a:r>
              <a:rPr lang="en-IN" dirty="0"/>
              <a:t>Toxicology addresses a variety of questions. For example, in agriculture, toxicology determines the possible health effects from exposure to pesticides or herbicides, or the effect of animal feed additives, such as growth factors, on people. Toxicology is also used in laboratory experiments on animals to establish dose-response relationships. </a:t>
            </a:r>
            <a:endParaRPr lang="en-IN" dirty="0" smtClean="0"/>
          </a:p>
          <a:p>
            <a:pPr marL="285750" indent="-285750" algn="just">
              <a:lnSpc>
                <a:spcPct val="150000"/>
              </a:lnSpc>
              <a:buFont typeface="Arial" pitchFamily="34" charset="0"/>
              <a:buChar char="•"/>
            </a:pPr>
            <a:r>
              <a:rPr lang="en-IN" dirty="0" smtClean="0"/>
              <a:t>Toxicology </a:t>
            </a:r>
            <a:r>
              <a:rPr lang="en-IN" dirty="0"/>
              <a:t>also deals with the way chemicals and waste products affect the health of an individual.</a:t>
            </a:r>
          </a:p>
          <a:p>
            <a:pPr marL="285750" lvl="0" indent="-285750" algn="just">
              <a:lnSpc>
                <a:spcPct val="150000"/>
              </a:lnSpc>
              <a:buFont typeface="Arial" pitchFamily="34" charset="0"/>
              <a:buChar char="•"/>
            </a:pPr>
            <a:r>
              <a:rPr lang="en-IN" dirty="0"/>
              <a:t>Toxic substances are classified into the following:</a:t>
            </a:r>
          </a:p>
          <a:p>
            <a:pPr lvl="0" algn="just">
              <a:lnSpc>
                <a:spcPct val="150000"/>
              </a:lnSpc>
            </a:pPr>
            <a:r>
              <a:rPr lang="en-IN" b="1" dirty="0"/>
              <a:t>A. Heavy </a:t>
            </a:r>
            <a:r>
              <a:rPr lang="en-IN" b="1" dirty="0" smtClean="0"/>
              <a:t>Metals-</a:t>
            </a:r>
            <a:r>
              <a:rPr lang="en-IN" dirty="0" smtClean="0"/>
              <a:t>Metals </a:t>
            </a:r>
            <a:r>
              <a:rPr lang="en-IN" dirty="0"/>
              <a:t>differ from other toxic substances in that they are neither created nor destroyed by humans. Their use by humans plays an important role in determining their potential for health effects. Their effect on health could occur through at least two mechanisms: first, by increasing the presence of heavy metals in air, water, soil, and food, and second, by changing the structure of the chemical. For example, chromium III can be converted to or from chromium VI, the more toxic form of the metal</a:t>
            </a:r>
            <a:r>
              <a:rPr lang="en-IN" dirty="0" smtClean="0"/>
              <a:t>.</a:t>
            </a:r>
            <a:endParaRPr lang="en-IN" dirty="0"/>
          </a:p>
        </p:txBody>
      </p:sp>
      <p:sp>
        <p:nvSpPr>
          <p:cNvPr id="3" name="TextBox 2"/>
          <p:cNvSpPr txBox="1"/>
          <p:nvPr/>
        </p:nvSpPr>
        <p:spPr>
          <a:xfrm>
            <a:off x="1295400" y="76200"/>
            <a:ext cx="7010400" cy="461665"/>
          </a:xfrm>
          <a:prstGeom prst="rect">
            <a:avLst/>
          </a:prstGeom>
          <a:noFill/>
        </p:spPr>
        <p:txBody>
          <a:bodyPr wrap="square" rtlCol="0">
            <a:spAutoFit/>
          </a:bodyPr>
          <a:lstStyle/>
          <a:p>
            <a:pPr algn="ctr"/>
            <a:r>
              <a:rPr lang="en-IN" sz="2400" b="1" dirty="0" smtClean="0">
                <a:effectLst>
                  <a:outerShdw blurRad="38100" dist="38100" dir="2700000" algn="tl">
                    <a:srgbClr val="000000">
                      <a:alpha val="43137"/>
                    </a:srgbClr>
                  </a:outerShdw>
                </a:effectLst>
              </a:rPr>
              <a:t>INTRODUCTION</a:t>
            </a:r>
            <a:endParaRPr lang="en-IN"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084238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473875"/>
            <a:ext cx="8001000" cy="4062651"/>
          </a:xfrm>
          <a:prstGeom prst="rect">
            <a:avLst/>
          </a:prstGeom>
          <a:noFill/>
        </p:spPr>
        <p:txBody>
          <a:bodyPr wrap="square" rtlCol="0">
            <a:spAutoFit/>
          </a:bodyPr>
          <a:lstStyle/>
          <a:p>
            <a:pPr marL="285750" indent="-285750" algn="just">
              <a:lnSpc>
                <a:spcPct val="150000"/>
              </a:lnSpc>
              <a:buFont typeface="Arial" pitchFamily="34" charset="0"/>
              <a:buChar char="•"/>
            </a:pPr>
            <a:r>
              <a:rPr lang="en-IN" sz="2000" dirty="0"/>
              <a:t>Accumulation is the build-up of a substance in a tissue or organ to higher levels than in blood or plasma. </a:t>
            </a:r>
            <a:endParaRPr lang="en-IN" sz="2000" dirty="0" smtClean="0"/>
          </a:p>
          <a:p>
            <a:pPr marL="285750" indent="-285750" algn="just">
              <a:lnSpc>
                <a:spcPct val="150000"/>
              </a:lnSpc>
              <a:buFont typeface="Arial" pitchFamily="34" charset="0"/>
              <a:buChar char="•"/>
            </a:pPr>
            <a:r>
              <a:rPr lang="en-IN" sz="2000" dirty="0" smtClean="0"/>
              <a:t>It </a:t>
            </a:r>
            <a:r>
              <a:rPr lang="en-IN" sz="2000" dirty="0"/>
              <a:t>may also refer to a gradual build-up over time in the organism. </a:t>
            </a:r>
            <a:endParaRPr lang="en-IN" sz="2000" dirty="0" smtClean="0"/>
          </a:p>
          <a:p>
            <a:pPr marL="285750" indent="-285750" algn="just">
              <a:lnSpc>
                <a:spcPct val="150000"/>
              </a:lnSpc>
              <a:buFont typeface="Arial" pitchFamily="34" charset="0"/>
              <a:buChar char="•"/>
            </a:pPr>
            <a:r>
              <a:rPr lang="en-IN" sz="2000" dirty="0" smtClean="0"/>
              <a:t>Many </a:t>
            </a:r>
            <a:r>
              <a:rPr lang="en-IN" sz="2000" dirty="0" err="1"/>
              <a:t>xenobiotics</a:t>
            </a:r>
            <a:r>
              <a:rPr lang="en-IN" sz="2000" dirty="0"/>
              <a:t> are highly fat soluble and tend to accumulate in adipose tissue, while others have a special affinity for bone. </a:t>
            </a:r>
            <a:endParaRPr lang="en-IN" sz="2000" dirty="0" smtClean="0"/>
          </a:p>
          <a:p>
            <a:pPr marL="285750" indent="-285750" algn="just">
              <a:lnSpc>
                <a:spcPct val="150000"/>
              </a:lnSpc>
              <a:buFont typeface="Arial" pitchFamily="34" charset="0"/>
              <a:buChar char="•"/>
            </a:pPr>
            <a:r>
              <a:rPr lang="en-IN" sz="2000" dirty="0" smtClean="0"/>
              <a:t>For </a:t>
            </a:r>
            <a:r>
              <a:rPr lang="en-IN" sz="2000" dirty="0"/>
              <a:t>example, calcium in bone may be exchanged for </a:t>
            </a:r>
            <a:r>
              <a:rPr lang="en-IN" sz="2000" dirty="0" err="1"/>
              <a:t>cations</a:t>
            </a:r>
            <a:r>
              <a:rPr lang="en-IN" sz="2000" dirty="0"/>
              <a:t> of lead, strontium, barium and radium, and hydroxyl groups in bone may be exchanged for fluoride</a:t>
            </a:r>
            <a:r>
              <a:rPr lang="en-IN" dirty="0"/>
              <a:t>.</a:t>
            </a:r>
          </a:p>
          <a:p>
            <a:endParaRPr lang="en-IN" dirty="0"/>
          </a:p>
        </p:txBody>
      </p:sp>
      <p:sp>
        <p:nvSpPr>
          <p:cNvPr id="3" name="Rectangle 2"/>
          <p:cNvSpPr/>
          <p:nvPr/>
        </p:nvSpPr>
        <p:spPr>
          <a:xfrm>
            <a:off x="3048000" y="304800"/>
            <a:ext cx="3200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b="1" dirty="0"/>
              <a:t>Accumulation</a:t>
            </a:r>
          </a:p>
        </p:txBody>
      </p:sp>
    </p:spTree>
    <p:extLst>
      <p:ext uri="{BB962C8B-B14F-4D97-AF65-F5344CB8AC3E}">
        <p14:creationId xmlns:p14="http://schemas.microsoft.com/office/powerpoint/2010/main" val="3586230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09600"/>
            <a:ext cx="8382000" cy="6324808"/>
          </a:xfrm>
          <a:prstGeom prst="rect">
            <a:avLst/>
          </a:prstGeom>
          <a:noFill/>
        </p:spPr>
        <p:txBody>
          <a:bodyPr wrap="square" rtlCol="0">
            <a:spAutoFit/>
          </a:bodyPr>
          <a:lstStyle/>
          <a:p>
            <a:pPr marL="285750" indent="-285750" algn="just">
              <a:lnSpc>
                <a:spcPct val="150000"/>
              </a:lnSpc>
              <a:buFont typeface="Arial" pitchFamily="34" charset="0"/>
              <a:buChar char="•"/>
            </a:pPr>
            <a:r>
              <a:rPr lang="en-IN" dirty="0" smtClean="0"/>
              <a:t>Elimination </a:t>
            </a:r>
            <a:r>
              <a:rPr lang="en-IN" dirty="0"/>
              <a:t>is the disappearance of a substance in the body. Elimination may involve excretion from the body or transformation to other substances not captured by a specific method of measurement. The rate of disappearance may be expressed by the elimination rate constant, biological half-time or clearance.</a:t>
            </a:r>
          </a:p>
          <a:p>
            <a:pPr marL="285750" indent="-285750" algn="just">
              <a:lnSpc>
                <a:spcPct val="150000"/>
              </a:lnSpc>
              <a:buFont typeface="Arial" pitchFamily="34" charset="0"/>
              <a:buChar char="•"/>
            </a:pPr>
            <a:r>
              <a:rPr lang="en-IN" dirty="0"/>
              <a:t>Concentration-time curve. The curve of concentration in blood (or plasma) versus time is a convenient way of describing uptake and disposition of a xenobiotic.</a:t>
            </a:r>
          </a:p>
          <a:p>
            <a:pPr marL="285750" indent="-285750" algn="just">
              <a:lnSpc>
                <a:spcPct val="150000"/>
              </a:lnSpc>
              <a:buFont typeface="Arial" pitchFamily="34" charset="0"/>
              <a:buChar char="•"/>
            </a:pPr>
            <a:r>
              <a:rPr lang="en-IN" dirty="0"/>
              <a:t>Area under the curve (AUC) is the integral of concentration in blood (plasma) over time. When metabolic saturation and other non-linear processes are absent, AUC is proportional to the absorbed amount of substance.</a:t>
            </a:r>
          </a:p>
          <a:p>
            <a:pPr marL="285750" indent="-285750" algn="just">
              <a:lnSpc>
                <a:spcPct val="150000"/>
              </a:lnSpc>
              <a:buFont typeface="Arial" pitchFamily="34" charset="0"/>
              <a:buChar char="•"/>
            </a:pPr>
            <a:r>
              <a:rPr lang="en-IN" dirty="0"/>
              <a:t>Biological half-time (or half-life) is the time needed after the end of exposure to reduce the amount in the organism to one-half. As it is often difficult to assess the total amount of a substance, measurements such as the concentration in blood (plasma) are used. The half-time should be used with caution, as it may change, for example, with dose and length of exposure. In addition, many substances have complex decay curves with several half-times</a:t>
            </a:r>
            <a:r>
              <a:rPr lang="en-IN" dirty="0" smtClean="0"/>
              <a:t>.</a:t>
            </a:r>
            <a:endParaRPr lang="en-IN" dirty="0"/>
          </a:p>
        </p:txBody>
      </p:sp>
      <p:sp>
        <p:nvSpPr>
          <p:cNvPr id="3" name="Rectangle 2"/>
          <p:cNvSpPr/>
          <p:nvPr/>
        </p:nvSpPr>
        <p:spPr>
          <a:xfrm>
            <a:off x="3276600" y="76200"/>
            <a:ext cx="2971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800" b="1" dirty="0" smtClean="0"/>
          </a:p>
          <a:p>
            <a:pPr algn="ctr"/>
            <a:r>
              <a:rPr lang="en-IN" sz="2800" b="1" dirty="0" smtClean="0"/>
              <a:t>Elimination</a:t>
            </a:r>
            <a:endParaRPr lang="en-IN" sz="2800" dirty="0"/>
          </a:p>
          <a:p>
            <a:pPr algn="ctr"/>
            <a:endParaRPr lang="en-IN" dirty="0"/>
          </a:p>
        </p:txBody>
      </p:sp>
    </p:spTree>
    <p:extLst>
      <p:ext uri="{BB962C8B-B14F-4D97-AF65-F5344CB8AC3E}">
        <p14:creationId xmlns:p14="http://schemas.microsoft.com/office/powerpoint/2010/main" val="3305367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5340" y="3365480"/>
            <a:ext cx="7947660" cy="3416320"/>
          </a:xfrm>
          <a:prstGeom prst="rect">
            <a:avLst/>
          </a:prstGeom>
        </p:spPr>
        <p:txBody>
          <a:bodyPr wrap="square">
            <a:spAutoFit/>
          </a:bodyPr>
          <a:lstStyle/>
          <a:p>
            <a:r>
              <a:rPr lang="en-IN" dirty="0" smtClean="0"/>
              <a:t>• </a:t>
            </a:r>
            <a:r>
              <a:rPr lang="en-IN" dirty="0"/>
              <a:t>Toxicants are eliminated from the body </a:t>
            </a:r>
            <a:r>
              <a:rPr lang="en-IN" dirty="0" smtClean="0"/>
              <a:t>by several </a:t>
            </a:r>
            <a:r>
              <a:rPr lang="en-IN" dirty="0"/>
              <a:t>routes</a:t>
            </a:r>
          </a:p>
          <a:p>
            <a:r>
              <a:rPr lang="en-IN" dirty="0"/>
              <a:t>• Urinary excretion</a:t>
            </a:r>
          </a:p>
          <a:p>
            <a:r>
              <a:rPr lang="en-IN" dirty="0"/>
              <a:t>• water soluble products are filtered out of </a:t>
            </a:r>
            <a:r>
              <a:rPr lang="en-IN" dirty="0" smtClean="0"/>
              <a:t>the blood </a:t>
            </a:r>
            <a:r>
              <a:rPr lang="en-IN" dirty="0"/>
              <a:t>by the kidney and excreted </a:t>
            </a:r>
            <a:r>
              <a:rPr lang="en-IN" dirty="0" smtClean="0"/>
              <a:t>    	into </a:t>
            </a:r>
            <a:r>
              <a:rPr lang="en-IN" dirty="0"/>
              <a:t>the urine</a:t>
            </a:r>
          </a:p>
          <a:p>
            <a:r>
              <a:rPr lang="en-IN" dirty="0"/>
              <a:t>• Exhalation</a:t>
            </a:r>
          </a:p>
          <a:p>
            <a:r>
              <a:rPr lang="en-IN" dirty="0"/>
              <a:t>• Volatile compounds are exhaled by breathing</a:t>
            </a:r>
          </a:p>
          <a:p>
            <a:r>
              <a:rPr lang="en-IN" dirty="0"/>
              <a:t>• Biliary Excretion via </a:t>
            </a:r>
            <a:r>
              <a:rPr lang="en-IN" dirty="0" err="1"/>
              <a:t>Fecal</a:t>
            </a:r>
            <a:r>
              <a:rPr lang="en-IN" dirty="0"/>
              <a:t> Excretion</a:t>
            </a:r>
          </a:p>
          <a:p>
            <a:r>
              <a:rPr lang="en-IN" dirty="0"/>
              <a:t>• Compounds can be extracted by the liver </a:t>
            </a:r>
            <a:r>
              <a:rPr lang="en-IN" dirty="0" smtClean="0"/>
              <a:t>and excreted </a:t>
            </a:r>
            <a:r>
              <a:rPr lang="en-IN" dirty="0"/>
              <a:t>into the bile. The bile drains into </a:t>
            </a:r>
            <a:r>
              <a:rPr lang="en-IN" dirty="0" smtClean="0"/>
              <a:t>the small </a:t>
            </a:r>
            <a:r>
              <a:rPr lang="en-IN" dirty="0"/>
              <a:t>intestine and is eliminated in the </a:t>
            </a:r>
            <a:r>
              <a:rPr lang="en-IN" dirty="0" err="1"/>
              <a:t>feces</a:t>
            </a:r>
            <a:r>
              <a:rPr lang="en-IN" dirty="0"/>
              <a:t>.</a:t>
            </a:r>
          </a:p>
          <a:p>
            <a:r>
              <a:rPr lang="en-IN" dirty="0"/>
              <a:t>• Milk</a:t>
            </a:r>
          </a:p>
          <a:p>
            <a:r>
              <a:rPr lang="en-IN" dirty="0"/>
              <a:t>• Sweat</a:t>
            </a:r>
          </a:p>
          <a:p>
            <a:r>
              <a:rPr lang="en-IN" dirty="0"/>
              <a:t>• Saliva</a:t>
            </a:r>
          </a:p>
        </p:txBody>
      </p:sp>
      <p:sp>
        <p:nvSpPr>
          <p:cNvPr id="3" name="Rounded Rectangle 2"/>
          <p:cNvSpPr/>
          <p:nvPr/>
        </p:nvSpPr>
        <p:spPr>
          <a:xfrm>
            <a:off x="3406140" y="457200"/>
            <a:ext cx="19812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EXCRETION</a:t>
            </a:r>
            <a:endParaRPr lang="en-IN" dirty="0"/>
          </a:p>
        </p:txBody>
      </p:sp>
      <p:sp>
        <p:nvSpPr>
          <p:cNvPr id="4" name="Oval 3"/>
          <p:cNvSpPr/>
          <p:nvPr/>
        </p:nvSpPr>
        <p:spPr>
          <a:xfrm>
            <a:off x="1066800" y="1952239"/>
            <a:ext cx="1905000" cy="6572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KIDNEY</a:t>
            </a:r>
            <a:endParaRPr lang="en-IN" dirty="0"/>
          </a:p>
        </p:txBody>
      </p:sp>
      <p:sp>
        <p:nvSpPr>
          <p:cNvPr id="7" name="Oval 6"/>
          <p:cNvSpPr/>
          <p:nvPr/>
        </p:nvSpPr>
        <p:spPr>
          <a:xfrm>
            <a:off x="5715000" y="1796355"/>
            <a:ext cx="1905000" cy="6572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FEACES</a:t>
            </a:r>
            <a:endParaRPr lang="en-IN" dirty="0"/>
          </a:p>
        </p:txBody>
      </p:sp>
      <p:sp>
        <p:nvSpPr>
          <p:cNvPr id="8" name="Oval 7"/>
          <p:cNvSpPr/>
          <p:nvPr/>
        </p:nvSpPr>
        <p:spPr>
          <a:xfrm>
            <a:off x="3406140" y="2438400"/>
            <a:ext cx="1905000" cy="6572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LUNGS</a:t>
            </a:r>
            <a:endParaRPr lang="en-IN" dirty="0"/>
          </a:p>
        </p:txBody>
      </p:sp>
      <p:cxnSp>
        <p:nvCxnSpPr>
          <p:cNvPr id="6" name="Straight Arrow Connector 5"/>
          <p:cNvCxnSpPr/>
          <p:nvPr/>
        </p:nvCxnSpPr>
        <p:spPr>
          <a:xfrm flipV="1">
            <a:off x="2781300" y="1222684"/>
            <a:ext cx="990600" cy="8667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4305300" y="1222684"/>
            <a:ext cx="0" cy="9845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4930140" y="1207444"/>
            <a:ext cx="914400" cy="7143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0021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997089"/>
            <a:ext cx="8382000" cy="5355312"/>
          </a:xfrm>
          <a:prstGeom prst="rect">
            <a:avLst/>
          </a:prstGeom>
          <a:noFill/>
        </p:spPr>
        <p:txBody>
          <a:bodyPr wrap="square" rtlCol="0">
            <a:spAutoFit/>
          </a:bodyPr>
          <a:lstStyle/>
          <a:p>
            <a:pPr marL="285750" indent="-285750" algn="just">
              <a:buFont typeface="Arial" pitchFamily="34" charset="0"/>
              <a:buChar char="•"/>
            </a:pPr>
            <a:r>
              <a:rPr lang="en-IN" dirty="0" smtClean="0"/>
              <a:t>Excretion </a:t>
            </a:r>
            <a:r>
              <a:rPr lang="en-IN" dirty="0"/>
              <a:t>is the exit of a substance and its biotransformation products from the organism.</a:t>
            </a:r>
          </a:p>
          <a:p>
            <a:pPr marL="285750" indent="-285750" algn="just">
              <a:buFont typeface="Arial" pitchFamily="34" charset="0"/>
              <a:buChar char="•"/>
            </a:pPr>
            <a:r>
              <a:rPr lang="en-IN" dirty="0"/>
              <a:t>Excretion in urine and bile. The kidneys are the most important excretory organs. Some substances, especially acids with high molecular weights, are excreted with bile. A fraction of biliary excreted substances may be reabsorbed in the intestines. This process, </a:t>
            </a:r>
            <a:r>
              <a:rPr lang="en-IN" dirty="0" err="1"/>
              <a:t>enterohepatic</a:t>
            </a:r>
            <a:r>
              <a:rPr lang="en-IN" dirty="0"/>
              <a:t> circulation, is common for conjugated substances following intestinal hydrolysis of the conjugate.</a:t>
            </a:r>
          </a:p>
          <a:p>
            <a:pPr marL="285750" indent="-285750" algn="just">
              <a:buFont typeface="Arial" pitchFamily="34" charset="0"/>
              <a:buChar char="•"/>
            </a:pPr>
            <a:r>
              <a:rPr lang="en-IN" dirty="0"/>
              <a:t>Other routes of excretion. Some substances, such as organic solvents and breakdown products such as acetone, are volatile enough so that a considerable fraction may be excreted by exhalation after inhalation. Small water-soluble molecules as well as fat-soluble ones are readily secreted to the foetus via the placenta, and into milk in mammals. For the mother, lactation can be a quantitatively important excretory pathway for persistent fat-soluble chemicals. The offspring may be secondarily exposed via the mother during pregnancy as well as during lactation. Water-soluble compounds may to some extent be excreted in sweat and saliva. These routes are generally of minor importance. However, as a large volume of saliva is produced and swallowed, saliva excretion may contribute to reabsorption of the compound. Some metals such as mercury are excreted by binding permanently to the </a:t>
            </a:r>
            <a:r>
              <a:rPr lang="en-IN" dirty="0" err="1"/>
              <a:t>sulphydryl</a:t>
            </a:r>
            <a:r>
              <a:rPr lang="en-IN" dirty="0"/>
              <a:t> groups of the keratin in the hair</a:t>
            </a:r>
            <a:r>
              <a:rPr lang="en-IN" dirty="0" smtClean="0"/>
              <a:t>.</a:t>
            </a:r>
            <a:endParaRPr lang="en-IN" dirty="0"/>
          </a:p>
        </p:txBody>
      </p:sp>
      <p:sp>
        <p:nvSpPr>
          <p:cNvPr id="3" name="Rectangle 2"/>
          <p:cNvSpPr/>
          <p:nvPr/>
        </p:nvSpPr>
        <p:spPr>
          <a:xfrm>
            <a:off x="3124200" y="152400"/>
            <a:ext cx="3276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800" b="1" dirty="0" smtClean="0"/>
          </a:p>
          <a:p>
            <a:pPr algn="ctr"/>
            <a:r>
              <a:rPr lang="en-IN" sz="2800" b="1" dirty="0" smtClean="0"/>
              <a:t>Excretion</a:t>
            </a:r>
            <a:endParaRPr lang="en-IN" sz="2800" b="1" dirty="0"/>
          </a:p>
          <a:p>
            <a:pPr algn="ctr"/>
            <a:endParaRPr lang="en-IN" dirty="0"/>
          </a:p>
        </p:txBody>
      </p:sp>
    </p:spTree>
    <p:extLst>
      <p:ext uri="{BB962C8B-B14F-4D97-AF65-F5344CB8AC3E}">
        <p14:creationId xmlns:p14="http://schemas.microsoft.com/office/powerpoint/2010/main" val="194976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170087"/>
            <a:ext cx="8001000" cy="5355312"/>
          </a:xfrm>
          <a:prstGeom prst="rect">
            <a:avLst/>
          </a:prstGeom>
          <a:noFill/>
        </p:spPr>
        <p:txBody>
          <a:bodyPr wrap="square" rtlCol="0">
            <a:spAutoFit/>
          </a:bodyPr>
          <a:lstStyle/>
          <a:p>
            <a:pPr marL="285750" indent="-285750" algn="just">
              <a:buFont typeface="Arial" pitchFamily="34" charset="0"/>
              <a:buChar char="•"/>
            </a:pPr>
            <a:r>
              <a:rPr lang="en-IN" dirty="0" smtClean="0"/>
              <a:t>Biotransformation </a:t>
            </a:r>
            <a:r>
              <a:rPr lang="en-IN" dirty="0"/>
              <a:t>is a process which leads to a metabolic conversion of foreign compounds (</a:t>
            </a:r>
            <a:r>
              <a:rPr lang="en-IN" dirty="0" err="1"/>
              <a:t>xenobiotics</a:t>
            </a:r>
            <a:r>
              <a:rPr lang="en-IN" dirty="0"/>
              <a:t>) in the body. The process is often referred to as metabolism of </a:t>
            </a:r>
            <a:r>
              <a:rPr lang="en-IN" dirty="0" err="1"/>
              <a:t>xenobiotics</a:t>
            </a:r>
            <a:r>
              <a:rPr lang="en-IN" dirty="0"/>
              <a:t>. </a:t>
            </a:r>
            <a:endParaRPr lang="en-IN" dirty="0" smtClean="0"/>
          </a:p>
          <a:p>
            <a:pPr marL="285750" indent="-285750" algn="just">
              <a:buFont typeface="Arial" pitchFamily="34" charset="0"/>
              <a:buChar char="•"/>
            </a:pPr>
            <a:r>
              <a:rPr lang="en-IN" dirty="0" smtClean="0"/>
              <a:t>As </a:t>
            </a:r>
            <a:r>
              <a:rPr lang="en-IN" dirty="0"/>
              <a:t>a general rule metabolism converts lipid-soluble </a:t>
            </a:r>
            <a:r>
              <a:rPr lang="en-IN" dirty="0" err="1"/>
              <a:t>xenobiotics</a:t>
            </a:r>
            <a:r>
              <a:rPr lang="en-IN" dirty="0"/>
              <a:t> to large, </a:t>
            </a:r>
            <a:r>
              <a:rPr lang="en-IN" dirty="0" smtClean="0"/>
              <a:t>water soluble </a:t>
            </a:r>
            <a:r>
              <a:rPr lang="en-IN" dirty="0"/>
              <a:t>metabolites that can be effectively excreted.</a:t>
            </a:r>
          </a:p>
          <a:p>
            <a:pPr marL="285750" indent="-285750" algn="just">
              <a:buFont typeface="Arial" pitchFamily="34" charset="0"/>
              <a:buChar char="•"/>
            </a:pPr>
            <a:r>
              <a:rPr lang="en-IN" dirty="0"/>
              <a:t>The liver is the main site of biotransformation. All </a:t>
            </a:r>
            <a:r>
              <a:rPr lang="en-IN" dirty="0" err="1"/>
              <a:t>xenobiotics</a:t>
            </a:r>
            <a:r>
              <a:rPr lang="en-IN" dirty="0"/>
              <a:t> taken up from the intestine are transported to the liver by a single blood </a:t>
            </a:r>
            <a:r>
              <a:rPr lang="en-IN" dirty="0" smtClean="0"/>
              <a:t>vessel. </a:t>
            </a:r>
            <a:r>
              <a:rPr lang="en-IN" dirty="0"/>
              <a:t>If taken up in small quantities a foreign substance may be completely metabolized in the liver before reaching the general circulation and other organs (first pass effect). Inhaled </a:t>
            </a:r>
            <a:r>
              <a:rPr lang="en-IN" dirty="0" err="1"/>
              <a:t>xenobiotics</a:t>
            </a:r>
            <a:r>
              <a:rPr lang="en-IN" dirty="0"/>
              <a:t> are distributed via the general circulation to the liver. In that case only a fraction of the dose is metabolized in the liver before reaching other organs.</a:t>
            </a:r>
          </a:p>
          <a:p>
            <a:pPr marL="285750" indent="-285750" algn="just">
              <a:buFont typeface="Arial" pitchFamily="34" charset="0"/>
              <a:buChar char="•"/>
            </a:pPr>
            <a:r>
              <a:rPr lang="en-IN" dirty="0"/>
              <a:t>Liver cells contain several enzymes that oxidize </a:t>
            </a:r>
            <a:r>
              <a:rPr lang="en-IN" dirty="0" err="1"/>
              <a:t>xenobiotics</a:t>
            </a:r>
            <a:r>
              <a:rPr lang="en-IN" dirty="0"/>
              <a:t>. This oxidation generally activates the compound—it becomes more reactive than the parent molecule. In most cases the oxidized metabolite is further metabolized by other enzymes in a second phase. These enzymes conjugate the metabolite with an endogenous substrate, so that the molecule becomes larger and more polar. This facilitates excretion.</a:t>
            </a:r>
          </a:p>
          <a:p>
            <a:pPr algn="just"/>
            <a:endParaRPr lang="en-IN" dirty="0"/>
          </a:p>
        </p:txBody>
      </p:sp>
      <p:sp>
        <p:nvSpPr>
          <p:cNvPr id="3" name="Rectangle 2"/>
          <p:cNvSpPr/>
          <p:nvPr/>
        </p:nvSpPr>
        <p:spPr>
          <a:xfrm>
            <a:off x="2819400" y="152400"/>
            <a:ext cx="3810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smtClean="0"/>
              <a:t>Biotransformation</a:t>
            </a:r>
            <a:endParaRPr lang="en-IN" dirty="0"/>
          </a:p>
        </p:txBody>
      </p:sp>
    </p:spTree>
    <p:extLst>
      <p:ext uri="{BB962C8B-B14F-4D97-AF65-F5344CB8AC3E}">
        <p14:creationId xmlns:p14="http://schemas.microsoft.com/office/powerpoint/2010/main" val="4245615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447086"/>
            <a:ext cx="8534400" cy="4801314"/>
          </a:xfrm>
          <a:prstGeom prst="rect">
            <a:avLst/>
          </a:prstGeom>
          <a:noFill/>
        </p:spPr>
        <p:txBody>
          <a:bodyPr wrap="square" rtlCol="0">
            <a:spAutoFit/>
          </a:bodyPr>
          <a:lstStyle/>
          <a:p>
            <a:pPr marL="285750" indent="-285750" algn="just">
              <a:buFont typeface="Arial" pitchFamily="34" charset="0"/>
              <a:buChar char="•"/>
            </a:pPr>
            <a:r>
              <a:rPr lang="en-IN" dirty="0"/>
              <a:t>Enzymes that metabolize </a:t>
            </a:r>
            <a:r>
              <a:rPr lang="en-IN" dirty="0" err="1"/>
              <a:t>xenobiotics</a:t>
            </a:r>
            <a:r>
              <a:rPr lang="en-IN" dirty="0"/>
              <a:t> are also present in other organs such as the lungs and kidneys. In these organs they may play specific and qualitatively important roles in the metabolism of certain </a:t>
            </a:r>
            <a:r>
              <a:rPr lang="en-IN" dirty="0" err="1"/>
              <a:t>xenobiotics</a:t>
            </a:r>
            <a:r>
              <a:rPr lang="en-IN" dirty="0"/>
              <a:t>. Metabolites formed in one organ may be further metabolized in a second organ. Bacteria in the intestine may also participate in biotransformation.</a:t>
            </a:r>
          </a:p>
          <a:p>
            <a:pPr marL="285750" indent="-285750" algn="just">
              <a:buFont typeface="Arial" pitchFamily="34" charset="0"/>
              <a:buChar char="•"/>
            </a:pPr>
            <a:r>
              <a:rPr lang="en-IN" dirty="0"/>
              <a:t>Metabolites of </a:t>
            </a:r>
            <a:r>
              <a:rPr lang="en-IN" dirty="0" err="1"/>
              <a:t>xenobiotics</a:t>
            </a:r>
            <a:r>
              <a:rPr lang="en-IN" dirty="0"/>
              <a:t> can be excreted by the kidneys or via the bile. They can also be exhaled via the lungs, or bound to endogenous molecules in the body.</a:t>
            </a:r>
          </a:p>
          <a:p>
            <a:pPr marL="285750" indent="-285750" algn="just">
              <a:buFont typeface="Arial" pitchFamily="34" charset="0"/>
              <a:buChar char="•"/>
            </a:pPr>
            <a:r>
              <a:rPr lang="en-IN" dirty="0"/>
              <a:t>The relationship between biotransformation and toxicity is complex. Biotransformation can be seen as a necessary process for survival. It protects the organism against toxicity by preventing accumulation of harmful substances in the body. </a:t>
            </a:r>
            <a:endParaRPr lang="en-IN" dirty="0" smtClean="0"/>
          </a:p>
          <a:p>
            <a:pPr marL="285750" indent="-285750" algn="just">
              <a:buFont typeface="Arial" pitchFamily="34" charset="0"/>
              <a:buChar char="•"/>
            </a:pPr>
            <a:r>
              <a:rPr lang="en-IN" dirty="0" smtClean="0"/>
              <a:t>However</a:t>
            </a:r>
            <a:r>
              <a:rPr lang="en-IN" dirty="0"/>
              <a:t>, reactive intermediary metabolites may be formed in biotransformation, and these are potentially harmful. This is called metabolic activation. Thus, biotransformation may also induce toxicity. Oxidized, intermediary metabolites that are not conjugated can bind to and damage cellular structures. If, for example, a xenobiotic metabolite binds to DNA, a mutation can be induced (see “Genetic toxicology”). If the biotransformation system is overloaded, a massive destruction of essential proteins or lipid membranes may occur. This can result in cell </a:t>
            </a:r>
            <a:r>
              <a:rPr lang="en-IN" dirty="0" smtClean="0"/>
              <a:t>death.</a:t>
            </a:r>
            <a:endParaRPr lang="en-IN" dirty="0"/>
          </a:p>
        </p:txBody>
      </p:sp>
      <p:sp>
        <p:nvSpPr>
          <p:cNvPr id="3" name="Rectangle 2"/>
          <p:cNvSpPr/>
          <p:nvPr/>
        </p:nvSpPr>
        <p:spPr>
          <a:xfrm>
            <a:off x="2819400" y="152400"/>
            <a:ext cx="3810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smtClean="0"/>
              <a:t>Biotransformation</a:t>
            </a:r>
            <a:endParaRPr lang="en-IN" dirty="0"/>
          </a:p>
        </p:txBody>
      </p:sp>
    </p:spTree>
    <p:extLst>
      <p:ext uri="{BB962C8B-B14F-4D97-AF65-F5344CB8AC3E}">
        <p14:creationId xmlns:p14="http://schemas.microsoft.com/office/powerpoint/2010/main" val="2827519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382000" cy="5770811"/>
          </a:xfrm>
          <a:prstGeom prst="rect">
            <a:avLst/>
          </a:prstGeom>
          <a:noFill/>
        </p:spPr>
        <p:txBody>
          <a:bodyPr wrap="square" rtlCol="0">
            <a:spAutoFit/>
          </a:bodyPr>
          <a:lstStyle/>
          <a:p>
            <a:pPr lvl="0" algn="just">
              <a:lnSpc>
                <a:spcPct val="150000"/>
              </a:lnSpc>
            </a:pPr>
            <a:r>
              <a:rPr lang="en-IN" b="1" dirty="0"/>
              <a:t>B. Solvents and </a:t>
            </a:r>
            <a:r>
              <a:rPr lang="en-IN" b="1" dirty="0" err="1"/>
              <a:t>Vapors</a:t>
            </a:r>
            <a:endParaRPr lang="en-IN" b="1" dirty="0"/>
          </a:p>
          <a:p>
            <a:pPr lvl="0" algn="just">
              <a:lnSpc>
                <a:spcPct val="150000"/>
              </a:lnSpc>
            </a:pPr>
            <a:r>
              <a:rPr lang="en-IN" dirty="0"/>
              <a:t>Nearly everyone is exposed to solvents. Occupational exposures can range from the use of “white-out” by administrative personnel, to the use of chemicals by technicians in a nail salon. When a solvent evaporates, the </a:t>
            </a:r>
            <a:r>
              <a:rPr lang="en-IN" dirty="0" err="1"/>
              <a:t>vapors</a:t>
            </a:r>
            <a:r>
              <a:rPr lang="en-IN" dirty="0"/>
              <a:t> may also pose a threat to the exposed population.</a:t>
            </a:r>
          </a:p>
          <a:p>
            <a:pPr lvl="0"/>
            <a:endParaRPr lang="en-IN" dirty="0"/>
          </a:p>
          <a:p>
            <a:pPr lvl="0" algn="just">
              <a:lnSpc>
                <a:spcPct val="150000"/>
              </a:lnSpc>
            </a:pPr>
            <a:r>
              <a:rPr lang="en-IN" b="1" dirty="0"/>
              <a:t>C. Radiation and Radioactive Materials</a:t>
            </a:r>
          </a:p>
          <a:p>
            <a:pPr algn="just">
              <a:lnSpc>
                <a:spcPct val="150000"/>
              </a:lnSpc>
            </a:pPr>
            <a:r>
              <a:rPr lang="en-IN" dirty="0"/>
              <a:t>Radiation is the release and propagation of energy in space or through a material medium in the form of waves, the transfer of heat or light by waves of energy, or the stream of particles from a nuclear reactor </a:t>
            </a:r>
          </a:p>
          <a:p>
            <a:pPr lvl="0" algn="just">
              <a:lnSpc>
                <a:spcPct val="150000"/>
              </a:lnSpc>
            </a:pPr>
            <a:r>
              <a:rPr lang="en-IN" b="1" dirty="0"/>
              <a:t>D. Dioxin/Furans</a:t>
            </a:r>
          </a:p>
          <a:p>
            <a:pPr lvl="0" algn="just">
              <a:lnSpc>
                <a:spcPct val="150000"/>
              </a:lnSpc>
            </a:pPr>
            <a:r>
              <a:rPr lang="en-IN" dirty="0"/>
              <a:t>Dioxin, (or TCDD) was originally discovered as a contaminant in the herbicide Agent Orange. Dioxin is also a by-product of chlorine processing in paper producing industries.</a:t>
            </a:r>
          </a:p>
          <a:p>
            <a:pPr algn="just">
              <a:lnSpc>
                <a:spcPct val="150000"/>
              </a:lnSpc>
            </a:pPr>
            <a:endParaRPr lang="en-IN" dirty="0"/>
          </a:p>
        </p:txBody>
      </p:sp>
    </p:spTree>
    <p:extLst>
      <p:ext uri="{BB962C8B-B14F-4D97-AF65-F5344CB8AC3E}">
        <p14:creationId xmlns:p14="http://schemas.microsoft.com/office/powerpoint/2010/main" val="1482695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31880"/>
            <a:ext cx="7772400" cy="5078313"/>
          </a:xfrm>
          <a:prstGeom prst="rect">
            <a:avLst/>
          </a:prstGeom>
        </p:spPr>
        <p:txBody>
          <a:bodyPr wrap="square">
            <a:spAutoFit/>
          </a:bodyPr>
          <a:lstStyle/>
          <a:p>
            <a:pPr lvl="0" algn="just">
              <a:lnSpc>
                <a:spcPct val="150000"/>
              </a:lnSpc>
            </a:pPr>
            <a:r>
              <a:rPr lang="en-IN" b="1" dirty="0"/>
              <a:t>E. Pesticides</a:t>
            </a:r>
          </a:p>
          <a:p>
            <a:pPr algn="just">
              <a:lnSpc>
                <a:spcPct val="150000"/>
              </a:lnSpc>
            </a:pPr>
            <a:r>
              <a:rPr lang="en-IN" dirty="0"/>
              <a:t>The EPA defines pesticide as any substance or mixture of substances intended to prevent, destroy, repel, or mitigate any pest. Pesticides may also be described as any physical, chemical, or biological agent that will kill an undesirable plant or animal pest </a:t>
            </a:r>
            <a:endParaRPr lang="en-IN" dirty="0" smtClean="0"/>
          </a:p>
          <a:p>
            <a:pPr algn="just">
              <a:lnSpc>
                <a:spcPct val="150000"/>
              </a:lnSpc>
            </a:pPr>
            <a:endParaRPr lang="en-IN" dirty="0"/>
          </a:p>
          <a:p>
            <a:pPr algn="just">
              <a:lnSpc>
                <a:spcPct val="150000"/>
              </a:lnSpc>
            </a:pPr>
            <a:r>
              <a:rPr lang="en-IN" b="1" dirty="0"/>
              <a:t>G. Animal Toxins </a:t>
            </a:r>
          </a:p>
          <a:p>
            <a:pPr algn="just">
              <a:lnSpc>
                <a:spcPct val="150000"/>
              </a:lnSpc>
            </a:pPr>
            <a:r>
              <a:rPr lang="en-IN" dirty="0"/>
              <a:t>These toxins can result from venomous or poisonous animal releases. Venomous animals are usually defined as those that are capable of producing a poison in a highly developed gland or group of cells, and can deliver that toxin through biting or stinging. Poisonous animals are generally regarded as those whose tissues, either in part or in their whole, are toxic.</a:t>
            </a:r>
          </a:p>
        </p:txBody>
      </p:sp>
    </p:spTree>
    <p:extLst>
      <p:ext uri="{BB962C8B-B14F-4D97-AF65-F5344CB8AC3E}">
        <p14:creationId xmlns:p14="http://schemas.microsoft.com/office/powerpoint/2010/main" val="1070103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57600" y="228600"/>
            <a:ext cx="1947264" cy="461665"/>
          </a:xfrm>
          <a:prstGeom prst="rect">
            <a:avLst/>
          </a:prstGeom>
        </p:spPr>
        <p:txBody>
          <a:bodyPr wrap="none">
            <a:spAutoFit/>
          </a:bodyPr>
          <a:lstStyle/>
          <a:p>
            <a:r>
              <a:rPr lang="en-IN" sz="2400" b="1" dirty="0"/>
              <a:t>Animal Toxins</a:t>
            </a:r>
            <a:endParaRPr lang="en-IN" sz="2400" dirty="0"/>
          </a:p>
        </p:txBody>
      </p:sp>
      <p:sp>
        <p:nvSpPr>
          <p:cNvPr id="3" name="Rectangle 2"/>
          <p:cNvSpPr/>
          <p:nvPr/>
        </p:nvSpPr>
        <p:spPr>
          <a:xfrm>
            <a:off x="609600" y="685800"/>
            <a:ext cx="8077200" cy="5909310"/>
          </a:xfrm>
          <a:prstGeom prst="rect">
            <a:avLst/>
          </a:prstGeom>
        </p:spPr>
        <p:txBody>
          <a:bodyPr wrap="square">
            <a:spAutoFit/>
          </a:bodyPr>
          <a:lstStyle/>
          <a:p>
            <a:pPr marL="285750" indent="-285750" algn="just">
              <a:buFont typeface="Arial" pitchFamily="34" charset="0"/>
              <a:buChar char="•"/>
            </a:pPr>
            <a:r>
              <a:rPr lang="en-IN" dirty="0"/>
              <a:t>Some species from practically all phyla of animals produce toxins for either </a:t>
            </a:r>
            <a:r>
              <a:rPr lang="en-IN" dirty="0" smtClean="0"/>
              <a:t>offensive or </a:t>
            </a:r>
            <a:r>
              <a:rPr lang="en-IN" dirty="0"/>
              <a:t>defensive purposes. </a:t>
            </a:r>
            <a:endParaRPr lang="en-IN" dirty="0" smtClean="0"/>
          </a:p>
          <a:p>
            <a:pPr marL="285750" indent="-285750" algn="just">
              <a:buFont typeface="Arial" pitchFamily="34" charset="0"/>
              <a:buChar char="•"/>
            </a:pPr>
            <a:r>
              <a:rPr lang="en-IN" dirty="0" smtClean="0"/>
              <a:t>Some </a:t>
            </a:r>
            <a:r>
              <a:rPr lang="en-IN" dirty="0"/>
              <a:t>are passively venomous, often following </a:t>
            </a:r>
            <a:r>
              <a:rPr lang="en-IN" dirty="0" smtClean="0"/>
              <a:t>inadvertent ingestion</a:t>
            </a:r>
            <a:r>
              <a:rPr lang="en-IN" dirty="0"/>
              <a:t>, whereas others are actively venomous, injecting poisons through </a:t>
            </a:r>
            <a:r>
              <a:rPr lang="en-IN" dirty="0" smtClean="0"/>
              <a:t>specially adapted </a:t>
            </a:r>
            <a:r>
              <a:rPr lang="en-IN" dirty="0"/>
              <a:t>stings or mouthparts. </a:t>
            </a:r>
            <a:endParaRPr lang="en-IN" dirty="0" smtClean="0"/>
          </a:p>
          <a:p>
            <a:pPr marL="285750" indent="-285750" algn="just">
              <a:buFont typeface="Arial" pitchFamily="34" charset="0"/>
              <a:buChar char="•"/>
            </a:pPr>
            <a:r>
              <a:rPr lang="en-IN" dirty="0" smtClean="0"/>
              <a:t>It </a:t>
            </a:r>
            <a:r>
              <a:rPr lang="en-IN" dirty="0"/>
              <a:t>may be more appropriate to refer to the latter </a:t>
            </a:r>
            <a:r>
              <a:rPr lang="en-IN" dirty="0" smtClean="0"/>
              <a:t>group only </a:t>
            </a:r>
            <a:r>
              <a:rPr lang="en-IN" dirty="0"/>
              <a:t>as venomous and to refer to the former simply as poisonous. </a:t>
            </a:r>
            <a:endParaRPr lang="en-IN" dirty="0" smtClean="0"/>
          </a:p>
          <a:p>
            <a:pPr marL="285750" indent="-285750" algn="just">
              <a:buFont typeface="Arial" pitchFamily="34" charset="0"/>
              <a:buChar char="•"/>
            </a:pPr>
            <a:r>
              <a:rPr lang="en-IN" dirty="0" smtClean="0"/>
              <a:t>The </a:t>
            </a:r>
            <a:r>
              <a:rPr lang="en-IN" dirty="0"/>
              <a:t>chemistry </a:t>
            </a:r>
            <a:r>
              <a:rPr lang="en-IN" dirty="0" smtClean="0"/>
              <a:t>of animal  toxins </a:t>
            </a:r>
            <a:r>
              <a:rPr lang="en-IN" dirty="0"/>
              <a:t>extends from enzymes and neurotoxic and </a:t>
            </a:r>
            <a:r>
              <a:rPr lang="en-IN" dirty="0" err="1"/>
              <a:t>cardiotoxic</a:t>
            </a:r>
            <a:r>
              <a:rPr lang="en-IN" dirty="0"/>
              <a:t> peptides and </a:t>
            </a:r>
            <a:r>
              <a:rPr lang="en-IN" dirty="0" smtClean="0"/>
              <a:t>proteins to </a:t>
            </a:r>
            <a:r>
              <a:rPr lang="en-IN" dirty="0"/>
              <a:t>many small molecules such as biogenic amines, alkaloids, glycosides, </a:t>
            </a:r>
            <a:r>
              <a:rPr lang="en-IN" dirty="0" err="1" smtClean="0"/>
              <a:t>terpenes</a:t>
            </a:r>
            <a:r>
              <a:rPr lang="en-IN" dirty="0" smtClean="0"/>
              <a:t> and </a:t>
            </a:r>
            <a:r>
              <a:rPr lang="en-IN" dirty="0"/>
              <a:t>others. </a:t>
            </a:r>
            <a:endParaRPr lang="en-IN" dirty="0" smtClean="0"/>
          </a:p>
          <a:p>
            <a:pPr marL="285750" indent="-285750" algn="just">
              <a:buFont typeface="Arial" pitchFamily="34" charset="0"/>
              <a:buChar char="•"/>
            </a:pPr>
            <a:r>
              <a:rPr lang="en-IN" dirty="0" smtClean="0"/>
              <a:t>In </a:t>
            </a:r>
            <a:r>
              <a:rPr lang="en-IN" dirty="0"/>
              <a:t>many cases the venoms are complex mixtures that include both </a:t>
            </a:r>
            <a:r>
              <a:rPr lang="en-IN" dirty="0" smtClean="0"/>
              <a:t>proteins and </a:t>
            </a:r>
            <a:r>
              <a:rPr lang="en-IN" dirty="0"/>
              <a:t>small molecules and depend on the interaction of the components for the </a:t>
            </a:r>
            <a:r>
              <a:rPr lang="en-IN" dirty="0" smtClean="0"/>
              <a:t>full expression </a:t>
            </a:r>
            <a:r>
              <a:rPr lang="en-IN" dirty="0"/>
              <a:t>of their toxic effect. For example, bee venom contains a biogenic </a:t>
            </a:r>
            <a:r>
              <a:rPr lang="en-IN" dirty="0" smtClean="0"/>
              <a:t>amine, histamine</a:t>
            </a:r>
            <a:r>
              <a:rPr lang="en-IN" dirty="0"/>
              <a:t>, three peptides, and two </a:t>
            </a:r>
            <a:r>
              <a:rPr lang="en-IN" dirty="0" smtClean="0"/>
              <a:t>enzymes.</a:t>
            </a:r>
          </a:p>
          <a:p>
            <a:pPr marL="285750" indent="-285750" algn="just">
              <a:buFont typeface="Arial" pitchFamily="34" charset="0"/>
              <a:buChar char="•"/>
            </a:pPr>
            <a:r>
              <a:rPr lang="en-IN" dirty="0" smtClean="0"/>
              <a:t> </a:t>
            </a:r>
            <a:r>
              <a:rPr lang="en-IN" dirty="0"/>
              <a:t>The venoms and </a:t>
            </a:r>
            <a:r>
              <a:rPr lang="en-IN" dirty="0" smtClean="0"/>
              <a:t>defensive secretions </a:t>
            </a:r>
            <a:r>
              <a:rPr lang="en-IN" dirty="0"/>
              <a:t>of insects may also contain many relatively simple toxicants or </a:t>
            </a:r>
            <a:r>
              <a:rPr lang="en-IN" dirty="0" smtClean="0"/>
              <a:t>irritants such </a:t>
            </a:r>
            <a:r>
              <a:rPr lang="en-IN" dirty="0"/>
              <a:t>as formic acid, benzoquinone, and other quinines, or </a:t>
            </a:r>
            <a:r>
              <a:rPr lang="en-IN" dirty="0" err="1"/>
              <a:t>terpenes</a:t>
            </a:r>
            <a:r>
              <a:rPr lang="en-IN" dirty="0"/>
              <a:t> such as </a:t>
            </a:r>
            <a:r>
              <a:rPr lang="en-IN" dirty="0" smtClean="0"/>
              <a:t>citronellal. </a:t>
            </a:r>
          </a:p>
          <a:p>
            <a:pPr marL="285750" indent="-285750" algn="just">
              <a:buFont typeface="Arial" pitchFamily="34" charset="0"/>
              <a:buChar char="•"/>
            </a:pPr>
            <a:r>
              <a:rPr lang="en-IN" dirty="0" smtClean="0"/>
              <a:t>Bites </a:t>
            </a:r>
            <a:r>
              <a:rPr lang="en-IN" dirty="0"/>
              <a:t>and stings from the Hymenoptera (ants, bees, wasps, and hornets) result in 5 </a:t>
            </a:r>
            <a:r>
              <a:rPr lang="en-IN" dirty="0" smtClean="0"/>
              <a:t>to60 </a:t>
            </a:r>
            <a:r>
              <a:rPr lang="en-IN" dirty="0"/>
              <a:t>fatal anaphylactic reactions each year in the United States. According to </a:t>
            </a:r>
            <a:r>
              <a:rPr lang="en-IN" dirty="0" smtClean="0"/>
              <a:t>experts, about </a:t>
            </a:r>
            <a:r>
              <a:rPr lang="en-IN" dirty="0"/>
              <a:t>0.3% to 3.0% of the US population experiences anaphylactic reactions </a:t>
            </a:r>
            <a:r>
              <a:rPr lang="en-IN" dirty="0" smtClean="0"/>
              <a:t>from insect </a:t>
            </a:r>
            <a:r>
              <a:rPr lang="en-IN" dirty="0"/>
              <a:t>stings and bites.</a:t>
            </a:r>
          </a:p>
        </p:txBody>
      </p:sp>
    </p:spTree>
    <p:extLst>
      <p:ext uri="{BB962C8B-B14F-4D97-AF65-F5344CB8AC3E}">
        <p14:creationId xmlns:p14="http://schemas.microsoft.com/office/powerpoint/2010/main" val="1139493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710" y="914400"/>
            <a:ext cx="8610600" cy="5770811"/>
          </a:xfrm>
          <a:prstGeom prst="rect">
            <a:avLst/>
          </a:prstGeom>
        </p:spPr>
        <p:txBody>
          <a:bodyPr wrap="square">
            <a:spAutoFit/>
          </a:bodyPr>
          <a:lstStyle/>
          <a:p>
            <a:pPr marL="285750" indent="-285750" algn="just">
              <a:lnSpc>
                <a:spcPct val="150000"/>
              </a:lnSpc>
              <a:buFont typeface="Arial" pitchFamily="34" charset="0"/>
              <a:buChar char="•"/>
            </a:pPr>
            <a:r>
              <a:rPr lang="en-IN" sz="1600" dirty="0"/>
              <a:t>Snake venoms have been studied extensively; their effects are due, in general, </a:t>
            </a:r>
            <a:r>
              <a:rPr lang="en-IN" sz="1600" dirty="0" smtClean="0"/>
              <a:t>to toxins </a:t>
            </a:r>
            <a:r>
              <a:rPr lang="en-IN" sz="1600" dirty="0"/>
              <a:t>that are peptides with 60 to 70 amino acids. </a:t>
            </a:r>
            <a:endParaRPr lang="en-IN" sz="1600" dirty="0" smtClean="0"/>
          </a:p>
          <a:p>
            <a:pPr marL="285750" indent="-285750" algn="just">
              <a:lnSpc>
                <a:spcPct val="150000"/>
              </a:lnSpc>
              <a:buFont typeface="Arial" pitchFamily="34" charset="0"/>
              <a:buChar char="•"/>
            </a:pPr>
            <a:r>
              <a:rPr lang="en-IN" sz="1600" dirty="0" smtClean="0"/>
              <a:t>These </a:t>
            </a:r>
            <a:r>
              <a:rPr lang="en-IN" sz="1600" dirty="0"/>
              <a:t>toxins are </a:t>
            </a:r>
            <a:r>
              <a:rPr lang="en-IN" sz="1600" dirty="0" err="1"/>
              <a:t>cardiotoxic</a:t>
            </a:r>
            <a:r>
              <a:rPr lang="en-IN" sz="1600" dirty="0"/>
              <a:t> </a:t>
            </a:r>
            <a:r>
              <a:rPr lang="en-IN" sz="1600" dirty="0" smtClean="0"/>
              <a:t>or neurotoxic</a:t>
            </a:r>
            <a:r>
              <a:rPr lang="en-IN" sz="1600" dirty="0"/>
              <a:t>, and their effects are usually accentuated by the phospholipases, </a:t>
            </a:r>
            <a:r>
              <a:rPr lang="en-IN" sz="1600" dirty="0" smtClean="0"/>
              <a:t>peptidases, proteases</a:t>
            </a:r>
            <a:r>
              <a:rPr lang="en-IN" sz="1600" dirty="0"/>
              <a:t>, and other enzymes present in venoms. These enzymes may affect the </a:t>
            </a:r>
            <a:r>
              <a:rPr lang="en-IN" sz="1600" dirty="0" smtClean="0"/>
              <a:t>blood clotting </a:t>
            </a:r>
            <a:r>
              <a:rPr lang="en-IN" sz="1600" dirty="0" smtClean="0"/>
              <a:t>mechanisms </a:t>
            </a:r>
            <a:r>
              <a:rPr lang="en-IN" sz="1600" dirty="0"/>
              <a:t>and damage blood vessels. Snake bites are responsible for </a:t>
            </a:r>
            <a:r>
              <a:rPr lang="en-IN" sz="1600" dirty="0" smtClean="0"/>
              <a:t>less than </a:t>
            </a:r>
            <a:r>
              <a:rPr lang="en-IN" sz="1600" dirty="0"/>
              <a:t>10 deaths per year in the United States but many thousand worldwide</a:t>
            </a:r>
            <a:r>
              <a:rPr lang="en-IN" sz="1600" dirty="0" smtClean="0"/>
              <a:t>.</a:t>
            </a:r>
          </a:p>
          <a:p>
            <a:pPr marL="285750" indent="-285750" algn="just">
              <a:lnSpc>
                <a:spcPct val="150000"/>
              </a:lnSpc>
              <a:buFont typeface="Arial" pitchFamily="34" charset="0"/>
              <a:buChar char="•"/>
            </a:pPr>
            <a:r>
              <a:rPr lang="en-IN" sz="1600" dirty="0"/>
              <a:t>Many fish species, over 700 species worldwide, are either directly toxic or upon</a:t>
            </a:r>
          </a:p>
          <a:p>
            <a:pPr algn="just">
              <a:lnSpc>
                <a:spcPct val="150000"/>
              </a:lnSpc>
            </a:pPr>
            <a:r>
              <a:rPr lang="en-IN" sz="1600" dirty="0" smtClean="0"/>
              <a:t>      ingestion </a:t>
            </a:r>
            <a:r>
              <a:rPr lang="en-IN" sz="1600" dirty="0"/>
              <a:t>are poisonous to humans. </a:t>
            </a:r>
            <a:endParaRPr lang="en-IN" sz="1600" dirty="0" smtClean="0"/>
          </a:p>
          <a:p>
            <a:pPr marL="285750" indent="-285750" algn="just">
              <a:lnSpc>
                <a:spcPct val="150000"/>
              </a:lnSpc>
              <a:buFont typeface="Arial" pitchFamily="34" charset="0"/>
              <a:buChar char="•"/>
            </a:pPr>
            <a:r>
              <a:rPr lang="en-IN" sz="1600" dirty="0" smtClean="0"/>
              <a:t>A </a:t>
            </a:r>
            <a:r>
              <a:rPr lang="en-IN" sz="1600" dirty="0"/>
              <a:t>classic example is the toxin produced by </a:t>
            </a:r>
            <a:r>
              <a:rPr lang="en-IN" sz="1600" dirty="0" smtClean="0"/>
              <a:t>the puffer </a:t>
            </a:r>
            <a:r>
              <a:rPr lang="en-IN" sz="1600" dirty="0"/>
              <a:t>fishes (</a:t>
            </a:r>
            <a:r>
              <a:rPr lang="en-IN" sz="1600" i="1" dirty="0" err="1"/>
              <a:t>Sphaeroides</a:t>
            </a:r>
            <a:r>
              <a:rPr lang="en-IN" sz="1600" i="1" dirty="0"/>
              <a:t> </a:t>
            </a:r>
            <a:r>
              <a:rPr lang="en-IN" sz="1600" dirty="0"/>
              <a:t>spp.) called </a:t>
            </a:r>
            <a:r>
              <a:rPr lang="en-IN" sz="1600" dirty="0" err="1"/>
              <a:t>tetrodotoxin</a:t>
            </a:r>
            <a:r>
              <a:rPr lang="en-IN" sz="1600" dirty="0"/>
              <a:t> (TTX). </a:t>
            </a:r>
            <a:r>
              <a:rPr lang="en-IN" sz="1600" dirty="0" err="1"/>
              <a:t>Tetrodotoxin</a:t>
            </a:r>
            <a:r>
              <a:rPr lang="en-IN" sz="1600" dirty="0"/>
              <a:t> is </a:t>
            </a:r>
            <a:r>
              <a:rPr lang="en-IN" sz="1600" dirty="0" smtClean="0"/>
              <a:t>concentrated in </a:t>
            </a:r>
            <a:r>
              <a:rPr lang="en-IN" sz="1600" dirty="0"/>
              <a:t>the gonads, liver, intestine, and skin, and poisonings occurs most frequently in </a:t>
            </a:r>
            <a:r>
              <a:rPr lang="en-IN" sz="1600" dirty="0" smtClean="0"/>
              <a:t>Japan and </a:t>
            </a:r>
            <a:r>
              <a:rPr lang="en-IN" sz="1600" dirty="0"/>
              <a:t>other Asian countries where the flesh, considered a delicacy, is eaten as “</a:t>
            </a:r>
            <a:r>
              <a:rPr lang="en-IN" sz="1600" dirty="0" err="1"/>
              <a:t>fugu</a:t>
            </a:r>
            <a:r>
              <a:rPr lang="en-IN" sz="1600" dirty="0"/>
              <a:t>.”</a:t>
            </a:r>
          </a:p>
          <a:p>
            <a:pPr marL="285750" indent="-285750" algn="just">
              <a:lnSpc>
                <a:spcPct val="150000"/>
              </a:lnSpc>
              <a:buFont typeface="Arial" pitchFamily="34" charset="0"/>
              <a:buChar char="•"/>
            </a:pPr>
            <a:r>
              <a:rPr lang="en-IN" sz="1600" dirty="0"/>
              <a:t>Death occurs within 5 to 30 minutes and the fatality rate is about 60%. </a:t>
            </a:r>
            <a:endParaRPr lang="en-IN" sz="1600" dirty="0" smtClean="0"/>
          </a:p>
          <a:p>
            <a:pPr marL="285750" indent="-285750" algn="just">
              <a:lnSpc>
                <a:spcPct val="150000"/>
              </a:lnSpc>
              <a:buFont typeface="Arial" pitchFamily="34" charset="0"/>
              <a:buChar char="•"/>
            </a:pPr>
            <a:r>
              <a:rPr lang="en-IN" sz="1600" dirty="0" smtClean="0"/>
              <a:t>TTX </a:t>
            </a:r>
            <a:r>
              <a:rPr lang="en-IN" sz="1600" dirty="0"/>
              <a:t>is </a:t>
            </a:r>
            <a:r>
              <a:rPr lang="en-IN" sz="1600" dirty="0" smtClean="0"/>
              <a:t>an inhibitor </a:t>
            </a:r>
            <a:r>
              <a:rPr lang="en-IN" sz="1600" dirty="0"/>
              <a:t>of the voltage-sensitive Na channel (like </a:t>
            </a:r>
            <a:r>
              <a:rPr lang="en-IN" sz="1600" dirty="0" err="1"/>
              <a:t>saxitoxin</a:t>
            </a:r>
            <a:r>
              <a:rPr lang="en-IN" sz="1600" dirty="0"/>
              <a:t>); it may also be found </a:t>
            </a:r>
            <a:r>
              <a:rPr lang="en-IN" sz="1600" dirty="0" smtClean="0"/>
              <a:t>in some </a:t>
            </a:r>
            <a:r>
              <a:rPr lang="en-IN" sz="1600" dirty="0"/>
              <a:t>salamanders and may be bacterial in origin.</a:t>
            </a:r>
          </a:p>
        </p:txBody>
      </p:sp>
      <p:sp>
        <p:nvSpPr>
          <p:cNvPr id="3" name="Rectangle 2"/>
          <p:cNvSpPr/>
          <p:nvPr/>
        </p:nvSpPr>
        <p:spPr>
          <a:xfrm>
            <a:off x="3657600" y="228600"/>
            <a:ext cx="2243178" cy="523220"/>
          </a:xfrm>
          <a:prstGeom prst="rect">
            <a:avLst/>
          </a:prstGeom>
        </p:spPr>
        <p:txBody>
          <a:bodyPr wrap="none">
            <a:spAutoFit/>
          </a:bodyPr>
          <a:lstStyle/>
          <a:p>
            <a:r>
              <a:rPr lang="en-IN" sz="2800" b="1" dirty="0"/>
              <a:t>Animal Toxins</a:t>
            </a:r>
            <a:endParaRPr lang="en-IN" sz="2800" dirty="0"/>
          </a:p>
        </p:txBody>
      </p:sp>
    </p:spTree>
    <p:extLst>
      <p:ext uri="{BB962C8B-B14F-4D97-AF65-F5344CB8AC3E}">
        <p14:creationId xmlns:p14="http://schemas.microsoft.com/office/powerpoint/2010/main" val="2953959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57600" y="76200"/>
            <a:ext cx="1947264" cy="461665"/>
          </a:xfrm>
          <a:prstGeom prst="rect">
            <a:avLst/>
          </a:prstGeom>
        </p:spPr>
        <p:txBody>
          <a:bodyPr wrap="none">
            <a:spAutoFit/>
          </a:bodyPr>
          <a:lstStyle/>
          <a:p>
            <a:r>
              <a:rPr lang="en-IN" sz="2400" b="1" dirty="0"/>
              <a:t>Animal Toxins</a:t>
            </a:r>
            <a:endParaRPr lang="en-IN" sz="2400" dirty="0"/>
          </a:p>
        </p:txBody>
      </p:sp>
      <p:sp>
        <p:nvSpPr>
          <p:cNvPr id="3" name="Rectangle 2"/>
          <p:cNvSpPr/>
          <p:nvPr/>
        </p:nvSpPr>
        <p:spPr>
          <a:xfrm>
            <a:off x="381000" y="836474"/>
            <a:ext cx="8458200" cy="1754326"/>
          </a:xfrm>
          <a:prstGeom prst="rect">
            <a:avLst/>
          </a:prstGeom>
        </p:spPr>
        <p:txBody>
          <a:bodyPr wrap="square">
            <a:spAutoFit/>
          </a:bodyPr>
          <a:lstStyle/>
          <a:p>
            <a:pPr algn="just"/>
            <a:r>
              <a:rPr lang="en-IN" dirty="0"/>
              <a:t>Toxins and other natural products generally provide great benefit to society. </a:t>
            </a:r>
            <a:r>
              <a:rPr lang="en-IN" dirty="0" smtClean="0"/>
              <a:t>For example</a:t>
            </a:r>
            <a:r>
              <a:rPr lang="en-IN" dirty="0"/>
              <a:t>, some of the most widely used drugs and therapeutics like </a:t>
            </a:r>
            <a:r>
              <a:rPr lang="en-IN" dirty="0" smtClean="0"/>
              <a:t>streptomycin, the </a:t>
            </a:r>
            <a:r>
              <a:rPr lang="en-IN" dirty="0"/>
              <a:t>aminoglycoside antibiotic from soil bacteria, and acetylsalicylic acid (aspirin), </a:t>
            </a:r>
            <a:r>
              <a:rPr lang="en-IN" dirty="0" smtClean="0"/>
              <a:t>the </a:t>
            </a:r>
            <a:r>
              <a:rPr lang="en-IN" dirty="0" err="1" smtClean="0"/>
              <a:t>nonsteroidal</a:t>
            </a:r>
            <a:r>
              <a:rPr lang="en-IN" dirty="0" smtClean="0"/>
              <a:t> </a:t>
            </a:r>
            <a:r>
              <a:rPr lang="en-IN" dirty="0"/>
              <a:t>anti-inflammatory from willow tree bark, are used by millions of </a:t>
            </a:r>
            <a:r>
              <a:rPr lang="en-IN" dirty="0" smtClean="0"/>
              <a:t>people everyday </a:t>
            </a:r>
            <a:r>
              <a:rPr lang="en-IN" dirty="0"/>
              <a:t>to improve health and well-being. On the other hand, adverse </a:t>
            </a:r>
            <a:r>
              <a:rPr lang="en-IN" dirty="0" smtClean="0"/>
              <a:t>encounters with </a:t>
            </a:r>
            <a:r>
              <a:rPr lang="en-IN" dirty="0"/>
              <a:t>toxins like fish and shellfish toxins, plant, and insect toxins do result in </a:t>
            </a:r>
            <a:r>
              <a:rPr lang="en-IN" dirty="0" smtClean="0"/>
              <a:t>harm to </a:t>
            </a:r>
            <a:r>
              <a:rPr lang="en-IN" dirty="0"/>
              <a:t>humans</a:t>
            </a:r>
            <a:r>
              <a:rPr lang="en-IN" dirty="0" smtClean="0"/>
              <a:t>.</a:t>
            </a:r>
            <a:endParaRPr lang="en-IN" dirty="0"/>
          </a:p>
        </p:txBody>
      </p:sp>
      <p:sp>
        <p:nvSpPr>
          <p:cNvPr id="4" name="Rectangle 3"/>
          <p:cNvSpPr/>
          <p:nvPr/>
        </p:nvSpPr>
        <p:spPr>
          <a:xfrm>
            <a:off x="405581" y="2667000"/>
            <a:ext cx="8458200" cy="369332"/>
          </a:xfrm>
          <a:prstGeom prst="rect">
            <a:avLst/>
          </a:prstGeom>
        </p:spPr>
        <p:txBody>
          <a:bodyPr wrap="square">
            <a:spAutoFit/>
          </a:bodyPr>
          <a:lstStyle/>
          <a:p>
            <a:r>
              <a:rPr lang="en-IN" b="1" dirty="0"/>
              <a:t>Some Components of Bee </a:t>
            </a:r>
            <a:r>
              <a:rPr lang="en-IN" b="1" dirty="0" smtClean="0"/>
              <a:t>Venom</a:t>
            </a:r>
            <a:endParaRPr lang="en-IN" b="1" dirty="0"/>
          </a:p>
        </p:txBody>
      </p:sp>
      <p:graphicFrame>
        <p:nvGraphicFramePr>
          <p:cNvPr id="5" name="Table 4"/>
          <p:cNvGraphicFramePr>
            <a:graphicFrameLocks noGrp="1"/>
          </p:cNvGraphicFramePr>
          <p:nvPr>
            <p:extLst>
              <p:ext uri="{D42A27DB-BD31-4B8C-83A1-F6EECF244321}">
                <p14:modId xmlns:p14="http://schemas.microsoft.com/office/powerpoint/2010/main" val="479883497"/>
              </p:ext>
            </p:extLst>
          </p:nvPr>
        </p:nvGraphicFramePr>
        <p:xfrm>
          <a:off x="609600" y="3200400"/>
          <a:ext cx="8229600" cy="3403600"/>
        </p:xfrm>
        <a:graphic>
          <a:graphicData uri="http://schemas.openxmlformats.org/drawingml/2006/table">
            <a:tbl>
              <a:tblPr firstRow="1" bandRow="1">
                <a:tableStyleId>{5C22544A-7EE6-4342-B048-85BDC9FD1C3A}</a:tableStyleId>
              </a:tblPr>
              <a:tblGrid>
                <a:gridCol w="4114800"/>
                <a:gridCol w="4114800"/>
              </a:tblGrid>
              <a:tr h="149324">
                <a:tc>
                  <a:txBody>
                    <a:bodyPr/>
                    <a:lstStyle/>
                    <a:p>
                      <a:r>
                        <a:rPr lang="en-IN" dirty="0" smtClean="0"/>
                        <a:t>Compound </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Effect</a:t>
                      </a:r>
                    </a:p>
                    <a:p>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Biogenic amine</a:t>
                      </a:r>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Pain, vasodilation, increased capillary permeability</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Histamine, Peptides</a:t>
                      </a:r>
                      <a:endParaRPr lang="en-IN" dirty="0"/>
                    </a:p>
                  </a:txBody>
                  <a:tcPr/>
                </a:tc>
                <a:tc>
                  <a:txBody>
                    <a:bodyPr/>
                    <a:lstStyle/>
                    <a:p>
                      <a:endParaRPr lang="en-IN"/>
                    </a:p>
                  </a:txBody>
                  <a:tcPr/>
                </a:tc>
              </a:tr>
              <a:tr h="370840">
                <a:tc>
                  <a:txBody>
                    <a:bodyPr/>
                    <a:lstStyle/>
                    <a:p>
                      <a:r>
                        <a:rPr lang="en-IN" dirty="0" err="1" smtClean="0"/>
                        <a:t>Apamine</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CNS effects</a:t>
                      </a:r>
                      <a:endParaRPr lang="en-IN" dirty="0"/>
                    </a:p>
                  </a:txBody>
                  <a:tcPr/>
                </a:tc>
              </a:tr>
              <a:tr h="370840">
                <a:tc>
                  <a:txBody>
                    <a:bodyPr/>
                    <a:lstStyle/>
                    <a:p>
                      <a:r>
                        <a:rPr lang="en-IN" dirty="0" err="1" smtClean="0"/>
                        <a:t>Melittin</a:t>
                      </a:r>
                      <a:r>
                        <a:rPr lang="en-IN" dirty="0" smtClean="0"/>
                        <a:t> </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err="1" smtClean="0"/>
                        <a:t>Hemolytic</a:t>
                      </a:r>
                      <a:r>
                        <a:rPr lang="en-IN" dirty="0" smtClean="0"/>
                        <a:t>, serotonin release, </a:t>
                      </a:r>
                      <a:r>
                        <a:rPr lang="en-IN" dirty="0" err="1" smtClean="0"/>
                        <a:t>cardiotoxic</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Mast cell </a:t>
                      </a:r>
                      <a:r>
                        <a:rPr lang="en-IN" dirty="0" err="1" smtClean="0"/>
                        <a:t>degranulating</a:t>
                      </a:r>
                      <a:r>
                        <a:rPr lang="en-IN" dirty="0" smtClean="0"/>
                        <a:t> peptide Enzymes</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Histamine release from mast cells</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Phospholipase A </a:t>
                      </a:r>
                      <a:r>
                        <a:rPr lang="en-IN" dirty="0" err="1" smtClean="0"/>
                        <a:t>Hyaluronidase</a:t>
                      </a:r>
                      <a:endParaRPr lang="en-IN" dirty="0" smtClean="0"/>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Increased spreading and penetration of tissues</a:t>
                      </a:r>
                      <a:endParaRPr lang="en-IN" dirty="0"/>
                    </a:p>
                  </a:txBody>
                  <a:tcPr/>
                </a:tc>
              </a:tr>
            </a:tbl>
          </a:graphicData>
        </a:graphic>
      </p:graphicFrame>
    </p:spTree>
    <p:extLst>
      <p:ext uri="{BB962C8B-B14F-4D97-AF65-F5344CB8AC3E}">
        <p14:creationId xmlns:p14="http://schemas.microsoft.com/office/powerpoint/2010/main" val="877995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356479"/>
            <a:ext cx="8077200" cy="4619854"/>
          </a:xfrm>
          <a:prstGeom prst="rect">
            <a:avLst/>
          </a:prstGeom>
        </p:spPr>
        <p:txBody>
          <a:bodyPr wrap="square">
            <a:spAutoFit/>
          </a:bodyPr>
          <a:lstStyle/>
          <a:p>
            <a:pPr algn="just">
              <a:lnSpc>
                <a:spcPct val="150000"/>
              </a:lnSpc>
            </a:pPr>
            <a:r>
              <a:rPr lang="en-IN" dirty="0" smtClean="0"/>
              <a:t>• </a:t>
            </a:r>
            <a:r>
              <a:rPr lang="en-IN" dirty="0"/>
              <a:t>A systemic toxin is one that affects the entire body or many </a:t>
            </a:r>
            <a:r>
              <a:rPr lang="en-IN" dirty="0" smtClean="0"/>
              <a:t>organs rather </a:t>
            </a:r>
            <a:r>
              <a:rPr lang="en-IN" dirty="0"/>
              <a:t>than a specific site.</a:t>
            </a:r>
          </a:p>
          <a:p>
            <a:pPr algn="just">
              <a:lnSpc>
                <a:spcPct val="150000"/>
              </a:lnSpc>
            </a:pPr>
            <a:r>
              <a:rPr lang="en-IN" dirty="0"/>
              <a:t>• Potassium cyanide affects virtually every cell and organ in the body </a:t>
            </a:r>
            <a:r>
              <a:rPr lang="en-IN" dirty="0" smtClean="0"/>
              <a:t>by interfering </a:t>
            </a:r>
            <a:r>
              <a:rPr lang="en-IN" dirty="0"/>
              <a:t>with the cell’s ability to utilize oxygen.</a:t>
            </a:r>
          </a:p>
          <a:p>
            <a:pPr algn="just">
              <a:lnSpc>
                <a:spcPct val="150000"/>
              </a:lnSpc>
            </a:pPr>
            <a:r>
              <a:rPr lang="en-IN" dirty="0"/>
              <a:t>• Toxins may also affect only specific tissues or organs while </a:t>
            </a:r>
            <a:r>
              <a:rPr lang="en-IN" dirty="0" smtClean="0"/>
              <a:t>not producing </a:t>
            </a:r>
            <a:r>
              <a:rPr lang="en-IN" dirty="0"/>
              <a:t>damage to the body as a whole.</a:t>
            </a:r>
          </a:p>
          <a:p>
            <a:pPr algn="just">
              <a:lnSpc>
                <a:spcPct val="150000"/>
              </a:lnSpc>
            </a:pPr>
            <a:r>
              <a:rPr lang="en-IN" dirty="0"/>
              <a:t>• These specific sites are known as target organs or target tissues</a:t>
            </a:r>
          </a:p>
          <a:p>
            <a:pPr algn="just">
              <a:lnSpc>
                <a:spcPct val="150000"/>
              </a:lnSpc>
            </a:pPr>
            <a:r>
              <a:rPr lang="en-IN" dirty="0"/>
              <a:t>• Benzene is a specific organ toxin in that it is primarily toxic to the </a:t>
            </a:r>
            <a:r>
              <a:rPr lang="en-IN" dirty="0" smtClean="0"/>
              <a:t>blood forming</a:t>
            </a:r>
            <a:endParaRPr lang="en-IN" dirty="0"/>
          </a:p>
          <a:p>
            <a:pPr algn="just">
              <a:lnSpc>
                <a:spcPct val="150000"/>
              </a:lnSpc>
            </a:pPr>
            <a:r>
              <a:rPr lang="en-IN" dirty="0"/>
              <a:t>tissues.</a:t>
            </a:r>
          </a:p>
          <a:p>
            <a:pPr algn="just">
              <a:lnSpc>
                <a:spcPct val="150000"/>
              </a:lnSpc>
            </a:pPr>
            <a:r>
              <a:rPr lang="en-IN" dirty="0"/>
              <a:t>• Lead is also a specific organ toxic, however it has three target organs (CNS</a:t>
            </a:r>
            <a:r>
              <a:rPr lang="en-IN" dirty="0" smtClean="0"/>
              <a:t>, kidney </a:t>
            </a:r>
            <a:r>
              <a:rPr lang="en-IN" dirty="0"/>
              <a:t>and hematopoietic system).</a:t>
            </a:r>
          </a:p>
        </p:txBody>
      </p:sp>
      <p:sp>
        <p:nvSpPr>
          <p:cNvPr id="3" name="Rectangle 2"/>
          <p:cNvSpPr/>
          <p:nvPr/>
        </p:nvSpPr>
        <p:spPr>
          <a:xfrm>
            <a:off x="3505200" y="381000"/>
            <a:ext cx="2971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b="1" dirty="0" smtClean="0"/>
          </a:p>
          <a:p>
            <a:pPr algn="ctr"/>
            <a:r>
              <a:rPr lang="en-IN" sz="2400" b="1" dirty="0" smtClean="0"/>
              <a:t>Targeted </a:t>
            </a:r>
            <a:r>
              <a:rPr lang="en-IN" sz="2400" b="1" dirty="0"/>
              <a:t>organ</a:t>
            </a:r>
          </a:p>
          <a:p>
            <a:pPr algn="ctr"/>
            <a:endParaRPr lang="en-IN" dirty="0"/>
          </a:p>
        </p:txBody>
      </p:sp>
    </p:spTree>
    <p:extLst>
      <p:ext uri="{BB962C8B-B14F-4D97-AF65-F5344CB8AC3E}">
        <p14:creationId xmlns:p14="http://schemas.microsoft.com/office/powerpoint/2010/main" val="1984173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762000"/>
            <a:ext cx="8382000" cy="6186309"/>
          </a:xfrm>
          <a:prstGeom prst="rect">
            <a:avLst/>
          </a:prstGeom>
          <a:noFill/>
        </p:spPr>
        <p:txBody>
          <a:bodyPr wrap="square" rtlCol="0">
            <a:spAutoFit/>
          </a:bodyPr>
          <a:lstStyle/>
          <a:p>
            <a:pPr marL="285750" indent="-285750" algn="just">
              <a:lnSpc>
                <a:spcPct val="150000"/>
              </a:lnSpc>
              <a:buFont typeface="Arial" pitchFamily="34" charset="0"/>
              <a:buChar char="•"/>
            </a:pPr>
            <a:r>
              <a:rPr lang="en-IN" b="1" dirty="0" smtClean="0"/>
              <a:t>Toxicity</a:t>
            </a:r>
            <a:r>
              <a:rPr lang="en-IN" dirty="0" smtClean="0"/>
              <a:t> </a:t>
            </a:r>
            <a:r>
              <a:rPr lang="en-IN" dirty="0"/>
              <a:t>is the intrinsic capacity of a chemical agent to affect an organism adversely.</a:t>
            </a:r>
          </a:p>
          <a:p>
            <a:pPr marL="285750" indent="-285750" algn="just">
              <a:lnSpc>
                <a:spcPct val="150000"/>
              </a:lnSpc>
              <a:buFont typeface="Arial" pitchFamily="34" charset="0"/>
              <a:buChar char="•"/>
            </a:pPr>
            <a:r>
              <a:rPr lang="en-IN" b="1" dirty="0" err="1"/>
              <a:t>Xenobiotics</a:t>
            </a:r>
            <a:r>
              <a:rPr lang="en-IN" dirty="0"/>
              <a:t> is a term for “foreign substances”, that is, foreign to the organism. Its opposite is endogenous compounds. </a:t>
            </a:r>
            <a:r>
              <a:rPr lang="en-IN" dirty="0" err="1"/>
              <a:t>Xenobiotics</a:t>
            </a:r>
            <a:r>
              <a:rPr lang="en-IN" dirty="0"/>
              <a:t> include drugs, industrial chemicals, naturally occurring poisons and environmental pollutants.</a:t>
            </a:r>
          </a:p>
          <a:p>
            <a:pPr marL="285750" indent="-285750" algn="just">
              <a:lnSpc>
                <a:spcPct val="150000"/>
              </a:lnSpc>
              <a:buFont typeface="Arial" pitchFamily="34" charset="0"/>
              <a:buChar char="•"/>
            </a:pPr>
            <a:r>
              <a:rPr lang="en-IN" b="1" dirty="0"/>
              <a:t>Risk</a:t>
            </a:r>
            <a:r>
              <a:rPr lang="en-IN" dirty="0"/>
              <a:t> is the probability of a specific adverse effect to occur. It is often expressed as the percentage of cases in a given population and during a specific time </a:t>
            </a:r>
            <a:r>
              <a:rPr lang="en-IN" dirty="0" smtClean="0"/>
              <a:t>period</a:t>
            </a:r>
          </a:p>
          <a:p>
            <a:pPr marL="285750" indent="-285750" algn="just">
              <a:lnSpc>
                <a:spcPct val="150000"/>
              </a:lnSpc>
              <a:buFont typeface="Arial" pitchFamily="34" charset="0"/>
              <a:buChar char="•"/>
            </a:pPr>
            <a:r>
              <a:rPr lang="en-IN" dirty="0"/>
              <a:t>The </a:t>
            </a:r>
            <a:r>
              <a:rPr lang="en-IN" b="1" dirty="0"/>
              <a:t>dose-effect relationship </a:t>
            </a:r>
            <a:r>
              <a:rPr lang="en-IN" dirty="0"/>
              <a:t>is the relationship between dose and effect on the individual level. An increase in dose may increase the intensity of an effect, or a more severe effect may result. A dose-effect curve may be obtained at the level of the whole organism, the cell or the target molecule. </a:t>
            </a:r>
            <a:endParaRPr lang="en-IN" dirty="0" smtClean="0"/>
          </a:p>
          <a:p>
            <a:pPr marL="285750" indent="-285750" algn="just">
              <a:lnSpc>
                <a:spcPct val="150000"/>
              </a:lnSpc>
              <a:buFont typeface="Arial" pitchFamily="34" charset="0"/>
              <a:buChar char="•"/>
            </a:pPr>
            <a:r>
              <a:rPr lang="en-IN" dirty="0"/>
              <a:t>The </a:t>
            </a:r>
            <a:r>
              <a:rPr lang="en-IN" b="1" dirty="0"/>
              <a:t>dose-response relationship </a:t>
            </a:r>
            <a:r>
              <a:rPr lang="en-IN" dirty="0"/>
              <a:t>is the relationship between dose and the percentage of individuals showing a specific effect. With increasing dose a greater number of individuals in the exposed population will usually be affected.</a:t>
            </a:r>
          </a:p>
          <a:p>
            <a:pPr marL="285750" indent="-285750" algn="just">
              <a:lnSpc>
                <a:spcPct val="150000"/>
              </a:lnSpc>
              <a:buFont typeface="Arial" pitchFamily="34" charset="0"/>
              <a:buChar char="•"/>
            </a:pPr>
            <a:r>
              <a:rPr lang="en-IN" b="1" dirty="0"/>
              <a:t>It is essential </a:t>
            </a:r>
            <a:r>
              <a:rPr lang="en-IN" b="1" dirty="0" smtClean="0"/>
              <a:t>IN </a:t>
            </a:r>
            <a:r>
              <a:rPr lang="en-IN" b="1" dirty="0"/>
              <a:t>toxicology to establish dose-effect and dose-response </a:t>
            </a:r>
            <a:r>
              <a:rPr lang="en-IN" b="1" dirty="0" smtClean="0"/>
              <a:t>relationships</a:t>
            </a:r>
          </a:p>
          <a:p>
            <a:pPr marL="285750" indent="-285750">
              <a:buFont typeface="Arial" pitchFamily="34" charset="0"/>
              <a:buChar char="•"/>
            </a:pPr>
            <a:endParaRPr lang="en-IN" dirty="0"/>
          </a:p>
        </p:txBody>
      </p:sp>
      <p:sp>
        <p:nvSpPr>
          <p:cNvPr id="2" name="TextBox 1"/>
          <p:cNvSpPr txBox="1"/>
          <p:nvPr/>
        </p:nvSpPr>
        <p:spPr>
          <a:xfrm>
            <a:off x="2133600" y="228600"/>
            <a:ext cx="4800600" cy="461665"/>
          </a:xfrm>
          <a:prstGeom prst="rect">
            <a:avLst/>
          </a:prstGeom>
          <a:noFill/>
        </p:spPr>
        <p:txBody>
          <a:bodyPr wrap="square" rtlCol="0">
            <a:spAutoFit/>
          </a:bodyPr>
          <a:lstStyle/>
          <a:p>
            <a:pPr algn="ctr"/>
            <a:r>
              <a:rPr lang="en-IN" sz="2400" b="1" dirty="0"/>
              <a:t>Exposure, Dose and </a:t>
            </a:r>
            <a:r>
              <a:rPr lang="en-IN" sz="2400" b="1" dirty="0" smtClean="0"/>
              <a:t>Response</a:t>
            </a:r>
            <a:endParaRPr lang="en-IN" sz="2400" dirty="0"/>
          </a:p>
        </p:txBody>
      </p:sp>
    </p:spTree>
    <p:extLst>
      <p:ext uri="{BB962C8B-B14F-4D97-AF65-F5344CB8AC3E}">
        <p14:creationId xmlns:p14="http://schemas.microsoft.com/office/powerpoint/2010/main" val="24471919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3323</Words>
  <Application>Microsoft Office PowerPoint</Application>
  <PresentationFormat>On-screen Show (4:3)</PresentationFormat>
  <Paragraphs>180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24</cp:revision>
  <dcterms:created xsi:type="dcterms:W3CDTF">2006-08-16T00:00:00Z</dcterms:created>
  <dcterms:modified xsi:type="dcterms:W3CDTF">2021-01-06T09:23:50Z</dcterms:modified>
</cp:coreProperties>
</file>