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4" r:id="rId1"/>
  </p:sldMasterIdLst>
  <p:sldIdLst>
    <p:sldId id="257" r:id="rId2"/>
    <p:sldId id="256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6B648-0613-41F2-B94D-F53D748602E9}" type="datetimeFigureOut">
              <a:rPr lang="en-IN" smtClean="0"/>
              <a:t>29-01-2021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45BD-EA8F-4DB1-BE17-B255D4A91A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3391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6B648-0613-41F2-B94D-F53D748602E9}" type="datetimeFigureOut">
              <a:rPr lang="en-IN" smtClean="0"/>
              <a:t>29-01-2021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45BD-EA8F-4DB1-BE17-B255D4A91A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02601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6B648-0613-41F2-B94D-F53D748602E9}" type="datetimeFigureOut">
              <a:rPr lang="en-IN" smtClean="0"/>
              <a:t>29-01-2021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45BD-EA8F-4DB1-BE17-B255D4A91A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02795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6B648-0613-41F2-B94D-F53D748602E9}" type="datetimeFigureOut">
              <a:rPr lang="en-IN" smtClean="0"/>
              <a:t>29-01-2021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45BD-EA8F-4DB1-BE17-B255D4A91A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908295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6B648-0613-41F2-B94D-F53D748602E9}" type="datetimeFigureOut">
              <a:rPr lang="en-IN" smtClean="0"/>
              <a:t>29-01-2021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45BD-EA8F-4DB1-BE17-B255D4A91A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3195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6B648-0613-41F2-B94D-F53D748602E9}" type="datetimeFigureOut">
              <a:rPr lang="en-IN" smtClean="0"/>
              <a:t>29-01-2021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45BD-EA8F-4DB1-BE17-B255D4A91A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950483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6B648-0613-41F2-B94D-F53D748602E9}" type="datetimeFigureOut">
              <a:rPr lang="en-IN" smtClean="0"/>
              <a:t>29-01-2021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45BD-EA8F-4DB1-BE17-B255D4A91A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049024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6B648-0613-41F2-B94D-F53D748602E9}" type="datetimeFigureOut">
              <a:rPr lang="en-IN" smtClean="0"/>
              <a:t>29-01-2021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45BD-EA8F-4DB1-BE17-B255D4A91A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172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6B648-0613-41F2-B94D-F53D748602E9}" type="datetimeFigureOut">
              <a:rPr lang="en-IN" smtClean="0"/>
              <a:t>29-01-2021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45BD-EA8F-4DB1-BE17-B255D4A91A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4053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6B648-0613-41F2-B94D-F53D748602E9}" type="datetimeFigureOut">
              <a:rPr lang="en-IN" smtClean="0"/>
              <a:t>29-01-2021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2CB645BD-EA8F-4DB1-BE17-B255D4A91A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2057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6B648-0613-41F2-B94D-F53D748602E9}" type="datetimeFigureOut">
              <a:rPr lang="en-IN" smtClean="0"/>
              <a:t>29-01-2021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45BD-EA8F-4DB1-BE17-B255D4A91A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8704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6B648-0613-41F2-B94D-F53D748602E9}" type="datetimeFigureOut">
              <a:rPr lang="en-IN" smtClean="0"/>
              <a:t>29-01-2021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45BD-EA8F-4DB1-BE17-B255D4A91A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68298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6B648-0613-41F2-B94D-F53D748602E9}" type="datetimeFigureOut">
              <a:rPr lang="en-IN" smtClean="0"/>
              <a:t>29-01-2021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45BD-EA8F-4DB1-BE17-B255D4A91A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9480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6B648-0613-41F2-B94D-F53D748602E9}" type="datetimeFigureOut">
              <a:rPr lang="en-IN" smtClean="0"/>
              <a:t>29-01-2021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45BD-EA8F-4DB1-BE17-B255D4A91A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88195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6B648-0613-41F2-B94D-F53D748602E9}" type="datetimeFigureOut">
              <a:rPr lang="en-IN" smtClean="0"/>
              <a:t>29-01-2021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45BD-EA8F-4DB1-BE17-B255D4A91A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8267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6B648-0613-41F2-B94D-F53D748602E9}" type="datetimeFigureOut">
              <a:rPr lang="en-IN" smtClean="0"/>
              <a:t>29-01-2021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45BD-EA8F-4DB1-BE17-B255D4A91A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0138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6B648-0613-41F2-B94D-F53D748602E9}" type="datetimeFigureOut">
              <a:rPr lang="en-IN" smtClean="0"/>
              <a:t>29-01-2021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645BD-EA8F-4DB1-BE17-B255D4A91A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03959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826B648-0613-41F2-B94D-F53D748602E9}" type="datetimeFigureOut">
              <a:rPr lang="en-IN" smtClean="0"/>
              <a:t>29-01-2021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CB645BD-EA8F-4DB1-BE17-B255D4A91AA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2625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  <p:sldLayoutId id="2147483747" r:id="rId13"/>
    <p:sldLayoutId id="2147483748" r:id="rId14"/>
    <p:sldLayoutId id="2147483749" r:id="rId15"/>
    <p:sldLayoutId id="2147483750" r:id="rId16"/>
    <p:sldLayoutId id="214748375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71031-E9F5-401E-8C41-882569F16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122363"/>
            <a:ext cx="9477376" cy="963612"/>
          </a:xfrm>
        </p:spPr>
        <p:txBody>
          <a:bodyPr>
            <a:normAutofit fontScale="90000"/>
          </a:bodyPr>
          <a:lstStyle/>
          <a:p>
            <a:r>
              <a:rPr lang="hi-IN" sz="4800" dirty="0"/>
              <a:t>निबंध</a:t>
            </a:r>
            <a:r>
              <a:rPr lang="hi-IN" dirty="0"/>
              <a:t> 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7DB4EB-5A6C-4FCC-B858-01DCAC0CAE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3025" y="2624931"/>
            <a:ext cx="9105900" cy="2994819"/>
          </a:xfrm>
        </p:spPr>
        <p:txBody>
          <a:bodyPr>
            <a:normAutofit/>
          </a:bodyPr>
          <a:lstStyle/>
          <a:p>
            <a:r>
              <a:rPr lang="hi-IN" dirty="0"/>
              <a:t>निबंध – </a:t>
            </a:r>
            <a:r>
              <a:rPr lang="hi-IN" dirty="0" err="1"/>
              <a:t>नि</a:t>
            </a:r>
            <a:r>
              <a:rPr lang="hi-IN" dirty="0"/>
              <a:t> + बंध = अच्छी तरह से बंधा हुआ </a:t>
            </a:r>
          </a:p>
          <a:p>
            <a:r>
              <a:rPr lang="hi-IN" dirty="0"/>
              <a:t>अंग्रेजी में ‘ऐसे’ (</a:t>
            </a:r>
            <a:r>
              <a:rPr lang="hi-IN" dirty="0" err="1"/>
              <a:t>Essays</a:t>
            </a:r>
            <a:r>
              <a:rPr lang="hi-IN" dirty="0"/>
              <a:t>)</a:t>
            </a:r>
          </a:p>
          <a:p>
            <a:r>
              <a:rPr lang="hi-IN" dirty="0"/>
              <a:t>श्यामसुंदर दास, “निबंध वह लेख है जिसमें किसी गहन विषय पर</a:t>
            </a:r>
          </a:p>
          <a:p>
            <a:r>
              <a:rPr lang="hi-IN" dirty="0"/>
              <a:t> विस्तारपूर्वक और </a:t>
            </a:r>
            <a:r>
              <a:rPr lang="hi-IN" dirty="0" err="1"/>
              <a:t>पांडित्यपूर्वक</a:t>
            </a:r>
            <a:r>
              <a:rPr lang="hi-IN" dirty="0"/>
              <a:t> ढंग से विचार किया गया हो।”  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65063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D73D9-340F-40D2-B07D-030BBA5166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1" y="1122362"/>
            <a:ext cx="8782049" cy="1277938"/>
          </a:xfrm>
        </p:spPr>
        <p:txBody>
          <a:bodyPr>
            <a:normAutofit/>
          </a:bodyPr>
          <a:lstStyle/>
          <a:p>
            <a:r>
              <a:rPr lang="hi-IN" sz="4800" dirty="0"/>
              <a:t>हिंदी में निबंध विधा का प्रारंभ  </a:t>
            </a:r>
            <a:endParaRPr lang="en-IN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0DA597-0FAB-4A81-B222-5FA0ED5A65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95600"/>
            <a:ext cx="9144000" cy="2362200"/>
          </a:xfrm>
        </p:spPr>
        <p:txBody>
          <a:bodyPr/>
          <a:lstStyle/>
          <a:p>
            <a:r>
              <a:rPr lang="hi-IN" dirty="0"/>
              <a:t>प्रारंभ – </a:t>
            </a:r>
            <a:r>
              <a:rPr lang="hi-IN" dirty="0" err="1"/>
              <a:t>भारतेंदु</a:t>
            </a:r>
            <a:r>
              <a:rPr lang="hi-IN" dirty="0"/>
              <a:t> युग </a:t>
            </a:r>
            <a:endParaRPr lang="en-IN" dirty="0"/>
          </a:p>
          <a:p>
            <a:r>
              <a:rPr lang="hi-IN" dirty="0"/>
              <a:t>माध्यम – पत्र-पत्रिकाएँ</a:t>
            </a:r>
          </a:p>
          <a:p>
            <a:r>
              <a:rPr lang="hi-IN" dirty="0"/>
              <a:t>(</a:t>
            </a:r>
            <a:r>
              <a:rPr lang="hi-IN" dirty="0" err="1"/>
              <a:t>हरिश्चन्द्र</a:t>
            </a:r>
            <a:r>
              <a:rPr lang="hi-IN" dirty="0"/>
              <a:t> चंद्रिका, </a:t>
            </a:r>
            <a:r>
              <a:rPr lang="hi-IN" dirty="0" err="1"/>
              <a:t>उदन्त</a:t>
            </a:r>
            <a:r>
              <a:rPr lang="hi-IN" dirty="0"/>
              <a:t> </a:t>
            </a:r>
            <a:r>
              <a:rPr lang="hi-IN" dirty="0" err="1"/>
              <a:t>मार्तण्ड</a:t>
            </a:r>
            <a:r>
              <a:rPr lang="hi-IN" dirty="0"/>
              <a:t>, प्रदीप, </a:t>
            </a:r>
            <a:r>
              <a:rPr lang="hi-IN" dirty="0" err="1"/>
              <a:t>ब्रह्मण</a:t>
            </a:r>
            <a:r>
              <a:rPr lang="hi-IN" dirty="0"/>
              <a:t> आदि)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22275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A9F38-5E05-4F54-BDE4-E555A0268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/>
              <a:t>हिंदी में निबंध विधा का विकास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906F0-9743-4939-8621-2C2A6F985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i-IN" dirty="0"/>
              <a:t>1. </a:t>
            </a:r>
            <a:r>
              <a:rPr lang="hi-IN" dirty="0" err="1"/>
              <a:t>भारतेंदु</a:t>
            </a:r>
            <a:r>
              <a:rPr lang="hi-IN" dirty="0"/>
              <a:t> युग (</a:t>
            </a:r>
            <a:r>
              <a:rPr lang="en-US" dirty="0"/>
              <a:t>1873 </a:t>
            </a:r>
            <a:r>
              <a:rPr lang="hi-IN" dirty="0"/>
              <a:t>ई.-</a:t>
            </a:r>
            <a:r>
              <a:rPr lang="en-US" dirty="0"/>
              <a:t>1900 </a:t>
            </a:r>
            <a:r>
              <a:rPr lang="hi-IN" dirty="0"/>
              <a:t>ई.) – </a:t>
            </a:r>
            <a:r>
              <a:rPr lang="hi-IN" dirty="0" err="1"/>
              <a:t>बालकृष्ण</a:t>
            </a:r>
            <a:r>
              <a:rPr lang="hi-IN" dirty="0"/>
              <a:t> भट्ट, </a:t>
            </a:r>
            <a:r>
              <a:rPr lang="hi-IN" dirty="0" err="1"/>
              <a:t>प्रेमघन</a:t>
            </a:r>
            <a:r>
              <a:rPr lang="hi-IN" dirty="0"/>
              <a:t>, प्रताप</a:t>
            </a:r>
          </a:p>
          <a:p>
            <a:r>
              <a:rPr lang="hi-IN" dirty="0"/>
              <a:t> नारायण मिश्र, </a:t>
            </a:r>
            <a:r>
              <a:rPr lang="hi-IN" dirty="0" err="1"/>
              <a:t>बालमुकुन्द</a:t>
            </a:r>
            <a:r>
              <a:rPr lang="hi-IN" dirty="0"/>
              <a:t> गुप्त </a:t>
            </a:r>
          </a:p>
          <a:p>
            <a:r>
              <a:rPr lang="hi-IN" dirty="0"/>
              <a:t>2. </a:t>
            </a:r>
            <a:r>
              <a:rPr lang="hi-IN" dirty="0" err="1"/>
              <a:t>द्विवेदी</a:t>
            </a:r>
            <a:r>
              <a:rPr lang="hi-IN" dirty="0"/>
              <a:t> युग (</a:t>
            </a:r>
            <a:r>
              <a:rPr lang="en-US" dirty="0"/>
              <a:t>1900 </a:t>
            </a:r>
            <a:r>
              <a:rPr lang="hi-IN" dirty="0"/>
              <a:t>ई.</a:t>
            </a:r>
            <a:r>
              <a:rPr lang="en-US" dirty="0"/>
              <a:t>-1920</a:t>
            </a:r>
            <a:r>
              <a:rPr lang="hi-IN" dirty="0"/>
              <a:t>ई.)-महावीर प्रसाद </a:t>
            </a:r>
            <a:r>
              <a:rPr lang="hi-IN" dirty="0" err="1"/>
              <a:t>द्विवेदी</a:t>
            </a:r>
            <a:r>
              <a:rPr lang="hi-IN" dirty="0"/>
              <a:t>, श्यामसुंदर</a:t>
            </a:r>
          </a:p>
          <a:p>
            <a:r>
              <a:rPr lang="hi-IN" dirty="0"/>
              <a:t> दास, पद्म सिंह शर्मा, आदि </a:t>
            </a:r>
          </a:p>
          <a:p>
            <a:r>
              <a:rPr lang="hi-IN" dirty="0"/>
              <a:t>3. शुक्ल युग (</a:t>
            </a:r>
            <a:r>
              <a:rPr lang="en-US" dirty="0"/>
              <a:t>1920</a:t>
            </a:r>
            <a:r>
              <a:rPr lang="hi-IN" dirty="0"/>
              <a:t>ई.</a:t>
            </a:r>
            <a:r>
              <a:rPr lang="en-US" dirty="0"/>
              <a:t>-1940</a:t>
            </a:r>
            <a:r>
              <a:rPr lang="hi-IN" dirty="0"/>
              <a:t>ई.)-रामचंद्र शुक्ल, गुलाब राय, शांतिप्रिय</a:t>
            </a:r>
          </a:p>
          <a:p>
            <a:r>
              <a:rPr lang="hi-IN" dirty="0"/>
              <a:t> </a:t>
            </a:r>
            <a:r>
              <a:rPr lang="hi-IN" dirty="0" err="1"/>
              <a:t>द्विवेदी</a:t>
            </a:r>
            <a:r>
              <a:rPr lang="hi-IN" dirty="0"/>
              <a:t> आदि </a:t>
            </a:r>
          </a:p>
          <a:p>
            <a:r>
              <a:rPr lang="hi-IN" dirty="0"/>
              <a:t>4. </a:t>
            </a:r>
            <a:r>
              <a:rPr lang="hi-IN" dirty="0" err="1"/>
              <a:t>शुक्लोत्तर</a:t>
            </a:r>
            <a:r>
              <a:rPr lang="hi-IN" dirty="0"/>
              <a:t> युग (</a:t>
            </a:r>
            <a:r>
              <a:rPr lang="en-US" dirty="0"/>
              <a:t>1940 </a:t>
            </a:r>
            <a:r>
              <a:rPr lang="hi-IN" dirty="0"/>
              <a:t>ई. के उपरांत)-</a:t>
            </a:r>
            <a:r>
              <a:rPr lang="hi-IN" dirty="0" err="1"/>
              <a:t>हजारीप्रसाद</a:t>
            </a:r>
            <a:r>
              <a:rPr lang="hi-IN" dirty="0"/>
              <a:t> </a:t>
            </a:r>
            <a:r>
              <a:rPr lang="hi-IN" dirty="0" err="1"/>
              <a:t>द्विवेदी</a:t>
            </a:r>
            <a:r>
              <a:rPr lang="hi-IN" dirty="0"/>
              <a:t>, </a:t>
            </a:r>
            <a:r>
              <a:rPr lang="hi-IN" dirty="0" err="1"/>
              <a:t>नंददुलारे</a:t>
            </a:r>
            <a:endParaRPr lang="hi-IN" dirty="0"/>
          </a:p>
          <a:p>
            <a:r>
              <a:rPr lang="hi-IN" dirty="0"/>
              <a:t> वाजपेयी, </a:t>
            </a:r>
            <a:r>
              <a:rPr lang="hi-IN" dirty="0" err="1"/>
              <a:t>नगेन्द्र</a:t>
            </a:r>
            <a:r>
              <a:rPr lang="hi-IN" dirty="0"/>
              <a:t> आदि      </a:t>
            </a:r>
            <a:r>
              <a:rPr lang="en-US" dirty="0"/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28266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19BE1-D4EB-4730-AFD9-F26BD9F2C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/>
              <a:t>       निबंधों का वर्गीकरण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81E37-CFF4-421F-9FD1-6FF9BB3BD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dirty="0"/>
              <a:t>1. विचारात्मक </a:t>
            </a:r>
          </a:p>
          <a:p>
            <a:r>
              <a:rPr lang="hi-IN" dirty="0"/>
              <a:t>2. </a:t>
            </a:r>
            <a:r>
              <a:rPr lang="hi-IN" dirty="0" err="1"/>
              <a:t>आलोचनात्मक</a:t>
            </a:r>
            <a:r>
              <a:rPr lang="hi-IN" dirty="0"/>
              <a:t> </a:t>
            </a:r>
          </a:p>
          <a:p>
            <a:r>
              <a:rPr lang="hi-IN" dirty="0"/>
              <a:t>3. भावात्मक</a:t>
            </a:r>
          </a:p>
          <a:p>
            <a:r>
              <a:rPr lang="hi-IN" dirty="0"/>
              <a:t>4. वर्णनात्मक </a:t>
            </a:r>
          </a:p>
          <a:p>
            <a:r>
              <a:rPr lang="hi-IN" dirty="0"/>
              <a:t>5. विवरणात्मक 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676995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0</TotalTime>
  <Words>185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Corbel</vt:lpstr>
      <vt:lpstr>Parallax</vt:lpstr>
      <vt:lpstr>निबंध </vt:lpstr>
      <vt:lpstr>हिंदी में निबंध विधा का प्रारंभ  </vt:lpstr>
      <vt:lpstr>हिंदी में निबंध विधा का विकास </vt:lpstr>
      <vt:lpstr>       निबंधों का वर्गीकरण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निबंध</dc:title>
  <dc:creator>Mohammad Imran</dc:creator>
  <cp:lastModifiedBy>Mohammad Imran</cp:lastModifiedBy>
  <cp:revision>8</cp:revision>
  <dcterms:created xsi:type="dcterms:W3CDTF">2021-01-29T04:49:55Z</dcterms:created>
  <dcterms:modified xsi:type="dcterms:W3CDTF">2021-01-29T06:29:26Z</dcterms:modified>
</cp:coreProperties>
</file>