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1" r:id="rId1"/>
  </p:sldMasterIdLst>
  <p:sldIdLst>
    <p:sldId id="256" r:id="rId2"/>
    <p:sldId id="271" r:id="rId3"/>
    <p:sldId id="257" r:id="rId4"/>
    <p:sldId id="262" r:id="rId5"/>
    <p:sldId id="26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800000"/>
    <a:srgbClr val="320815"/>
    <a:srgbClr val="006600"/>
    <a:srgbClr val="0D030D"/>
    <a:srgbClr val="000066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E7270-0631-424F-91D0-FC8CB6A90CAA}" type="datetimeFigureOut">
              <a:rPr lang="en-IN" smtClean="0"/>
              <a:t>06-02-2021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355E-2506-4EF6-B124-A302D70DDB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70931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E7270-0631-424F-91D0-FC8CB6A90CAA}" type="datetimeFigureOut">
              <a:rPr lang="en-IN" smtClean="0"/>
              <a:t>06-02-2021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355E-2506-4EF6-B124-A302D70DDB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2209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E7270-0631-424F-91D0-FC8CB6A90CAA}" type="datetimeFigureOut">
              <a:rPr lang="en-IN" smtClean="0"/>
              <a:t>06-02-2021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355E-2506-4EF6-B124-A302D70DDB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7583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E7270-0631-424F-91D0-FC8CB6A90CAA}" type="datetimeFigureOut">
              <a:rPr lang="en-IN" smtClean="0"/>
              <a:t>06-02-2021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355E-2506-4EF6-B124-A302D70DDBB3}" type="slidenum">
              <a:rPr lang="en-IN" smtClean="0"/>
              <a:t>‹#›</a:t>
            </a:fld>
            <a:endParaRPr lang="en-IN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28136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E7270-0631-424F-91D0-FC8CB6A90CAA}" type="datetimeFigureOut">
              <a:rPr lang="en-IN" smtClean="0"/>
              <a:t>06-02-2021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355E-2506-4EF6-B124-A302D70DDB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6129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E7270-0631-424F-91D0-FC8CB6A90CAA}" type="datetimeFigureOut">
              <a:rPr lang="en-IN" smtClean="0"/>
              <a:t>06-02-2021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355E-2506-4EF6-B124-A302D70DDB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8247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E7270-0631-424F-91D0-FC8CB6A90CAA}" type="datetimeFigureOut">
              <a:rPr lang="en-IN" smtClean="0"/>
              <a:t>06-02-2021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355E-2506-4EF6-B124-A302D70DDB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93503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E7270-0631-424F-91D0-FC8CB6A90CAA}" type="datetimeFigureOut">
              <a:rPr lang="en-IN" smtClean="0"/>
              <a:t>06-02-2021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355E-2506-4EF6-B124-A302D70DDB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9794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E7270-0631-424F-91D0-FC8CB6A90CAA}" type="datetimeFigureOut">
              <a:rPr lang="en-IN" smtClean="0"/>
              <a:t>06-02-2021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355E-2506-4EF6-B124-A302D70DDB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583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E7270-0631-424F-91D0-FC8CB6A90CAA}" type="datetimeFigureOut">
              <a:rPr lang="en-IN" smtClean="0"/>
              <a:t>06-02-2021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355E-2506-4EF6-B124-A302D70DDB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509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E7270-0631-424F-91D0-FC8CB6A90CAA}" type="datetimeFigureOut">
              <a:rPr lang="en-IN" smtClean="0"/>
              <a:t>06-02-2021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355E-2506-4EF6-B124-A302D70DDB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073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E7270-0631-424F-91D0-FC8CB6A90CAA}" type="datetimeFigureOut">
              <a:rPr lang="en-IN" smtClean="0"/>
              <a:t>06-02-2021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355E-2506-4EF6-B124-A302D70DDB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6585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E7270-0631-424F-91D0-FC8CB6A90CAA}" type="datetimeFigureOut">
              <a:rPr lang="en-IN" smtClean="0"/>
              <a:t>06-02-2021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355E-2506-4EF6-B124-A302D70DDB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71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E7270-0631-424F-91D0-FC8CB6A90CAA}" type="datetimeFigureOut">
              <a:rPr lang="en-IN" smtClean="0"/>
              <a:t>06-02-2021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355E-2506-4EF6-B124-A302D70DDB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8728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E7270-0631-424F-91D0-FC8CB6A90CAA}" type="datetimeFigureOut">
              <a:rPr lang="en-IN" smtClean="0"/>
              <a:t>06-02-2021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355E-2506-4EF6-B124-A302D70DDB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8635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E7270-0631-424F-91D0-FC8CB6A90CAA}" type="datetimeFigureOut">
              <a:rPr lang="en-IN" smtClean="0"/>
              <a:t>06-02-2021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355E-2506-4EF6-B124-A302D70DDB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2255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E7270-0631-424F-91D0-FC8CB6A90CAA}" type="datetimeFigureOut">
              <a:rPr lang="en-IN" smtClean="0"/>
              <a:t>06-02-2021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355E-2506-4EF6-B124-A302D70DDB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7060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D3E7270-0631-424F-91D0-FC8CB6A90CAA}" type="datetimeFigureOut">
              <a:rPr lang="en-IN" smtClean="0"/>
              <a:t>06-02-2021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A66355E-2506-4EF6-B124-A302D70DDB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1457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  <p:sldLayoutId id="2147483844" r:id="rId13"/>
    <p:sldLayoutId id="2147483845" r:id="rId14"/>
    <p:sldLayoutId id="2147483846" r:id="rId15"/>
    <p:sldLayoutId id="2147483847" r:id="rId16"/>
    <p:sldLayoutId id="2147483848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>
            <a:extLst>
              <a:ext uri="{FF2B5EF4-FFF2-40B4-BE49-F238E27FC236}">
                <a16:creationId xmlns:a16="http://schemas.microsoft.com/office/drawing/2014/main" id="{8A717F93-9B8E-4C4F-A570-D3AFA6DE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647950"/>
            <a:ext cx="12192000" cy="4210050"/>
          </a:xfrm>
        </p:spPr>
        <p:txBody>
          <a:bodyPr>
            <a:normAutofit/>
          </a:bodyPr>
          <a:lstStyle/>
          <a:p>
            <a:pPr algn="l"/>
            <a:r>
              <a:rPr lang="hi-IN" sz="3200" dirty="0">
                <a:solidFill>
                  <a:srgbClr val="800000"/>
                </a:solidFill>
              </a:rPr>
              <a:t>    वास्तविक नाम – </a:t>
            </a:r>
            <a:r>
              <a:rPr lang="hi-IN" sz="3200" dirty="0" err="1">
                <a:solidFill>
                  <a:srgbClr val="800000"/>
                </a:solidFill>
              </a:rPr>
              <a:t>धनपत</a:t>
            </a:r>
            <a:r>
              <a:rPr lang="hi-IN" sz="3200" dirty="0">
                <a:solidFill>
                  <a:srgbClr val="800000"/>
                </a:solidFill>
              </a:rPr>
              <a:t> राय श्रीवास्तव </a:t>
            </a:r>
          </a:p>
          <a:p>
            <a:pPr algn="l"/>
            <a:r>
              <a:rPr lang="hi-IN" sz="3200" dirty="0">
                <a:solidFill>
                  <a:srgbClr val="800000"/>
                </a:solidFill>
              </a:rPr>
              <a:t>    जन्म – 31 जुलाई 1880</a:t>
            </a:r>
          </a:p>
          <a:p>
            <a:pPr algn="l"/>
            <a:r>
              <a:rPr lang="hi-IN" sz="3200" dirty="0">
                <a:solidFill>
                  <a:srgbClr val="800000"/>
                </a:solidFill>
              </a:rPr>
              <a:t>    माता-पिता – आनंदी देवी-मुंशी </a:t>
            </a:r>
            <a:r>
              <a:rPr lang="hi-IN" sz="3200" dirty="0" err="1">
                <a:solidFill>
                  <a:srgbClr val="800000"/>
                </a:solidFill>
              </a:rPr>
              <a:t>अजायबराय</a:t>
            </a:r>
            <a:endParaRPr lang="hi-IN" sz="3200" dirty="0">
              <a:solidFill>
                <a:srgbClr val="800000"/>
              </a:solidFill>
            </a:endParaRPr>
          </a:p>
          <a:p>
            <a:pPr algn="l"/>
            <a:r>
              <a:rPr lang="hi-IN" sz="3200" dirty="0">
                <a:solidFill>
                  <a:srgbClr val="800000"/>
                </a:solidFill>
              </a:rPr>
              <a:t>    पत्नी – </a:t>
            </a:r>
            <a:r>
              <a:rPr lang="hi-IN" sz="3200" dirty="0" err="1">
                <a:solidFill>
                  <a:srgbClr val="800000"/>
                </a:solidFill>
              </a:rPr>
              <a:t>शिवरानी</a:t>
            </a:r>
            <a:r>
              <a:rPr lang="hi-IN" sz="3200" dirty="0">
                <a:solidFill>
                  <a:srgbClr val="800000"/>
                </a:solidFill>
              </a:rPr>
              <a:t> देवी</a:t>
            </a:r>
          </a:p>
          <a:p>
            <a:pPr algn="l"/>
            <a:r>
              <a:rPr lang="hi-IN" sz="3200" dirty="0">
                <a:solidFill>
                  <a:srgbClr val="800000"/>
                </a:solidFill>
              </a:rPr>
              <a:t>    </a:t>
            </a:r>
            <a:r>
              <a:rPr lang="hi-IN" sz="3200" dirty="0" err="1">
                <a:solidFill>
                  <a:srgbClr val="800000"/>
                </a:solidFill>
              </a:rPr>
              <a:t>संताने</a:t>
            </a:r>
            <a:r>
              <a:rPr lang="hi-IN" sz="3200" dirty="0">
                <a:solidFill>
                  <a:srgbClr val="800000"/>
                </a:solidFill>
              </a:rPr>
              <a:t> – </a:t>
            </a:r>
            <a:r>
              <a:rPr lang="hi-IN" sz="3200" dirty="0" err="1">
                <a:solidFill>
                  <a:srgbClr val="800000"/>
                </a:solidFill>
              </a:rPr>
              <a:t>श्रीपतराय</a:t>
            </a:r>
            <a:r>
              <a:rPr lang="hi-IN" sz="3200" dirty="0">
                <a:solidFill>
                  <a:srgbClr val="800000"/>
                </a:solidFill>
              </a:rPr>
              <a:t>, </a:t>
            </a:r>
            <a:r>
              <a:rPr lang="hi-IN" sz="3200" dirty="0" err="1">
                <a:solidFill>
                  <a:srgbClr val="800000"/>
                </a:solidFill>
              </a:rPr>
              <a:t>अमृतराय</a:t>
            </a:r>
            <a:r>
              <a:rPr lang="hi-IN" sz="3200" dirty="0">
                <a:solidFill>
                  <a:srgbClr val="800000"/>
                </a:solidFill>
              </a:rPr>
              <a:t>, कमला देवी श्रीवास्तव </a:t>
            </a:r>
            <a:endParaRPr lang="en-IN" sz="3200" dirty="0">
              <a:solidFill>
                <a:srgbClr val="800000"/>
              </a:solidFill>
            </a:endParaRP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B4CEE06B-B421-405B-BEE9-F9F7FDC1F1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2266950"/>
          </a:xfrm>
        </p:spPr>
        <p:txBody>
          <a:bodyPr>
            <a:normAutofit/>
          </a:bodyPr>
          <a:lstStyle/>
          <a:p>
            <a:r>
              <a:rPr lang="hi-IN" dirty="0" err="1"/>
              <a:t>प्रेमचंद</a:t>
            </a:r>
            <a:r>
              <a:rPr lang="hi-IN" dirty="0"/>
              <a:t> </a:t>
            </a:r>
            <a:br>
              <a:rPr lang="hi-IN" dirty="0"/>
            </a:br>
            <a:r>
              <a:rPr lang="hi-IN" dirty="0"/>
              <a:t>(</a:t>
            </a:r>
            <a:r>
              <a:rPr lang="hi-IN" dirty="0">
                <a:solidFill>
                  <a:srgbClr val="FF0000"/>
                </a:solidFill>
              </a:rPr>
              <a:t>जन्म–पारिवारिक जीवन</a:t>
            </a:r>
            <a:r>
              <a:rPr lang="hi-IN" dirty="0"/>
              <a:t>)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00994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72754-A9D3-41CD-852A-D808BBDC28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272085"/>
            <a:ext cx="8689976" cy="2509213"/>
          </a:xfrm>
        </p:spPr>
        <p:txBody>
          <a:bodyPr/>
          <a:lstStyle/>
          <a:p>
            <a:br>
              <a:rPr lang="en-IN" sz="4800" dirty="0">
                <a:solidFill>
                  <a:srgbClr val="002060"/>
                </a:solidFill>
              </a:rPr>
            </a:b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DF7746-B138-4DEF-B08E-1D025F8D04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543178"/>
            <a:ext cx="12192000" cy="4314822"/>
          </a:xfrm>
        </p:spPr>
        <p:txBody>
          <a:bodyPr>
            <a:normAutofit/>
          </a:bodyPr>
          <a:lstStyle/>
          <a:p>
            <a:r>
              <a:rPr lang="hi-IN" sz="3600" dirty="0">
                <a:solidFill>
                  <a:schemeClr val="tx1"/>
                </a:solidFill>
              </a:rPr>
              <a:t>शिक्षा – </a:t>
            </a:r>
            <a:r>
              <a:rPr lang="hi-IN" sz="3600" dirty="0" err="1">
                <a:solidFill>
                  <a:schemeClr val="tx1"/>
                </a:solidFill>
              </a:rPr>
              <a:t>बी</a:t>
            </a:r>
            <a:r>
              <a:rPr lang="hi-IN" sz="3600" dirty="0">
                <a:solidFill>
                  <a:schemeClr val="tx1"/>
                </a:solidFill>
              </a:rPr>
              <a:t>. ए. – अंग्रेजी, फारसी, इतिहास </a:t>
            </a:r>
          </a:p>
          <a:p>
            <a:r>
              <a:rPr lang="hi-IN" sz="3600" dirty="0">
                <a:solidFill>
                  <a:schemeClr val="tx1"/>
                </a:solidFill>
              </a:rPr>
              <a:t>शिक्षा विभाग के इंस्पेक्टर </a:t>
            </a:r>
          </a:p>
          <a:p>
            <a:r>
              <a:rPr lang="hi-IN" sz="3600" dirty="0">
                <a:solidFill>
                  <a:schemeClr val="tx1"/>
                </a:solidFill>
              </a:rPr>
              <a:t>1921 – असहयोग </a:t>
            </a:r>
            <a:r>
              <a:rPr lang="hi-IN" sz="3600" dirty="0" err="1">
                <a:solidFill>
                  <a:schemeClr val="tx1"/>
                </a:solidFill>
              </a:rPr>
              <a:t>आन्दोलन</a:t>
            </a:r>
            <a:r>
              <a:rPr lang="hi-IN" sz="3600" dirty="0">
                <a:solidFill>
                  <a:schemeClr val="tx1"/>
                </a:solidFill>
              </a:rPr>
              <a:t> के समर्थन में त्याग पत्र 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AE29F7B-BA17-47DA-B755-F909B2859A7E}"/>
              </a:ext>
            </a:extLst>
          </p:cNvPr>
          <p:cNvSpPr/>
          <p:nvPr/>
        </p:nvSpPr>
        <p:spPr>
          <a:xfrm>
            <a:off x="3200400" y="374168"/>
            <a:ext cx="6648450" cy="13906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5400" dirty="0">
                <a:solidFill>
                  <a:srgbClr val="002060"/>
                </a:solidFill>
                <a:latin typeface="Calibri" panose="020F0502020204030204" pitchFamily="34" charset="0"/>
              </a:rPr>
              <a:t>शिक्षा</a:t>
            </a:r>
            <a:endParaRPr lang="en-IN" sz="5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307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A03A0D3C-7C26-44B9-A00F-CBA563CAEDDD}"/>
              </a:ext>
            </a:extLst>
          </p:cNvPr>
          <p:cNvSpPr/>
          <p:nvPr/>
        </p:nvSpPr>
        <p:spPr>
          <a:xfrm>
            <a:off x="1057274" y="180007"/>
            <a:ext cx="2466749" cy="1343993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2400" dirty="0"/>
              <a:t>संपादन  </a:t>
            </a:r>
            <a:endParaRPr lang="en-IN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17C7DE-6BF6-4599-A96F-3F0694C6D335}"/>
              </a:ext>
            </a:extLst>
          </p:cNvPr>
          <p:cNvSpPr txBox="1"/>
          <p:nvPr/>
        </p:nvSpPr>
        <p:spPr>
          <a:xfrm>
            <a:off x="4762500" y="651948"/>
            <a:ext cx="62769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000" dirty="0"/>
              <a:t>मर्यादा, माधुरी आदि पत्रिकाओं का </a:t>
            </a:r>
            <a:endParaRPr lang="en-IN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6F4398-F863-476F-B388-626FAB544612}"/>
              </a:ext>
            </a:extLst>
          </p:cNvPr>
          <p:cNvSpPr txBox="1"/>
          <p:nvPr/>
        </p:nvSpPr>
        <p:spPr>
          <a:xfrm>
            <a:off x="4762500" y="2203966"/>
            <a:ext cx="4914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000" dirty="0"/>
              <a:t>प्रवासी लाल के साथ मिलकर </a:t>
            </a:r>
          </a:p>
          <a:p>
            <a:r>
              <a:rPr lang="hi-IN" sz="2000" dirty="0"/>
              <a:t>हंस एवं जागरण इसी प्रेस से निकली</a:t>
            </a:r>
            <a:endParaRPr lang="en-IN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04E402-4906-4CBE-B440-61AE9F840FA2}"/>
              </a:ext>
            </a:extLst>
          </p:cNvPr>
          <p:cNvSpPr txBox="1"/>
          <p:nvPr/>
        </p:nvSpPr>
        <p:spPr>
          <a:xfrm>
            <a:off x="4762500" y="4032595"/>
            <a:ext cx="359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000" dirty="0"/>
              <a:t>‘</a:t>
            </a:r>
            <a:r>
              <a:rPr lang="hi-IN" sz="2000" dirty="0" err="1"/>
              <a:t>असरारे</a:t>
            </a:r>
            <a:r>
              <a:rPr lang="hi-IN" sz="2000" dirty="0"/>
              <a:t> </a:t>
            </a:r>
            <a:r>
              <a:rPr lang="hi-IN" sz="2000" dirty="0" err="1"/>
              <a:t>मआबिद</a:t>
            </a:r>
            <a:r>
              <a:rPr lang="hi-IN" sz="2000" dirty="0"/>
              <a:t>’ (उर्दू उपन्यास)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8CA4791-ECB0-40EB-B94C-93D56169007B}"/>
              </a:ext>
            </a:extLst>
          </p:cNvPr>
          <p:cNvSpPr txBox="1"/>
          <p:nvPr/>
        </p:nvSpPr>
        <p:spPr>
          <a:xfrm>
            <a:off x="4762500" y="5573161"/>
            <a:ext cx="541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000" dirty="0" err="1"/>
              <a:t>सोजे</a:t>
            </a:r>
            <a:r>
              <a:rPr lang="hi-IN" sz="2000" dirty="0"/>
              <a:t> वतन (1908 ई.) अंग्रेज सरकार द्वारा जब्त </a:t>
            </a:r>
            <a:endParaRPr lang="en-IN" sz="20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044224D-562F-4263-BA98-B84BAAF6E76A}"/>
              </a:ext>
            </a:extLst>
          </p:cNvPr>
          <p:cNvSpPr/>
          <p:nvPr/>
        </p:nvSpPr>
        <p:spPr>
          <a:xfrm>
            <a:off x="1057273" y="1862636"/>
            <a:ext cx="2466749" cy="1343993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2400" dirty="0"/>
              <a:t>सरस्वती प्रेस  </a:t>
            </a:r>
            <a:endParaRPr lang="en-IN" sz="2400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D56D6D5-3E8C-4372-8A17-D01149E580C1}"/>
              </a:ext>
            </a:extLst>
          </p:cNvPr>
          <p:cNvSpPr/>
          <p:nvPr/>
        </p:nvSpPr>
        <p:spPr>
          <a:xfrm>
            <a:off x="1057273" y="3545265"/>
            <a:ext cx="2466749" cy="1343993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2400" dirty="0"/>
              <a:t>प्रथम साहित्यिक लेखन </a:t>
            </a:r>
            <a:endParaRPr lang="en-IN" sz="2400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91C0A8D-B41C-44AE-B892-7674B57A6586}"/>
              </a:ext>
            </a:extLst>
          </p:cNvPr>
          <p:cNvSpPr/>
          <p:nvPr/>
        </p:nvSpPr>
        <p:spPr>
          <a:xfrm>
            <a:off x="1057273" y="5227894"/>
            <a:ext cx="2466749" cy="1343993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2400" dirty="0"/>
              <a:t>पहला </a:t>
            </a:r>
            <a:r>
              <a:rPr lang="hi-IN" sz="2400" dirty="0" err="1"/>
              <a:t>कहानी</a:t>
            </a:r>
            <a:r>
              <a:rPr lang="hi-IN" sz="2400" dirty="0"/>
              <a:t> संग्रह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958650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89A1CBD-C70A-46BA-80C6-82292ABE8FD1}"/>
              </a:ext>
            </a:extLst>
          </p:cNvPr>
          <p:cNvSpPr/>
          <p:nvPr/>
        </p:nvSpPr>
        <p:spPr>
          <a:xfrm>
            <a:off x="3695700" y="52506"/>
            <a:ext cx="48006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2800" dirty="0"/>
              <a:t>हिंदी साहित्य में </a:t>
            </a:r>
            <a:r>
              <a:rPr lang="hi-IN" sz="2800" dirty="0" err="1"/>
              <a:t>प्रेमचंद</a:t>
            </a:r>
            <a:r>
              <a:rPr lang="hi-IN" sz="2800" dirty="0"/>
              <a:t> </a:t>
            </a:r>
            <a:endParaRPr lang="en-IN" sz="2800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F343FCB-F571-45D4-B6BA-7F8D054862A3}"/>
              </a:ext>
            </a:extLst>
          </p:cNvPr>
          <p:cNvSpPr/>
          <p:nvPr/>
        </p:nvSpPr>
        <p:spPr>
          <a:xfrm>
            <a:off x="871530" y="1089183"/>
            <a:ext cx="1952625" cy="11620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dirty="0" err="1"/>
              <a:t>प्रेमचंद</a:t>
            </a:r>
            <a:r>
              <a:rPr lang="hi-IN" dirty="0"/>
              <a:t> नाम से पहली </a:t>
            </a:r>
            <a:r>
              <a:rPr lang="hi-IN" dirty="0" err="1"/>
              <a:t>कहानी</a:t>
            </a:r>
            <a:r>
              <a:rPr lang="hi-IN" dirty="0"/>
              <a:t> </a:t>
            </a:r>
            <a:endParaRPr lang="en-IN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F95AE1-E09E-4388-A3C0-17904D5A9F2D}"/>
              </a:ext>
            </a:extLst>
          </p:cNvPr>
          <p:cNvSpPr txBox="1"/>
          <p:nvPr/>
        </p:nvSpPr>
        <p:spPr>
          <a:xfrm>
            <a:off x="3586162" y="1488638"/>
            <a:ext cx="4371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/>
              <a:t>बड़े घर की बेटी (जमाना पत्रिका ) (1920)</a:t>
            </a:r>
            <a:endParaRPr lang="en-IN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60838A5-46E7-4701-A626-72A90D488B7E}"/>
              </a:ext>
            </a:extLst>
          </p:cNvPr>
          <p:cNvSpPr/>
          <p:nvPr/>
        </p:nvSpPr>
        <p:spPr>
          <a:xfrm>
            <a:off x="847722" y="2391370"/>
            <a:ext cx="1952625" cy="11620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dirty="0" err="1"/>
              <a:t>कहानी</a:t>
            </a:r>
            <a:r>
              <a:rPr lang="hi-IN" dirty="0"/>
              <a:t> संग्रह</a:t>
            </a:r>
            <a:endParaRPr lang="en-IN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60940C3-8CA2-4125-BC16-BADEF554E3CF}"/>
              </a:ext>
            </a:extLst>
          </p:cNvPr>
          <p:cNvSpPr txBox="1"/>
          <p:nvPr/>
        </p:nvSpPr>
        <p:spPr>
          <a:xfrm>
            <a:off x="3586162" y="2787729"/>
            <a:ext cx="4676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/>
              <a:t>मानसरोवर (8 खण्डों में) लगभग 300 </a:t>
            </a:r>
            <a:r>
              <a:rPr lang="hi-IN" dirty="0" err="1"/>
              <a:t>कहानियाँ</a:t>
            </a:r>
            <a:r>
              <a:rPr lang="hi-IN" dirty="0"/>
              <a:t> </a:t>
            </a:r>
            <a:endParaRPr lang="en-IN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4377E46-AC09-46FE-AEF2-B1B54EF59E00}"/>
              </a:ext>
            </a:extLst>
          </p:cNvPr>
          <p:cNvSpPr/>
          <p:nvPr/>
        </p:nvSpPr>
        <p:spPr>
          <a:xfrm>
            <a:off x="847721" y="3683079"/>
            <a:ext cx="1952625" cy="11620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dirty="0"/>
              <a:t>उपन्यास </a:t>
            </a:r>
            <a:endParaRPr lang="en-IN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6BDBF35-10D3-4CE7-AB12-F6849F607920}"/>
              </a:ext>
            </a:extLst>
          </p:cNvPr>
          <p:cNvSpPr txBox="1"/>
          <p:nvPr/>
        </p:nvSpPr>
        <p:spPr>
          <a:xfrm>
            <a:off x="3586162" y="3940938"/>
            <a:ext cx="7872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 err="1"/>
              <a:t>सेवासदन</a:t>
            </a:r>
            <a:r>
              <a:rPr lang="hi-IN" dirty="0"/>
              <a:t>, </a:t>
            </a:r>
            <a:r>
              <a:rPr lang="hi-IN" dirty="0" err="1"/>
              <a:t>प्रेमाश्रम</a:t>
            </a:r>
            <a:r>
              <a:rPr lang="hi-IN" dirty="0"/>
              <a:t>, रंगभूमि, </a:t>
            </a:r>
            <a:r>
              <a:rPr lang="hi-IN" dirty="0" err="1"/>
              <a:t>निर्मला</a:t>
            </a:r>
            <a:r>
              <a:rPr lang="hi-IN" dirty="0"/>
              <a:t>, कायाकल्प, प्रतिज्ञा, गबन, </a:t>
            </a:r>
            <a:r>
              <a:rPr lang="hi-IN" dirty="0" err="1"/>
              <a:t>कर्मभूमि</a:t>
            </a:r>
            <a:r>
              <a:rPr lang="hi-IN" dirty="0"/>
              <a:t>, गोदान, मंगलसूत्र (अपूर्ण)</a:t>
            </a:r>
            <a:endParaRPr lang="en-IN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FD3D0DF-788E-426A-817F-CC717C38A9BB}"/>
              </a:ext>
            </a:extLst>
          </p:cNvPr>
          <p:cNvSpPr/>
          <p:nvPr/>
        </p:nvSpPr>
        <p:spPr>
          <a:xfrm>
            <a:off x="847720" y="4974788"/>
            <a:ext cx="1952625" cy="11620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dirty="0"/>
              <a:t>नाटक</a:t>
            </a:r>
            <a:endParaRPr lang="en-IN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742F14A-B08E-4513-A532-88D2B664A97F}"/>
              </a:ext>
            </a:extLst>
          </p:cNvPr>
          <p:cNvSpPr txBox="1"/>
          <p:nvPr/>
        </p:nvSpPr>
        <p:spPr>
          <a:xfrm>
            <a:off x="3586162" y="5369362"/>
            <a:ext cx="4676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/>
              <a:t>संग्राम, </a:t>
            </a:r>
            <a:r>
              <a:rPr lang="hi-IN" dirty="0" err="1"/>
              <a:t>कर्बला</a:t>
            </a:r>
            <a:r>
              <a:rPr lang="hi-IN" dirty="0"/>
              <a:t>, प्रेम की </a:t>
            </a:r>
            <a:r>
              <a:rPr lang="hi-IN" dirty="0" err="1"/>
              <a:t>वेदी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03791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7515A4C-3708-4657-9D3D-11DBC6BD7CEF}"/>
              </a:ext>
            </a:extLst>
          </p:cNvPr>
          <p:cNvSpPr/>
          <p:nvPr/>
        </p:nvSpPr>
        <p:spPr>
          <a:xfrm>
            <a:off x="1003070" y="944541"/>
            <a:ext cx="930093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perspectiveHeroicExtremeRightFacing"/>
              <a:lightRig rig="threePt" dir="t"/>
            </a:scene3d>
          </a:bodyPr>
          <a:lstStyle/>
          <a:p>
            <a:pPr algn="ctr"/>
            <a:r>
              <a:rPr lang="hi-IN" sz="13800" b="1" dirty="0">
                <a:ln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cs typeface="+mj-cs"/>
              </a:rPr>
              <a:t>धन्यवाद</a:t>
            </a:r>
            <a:endParaRPr lang="en-US" sz="13800" b="1" dirty="0">
              <a:ln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6E6068-8D00-4AE5-A3E7-B09009A03A38}"/>
              </a:ext>
            </a:extLst>
          </p:cNvPr>
          <p:cNvSpPr txBox="1"/>
          <p:nvPr/>
        </p:nvSpPr>
        <p:spPr>
          <a:xfrm>
            <a:off x="2915099" y="3429000"/>
            <a:ext cx="5476875" cy="2246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i-IN" sz="3200" dirty="0">
                <a:solidFill>
                  <a:srgbClr val="3333CC"/>
                </a:solidFill>
              </a:rPr>
              <a:t>डॉ. </a:t>
            </a:r>
            <a:r>
              <a:rPr lang="hi-IN" sz="3200" dirty="0" err="1">
                <a:solidFill>
                  <a:srgbClr val="3333CC"/>
                </a:solidFill>
              </a:rPr>
              <a:t>नीतू</a:t>
            </a:r>
            <a:r>
              <a:rPr lang="hi-IN" sz="3200" dirty="0">
                <a:solidFill>
                  <a:srgbClr val="3333CC"/>
                </a:solidFill>
              </a:rPr>
              <a:t> परिहार</a:t>
            </a:r>
          </a:p>
          <a:p>
            <a:pPr>
              <a:lnSpc>
                <a:spcPct val="150000"/>
              </a:lnSpc>
            </a:pPr>
            <a:r>
              <a:rPr lang="hi-IN" sz="3200" dirty="0">
                <a:solidFill>
                  <a:srgbClr val="3333CC"/>
                </a:solidFill>
              </a:rPr>
              <a:t>हिंदी विभाग</a:t>
            </a:r>
          </a:p>
          <a:p>
            <a:pPr>
              <a:lnSpc>
                <a:spcPct val="150000"/>
              </a:lnSpc>
            </a:pPr>
            <a:r>
              <a:rPr lang="hi-IN" sz="3200" dirty="0" err="1">
                <a:solidFill>
                  <a:srgbClr val="3333CC"/>
                </a:solidFill>
              </a:rPr>
              <a:t>मो</a:t>
            </a:r>
            <a:r>
              <a:rPr lang="hi-IN" sz="3200" dirty="0">
                <a:solidFill>
                  <a:srgbClr val="3333CC"/>
                </a:solidFill>
              </a:rPr>
              <a:t>. ला. </a:t>
            </a:r>
            <a:r>
              <a:rPr lang="hi-IN" sz="3200" dirty="0" err="1">
                <a:solidFill>
                  <a:srgbClr val="3333CC"/>
                </a:solidFill>
              </a:rPr>
              <a:t>सु</a:t>
            </a:r>
            <a:r>
              <a:rPr lang="hi-IN" sz="3200" dirty="0">
                <a:solidFill>
                  <a:srgbClr val="3333CC"/>
                </a:solidFill>
              </a:rPr>
              <a:t>. वि. </a:t>
            </a:r>
            <a:r>
              <a:rPr lang="hi-IN" sz="3200" dirty="0" err="1">
                <a:solidFill>
                  <a:srgbClr val="3333CC"/>
                </a:solidFill>
              </a:rPr>
              <a:t>वि</a:t>
            </a:r>
            <a:r>
              <a:rPr lang="hi-IN" sz="3200">
                <a:solidFill>
                  <a:srgbClr val="3333CC"/>
                </a:solidFill>
              </a:rPr>
              <a:t>, </a:t>
            </a:r>
            <a:r>
              <a:rPr lang="hi-IN" sz="3200" dirty="0" err="1">
                <a:solidFill>
                  <a:srgbClr val="3333CC"/>
                </a:solidFill>
              </a:rPr>
              <a:t>उदयपुर</a:t>
            </a:r>
            <a:endParaRPr lang="en-IN" sz="3200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23133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0</TotalTime>
  <Words>194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Tw Cen MT</vt:lpstr>
      <vt:lpstr>Droplet</vt:lpstr>
      <vt:lpstr>प्रेमचंद  (जन्म–पारिवारिक जीवन) </vt:lpstr>
      <vt:lpstr>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हिंदी आलोचना के विकास में महिला आलोचकों का</dc:title>
  <dc:creator>mohammad imran</dc:creator>
  <cp:lastModifiedBy>Mohammad Imran</cp:lastModifiedBy>
  <cp:revision>94</cp:revision>
  <dcterms:created xsi:type="dcterms:W3CDTF">2020-11-14T10:10:04Z</dcterms:created>
  <dcterms:modified xsi:type="dcterms:W3CDTF">2021-02-06T03:38:39Z</dcterms:modified>
</cp:coreProperties>
</file>