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7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hammad Imran" initials="MI" lastIdx="1" clrIdx="0">
    <p:extLst>
      <p:ext uri="{19B8F6BF-5375-455C-9EA6-DF929625EA0E}">
        <p15:presenceInfo xmlns:p15="http://schemas.microsoft.com/office/powerpoint/2012/main" userId="4f94ee3a4b1640c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FA3"/>
    <a:srgbClr val="2755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826" autoAdjust="0"/>
  </p:normalViewPr>
  <p:slideViewPr>
    <p:cSldViewPr>
      <p:cViewPr varScale="1">
        <p:scale>
          <a:sx n="60" d="100"/>
          <a:sy n="60" d="100"/>
        </p:scale>
        <p:origin x="884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E6C936-6E9A-47B6-9495-252B85BFDC8D}" type="datetimeFigureOut">
              <a:rPr lang="en-IN" smtClean="0"/>
              <a:t>01-02-2021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7584E-C9DB-4805-97B4-24254C4B30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4614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7584E-C9DB-4805-97B4-24254C4B3032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0669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7584E-C9DB-4805-97B4-24254C4B3032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0721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02137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835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746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517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753058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359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1366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864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159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438617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66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83785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171F7-369F-1F41-9EE6-4E6D7FDDED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2464596"/>
            <a:ext cx="12192000" cy="9322596"/>
          </a:xfrm>
        </p:spPr>
        <p:txBody>
          <a:bodyPr/>
          <a:lstStyle/>
          <a:p>
            <a:br>
              <a:rPr lang="hi-IN" sz="9600" dirty="0">
                <a:solidFill>
                  <a:schemeClr val="accent6">
                    <a:lumMod val="50000"/>
                  </a:schemeClr>
                </a:solidFill>
              </a:rPr>
            </a:br>
            <a:br>
              <a:rPr lang="hi-IN" sz="96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hi-IN" sz="9600" dirty="0">
                <a:solidFill>
                  <a:srgbClr val="FF0000"/>
                </a:solidFill>
              </a:rPr>
              <a:t>हिंदी</a:t>
            </a:r>
            <a:r>
              <a:rPr lang="en-GB" sz="9600" dirty="0">
                <a:solidFill>
                  <a:srgbClr val="FF0000"/>
                </a:solidFill>
              </a:rPr>
              <a:t> </a:t>
            </a:r>
            <a:r>
              <a:rPr lang="hi-IN" sz="9600" dirty="0">
                <a:solidFill>
                  <a:srgbClr val="FF0000"/>
                </a:solidFill>
              </a:rPr>
              <a:t>साहित्य</a:t>
            </a:r>
            <a:r>
              <a:rPr lang="hi-IN" dirty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301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513">
        <p:split/>
      </p:transition>
    </mc:Choice>
    <mc:Fallback xmlns="">
      <p:transition spd="slow" advTm="5513">
        <p:spli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91F2B-8A06-8443-B5A2-B1EA73EFB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-1"/>
            <a:ext cx="12192000" cy="71025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4800" dirty="0"/>
              <a:t>                   </a:t>
            </a:r>
            <a:r>
              <a:rPr lang="hi-IN" sz="4800" dirty="0"/>
              <a:t> </a:t>
            </a:r>
            <a:r>
              <a:rPr lang="hi-IN" sz="6000" dirty="0">
                <a:solidFill>
                  <a:srgbClr val="FF0000"/>
                </a:solidFill>
              </a:rPr>
              <a:t>काल-विभाजन</a:t>
            </a:r>
            <a:endParaRPr lang="en-GB" sz="6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4800" dirty="0"/>
          </a:p>
          <a:p>
            <a:pPr marL="0" indent="0">
              <a:buNone/>
            </a:pPr>
            <a:r>
              <a:rPr lang="hi-IN" sz="4800" dirty="0"/>
              <a:t>    </a:t>
            </a:r>
            <a:r>
              <a:rPr lang="en-GB" sz="4800" dirty="0"/>
              <a:t>1 </a:t>
            </a:r>
            <a:r>
              <a:rPr lang="hi-IN" sz="48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आदिकाल</a:t>
            </a:r>
            <a:r>
              <a:rPr lang="hi-IN" sz="4800" dirty="0"/>
              <a:t> </a:t>
            </a:r>
            <a:r>
              <a:rPr lang="en-GB" sz="4800" dirty="0">
                <a:solidFill>
                  <a:schemeClr val="tx1"/>
                </a:solidFill>
              </a:rPr>
              <a:t>(1050वि</a:t>
            </a:r>
            <a:r>
              <a:rPr lang="hi-IN" sz="4800" dirty="0">
                <a:solidFill>
                  <a:schemeClr val="tx1"/>
                </a:solidFill>
              </a:rPr>
              <a:t>.</a:t>
            </a:r>
            <a:r>
              <a:rPr lang="en-GB" sz="4800" dirty="0">
                <a:solidFill>
                  <a:schemeClr val="tx1"/>
                </a:solidFill>
              </a:rPr>
              <a:t>-1375वि</a:t>
            </a:r>
            <a:r>
              <a:rPr lang="hi-IN" sz="4800" dirty="0">
                <a:solidFill>
                  <a:schemeClr val="tx1"/>
                </a:solidFill>
              </a:rPr>
              <a:t>.</a:t>
            </a:r>
            <a:r>
              <a:rPr lang="en-GB" sz="4800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en-GB" sz="4800" dirty="0"/>
          </a:p>
          <a:p>
            <a:pPr marL="0" indent="0">
              <a:buNone/>
            </a:pPr>
            <a:r>
              <a:rPr lang="hi-IN" sz="4800" dirty="0"/>
              <a:t>    </a:t>
            </a:r>
            <a:r>
              <a:rPr lang="en-GB" sz="4800" dirty="0"/>
              <a:t>2 </a:t>
            </a:r>
            <a:r>
              <a:rPr lang="hi-IN" sz="48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भक्तिकाल</a:t>
            </a:r>
            <a:r>
              <a:rPr lang="hi-IN" sz="4800" dirty="0"/>
              <a:t> </a:t>
            </a:r>
            <a:r>
              <a:rPr lang="en-GB" sz="4800" dirty="0">
                <a:solidFill>
                  <a:schemeClr val="tx1"/>
                </a:solidFill>
              </a:rPr>
              <a:t>(1375</a:t>
            </a:r>
            <a:r>
              <a:rPr lang="hi-IN" sz="4800" dirty="0">
                <a:solidFill>
                  <a:schemeClr val="tx1"/>
                </a:solidFill>
              </a:rPr>
              <a:t>वि.</a:t>
            </a:r>
            <a:r>
              <a:rPr lang="en-GB" sz="4800" dirty="0">
                <a:solidFill>
                  <a:schemeClr val="tx1"/>
                </a:solidFill>
              </a:rPr>
              <a:t>-1700</a:t>
            </a:r>
            <a:r>
              <a:rPr lang="hi-IN" sz="4800" dirty="0">
                <a:solidFill>
                  <a:schemeClr val="tx1"/>
                </a:solidFill>
              </a:rPr>
              <a:t>वि.</a:t>
            </a:r>
            <a:r>
              <a:rPr lang="en-GB" sz="4800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en-GB" sz="4800" dirty="0"/>
          </a:p>
          <a:p>
            <a:pPr marL="0" indent="0">
              <a:buNone/>
            </a:pPr>
            <a:r>
              <a:rPr lang="hi-IN" sz="4800" dirty="0"/>
              <a:t>    </a:t>
            </a:r>
            <a:r>
              <a:rPr lang="en-GB" sz="4800" dirty="0"/>
              <a:t>3 </a:t>
            </a:r>
            <a:r>
              <a:rPr lang="hi-IN" sz="48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रीतिकाल </a:t>
            </a:r>
            <a:r>
              <a:rPr lang="en-GB" sz="4800" dirty="0">
                <a:solidFill>
                  <a:schemeClr val="tx1"/>
                </a:solidFill>
              </a:rPr>
              <a:t>(1700</a:t>
            </a:r>
            <a:r>
              <a:rPr lang="hi-IN" sz="4800" dirty="0">
                <a:solidFill>
                  <a:schemeClr val="tx1"/>
                </a:solidFill>
              </a:rPr>
              <a:t>वि.</a:t>
            </a:r>
            <a:r>
              <a:rPr lang="en-GB" sz="4800" dirty="0">
                <a:solidFill>
                  <a:schemeClr val="tx1"/>
                </a:solidFill>
              </a:rPr>
              <a:t>-1900</a:t>
            </a:r>
            <a:r>
              <a:rPr lang="hi-IN" sz="4800" dirty="0">
                <a:solidFill>
                  <a:schemeClr val="tx1"/>
                </a:solidFill>
              </a:rPr>
              <a:t>वि.</a:t>
            </a:r>
            <a:r>
              <a:rPr lang="en-GB" sz="4800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en-GB" sz="4800" dirty="0"/>
          </a:p>
          <a:p>
            <a:pPr marL="0" indent="0">
              <a:buNone/>
            </a:pPr>
            <a:r>
              <a:rPr lang="hi-IN" sz="4800" dirty="0"/>
              <a:t>    </a:t>
            </a:r>
            <a:r>
              <a:rPr lang="en-GB" sz="4800" dirty="0"/>
              <a:t>4 </a:t>
            </a:r>
            <a:r>
              <a:rPr lang="hi-IN" sz="48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आधुनिक काल</a:t>
            </a:r>
            <a:r>
              <a:rPr lang="en-GB" sz="4800" dirty="0">
                <a:solidFill>
                  <a:schemeClr val="tx1"/>
                </a:solidFill>
              </a:rPr>
              <a:t>(1900</a:t>
            </a:r>
            <a:r>
              <a:rPr lang="hi-IN" sz="4800" dirty="0">
                <a:solidFill>
                  <a:schemeClr val="tx1"/>
                </a:solidFill>
              </a:rPr>
              <a:t>वि.</a:t>
            </a:r>
            <a:r>
              <a:rPr lang="en-GB" sz="4800" dirty="0" err="1">
                <a:solidFill>
                  <a:schemeClr val="tx1"/>
                </a:solidFill>
              </a:rPr>
              <a:t>से</a:t>
            </a:r>
            <a:r>
              <a:rPr lang="en-GB" sz="4800" dirty="0">
                <a:solidFill>
                  <a:schemeClr val="tx1"/>
                </a:solidFill>
              </a:rPr>
              <a:t> </a:t>
            </a:r>
            <a:r>
              <a:rPr lang="en-GB" sz="4800" dirty="0" err="1">
                <a:solidFill>
                  <a:schemeClr val="tx1"/>
                </a:solidFill>
              </a:rPr>
              <a:t>अब</a:t>
            </a:r>
            <a:r>
              <a:rPr lang="en-GB" sz="4800" dirty="0">
                <a:solidFill>
                  <a:schemeClr val="tx1"/>
                </a:solidFill>
              </a:rPr>
              <a:t> </a:t>
            </a:r>
            <a:r>
              <a:rPr lang="en-GB" sz="4800" dirty="0" err="1">
                <a:solidFill>
                  <a:schemeClr val="tx1"/>
                </a:solidFill>
              </a:rPr>
              <a:t>तक</a:t>
            </a:r>
            <a:endParaRPr lang="en-GB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024102"/>
      </p:ext>
    </p:extLst>
  </p:cSld>
  <p:clrMapOvr>
    <a:masterClrMapping/>
  </p:clrMapOvr>
  <p:transition spd="slow" advTm="8529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076DD-9F57-2C47-A6D0-A5E528C18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8000" dirty="0"/>
              <a:t>             </a:t>
            </a:r>
            <a:r>
              <a:rPr lang="hi-IN" sz="8600" b="1" i="1" dirty="0">
                <a:solidFill>
                  <a:srgbClr val="0F0FA3"/>
                </a:solidFill>
              </a:rPr>
              <a:t>मध्यकाल</a:t>
            </a:r>
            <a:r>
              <a:rPr lang="hi-IN" sz="3600" dirty="0"/>
              <a:t> </a:t>
            </a:r>
            <a:endParaRPr lang="en-US" sz="3600" dirty="0"/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r>
              <a:rPr lang="en-GB" sz="4000" dirty="0"/>
              <a:t>      </a:t>
            </a:r>
            <a:r>
              <a:rPr lang="en-GB" sz="3500" dirty="0"/>
              <a:t>   1</a:t>
            </a:r>
            <a:r>
              <a:rPr lang="hi-IN" sz="3500" dirty="0"/>
              <a:t>.</a:t>
            </a:r>
            <a:r>
              <a:rPr lang="en-GB" sz="35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hi-IN" sz="3500" dirty="0">
                <a:solidFill>
                  <a:srgbClr val="FF0000"/>
                </a:solidFill>
              </a:rPr>
              <a:t>पूर्व मध्यकाल </a:t>
            </a:r>
            <a:endParaRPr lang="en-GB" sz="35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3500" dirty="0">
                <a:solidFill>
                  <a:srgbClr val="FF0000"/>
                </a:solidFill>
              </a:rPr>
              <a:t>  </a:t>
            </a:r>
          </a:p>
          <a:p>
            <a:pPr marL="0" indent="0">
              <a:buNone/>
            </a:pPr>
            <a:r>
              <a:rPr lang="en-GB" sz="3500" dirty="0">
                <a:solidFill>
                  <a:srgbClr val="FF0000"/>
                </a:solidFill>
              </a:rPr>
              <a:t>            </a:t>
            </a:r>
            <a:r>
              <a:rPr lang="hi-IN" sz="3500" dirty="0">
                <a:solidFill>
                  <a:srgbClr val="FF0000"/>
                </a:solidFill>
              </a:rPr>
              <a:t>                 </a:t>
            </a:r>
            <a:r>
              <a:rPr lang="en-GB" sz="3500" dirty="0">
                <a:solidFill>
                  <a:srgbClr val="FF0000"/>
                </a:solidFill>
              </a:rPr>
              <a:t>(क) </a:t>
            </a:r>
            <a:r>
              <a:rPr lang="hi-IN" sz="3500" dirty="0">
                <a:solidFill>
                  <a:srgbClr val="FF0000"/>
                </a:solidFill>
              </a:rPr>
              <a:t>भक्तिकाल</a:t>
            </a:r>
            <a:endParaRPr lang="en-IN" sz="3500" dirty="0">
              <a:solidFill>
                <a:srgbClr val="FF0000"/>
              </a:solidFill>
              <a:effectLst/>
            </a:endParaRPr>
          </a:p>
          <a:p>
            <a:pPr marL="0" indent="0">
              <a:buNone/>
            </a:pPr>
            <a:endParaRPr lang="en-GB" sz="3500" dirty="0"/>
          </a:p>
          <a:p>
            <a:pPr marL="0" indent="0">
              <a:buNone/>
            </a:pPr>
            <a:endParaRPr lang="en-GB" sz="3500" dirty="0"/>
          </a:p>
          <a:p>
            <a:pPr marL="0" indent="0">
              <a:buNone/>
            </a:pPr>
            <a:r>
              <a:rPr lang="en-GB" sz="3500" dirty="0"/>
              <a:t>          2</a:t>
            </a:r>
            <a:r>
              <a:rPr lang="hi-IN" sz="3500" dirty="0"/>
              <a:t>. </a:t>
            </a:r>
            <a:r>
              <a:rPr lang="hi-IN" sz="3500" dirty="0">
                <a:solidFill>
                  <a:srgbClr val="7030A0"/>
                </a:solidFill>
              </a:rPr>
              <a:t>उत्तर मध्यकाल</a:t>
            </a:r>
            <a:r>
              <a:rPr lang="en-GB" sz="3500" dirty="0">
                <a:solidFill>
                  <a:srgbClr val="7030A0"/>
                </a:solidFill>
              </a:rPr>
              <a:t> </a:t>
            </a:r>
          </a:p>
          <a:p>
            <a:pPr marL="0" indent="0">
              <a:buNone/>
            </a:pPr>
            <a:endParaRPr lang="en-GB" sz="35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sz="3500" dirty="0">
                <a:solidFill>
                  <a:srgbClr val="7030A0"/>
                </a:solidFill>
              </a:rPr>
              <a:t>                                     (ख) </a:t>
            </a:r>
            <a:r>
              <a:rPr lang="hi-IN" sz="3500" dirty="0">
                <a:solidFill>
                  <a:srgbClr val="7030A0"/>
                </a:solidFill>
              </a:rPr>
              <a:t>रीतिकाल</a:t>
            </a:r>
            <a:endParaRPr lang="en-US" sz="35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180139"/>
      </p:ext>
    </p:extLst>
  </p:cSld>
  <p:clrMapOvr>
    <a:masterClrMapping/>
  </p:clrMapOvr>
  <p:transition spd="slow" advTm="6569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881C2-5FB9-6A4B-B56E-516343536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800" b="1" i="1" u="sng" dirty="0"/>
              <a:t>       </a:t>
            </a:r>
            <a:r>
              <a:rPr lang="hi-IN" sz="4800" b="1" i="1" u="sng" dirty="0" err="1">
                <a:solidFill>
                  <a:schemeClr val="accent3">
                    <a:lumMod val="50000"/>
                  </a:schemeClr>
                </a:solidFill>
              </a:rPr>
              <a:t>रीतिकाल</a:t>
            </a:r>
            <a:r>
              <a:rPr lang="hi-IN" sz="4800" b="1" i="1" u="sng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GB" sz="4800" b="1" i="1" u="sng" dirty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hi-IN" sz="4800" b="1" i="1" u="sng" dirty="0">
                <a:solidFill>
                  <a:schemeClr val="accent3">
                    <a:lumMod val="50000"/>
                  </a:schemeClr>
                </a:solidFill>
              </a:rPr>
              <a:t>उत्तर मध्यकाल</a:t>
            </a:r>
            <a:r>
              <a:rPr lang="en-GB" sz="4800" b="1" i="1" u="sng" dirty="0">
                <a:solidFill>
                  <a:schemeClr val="accent3">
                    <a:lumMod val="50000"/>
                  </a:schemeClr>
                </a:solidFill>
              </a:rPr>
              <a:t> )</a:t>
            </a:r>
            <a:r>
              <a:rPr lang="hi-IN" sz="4800" b="1" i="1" u="sng" dirty="0">
                <a:solidFill>
                  <a:schemeClr val="accent3">
                    <a:lumMod val="50000"/>
                  </a:schemeClr>
                </a:solidFill>
              </a:rPr>
              <a:t>नामकरण</a:t>
            </a:r>
            <a:r>
              <a:rPr lang="hi-IN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en-GB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en-GB" dirty="0"/>
          </a:p>
          <a:p>
            <a:endParaRPr lang="en-GB" sz="3600" dirty="0"/>
          </a:p>
          <a:p>
            <a:r>
              <a:rPr lang="hi-IN" sz="3600" dirty="0">
                <a:solidFill>
                  <a:srgbClr val="0F0FA3"/>
                </a:solidFill>
              </a:rPr>
              <a:t>    आचार्य</a:t>
            </a:r>
            <a:r>
              <a:rPr lang="en-IN" sz="3600" dirty="0">
                <a:solidFill>
                  <a:srgbClr val="0F0FA3"/>
                </a:solidFill>
              </a:rPr>
              <a:t> </a:t>
            </a:r>
            <a:r>
              <a:rPr lang="hi-IN" sz="3600" dirty="0">
                <a:solidFill>
                  <a:srgbClr val="0F0FA3"/>
                </a:solidFill>
              </a:rPr>
              <a:t>रामचंद्र शुक्ल</a:t>
            </a:r>
            <a:r>
              <a:rPr lang="en-IN" sz="3600" dirty="0">
                <a:solidFill>
                  <a:srgbClr val="0F0FA3"/>
                </a:solidFill>
              </a:rPr>
              <a:t> -</a:t>
            </a:r>
            <a:r>
              <a:rPr lang="hi-IN" sz="3600" dirty="0">
                <a:solidFill>
                  <a:schemeClr val="accent1"/>
                </a:solidFill>
              </a:rPr>
              <a:t> </a:t>
            </a:r>
            <a:r>
              <a:rPr lang="hi-IN" sz="3600" dirty="0" err="1">
                <a:solidFill>
                  <a:srgbClr val="FF0000"/>
                </a:solidFill>
              </a:rPr>
              <a:t>रीतिकाल</a:t>
            </a:r>
            <a:r>
              <a:rPr lang="hi-IN" dirty="0"/>
              <a:t> 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hi-IN" sz="4000" dirty="0">
                <a:solidFill>
                  <a:srgbClr val="0F0FA3"/>
                </a:solidFill>
              </a:rPr>
              <a:t>   </a:t>
            </a:r>
            <a:r>
              <a:rPr lang="hi-IN" sz="4000" dirty="0" err="1">
                <a:solidFill>
                  <a:srgbClr val="0F0FA3"/>
                </a:solidFill>
              </a:rPr>
              <a:t>मिश्रबंधु</a:t>
            </a:r>
            <a:r>
              <a:rPr lang="en-IN" sz="4000" dirty="0">
                <a:solidFill>
                  <a:srgbClr val="0F0FA3"/>
                </a:solidFill>
              </a:rPr>
              <a:t>-</a:t>
            </a:r>
            <a:r>
              <a:rPr lang="hi-IN" sz="4000" dirty="0">
                <a:solidFill>
                  <a:srgbClr val="0F0FA3"/>
                </a:solidFill>
              </a:rPr>
              <a:t> </a:t>
            </a:r>
            <a:r>
              <a:rPr lang="hi-IN" sz="4000" dirty="0" err="1">
                <a:solidFill>
                  <a:srgbClr val="FF0000"/>
                </a:solidFill>
              </a:rPr>
              <a:t>अलंकृतकाल</a:t>
            </a:r>
            <a:r>
              <a:rPr lang="hi-IN" dirty="0"/>
              <a:t> 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r>
              <a:rPr lang="hi-IN" sz="4000" dirty="0">
                <a:solidFill>
                  <a:srgbClr val="0F0FA3"/>
                </a:solidFill>
              </a:rPr>
              <a:t>   </a:t>
            </a:r>
            <a:r>
              <a:rPr lang="hi-IN" sz="4000" dirty="0" err="1">
                <a:solidFill>
                  <a:srgbClr val="0F0FA3"/>
                </a:solidFill>
              </a:rPr>
              <a:t>विश्वनाथप्रसाद</a:t>
            </a:r>
            <a:r>
              <a:rPr lang="hi-IN" sz="4000" dirty="0">
                <a:solidFill>
                  <a:srgbClr val="0F0FA3"/>
                </a:solidFill>
              </a:rPr>
              <a:t> मिश्र</a:t>
            </a:r>
            <a:r>
              <a:rPr lang="en-IN" sz="4000" dirty="0">
                <a:solidFill>
                  <a:srgbClr val="0F0FA3"/>
                </a:solidFill>
              </a:rPr>
              <a:t>-</a:t>
            </a:r>
            <a:r>
              <a:rPr lang="hi-IN" sz="4000" dirty="0"/>
              <a:t> </a:t>
            </a:r>
            <a:r>
              <a:rPr lang="hi-IN" sz="4000" dirty="0" err="1">
                <a:solidFill>
                  <a:srgbClr val="FF0000"/>
                </a:solidFill>
              </a:rPr>
              <a:t>श्रृंगार</a:t>
            </a:r>
            <a:r>
              <a:rPr lang="hi-IN" sz="4000" dirty="0">
                <a:solidFill>
                  <a:srgbClr val="FF0000"/>
                </a:solidFill>
              </a:rPr>
              <a:t> काल</a:t>
            </a:r>
            <a:endParaRPr lang="en-GB" sz="4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65384188"/>
      </p:ext>
    </p:extLst>
  </p:cSld>
  <p:clrMapOvr>
    <a:masterClrMapping/>
  </p:clrMapOvr>
  <p:transition spd="slow" advTm="10717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3E2A2-DFE3-3543-8F41-4F6313B9C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1999" cy="7086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i-IN" sz="4400" dirty="0">
                <a:solidFill>
                  <a:schemeClr val="accent1"/>
                </a:solidFill>
              </a:rPr>
              <a:t>           </a:t>
            </a:r>
          </a:p>
          <a:p>
            <a:pPr marL="0" indent="0">
              <a:buNone/>
            </a:pPr>
            <a:r>
              <a:rPr lang="hi-IN" sz="4400" dirty="0">
                <a:solidFill>
                  <a:schemeClr val="accent1"/>
                </a:solidFill>
              </a:rPr>
              <a:t>             </a:t>
            </a:r>
            <a:r>
              <a:rPr lang="hi-IN" sz="4400" dirty="0" err="1">
                <a:solidFill>
                  <a:srgbClr val="0F0FA3"/>
                </a:solidFill>
              </a:rPr>
              <a:t>रीतिकाव्य</a:t>
            </a:r>
            <a:r>
              <a:rPr lang="hi-IN" sz="4400" dirty="0">
                <a:solidFill>
                  <a:srgbClr val="0F0FA3"/>
                </a:solidFill>
              </a:rPr>
              <a:t> की </a:t>
            </a:r>
            <a:r>
              <a:rPr lang="hi-IN" sz="4400" dirty="0" err="1">
                <a:solidFill>
                  <a:srgbClr val="0F0FA3"/>
                </a:solidFill>
              </a:rPr>
              <a:t>धाराएँ</a:t>
            </a:r>
            <a:endParaRPr lang="hi-IN" sz="4400" dirty="0">
              <a:solidFill>
                <a:srgbClr val="0F0FA3"/>
              </a:solidFill>
            </a:endParaRPr>
          </a:p>
          <a:p>
            <a:pPr marL="0" indent="0">
              <a:buNone/>
            </a:pPr>
            <a:r>
              <a:rPr lang="hi-IN" sz="4400" dirty="0">
                <a:solidFill>
                  <a:schemeClr val="accent1"/>
                </a:solidFill>
              </a:rPr>
              <a:t> </a:t>
            </a:r>
          </a:p>
          <a:p>
            <a:r>
              <a:rPr lang="hi-IN" sz="4400" dirty="0" err="1">
                <a:solidFill>
                  <a:srgbClr val="FF0000"/>
                </a:solidFill>
              </a:rPr>
              <a:t>रीतिसिद्ध</a:t>
            </a:r>
            <a:r>
              <a:rPr lang="en-US" sz="4400" dirty="0">
                <a:solidFill>
                  <a:srgbClr val="0F0FA3"/>
                </a:solidFill>
              </a:rPr>
              <a:t>-</a:t>
            </a:r>
            <a:r>
              <a:rPr lang="hi-IN" sz="4000" dirty="0">
                <a:solidFill>
                  <a:srgbClr val="275513"/>
                </a:solidFill>
              </a:rPr>
              <a:t>जिनके काव्य में रीतियाँ स्वतः सिद्ध हो गई</a:t>
            </a:r>
            <a:endParaRPr lang="en-GB" sz="4800" dirty="0">
              <a:solidFill>
                <a:srgbClr val="275513"/>
              </a:solidFill>
            </a:endParaRPr>
          </a:p>
          <a:p>
            <a:pPr marL="0" indent="0">
              <a:buNone/>
            </a:pPr>
            <a:r>
              <a:rPr lang="hi-IN" sz="4800" dirty="0"/>
              <a:t>    </a:t>
            </a:r>
            <a:endParaRPr lang="en-GB" sz="4800" dirty="0"/>
          </a:p>
          <a:p>
            <a:r>
              <a:rPr lang="hi-IN" sz="4800" dirty="0"/>
              <a:t> </a:t>
            </a:r>
            <a:r>
              <a:rPr lang="hi-IN" sz="4400" dirty="0" err="1">
                <a:solidFill>
                  <a:srgbClr val="FF0000"/>
                </a:solidFill>
              </a:rPr>
              <a:t>रीतिबद्ध</a:t>
            </a:r>
            <a:r>
              <a:rPr lang="en-US" sz="4400" dirty="0">
                <a:solidFill>
                  <a:srgbClr val="0F0FA3"/>
                </a:solidFill>
              </a:rPr>
              <a:t>-</a:t>
            </a:r>
            <a:r>
              <a:rPr lang="hi-IN" sz="4000" dirty="0">
                <a:solidFill>
                  <a:srgbClr val="275513"/>
                </a:solidFill>
              </a:rPr>
              <a:t>जो रीति की परिपाटी में बंधकर कर चले</a:t>
            </a:r>
            <a:r>
              <a:rPr lang="hi-IN" sz="4000" dirty="0"/>
              <a:t>  </a:t>
            </a:r>
            <a:endParaRPr lang="en-GB" sz="4400" dirty="0"/>
          </a:p>
          <a:p>
            <a:pPr marL="0" indent="0">
              <a:buNone/>
            </a:pPr>
            <a:endParaRPr lang="en-GB" sz="4800" dirty="0"/>
          </a:p>
          <a:p>
            <a:r>
              <a:rPr lang="hi-IN" sz="4800" dirty="0"/>
              <a:t> </a:t>
            </a:r>
            <a:r>
              <a:rPr lang="hi-IN" sz="4800" dirty="0">
                <a:solidFill>
                  <a:srgbClr val="FF0000"/>
                </a:solidFill>
              </a:rPr>
              <a:t>रीतिमुक्त</a:t>
            </a:r>
            <a:r>
              <a:rPr lang="en-US" sz="4800" dirty="0">
                <a:solidFill>
                  <a:srgbClr val="0F0FA3"/>
                </a:solidFill>
              </a:rPr>
              <a:t>-</a:t>
            </a:r>
            <a:r>
              <a:rPr lang="hi-IN" sz="4000" dirty="0">
                <a:solidFill>
                  <a:srgbClr val="275513"/>
                </a:solidFill>
              </a:rPr>
              <a:t>जो किसी बंधन को न मानकर मन के उदगार व्यक्त किए </a:t>
            </a:r>
            <a:endParaRPr lang="en-US" sz="4000" dirty="0">
              <a:solidFill>
                <a:srgbClr val="2755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702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146"/>
    </mc:Choice>
    <mc:Fallback xmlns="">
      <p:transition spd="slow" advTm="20146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3EB1E-3457-2E49-80F1-8316CCF49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640" y="-20320"/>
            <a:ext cx="12385040" cy="6858000"/>
          </a:xfrm>
        </p:spPr>
        <p:txBody>
          <a:bodyPr>
            <a:normAutofit/>
          </a:bodyPr>
          <a:lstStyle/>
          <a:p>
            <a:r>
              <a:rPr lang="en-GB" sz="4400" dirty="0"/>
              <a:t>                     </a:t>
            </a:r>
            <a:r>
              <a:rPr lang="en-GB" sz="4400" dirty="0">
                <a:solidFill>
                  <a:schemeClr val="accent1"/>
                </a:solidFill>
              </a:rPr>
              <a:t>   </a:t>
            </a:r>
          </a:p>
          <a:p>
            <a:r>
              <a:rPr lang="en-GB" sz="4400" dirty="0">
                <a:solidFill>
                  <a:schemeClr val="accent1"/>
                </a:solidFill>
              </a:rPr>
              <a:t>             </a:t>
            </a:r>
            <a:r>
              <a:rPr lang="hi-IN" sz="4400" dirty="0" err="1">
                <a:solidFill>
                  <a:schemeClr val="tx2">
                    <a:lumMod val="50000"/>
                    <a:lumOff val="50000"/>
                  </a:schemeClr>
                </a:solidFill>
              </a:rPr>
              <a:t>रीतिकाव्य-धाराओं</a:t>
            </a:r>
            <a:r>
              <a:rPr lang="hi-IN" sz="44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के प्रमुख कवि </a:t>
            </a:r>
            <a:r>
              <a:rPr lang="hi-IN" sz="4400" dirty="0">
                <a:solidFill>
                  <a:srgbClr val="002060"/>
                </a:solidFill>
              </a:rPr>
              <a:t> </a:t>
            </a:r>
            <a:endParaRPr lang="en-GB" sz="4400" dirty="0">
              <a:solidFill>
                <a:srgbClr val="002060"/>
              </a:solidFill>
            </a:endParaRPr>
          </a:p>
          <a:p>
            <a:endParaRPr lang="en-GB" sz="44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hi-IN" sz="4400" dirty="0">
                <a:solidFill>
                  <a:srgbClr val="FF0000"/>
                </a:solidFill>
              </a:rPr>
              <a:t>   रीति</a:t>
            </a:r>
            <a:r>
              <a:rPr lang="en-GB" sz="4400" dirty="0" err="1">
                <a:solidFill>
                  <a:srgbClr val="FF0000"/>
                </a:solidFill>
              </a:rPr>
              <a:t>सिद्ध</a:t>
            </a:r>
            <a:r>
              <a:rPr lang="hi-IN" sz="4400" dirty="0">
                <a:solidFill>
                  <a:srgbClr val="FF0000"/>
                </a:solidFill>
              </a:rPr>
              <a:t>-</a:t>
            </a:r>
            <a:r>
              <a:rPr lang="hi-IN" sz="4400" dirty="0"/>
              <a:t> </a:t>
            </a:r>
            <a:r>
              <a:rPr lang="hi-IN" sz="4400" dirty="0">
                <a:solidFill>
                  <a:schemeClr val="accent2"/>
                </a:solidFill>
              </a:rPr>
              <a:t>बिहारी</a:t>
            </a:r>
            <a:r>
              <a:rPr lang="hi-IN" sz="4400" dirty="0"/>
              <a:t> </a:t>
            </a:r>
            <a:endParaRPr lang="en-GB" sz="4400" dirty="0"/>
          </a:p>
          <a:p>
            <a:pPr marL="0" indent="0">
              <a:buNone/>
            </a:pPr>
            <a:endParaRPr lang="en-GB" sz="4400" dirty="0"/>
          </a:p>
          <a:p>
            <a:pPr marL="0" indent="0">
              <a:buNone/>
            </a:pPr>
            <a:r>
              <a:rPr lang="hi-IN" sz="4400" dirty="0">
                <a:solidFill>
                  <a:srgbClr val="FF0000"/>
                </a:solidFill>
              </a:rPr>
              <a:t>   रीति</a:t>
            </a:r>
            <a:r>
              <a:rPr lang="en-GB" sz="4400" dirty="0" err="1">
                <a:solidFill>
                  <a:srgbClr val="FF0000"/>
                </a:solidFill>
              </a:rPr>
              <a:t>बद्ध</a:t>
            </a:r>
            <a:r>
              <a:rPr lang="hi-IN" sz="4400" dirty="0">
                <a:solidFill>
                  <a:srgbClr val="FF0000"/>
                </a:solidFill>
              </a:rPr>
              <a:t>-</a:t>
            </a:r>
            <a:r>
              <a:rPr lang="en-GB" sz="4400" dirty="0"/>
              <a:t> </a:t>
            </a:r>
            <a:r>
              <a:rPr lang="hi-IN" sz="4400" dirty="0"/>
              <a:t> </a:t>
            </a:r>
            <a:r>
              <a:rPr lang="hi-IN" sz="4400" dirty="0">
                <a:solidFill>
                  <a:schemeClr val="accent2"/>
                </a:solidFill>
              </a:rPr>
              <a:t>केशव, सेनापति, चिंतामणि, </a:t>
            </a:r>
            <a:r>
              <a:rPr lang="hi-IN" sz="4400" dirty="0" err="1">
                <a:solidFill>
                  <a:schemeClr val="accent2"/>
                </a:solidFill>
              </a:rPr>
              <a:t>मतिराम</a:t>
            </a:r>
            <a:r>
              <a:rPr lang="hi-IN" sz="4400" dirty="0"/>
              <a:t> </a:t>
            </a:r>
            <a:endParaRPr lang="en-GB" sz="4400" dirty="0"/>
          </a:p>
          <a:p>
            <a:pPr marL="0" indent="0">
              <a:buNone/>
            </a:pPr>
            <a:endParaRPr lang="en-GB" sz="4400" dirty="0"/>
          </a:p>
          <a:p>
            <a:pPr marL="0" indent="0">
              <a:buNone/>
            </a:pPr>
            <a:r>
              <a:rPr lang="hi-IN" sz="4400" dirty="0">
                <a:solidFill>
                  <a:srgbClr val="FF0000"/>
                </a:solidFill>
              </a:rPr>
              <a:t>   रीतिमुक्त-</a:t>
            </a:r>
            <a:r>
              <a:rPr lang="hi-IN" sz="4400" dirty="0"/>
              <a:t> </a:t>
            </a:r>
            <a:r>
              <a:rPr lang="hi-IN" sz="4400" dirty="0" err="1">
                <a:solidFill>
                  <a:schemeClr val="accent2"/>
                </a:solidFill>
              </a:rPr>
              <a:t>धनानंद</a:t>
            </a:r>
            <a:r>
              <a:rPr lang="hi-IN" sz="4400" dirty="0">
                <a:solidFill>
                  <a:schemeClr val="accent2"/>
                </a:solidFill>
              </a:rPr>
              <a:t>, आलम, बोधा, ठाकुर</a:t>
            </a:r>
            <a:endParaRPr lang="en-US" sz="4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638385"/>
      </p:ext>
    </p:extLst>
  </p:cSld>
  <p:clrMapOvr>
    <a:masterClrMapping/>
  </p:clrMapOvr>
  <p:transition spd="slow" advTm="11750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69A8E-FC66-5E43-A30D-818E9A8D3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0"/>
            <a:ext cx="12202160" cy="7453313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8000" dirty="0"/>
              <a:t>             </a:t>
            </a:r>
            <a:r>
              <a:rPr lang="hi-IN" sz="8000" dirty="0"/>
              <a:t> </a:t>
            </a:r>
            <a:r>
              <a:rPr lang="hi-IN" sz="8000" dirty="0">
                <a:solidFill>
                  <a:srgbClr val="FF0000"/>
                </a:solidFill>
              </a:rPr>
              <a:t>धन्यवाद</a:t>
            </a:r>
            <a:r>
              <a:rPr lang="hi-IN" sz="8000" dirty="0"/>
              <a:t> </a:t>
            </a:r>
            <a:endParaRPr lang="en-GB" sz="8000" dirty="0"/>
          </a:p>
          <a:p>
            <a:pPr marL="0" indent="0">
              <a:buNone/>
            </a:pPr>
            <a:r>
              <a:rPr lang="hi-IN" sz="8000" dirty="0"/>
              <a:t>       </a:t>
            </a:r>
            <a:r>
              <a:rPr lang="hi-IN" sz="6000" dirty="0">
                <a:solidFill>
                  <a:srgbClr val="275513"/>
                </a:solidFill>
              </a:rPr>
              <a:t>डॉ. </a:t>
            </a:r>
            <a:r>
              <a:rPr lang="hi-IN" sz="6000" dirty="0" err="1">
                <a:solidFill>
                  <a:srgbClr val="275513"/>
                </a:solidFill>
              </a:rPr>
              <a:t>नीतू</a:t>
            </a:r>
            <a:r>
              <a:rPr lang="hi-IN" sz="6000" dirty="0">
                <a:solidFill>
                  <a:srgbClr val="275513"/>
                </a:solidFill>
              </a:rPr>
              <a:t> परिहार</a:t>
            </a:r>
            <a:r>
              <a:rPr lang="hi-IN" sz="6600" dirty="0">
                <a:solidFill>
                  <a:srgbClr val="FFFF00"/>
                </a:solidFill>
              </a:rPr>
              <a:t> </a:t>
            </a:r>
            <a:endParaRPr lang="en-GB" sz="80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GB" sz="8000" dirty="0"/>
              <a:t> </a:t>
            </a:r>
            <a:r>
              <a:rPr lang="en-GB" sz="5400" dirty="0"/>
              <a:t>                </a:t>
            </a:r>
            <a:r>
              <a:rPr lang="hi-IN" sz="5400" dirty="0"/>
              <a:t>  </a:t>
            </a:r>
            <a:r>
              <a:rPr lang="hi-IN" sz="5400" dirty="0">
                <a:solidFill>
                  <a:srgbClr val="0F0FA3"/>
                </a:solidFill>
              </a:rPr>
              <a:t>हिंदी विभाग</a:t>
            </a:r>
            <a:endParaRPr lang="en-GB" sz="5400" dirty="0">
              <a:solidFill>
                <a:srgbClr val="0F0FA3"/>
              </a:solidFill>
            </a:endParaRPr>
          </a:p>
          <a:p>
            <a:pPr marL="0" indent="0">
              <a:buNone/>
            </a:pPr>
            <a:r>
              <a:rPr lang="hi-IN" sz="5400" dirty="0"/>
              <a:t> </a:t>
            </a:r>
            <a:r>
              <a:rPr lang="en-GB" sz="5400" dirty="0"/>
              <a:t>    </a:t>
            </a:r>
            <a:r>
              <a:rPr lang="hi-IN" sz="5400" dirty="0"/>
              <a:t>   </a:t>
            </a:r>
            <a:r>
              <a:rPr lang="hi-IN" sz="4800" dirty="0" err="1">
                <a:solidFill>
                  <a:srgbClr val="0F0FA3"/>
                </a:solidFill>
              </a:rPr>
              <a:t>मो</a:t>
            </a:r>
            <a:r>
              <a:rPr lang="hi-IN" sz="4800" dirty="0">
                <a:solidFill>
                  <a:srgbClr val="0F0FA3"/>
                </a:solidFill>
              </a:rPr>
              <a:t>. ला.</a:t>
            </a:r>
            <a:r>
              <a:rPr lang="en-GB" sz="4800" dirty="0">
                <a:solidFill>
                  <a:srgbClr val="0F0FA3"/>
                </a:solidFill>
              </a:rPr>
              <a:t> </a:t>
            </a:r>
            <a:r>
              <a:rPr lang="hi-IN" sz="4800" dirty="0" err="1">
                <a:solidFill>
                  <a:srgbClr val="0F0FA3"/>
                </a:solidFill>
              </a:rPr>
              <a:t>सु</a:t>
            </a:r>
            <a:r>
              <a:rPr lang="hi-IN" sz="4800" dirty="0">
                <a:solidFill>
                  <a:srgbClr val="0F0FA3"/>
                </a:solidFill>
              </a:rPr>
              <a:t>. वि. </a:t>
            </a:r>
            <a:r>
              <a:rPr lang="hi-IN" sz="4800" dirty="0" err="1">
                <a:solidFill>
                  <a:srgbClr val="0F0FA3"/>
                </a:solidFill>
              </a:rPr>
              <a:t>वि</a:t>
            </a:r>
            <a:r>
              <a:rPr lang="en-GB" sz="4800" dirty="0">
                <a:solidFill>
                  <a:srgbClr val="0F0FA3"/>
                </a:solidFill>
              </a:rPr>
              <a:t>,</a:t>
            </a:r>
            <a:r>
              <a:rPr lang="hi-IN" sz="4800" dirty="0">
                <a:solidFill>
                  <a:srgbClr val="0F0FA3"/>
                </a:solidFill>
              </a:rPr>
              <a:t> </a:t>
            </a:r>
            <a:r>
              <a:rPr lang="hi-IN" sz="4800" dirty="0" err="1">
                <a:solidFill>
                  <a:srgbClr val="0F0FA3"/>
                </a:solidFill>
              </a:rPr>
              <a:t>उदयपुर</a:t>
            </a:r>
            <a:endParaRPr lang="en-US" sz="5400" dirty="0">
              <a:solidFill>
                <a:srgbClr val="0F0FA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986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734">
        <p:split dir="in"/>
      </p:transition>
    </mc:Choice>
    <mc:Fallback xmlns="">
      <p:transition spd="slow" advTm="10734">
        <p:split dir="in"/>
      </p:transition>
    </mc:Fallback>
  </mc:AlternateContent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0</TotalTime>
  <Words>194</Words>
  <Application>Microsoft Office PowerPoint</Application>
  <PresentationFormat>Widescreen</PresentationFormat>
  <Paragraphs>52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Gill Sans MT</vt:lpstr>
      <vt:lpstr>Impact</vt:lpstr>
      <vt:lpstr>Badge</vt:lpstr>
      <vt:lpstr>  हिंदी साहित्य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हिंदी साहित्य </dc:title>
  <dc:creator>yoginarayan90@gmail.com</dc:creator>
  <cp:lastModifiedBy>Mohammad Imran</cp:lastModifiedBy>
  <cp:revision>18</cp:revision>
  <dcterms:created xsi:type="dcterms:W3CDTF">2021-01-27T02:46:35Z</dcterms:created>
  <dcterms:modified xsi:type="dcterms:W3CDTF">2021-02-01T18:24:22Z</dcterms:modified>
</cp:coreProperties>
</file>