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94" r:id="rId9"/>
    <p:sldId id="291" r:id="rId10"/>
    <p:sldId id="293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A42F0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A42F0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A42F0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981200" cy="68579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701" y="641680"/>
            <a:ext cx="7308596" cy="1123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A42F0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86053" y="1423595"/>
            <a:ext cx="7371892" cy="4373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9150" y="520953"/>
            <a:ext cx="4683760" cy="1245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0" spc="-484" dirty="0">
                <a:solidFill>
                  <a:srgbClr val="7B230C"/>
                </a:solidFill>
              </a:rPr>
              <a:t>Karyotype</a:t>
            </a:r>
            <a:endParaRPr sz="8000"/>
          </a:p>
        </p:txBody>
      </p:sp>
      <p:grpSp>
        <p:nvGrpSpPr>
          <p:cNvPr id="3" name="object 3"/>
          <p:cNvGrpSpPr/>
          <p:nvPr/>
        </p:nvGrpSpPr>
        <p:grpSpPr>
          <a:xfrm>
            <a:off x="51815" y="2077210"/>
            <a:ext cx="9111615" cy="4780915"/>
            <a:chOff x="51815" y="2077210"/>
            <a:chExt cx="9111615" cy="4780915"/>
          </a:xfrm>
        </p:grpSpPr>
        <p:sp>
          <p:nvSpPr>
            <p:cNvPr id="4" name="object 4"/>
            <p:cNvSpPr/>
            <p:nvPr/>
          </p:nvSpPr>
          <p:spPr>
            <a:xfrm>
              <a:off x="51815" y="2077210"/>
              <a:ext cx="5308092" cy="47807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41036" y="2115310"/>
              <a:ext cx="3902964" cy="474268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05044" y="2179318"/>
              <a:ext cx="3838955" cy="461772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85994" y="2160269"/>
              <a:ext cx="3858260" cy="4655820"/>
            </a:xfrm>
            <a:custGeom>
              <a:avLst/>
              <a:gdLst/>
              <a:ahLst/>
              <a:cxnLst/>
              <a:rect l="l" t="t" r="r" b="b"/>
              <a:pathLst>
                <a:path w="3858259" h="4655820">
                  <a:moveTo>
                    <a:pt x="0" y="4655820"/>
                  </a:moveTo>
                  <a:lnTo>
                    <a:pt x="3858005" y="4655820"/>
                  </a:lnTo>
                </a:path>
                <a:path w="3858259" h="4655820">
                  <a:moveTo>
                    <a:pt x="3858005" y="0"/>
                  </a:moveTo>
                  <a:lnTo>
                    <a:pt x="0" y="0"/>
                  </a:lnTo>
                  <a:lnTo>
                    <a:pt x="0" y="465582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2829" y="638632"/>
            <a:ext cx="29959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95" dirty="0">
                <a:solidFill>
                  <a:srgbClr val="7B230C"/>
                </a:solidFill>
              </a:rPr>
              <a:t>“Karyotype”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480566" y="1777194"/>
            <a:ext cx="6336665" cy="3777615"/>
          </a:xfrm>
          <a:prstGeom prst="rect">
            <a:avLst/>
          </a:prstGeom>
        </p:spPr>
        <p:txBody>
          <a:bodyPr vert="horz" wrap="square" lIns="0" tIns="160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sz="3200" spc="-204" dirty="0">
                <a:solidFill>
                  <a:srgbClr val="404040"/>
                </a:solidFill>
                <a:latin typeface="Verdana"/>
                <a:cs typeface="Verdana"/>
              </a:rPr>
              <a:t>Definition:</a:t>
            </a:r>
            <a:endParaRPr sz="32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spcBef>
                <a:spcPts val="1015"/>
              </a:spcBef>
              <a:tabLst>
                <a:tab pos="1557655" algn="l"/>
                <a:tab pos="2663190" algn="l"/>
              </a:tabLst>
            </a:pPr>
            <a:r>
              <a:rPr sz="2800" spc="360" dirty="0">
                <a:solidFill>
                  <a:srgbClr val="A42F0F"/>
                </a:solidFill>
                <a:latin typeface="Arial"/>
                <a:cs typeface="Arial"/>
              </a:rPr>
              <a:t></a:t>
            </a:r>
            <a:r>
              <a:rPr sz="2800" spc="360" dirty="0">
                <a:latin typeface="Times New Roman"/>
                <a:cs typeface="Times New Roman"/>
              </a:rPr>
              <a:t>A </a:t>
            </a:r>
            <a:r>
              <a:rPr sz="2800" b="1" spc="-5" dirty="0">
                <a:latin typeface="Times New Roman"/>
                <a:cs typeface="Times New Roman"/>
              </a:rPr>
              <a:t>karyotype </a:t>
            </a:r>
            <a:r>
              <a:rPr sz="2800" spc="-5" dirty="0">
                <a:latin typeface="Times New Roman"/>
                <a:cs typeface="Times New Roman"/>
              </a:rPr>
              <a:t>is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number and  appearance of chromosome in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nucleus  of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eukaryotic	cell The term is also used  </a:t>
            </a:r>
            <a:r>
              <a:rPr sz="2800" dirty="0">
                <a:latin typeface="Times New Roman"/>
                <a:cs typeface="Times New Roman"/>
              </a:rPr>
              <a:t>for the </a:t>
            </a:r>
            <a:r>
              <a:rPr sz="2800" spc="-5" dirty="0">
                <a:latin typeface="Times New Roman"/>
                <a:cs typeface="Times New Roman"/>
              </a:rPr>
              <a:t>complete set of chromosomes </a:t>
            </a:r>
            <a:r>
              <a:rPr sz="2800" dirty="0">
                <a:latin typeface="Times New Roman"/>
                <a:cs typeface="Times New Roman"/>
              </a:rPr>
              <a:t>in </a:t>
            </a:r>
            <a:r>
              <a:rPr sz="2800" spc="-5" dirty="0">
                <a:latin typeface="Times New Roman"/>
                <a:cs typeface="Times New Roman"/>
              </a:rPr>
              <a:t>a  species	or in an individual </a:t>
            </a:r>
            <a:r>
              <a:rPr sz="2800" spc="-10" dirty="0">
                <a:latin typeface="Times New Roman"/>
                <a:cs typeface="Times New Roman"/>
              </a:rPr>
              <a:t>organism </a:t>
            </a:r>
            <a:r>
              <a:rPr sz="2800" spc="-5" dirty="0">
                <a:latin typeface="Times New Roman"/>
                <a:cs typeface="Times New Roman"/>
              </a:rPr>
              <a:t>and 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a test that detects this </a:t>
            </a:r>
            <a:r>
              <a:rPr sz="2800" spc="-10" dirty="0">
                <a:latin typeface="Times New Roman"/>
                <a:cs typeface="Times New Roman"/>
              </a:rPr>
              <a:t>complement </a:t>
            </a:r>
            <a:r>
              <a:rPr sz="2800" spc="-5" dirty="0">
                <a:latin typeface="Times New Roman"/>
                <a:cs typeface="Times New Roman"/>
              </a:rPr>
              <a:t>or  </a:t>
            </a:r>
            <a:r>
              <a:rPr sz="2800" spc="-10" dirty="0">
                <a:latin typeface="Times New Roman"/>
                <a:cs typeface="Times New Roman"/>
              </a:rPr>
              <a:t>measures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number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0245" y="392048"/>
            <a:ext cx="54140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75" dirty="0">
                <a:solidFill>
                  <a:srgbClr val="7B230C"/>
                </a:solidFill>
                <a:latin typeface="Arial"/>
                <a:cs typeface="Arial"/>
              </a:rPr>
              <a:t>Karyology </a:t>
            </a:r>
            <a:r>
              <a:rPr sz="4000" b="1" spc="-335" dirty="0">
                <a:solidFill>
                  <a:srgbClr val="7B230C"/>
                </a:solidFill>
                <a:latin typeface="Arial"/>
                <a:cs typeface="Arial"/>
              </a:rPr>
              <a:t>&amp;</a:t>
            </a:r>
            <a:r>
              <a:rPr sz="4000" b="1" spc="-100" dirty="0">
                <a:solidFill>
                  <a:srgbClr val="7B230C"/>
                </a:solidFill>
                <a:latin typeface="Arial"/>
                <a:cs typeface="Arial"/>
              </a:rPr>
              <a:t> </a:t>
            </a:r>
            <a:r>
              <a:rPr sz="4000" b="1" spc="50" dirty="0">
                <a:solidFill>
                  <a:srgbClr val="7B230C"/>
                </a:solidFill>
                <a:latin typeface="Arial"/>
                <a:cs typeface="Arial"/>
              </a:rPr>
              <a:t>Idiogram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32715">
              <a:lnSpc>
                <a:spcPct val="100000"/>
              </a:lnSpc>
              <a:spcBef>
                <a:spcPts val="1100"/>
              </a:spcBef>
            </a:pPr>
            <a:r>
              <a:rPr sz="3600" b="1" spc="-5" dirty="0">
                <a:solidFill>
                  <a:srgbClr val="7B230C"/>
                </a:solidFill>
                <a:latin typeface="Times New Roman"/>
                <a:cs typeface="Times New Roman"/>
              </a:rPr>
              <a:t>Definitions </a:t>
            </a:r>
            <a:r>
              <a:rPr sz="3600" b="1" dirty="0">
                <a:solidFill>
                  <a:srgbClr val="7B230C"/>
                </a:solidFill>
                <a:latin typeface="Times New Roman"/>
                <a:cs typeface="Times New Roman"/>
              </a:rPr>
              <a:t>:</a:t>
            </a:r>
            <a:endParaRPr sz="3600">
              <a:latin typeface="Times New Roman"/>
              <a:cs typeface="Times New Roman"/>
            </a:endParaRPr>
          </a:p>
          <a:p>
            <a:pPr marL="474980" marR="5080" indent="-342900">
              <a:lnSpc>
                <a:spcPct val="97800"/>
              </a:lnSpc>
              <a:spcBef>
                <a:spcPts val="1090"/>
              </a:spcBef>
              <a:buClr>
                <a:srgbClr val="A42F0F"/>
              </a:buClr>
              <a:buSzPct val="97222"/>
              <a:buFont typeface="Wingdings"/>
              <a:buChar char=""/>
              <a:tabLst>
                <a:tab pos="497205" algn="l"/>
              </a:tabLst>
            </a:pP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The study of whole </a:t>
            </a:r>
            <a:r>
              <a:rPr sz="3600" spc="-5" dirty="0">
                <a:solidFill>
                  <a:srgbClr val="404040"/>
                </a:solidFill>
                <a:latin typeface="Times New Roman"/>
                <a:cs typeface="Times New Roman"/>
              </a:rPr>
              <a:t>sets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of  </a:t>
            </a:r>
            <a:r>
              <a:rPr sz="3600" spc="-5" dirty="0">
                <a:solidFill>
                  <a:srgbClr val="404040"/>
                </a:solidFill>
                <a:latin typeface="Times New Roman"/>
                <a:cs typeface="Times New Roman"/>
              </a:rPr>
              <a:t>chromosomes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is </a:t>
            </a:r>
            <a:r>
              <a:rPr sz="3600" spc="-5" dirty="0">
                <a:solidFill>
                  <a:srgbClr val="404040"/>
                </a:solidFill>
                <a:latin typeface="Times New Roman"/>
                <a:cs typeface="Times New Roman"/>
              </a:rPr>
              <a:t>sometimes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known as </a:t>
            </a:r>
            <a:r>
              <a:rPr sz="3600" dirty="0">
                <a:solidFill>
                  <a:srgbClr val="7B230C"/>
                </a:solidFill>
                <a:latin typeface="Times New Roman"/>
                <a:cs typeface="Times New Roman"/>
              </a:rPr>
              <a:t> </a:t>
            </a:r>
            <a:r>
              <a:rPr sz="4200" i="1" spc="-325" dirty="0">
                <a:solidFill>
                  <a:srgbClr val="7B230C"/>
                </a:solidFill>
                <a:latin typeface="Verdana"/>
                <a:cs typeface="Verdana"/>
              </a:rPr>
              <a:t>karyology</a:t>
            </a:r>
            <a:r>
              <a:rPr sz="4000" spc="-325" dirty="0">
                <a:solidFill>
                  <a:srgbClr val="7B230C"/>
                </a:solidFill>
              </a:rPr>
              <a:t>.</a:t>
            </a:r>
            <a:endParaRPr sz="4000">
              <a:latin typeface="Verdana"/>
              <a:cs typeface="Verdana"/>
            </a:endParaRPr>
          </a:p>
          <a:p>
            <a:pPr marL="474980" marR="272415" indent="-342900">
              <a:lnSpc>
                <a:spcPct val="100000"/>
              </a:lnSpc>
              <a:spcBef>
                <a:spcPts val="960"/>
              </a:spcBef>
              <a:buClr>
                <a:srgbClr val="A42F0F"/>
              </a:buClr>
              <a:buSzPct val="97222"/>
              <a:buFont typeface="Wingdings"/>
              <a:buChar char=""/>
              <a:tabLst>
                <a:tab pos="603885" algn="l"/>
              </a:tabLst>
            </a:pP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The </a:t>
            </a:r>
            <a:r>
              <a:rPr sz="3600" spc="-5" dirty="0">
                <a:solidFill>
                  <a:srgbClr val="404040"/>
                </a:solidFill>
                <a:latin typeface="Times New Roman"/>
                <a:cs typeface="Times New Roman"/>
              </a:rPr>
              <a:t>chromosomes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are depicted in</a:t>
            </a:r>
            <a:r>
              <a:rPr sz="36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a  </a:t>
            </a:r>
            <a:r>
              <a:rPr sz="3600" spc="-5" dirty="0">
                <a:solidFill>
                  <a:srgbClr val="404040"/>
                </a:solidFill>
                <a:latin typeface="Times New Roman"/>
                <a:cs typeface="Times New Roman"/>
              </a:rPr>
              <a:t>standard format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known </a:t>
            </a:r>
            <a:r>
              <a:rPr sz="3600" spc="-10" dirty="0">
                <a:solidFill>
                  <a:srgbClr val="404040"/>
                </a:solidFill>
                <a:latin typeface="Times New Roman"/>
                <a:cs typeface="Times New Roman"/>
              </a:rPr>
              <a:t>as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 a</a:t>
            </a:r>
            <a:endParaRPr sz="3600">
              <a:latin typeface="Times New Roman"/>
              <a:cs typeface="Times New Roman"/>
            </a:endParaRPr>
          </a:p>
          <a:p>
            <a:pPr marL="474980">
              <a:lnSpc>
                <a:spcPts val="4840"/>
              </a:lnSpc>
            </a:pPr>
            <a:r>
              <a:rPr sz="4200" i="1" spc="-350" dirty="0">
                <a:solidFill>
                  <a:srgbClr val="7B230C"/>
                </a:solidFill>
                <a:latin typeface="Verdana"/>
                <a:cs typeface="Verdana"/>
              </a:rPr>
              <a:t>karyogram </a:t>
            </a:r>
            <a:r>
              <a:rPr sz="3600" spc="-130" dirty="0">
                <a:solidFill>
                  <a:srgbClr val="1A1F0D"/>
                </a:solidFill>
              </a:rPr>
              <a:t>or</a:t>
            </a:r>
            <a:r>
              <a:rPr sz="3600" spc="-155" dirty="0">
                <a:solidFill>
                  <a:srgbClr val="1A1F0D"/>
                </a:solidFill>
              </a:rPr>
              <a:t> </a:t>
            </a:r>
            <a:r>
              <a:rPr sz="3800" i="1" spc="-270" dirty="0">
                <a:solidFill>
                  <a:srgbClr val="7B230C"/>
                </a:solidFill>
                <a:latin typeface="Verdana"/>
                <a:cs typeface="Verdana"/>
              </a:rPr>
              <a:t>idiogram</a:t>
            </a:r>
            <a:endParaRPr sz="3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5779" y="537209"/>
            <a:ext cx="34632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20" dirty="0">
                <a:solidFill>
                  <a:srgbClr val="7B230C"/>
                </a:solidFill>
              </a:rPr>
              <a:t>Chromosome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851712" y="1825879"/>
            <a:ext cx="8019415" cy="4247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738505" indent="-342900">
              <a:lnSpc>
                <a:spcPct val="100000"/>
              </a:lnSpc>
              <a:spcBef>
                <a:spcPts val="95"/>
              </a:spcBef>
            </a:pPr>
            <a:r>
              <a:rPr sz="2800" spc="155" dirty="0">
                <a:solidFill>
                  <a:srgbClr val="A42F0F"/>
                </a:solidFill>
                <a:latin typeface="Arial"/>
                <a:cs typeface="Arial"/>
              </a:rPr>
              <a:t></a:t>
            </a:r>
            <a:r>
              <a:rPr sz="2800" spc="155" dirty="0">
                <a:latin typeface="Verdana"/>
                <a:cs typeface="Verdana"/>
              </a:rPr>
              <a:t>DNA </a:t>
            </a:r>
            <a:r>
              <a:rPr sz="2800" spc="-145" dirty="0">
                <a:latin typeface="Verdana"/>
                <a:cs typeface="Verdana"/>
              </a:rPr>
              <a:t>packaging </a:t>
            </a:r>
            <a:r>
              <a:rPr sz="2800" spc="-130" dirty="0">
                <a:latin typeface="Verdana"/>
                <a:cs typeface="Verdana"/>
              </a:rPr>
              <a:t>into </a:t>
            </a:r>
            <a:r>
              <a:rPr sz="2800" spc="-170" dirty="0">
                <a:latin typeface="Verdana"/>
                <a:cs typeface="Verdana"/>
              </a:rPr>
              <a:t>thread-like </a:t>
            </a:r>
            <a:r>
              <a:rPr sz="2800" spc="-195" dirty="0">
                <a:latin typeface="Verdana"/>
                <a:cs typeface="Verdana"/>
              </a:rPr>
              <a:t>structure</a:t>
            </a:r>
            <a:r>
              <a:rPr sz="2800" spc="-420" dirty="0">
                <a:latin typeface="Verdana"/>
                <a:cs typeface="Verdana"/>
              </a:rPr>
              <a:t> </a:t>
            </a:r>
            <a:r>
              <a:rPr sz="2800" spc="-790" dirty="0">
                <a:latin typeface="Verdana"/>
                <a:cs typeface="Verdana"/>
              </a:rPr>
              <a:t>Is  </a:t>
            </a:r>
            <a:r>
              <a:rPr sz="2800" spc="-140" dirty="0">
                <a:latin typeface="Verdana"/>
                <a:cs typeface="Verdana"/>
              </a:rPr>
              <a:t>called</a:t>
            </a:r>
            <a:r>
              <a:rPr sz="2800" spc="-150" dirty="0">
                <a:latin typeface="Verdana"/>
                <a:cs typeface="Verdana"/>
              </a:rPr>
              <a:t> </a:t>
            </a:r>
            <a:r>
              <a:rPr sz="2800" spc="-229" dirty="0">
                <a:latin typeface="Verdana"/>
                <a:cs typeface="Verdana"/>
              </a:rPr>
              <a:t>“chromosomes”.</a:t>
            </a:r>
            <a:endParaRPr sz="28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spcBef>
                <a:spcPts val="994"/>
              </a:spcBef>
            </a:pPr>
            <a:r>
              <a:rPr sz="2800" spc="-5" dirty="0">
                <a:solidFill>
                  <a:srgbClr val="A42F0F"/>
                </a:solidFill>
                <a:latin typeface="Arial"/>
                <a:cs typeface="Arial"/>
              </a:rPr>
              <a:t></a:t>
            </a:r>
            <a:r>
              <a:rPr sz="2800" spc="-5" dirty="0">
                <a:latin typeface="Verdana"/>
                <a:cs typeface="Verdana"/>
              </a:rPr>
              <a:t>Each </a:t>
            </a:r>
            <a:r>
              <a:rPr sz="2800" spc="-150" dirty="0">
                <a:latin typeface="Verdana"/>
                <a:cs typeface="Verdana"/>
              </a:rPr>
              <a:t>chromosome </a:t>
            </a:r>
            <a:r>
              <a:rPr sz="2800" spc="-220" dirty="0">
                <a:latin typeface="Verdana"/>
                <a:cs typeface="Verdana"/>
              </a:rPr>
              <a:t>is </a:t>
            </a:r>
            <a:r>
              <a:rPr sz="2800" spc="-160" dirty="0">
                <a:latin typeface="Verdana"/>
                <a:cs typeface="Verdana"/>
              </a:rPr>
              <a:t>made </a:t>
            </a:r>
            <a:r>
              <a:rPr sz="2800" spc="-110" dirty="0">
                <a:latin typeface="Verdana"/>
                <a:cs typeface="Verdana"/>
              </a:rPr>
              <a:t>up </a:t>
            </a:r>
            <a:r>
              <a:rPr sz="2800" spc="-125" dirty="0">
                <a:latin typeface="Verdana"/>
                <a:cs typeface="Verdana"/>
              </a:rPr>
              <a:t>of </a:t>
            </a:r>
            <a:r>
              <a:rPr sz="2800" spc="-30" dirty="0">
                <a:latin typeface="Verdana"/>
                <a:cs typeface="Verdana"/>
              </a:rPr>
              <a:t>DNA </a:t>
            </a:r>
            <a:r>
              <a:rPr sz="2800" spc="-175" dirty="0">
                <a:latin typeface="Verdana"/>
                <a:cs typeface="Verdana"/>
              </a:rPr>
              <a:t>tightly  </a:t>
            </a:r>
            <a:r>
              <a:rPr sz="2800" spc="-110" dirty="0">
                <a:latin typeface="Verdana"/>
                <a:cs typeface="Verdana"/>
              </a:rPr>
              <a:t>coiled </a:t>
            </a:r>
            <a:r>
              <a:rPr sz="2800" spc="-220" dirty="0">
                <a:latin typeface="Verdana"/>
                <a:cs typeface="Verdana"/>
              </a:rPr>
              <a:t>many </a:t>
            </a:r>
            <a:r>
              <a:rPr sz="2800" spc="-210" dirty="0">
                <a:latin typeface="Verdana"/>
                <a:cs typeface="Verdana"/>
              </a:rPr>
              <a:t>times </a:t>
            </a:r>
            <a:r>
              <a:rPr sz="2800" spc="-140" dirty="0">
                <a:latin typeface="Verdana"/>
                <a:cs typeface="Verdana"/>
              </a:rPr>
              <a:t>around </a:t>
            </a:r>
            <a:r>
              <a:rPr sz="2800" spc="-160" dirty="0">
                <a:latin typeface="Verdana"/>
                <a:cs typeface="Verdana"/>
              </a:rPr>
              <a:t>proteins </a:t>
            </a:r>
            <a:r>
              <a:rPr sz="2800" spc="-190" dirty="0">
                <a:latin typeface="Verdana"/>
                <a:cs typeface="Verdana"/>
              </a:rPr>
              <a:t>that </a:t>
            </a:r>
            <a:r>
              <a:rPr sz="2800" spc="-125" dirty="0">
                <a:latin typeface="Verdana"/>
                <a:cs typeface="Verdana"/>
              </a:rPr>
              <a:t>support  </a:t>
            </a:r>
            <a:r>
              <a:rPr sz="2800" spc="-215" dirty="0">
                <a:latin typeface="Verdana"/>
                <a:cs typeface="Verdana"/>
              </a:rPr>
              <a:t>its</a:t>
            </a:r>
            <a:r>
              <a:rPr sz="2800" spc="-155" dirty="0">
                <a:latin typeface="Verdana"/>
                <a:cs typeface="Verdana"/>
              </a:rPr>
              <a:t> </a:t>
            </a:r>
            <a:r>
              <a:rPr sz="2800" spc="-215" dirty="0">
                <a:latin typeface="Verdana"/>
                <a:cs typeface="Verdana"/>
              </a:rPr>
              <a:t>structure.</a:t>
            </a:r>
            <a:endParaRPr sz="2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800" spc="45" dirty="0">
                <a:solidFill>
                  <a:srgbClr val="A42F0F"/>
                </a:solidFill>
                <a:latin typeface="Arial"/>
                <a:cs typeface="Arial"/>
              </a:rPr>
              <a:t></a:t>
            </a:r>
            <a:r>
              <a:rPr sz="2800" spc="45" dirty="0">
                <a:latin typeface="Verdana"/>
                <a:cs typeface="Verdana"/>
              </a:rPr>
              <a:t>Only </a:t>
            </a:r>
            <a:r>
              <a:rPr sz="2800" spc="-180" dirty="0">
                <a:latin typeface="Verdana"/>
                <a:cs typeface="Verdana"/>
              </a:rPr>
              <a:t>visible </a:t>
            </a:r>
            <a:r>
              <a:rPr sz="2800" spc="-130" dirty="0">
                <a:latin typeface="Verdana"/>
                <a:cs typeface="Verdana"/>
              </a:rPr>
              <a:t>during </a:t>
            </a:r>
            <a:r>
              <a:rPr sz="2800" spc="-145" dirty="0">
                <a:latin typeface="Verdana"/>
                <a:cs typeface="Verdana"/>
              </a:rPr>
              <a:t>cell</a:t>
            </a:r>
            <a:r>
              <a:rPr sz="2800" spc="-335" dirty="0">
                <a:latin typeface="Verdana"/>
                <a:cs typeface="Verdana"/>
              </a:rPr>
              <a:t> </a:t>
            </a:r>
            <a:r>
              <a:rPr sz="2800" spc="-180" dirty="0">
                <a:latin typeface="Verdana"/>
                <a:cs typeface="Verdana"/>
              </a:rPr>
              <a:t>division.</a:t>
            </a:r>
            <a:endParaRPr sz="2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800" spc="5" dirty="0">
                <a:solidFill>
                  <a:srgbClr val="A42F0F"/>
                </a:solidFill>
                <a:latin typeface="Arial"/>
                <a:cs typeface="Arial"/>
              </a:rPr>
              <a:t></a:t>
            </a:r>
            <a:r>
              <a:rPr sz="2800" spc="5" dirty="0">
                <a:latin typeface="Verdana"/>
                <a:cs typeface="Verdana"/>
              </a:rPr>
              <a:t>It </a:t>
            </a:r>
            <a:r>
              <a:rPr sz="2800" spc="-215" dirty="0">
                <a:latin typeface="Verdana"/>
                <a:cs typeface="Verdana"/>
              </a:rPr>
              <a:t>has </a:t>
            </a:r>
            <a:r>
              <a:rPr sz="2800" spc="-150" dirty="0">
                <a:latin typeface="Verdana"/>
                <a:cs typeface="Verdana"/>
              </a:rPr>
              <a:t>specific </a:t>
            </a:r>
            <a:r>
              <a:rPr sz="2800" spc="-165" dirty="0">
                <a:latin typeface="Verdana"/>
                <a:cs typeface="Verdana"/>
              </a:rPr>
              <a:t>number </a:t>
            </a:r>
            <a:r>
              <a:rPr sz="2800" spc="-155" dirty="0">
                <a:latin typeface="Verdana"/>
                <a:cs typeface="Verdana"/>
              </a:rPr>
              <a:t>in </a:t>
            </a:r>
            <a:r>
              <a:rPr sz="2800" spc="-160" dirty="0">
                <a:latin typeface="Verdana"/>
                <a:cs typeface="Verdana"/>
              </a:rPr>
              <a:t>each </a:t>
            </a:r>
            <a:r>
              <a:rPr sz="2800" spc="-170" dirty="0">
                <a:latin typeface="Verdana"/>
                <a:cs typeface="Verdana"/>
              </a:rPr>
              <a:t>species</a:t>
            </a:r>
            <a:r>
              <a:rPr sz="2800" spc="-215" dirty="0">
                <a:latin typeface="Verdana"/>
                <a:cs typeface="Verdana"/>
              </a:rPr>
              <a:t> </a:t>
            </a:r>
            <a:r>
              <a:rPr sz="2800" spc="-229" dirty="0">
                <a:solidFill>
                  <a:srgbClr val="FF0000"/>
                </a:solidFill>
                <a:latin typeface="Verdana"/>
                <a:cs typeface="Verdana"/>
              </a:rPr>
              <a:t>e.g.</a:t>
            </a:r>
            <a:endParaRPr sz="2800">
              <a:solidFill>
                <a:srgbClr val="FF0000"/>
              </a:solidFill>
              <a:latin typeface="Verdana"/>
              <a:cs typeface="Verdana"/>
            </a:endParaRPr>
          </a:p>
          <a:p>
            <a:pPr marL="355600" marR="255904">
              <a:lnSpc>
                <a:spcPct val="100000"/>
              </a:lnSpc>
            </a:pPr>
            <a:r>
              <a:rPr sz="2800" spc="-185" dirty="0">
                <a:solidFill>
                  <a:srgbClr val="FF0000"/>
                </a:solidFill>
                <a:latin typeface="Verdana"/>
                <a:cs typeface="Verdana"/>
              </a:rPr>
              <a:t>Humans </a:t>
            </a:r>
            <a:r>
              <a:rPr sz="2800" spc="-200" dirty="0">
                <a:solidFill>
                  <a:srgbClr val="FF0000"/>
                </a:solidFill>
                <a:latin typeface="Verdana"/>
                <a:cs typeface="Verdana"/>
              </a:rPr>
              <a:t>have </a:t>
            </a:r>
            <a:r>
              <a:rPr sz="2800" spc="-204" dirty="0">
                <a:solidFill>
                  <a:srgbClr val="FF0000"/>
                </a:solidFill>
                <a:latin typeface="Verdana"/>
                <a:cs typeface="Verdana"/>
              </a:rPr>
              <a:t>46 </a:t>
            </a:r>
            <a:r>
              <a:rPr sz="2800" spc="-160" dirty="0">
                <a:solidFill>
                  <a:srgbClr val="FF0000"/>
                </a:solidFill>
                <a:latin typeface="Verdana"/>
                <a:cs typeface="Verdana"/>
              </a:rPr>
              <a:t>chromosomes </a:t>
            </a:r>
            <a:r>
              <a:rPr sz="2800" spc="-170" dirty="0">
                <a:solidFill>
                  <a:srgbClr val="FF0000"/>
                </a:solidFill>
                <a:latin typeface="Verdana"/>
                <a:cs typeface="Verdana"/>
              </a:rPr>
              <a:t>while </a:t>
            </a:r>
            <a:r>
              <a:rPr sz="2800" spc="-40" dirty="0">
                <a:solidFill>
                  <a:srgbClr val="FF0000"/>
                </a:solidFill>
                <a:latin typeface="Verdana"/>
                <a:cs typeface="Verdana"/>
              </a:rPr>
              <a:t>dog </a:t>
            </a:r>
            <a:r>
              <a:rPr sz="2800" spc="-220" dirty="0">
                <a:solidFill>
                  <a:srgbClr val="FF0000"/>
                </a:solidFill>
                <a:latin typeface="Verdana"/>
                <a:cs typeface="Verdana"/>
              </a:rPr>
              <a:t>has  </a:t>
            </a:r>
            <a:r>
              <a:rPr sz="2800" spc="-254" dirty="0">
                <a:solidFill>
                  <a:srgbClr val="FF0000"/>
                </a:solidFill>
                <a:latin typeface="Verdana"/>
                <a:cs typeface="Verdana"/>
              </a:rPr>
              <a:t>78 </a:t>
            </a:r>
            <a:r>
              <a:rPr sz="2800" spc="70" dirty="0">
                <a:solidFill>
                  <a:srgbClr val="FF0000"/>
                </a:solidFill>
                <a:latin typeface="Verdana"/>
                <a:cs typeface="Verdana"/>
              </a:rPr>
              <a:t>&amp; </a:t>
            </a:r>
            <a:r>
              <a:rPr sz="2800" spc="-175" dirty="0">
                <a:solidFill>
                  <a:srgbClr val="FF0000"/>
                </a:solidFill>
                <a:latin typeface="Verdana"/>
                <a:cs typeface="Verdana"/>
              </a:rPr>
              <a:t>fruit </a:t>
            </a:r>
            <a:r>
              <a:rPr sz="2800" spc="-200" dirty="0">
                <a:solidFill>
                  <a:srgbClr val="FF0000"/>
                </a:solidFill>
                <a:latin typeface="Verdana"/>
                <a:cs typeface="Verdana"/>
              </a:rPr>
              <a:t>fly </a:t>
            </a:r>
            <a:r>
              <a:rPr sz="2800" spc="-210" dirty="0">
                <a:solidFill>
                  <a:srgbClr val="FF0000"/>
                </a:solidFill>
                <a:latin typeface="Verdana"/>
                <a:cs typeface="Verdana"/>
              </a:rPr>
              <a:t>has </a:t>
            </a:r>
            <a:r>
              <a:rPr sz="2800" spc="-225" dirty="0">
                <a:solidFill>
                  <a:srgbClr val="FF0000"/>
                </a:solidFill>
                <a:latin typeface="Verdana"/>
                <a:cs typeface="Verdana"/>
              </a:rPr>
              <a:t>8</a:t>
            </a:r>
            <a:r>
              <a:rPr sz="2800" spc="-16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spc="-180" dirty="0">
                <a:solidFill>
                  <a:srgbClr val="FF0000"/>
                </a:solidFill>
                <a:latin typeface="Verdana"/>
                <a:cs typeface="Verdana"/>
              </a:rPr>
              <a:t>chromosomes.</a:t>
            </a:r>
            <a:endParaRPr sz="2800">
              <a:solidFill>
                <a:srgbClr val="FF0000"/>
              </a:solidFill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26285" marR="5080" indent="-1094740">
              <a:lnSpc>
                <a:spcPct val="100000"/>
              </a:lnSpc>
              <a:spcBef>
                <a:spcPts val="105"/>
              </a:spcBef>
            </a:pPr>
            <a:r>
              <a:rPr sz="3200" spc="-185" dirty="0">
                <a:solidFill>
                  <a:srgbClr val="7B230C"/>
                </a:solidFill>
              </a:rPr>
              <a:t>Division </a:t>
            </a:r>
            <a:r>
              <a:rPr sz="3200" spc="-130" dirty="0">
                <a:solidFill>
                  <a:srgbClr val="7B230C"/>
                </a:solidFill>
              </a:rPr>
              <a:t>of </a:t>
            </a:r>
            <a:r>
              <a:rPr sz="3200" spc="-165" dirty="0">
                <a:solidFill>
                  <a:srgbClr val="7B230C"/>
                </a:solidFill>
              </a:rPr>
              <a:t>chromosome</a:t>
            </a:r>
            <a:r>
              <a:rPr sz="3200" spc="-355" dirty="0">
                <a:solidFill>
                  <a:srgbClr val="7B230C"/>
                </a:solidFill>
              </a:rPr>
              <a:t> </a:t>
            </a:r>
            <a:r>
              <a:rPr sz="3200" spc="-135" dirty="0">
                <a:solidFill>
                  <a:srgbClr val="7B230C"/>
                </a:solidFill>
              </a:rPr>
              <a:t>according  </a:t>
            </a:r>
            <a:r>
              <a:rPr sz="3200" spc="-114" dirty="0">
                <a:solidFill>
                  <a:srgbClr val="7B230C"/>
                </a:solidFill>
              </a:rPr>
              <a:t>to </a:t>
            </a:r>
            <a:r>
              <a:rPr sz="3200" spc="-190" dirty="0">
                <a:solidFill>
                  <a:srgbClr val="7B230C"/>
                </a:solidFill>
              </a:rPr>
              <a:t>centromere</a:t>
            </a:r>
            <a:r>
              <a:rPr sz="3200" spc="-320" dirty="0">
                <a:solidFill>
                  <a:srgbClr val="7B230C"/>
                </a:solidFill>
              </a:rPr>
              <a:t> </a:t>
            </a:r>
            <a:r>
              <a:rPr sz="3200" spc="-135" dirty="0">
                <a:solidFill>
                  <a:srgbClr val="7B230C"/>
                </a:solidFill>
              </a:rPr>
              <a:t>location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890117" y="1633054"/>
            <a:ext cx="7432040" cy="4246803"/>
          </a:xfrm>
          <a:prstGeom prst="rect">
            <a:avLst/>
          </a:prstGeom>
        </p:spPr>
        <p:txBody>
          <a:bodyPr vert="horz" wrap="square" lIns="0" tIns="12953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19"/>
              </a:spcBef>
              <a:buFont typeface="Arial"/>
              <a:buChar char=""/>
              <a:tabLst>
                <a:tab pos="355600" algn="l"/>
                <a:tab pos="356235" algn="l"/>
              </a:tabLst>
            </a:pPr>
            <a:r>
              <a:rPr sz="1800" spc="-90" dirty="0">
                <a:solidFill>
                  <a:srgbClr val="A42F0F"/>
                </a:solidFill>
                <a:latin typeface="Verdana"/>
                <a:cs typeface="Verdana"/>
              </a:rPr>
              <a:t>Metacentric</a:t>
            </a:r>
            <a:endParaRPr sz="1800">
              <a:latin typeface="Verdana"/>
              <a:cs typeface="Verdana"/>
            </a:endParaRPr>
          </a:p>
          <a:p>
            <a:pPr marL="756285" marR="5080" lvl="1" indent="-287020">
              <a:lnSpc>
                <a:spcPct val="90300"/>
              </a:lnSpc>
              <a:spcBef>
                <a:spcPts val="994"/>
              </a:spcBef>
              <a:buClr>
                <a:srgbClr val="A42F0F"/>
              </a:buClr>
              <a:buFont typeface="Arial"/>
              <a:buChar char=""/>
              <a:tabLst>
                <a:tab pos="756920" algn="l"/>
              </a:tabLst>
            </a:pPr>
            <a:r>
              <a:rPr sz="1600" spc="-1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600" spc="-85" dirty="0">
                <a:solidFill>
                  <a:srgbClr val="404040"/>
                </a:solidFill>
                <a:latin typeface="Verdana"/>
                <a:cs typeface="Verdana"/>
              </a:rPr>
              <a:t>chromosome </a:t>
            </a:r>
            <a:r>
              <a:rPr sz="1600" spc="-110" dirty="0">
                <a:solidFill>
                  <a:srgbClr val="404040"/>
                </a:solidFill>
                <a:latin typeface="Verdana"/>
                <a:cs typeface="Verdana"/>
              </a:rPr>
              <a:t>that </a:t>
            </a:r>
            <a:r>
              <a:rPr sz="1600" spc="-125" dirty="0">
                <a:solidFill>
                  <a:srgbClr val="404040"/>
                </a:solidFill>
                <a:latin typeface="Verdana"/>
                <a:cs typeface="Verdana"/>
              </a:rPr>
              <a:t>has </a:t>
            </a:r>
            <a:r>
              <a:rPr sz="1600" spc="-110" dirty="0">
                <a:solidFill>
                  <a:srgbClr val="404040"/>
                </a:solidFill>
                <a:latin typeface="Verdana"/>
                <a:cs typeface="Verdana"/>
              </a:rPr>
              <a:t>a centrally </a:t>
            </a:r>
            <a:r>
              <a:rPr sz="1600" spc="-70" dirty="0">
                <a:solidFill>
                  <a:srgbClr val="404040"/>
                </a:solidFill>
                <a:latin typeface="Verdana"/>
                <a:cs typeface="Verdana"/>
              </a:rPr>
              <a:t>placed </a:t>
            </a:r>
            <a:r>
              <a:rPr sz="1600" spc="-120" dirty="0">
                <a:solidFill>
                  <a:srgbClr val="404040"/>
                </a:solidFill>
                <a:latin typeface="Verdana"/>
                <a:cs typeface="Verdana"/>
              </a:rPr>
              <a:t>centromere.. </a:t>
            </a:r>
            <a:r>
              <a:rPr sz="1600" spc="-105" dirty="0">
                <a:latin typeface="Verdana"/>
                <a:cs typeface="Verdana"/>
              </a:rPr>
              <a:t>having  </a:t>
            </a:r>
            <a:r>
              <a:rPr sz="1600" spc="-100" dirty="0">
                <a:latin typeface="Verdana"/>
                <a:cs typeface="Verdana"/>
              </a:rPr>
              <a:t>centromere </a:t>
            </a:r>
            <a:r>
              <a:rPr sz="1600" spc="-95" dirty="0">
                <a:latin typeface="Verdana"/>
                <a:cs typeface="Verdana"/>
              </a:rPr>
              <a:t>in </a:t>
            </a:r>
            <a:r>
              <a:rPr sz="1600" spc="-100" dirty="0">
                <a:latin typeface="Verdana"/>
                <a:cs typeface="Verdana"/>
              </a:rPr>
              <a:t>the </a:t>
            </a:r>
            <a:r>
              <a:rPr sz="1600" spc="-95" dirty="0">
                <a:latin typeface="Verdana"/>
                <a:cs typeface="Verdana"/>
              </a:rPr>
              <a:t>center </a:t>
            </a:r>
            <a:r>
              <a:rPr sz="1600" spc="-105" dirty="0">
                <a:latin typeface="Verdana"/>
                <a:cs typeface="Verdana"/>
              </a:rPr>
              <a:t>such </a:t>
            </a:r>
            <a:r>
              <a:rPr sz="1600" spc="-110" dirty="0">
                <a:latin typeface="Verdana"/>
                <a:cs typeface="Verdana"/>
              </a:rPr>
              <a:t>that </a:t>
            </a:r>
            <a:r>
              <a:rPr sz="1600" spc="-65" dirty="0">
                <a:latin typeface="Verdana"/>
                <a:cs typeface="Verdana"/>
              </a:rPr>
              <a:t>both </a:t>
            </a:r>
            <a:r>
              <a:rPr sz="1600" spc="-100" dirty="0">
                <a:latin typeface="Verdana"/>
                <a:cs typeface="Verdana"/>
              </a:rPr>
              <a:t>sections </a:t>
            </a:r>
            <a:r>
              <a:rPr sz="1600" spc="-120" dirty="0">
                <a:latin typeface="Verdana"/>
                <a:cs typeface="Verdana"/>
              </a:rPr>
              <a:t>are </a:t>
            </a:r>
            <a:r>
              <a:rPr sz="1600" spc="-70" dirty="0">
                <a:latin typeface="Verdana"/>
                <a:cs typeface="Verdana"/>
              </a:rPr>
              <a:t>of </a:t>
            </a:r>
            <a:r>
              <a:rPr sz="1600" spc="-85" dirty="0">
                <a:latin typeface="Verdana"/>
                <a:cs typeface="Verdana"/>
              </a:rPr>
              <a:t>equal </a:t>
            </a:r>
            <a:r>
              <a:rPr sz="1600" spc="-105" dirty="0">
                <a:latin typeface="Verdana"/>
                <a:cs typeface="Verdana"/>
              </a:rPr>
              <a:t>length</a:t>
            </a:r>
            <a:r>
              <a:rPr sz="1600" spc="-105">
                <a:latin typeface="Verdana"/>
                <a:cs typeface="Verdana"/>
              </a:rPr>
              <a:t>. </a:t>
            </a:r>
            <a:endParaRPr sz="14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spcBef>
                <a:spcPts val="780"/>
              </a:spcBef>
              <a:buFont typeface="Arial"/>
              <a:buChar char=""/>
              <a:tabLst>
                <a:tab pos="355600" algn="l"/>
                <a:tab pos="356235" algn="l"/>
              </a:tabLst>
            </a:pPr>
            <a:r>
              <a:rPr sz="1800" spc="-130" dirty="0">
                <a:solidFill>
                  <a:srgbClr val="A42F0F"/>
                </a:solidFill>
                <a:latin typeface="Verdana"/>
                <a:cs typeface="Verdana"/>
              </a:rPr>
              <a:t>Sub</a:t>
            </a:r>
            <a:r>
              <a:rPr sz="1800" spc="-135" dirty="0">
                <a:solidFill>
                  <a:srgbClr val="A42F0F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A42F0F"/>
                </a:solidFill>
                <a:latin typeface="Verdana"/>
                <a:cs typeface="Verdana"/>
              </a:rPr>
              <a:t>metacentric</a:t>
            </a:r>
            <a:endParaRPr sz="1800">
              <a:latin typeface="Verdana"/>
              <a:cs typeface="Verdana"/>
            </a:endParaRPr>
          </a:p>
          <a:p>
            <a:pPr marL="756285" marR="151130" lvl="1" indent="-287020">
              <a:lnSpc>
                <a:spcPts val="1730"/>
              </a:lnSpc>
              <a:spcBef>
                <a:spcPts val="1030"/>
              </a:spcBef>
              <a:buClr>
                <a:srgbClr val="A42F0F"/>
              </a:buClr>
              <a:buFont typeface="Arial"/>
              <a:buChar char=""/>
              <a:tabLst>
                <a:tab pos="756920" algn="l"/>
              </a:tabLst>
            </a:pPr>
            <a:r>
              <a:rPr sz="1600" spc="-1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600" spc="-85" dirty="0">
                <a:solidFill>
                  <a:srgbClr val="404040"/>
                </a:solidFill>
                <a:latin typeface="Verdana"/>
                <a:cs typeface="Verdana"/>
              </a:rPr>
              <a:t>chromosome </a:t>
            </a:r>
            <a:r>
              <a:rPr sz="1600" spc="-100" dirty="0">
                <a:solidFill>
                  <a:srgbClr val="404040"/>
                </a:solidFill>
                <a:latin typeface="Verdana"/>
                <a:cs typeface="Verdana"/>
              </a:rPr>
              <a:t>whose centromere </a:t>
            </a:r>
            <a:r>
              <a:rPr sz="1600" spc="-13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600" spc="-70" dirty="0">
                <a:solidFill>
                  <a:srgbClr val="404040"/>
                </a:solidFill>
                <a:latin typeface="Verdana"/>
                <a:cs typeface="Verdana"/>
              </a:rPr>
              <a:t>placed </a:t>
            </a:r>
            <a:r>
              <a:rPr sz="1600" spc="-90" dirty="0">
                <a:solidFill>
                  <a:srgbClr val="404040"/>
                </a:solidFill>
                <a:latin typeface="Verdana"/>
                <a:cs typeface="Verdana"/>
              </a:rPr>
              <a:t>closer </a:t>
            </a:r>
            <a:r>
              <a:rPr sz="1600" spc="-65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600" spc="-60" dirty="0">
                <a:solidFill>
                  <a:srgbClr val="404040"/>
                </a:solidFill>
                <a:latin typeface="Verdana"/>
                <a:cs typeface="Verdana"/>
              </a:rPr>
              <a:t>one </a:t>
            </a:r>
            <a:r>
              <a:rPr sz="1600" spc="-70" dirty="0">
                <a:solidFill>
                  <a:srgbClr val="404040"/>
                </a:solidFill>
                <a:latin typeface="Verdana"/>
                <a:cs typeface="Verdana"/>
              </a:rPr>
              <a:t>end </a:t>
            </a:r>
            <a:r>
              <a:rPr sz="1600" spc="-105" dirty="0">
                <a:solidFill>
                  <a:srgbClr val="404040"/>
                </a:solidFill>
                <a:latin typeface="Verdana"/>
                <a:cs typeface="Verdana"/>
              </a:rPr>
              <a:t>than </a:t>
            </a:r>
            <a:r>
              <a:rPr sz="1600" spc="-225" dirty="0">
                <a:solidFill>
                  <a:srgbClr val="404040"/>
                </a:solidFill>
                <a:latin typeface="Verdana"/>
                <a:cs typeface="Verdana"/>
              </a:rPr>
              <a:t>the  </a:t>
            </a:r>
            <a:r>
              <a:rPr sz="1600" spc="-85" dirty="0">
                <a:solidFill>
                  <a:srgbClr val="404040"/>
                </a:solidFill>
                <a:latin typeface="Verdana"/>
                <a:cs typeface="Verdana"/>
              </a:rPr>
              <a:t>other </a:t>
            </a:r>
            <a:r>
              <a:rPr sz="1600" spc="-100" dirty="0">
                <a:latin typeface="Verdana"/>
                <a:cs typeface="Verdana"/>
              </a:rPr>
              <a:t>having centromere </a:t>
            </a:r>
            <a:r>
              <a:rPr sz="1600" spc="-110" dirty="0">
                <a:latin typeface="Verdana"/>
                <a:cs typeface="Verdana"/>
              </a:rPr>
              <a:t>slightly </a:t>
            </a:r>
            <a:r>
              <a:rPr sz="1600" spc="-100" dirty="0">
                <a:latin typeface="Verdana"/>
                <a:cs typeface="Verdana"/>
              </a:rPr>
              <a:t>offset from the </a:t>
            </a:r>
            <a:r>
              <a:rPr sz="1600" spc="-95" dirty="0">
                <a:latin typeface="Verdana"/>
                <a:cs typeface="Verdana"/>
              </a:rPr>
              <a:t>center </a:t>
            </a:r>
            <a:r>
              <a:rPr sz="1600" spc="-80" dirty="0">
                <a:latin typeface="Verdana"/>
                <a:cs typeface="Verdana"/>
              </a:rPr>
              <a:t>leading </a:t>
            </a:r>
            <a:r>
              <a:rPr sz="1600" spc="-60" dirty="0">
                <a:latin typeface="Verdana"/>
                <a:cs typeface="Verdana"/>
              </a:rPr>
              <a:t>to  </a:t>
            </a:r>
            <a:r>
              <a:rPr sz="1600" spc="-150" dirty="0">
                <a:latin typeface="Verdana"/>
                <a:cs typeface="Verdana"/>
              </a:rPr>
              <a:t>asymmetry</a:t>
            </a:r>
            <a:r>
              <a:rPr sz="1600" spc="-150">
                <a:latin typeface="Verdana"/>
                <a:cs typeface="Verdana"/>
              </a:rPr>
              <a:t>. </a:t>
            </a:r>
            <a:endParaRPr sz="16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spcBef>
                <a:spcPts val="740"/>
              </a:spcBef>
              <a:buFont typeface="Arial"/>
              <a:buChar char=""/>
              <a:tabLst>
                <a:tab pos="355600" algn="l"/>
                <a:tab pos="356235" algn="l"/>
              </a:tabLst>
            </a:pPr>
            <a:r>
              <a:rPr sz="1800" spc="-90" dirty="0">
                <a:solidFill>
                  <a:srgbClr val="A42F0F"/>
                </a:solidFill>
                <a:latin typeface="Verdana"/>
                <a:cs typeface="Verdana"/>
              </a:rPr>
              <a:t>Acrocentric</a:t>
            </a:r>
            <a:endParaRPr sz="1800">
              <a:latin typeface="Verdana"/>
              <a:cs typeface="Verdana"/>
            </a:endParaRPr>
          </a:p>
          <a:p>
            <a:pPr marL="355600" marR="128270" indent="-343535">
              <a:lnSpc>
                <a:spcPts val="1939"/>
              </a:lnSpc>
              <a:spcBef>
                <a:spcPts val="1045"/>
              </a:spcBef>
            </a:pP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chromosome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whose centromere 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placed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very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close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to,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but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not 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at, 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one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end </a:t>
            </a:r>
            <a:r>
              <a:rPr sz="1800" spc="-110" dirty="0">
                <a:latin typeface="Verdana"/>
                <a:cs typeface="Verdana"/>
              </a:rPr>
              <a:t>having centromere </a:t>
            </a:r>
            <a:r>
              <a:rPr sz="1800" spc="-140" dirty="0">
                <a:latin typeface="Verdana"/>
                <a:cs typeface="Verdana"/>
              </a:rPr>
              <a:t>severely </a:t>
            </a:r>
            <a:r>
              <a:rPr sz="1800" spc="-110" dirty="0">
                <a:latin typeface="Verdana"/>
                <a:cs typeface="Verdana"/>
              </a:rPr>
              <a:t>offset </a:t>
            </a:r>
            <a:r>
              <a:rPr sz="1800" spc="-105" dirty="0">
                <a:latin typeface="Verdana"/>
                <a:cs typeface="Verdana"/>
              </a:rPr>
              <a:t>from center </a:t>
            </a:r>
            <a:r>
              <a:rPr sz="1800" spc="-85" dirty="0">
                <a:latin typeface="Verdana"/>
                <a:cs typeface="Verdana"/>
              </a:rPr>
              <a:t>leading </a:t>
            </a:r>
            <a:r>
              <a:rPr sz="1800" spc="-65" dirty="0">
                <a:latin typeface="Verdana"/>
                <a:cs typeface="Verdana"/>
              </a:rPr>
              <a:t>one  </a:t>
            </a:r>
            <a:r>
              <a:rPr sz="1800" spc="-125" dirty="0">
                <a:latin typeface="Verdana"/>
                <a:cs typeface="Verdana"/>
              </a:rPr>
              <a:t>very </a:t>
            </a:r>
            <a:r>
              <a:rPr sz="1800" spc="-60" dirty="0">
                <a:latin typeface="Verdana"/>
                <a:cs typeface="Verdana"/>
              </a:rPr>
              <a:t>long </a:t>
            </a:r>
            <a:r>
              <a:rPr sz="1800" spc="-90" dirty="0">
                <a:latin typeface="Verdana"/>
                <a:cs typeface="Verdana"/>
              </a:rPr>
              <a:t>and </a:t>
            </a:r>
            <a:r>
              <a:rPr sz="1800" spc="-65" dirty="0">
                <a:latin typeface="Verdana"/>
                <a:cs typeface="Verdana"/>
              </a:rPr>
              <a:t>one </a:t>
            </a:r>
            <a:r>
              <a:rPr sz="1800" spc="-125" dirty="0">
                <a:latin typeface="Verdana"/>
                <a:cs typeface="Verdana"/>
              </a:rPr>
              <a:t>very </a:t>
            </a:r>
            <a:r>
              <a:rPr sz="1800" spc="-95">
                <a:latin typeface="Verdana"/>
                <a:cs typeface="Verdana"/>
              </a:rPr>
              <a:t>short </a:t>
            </a:r>
            <a:r>
              <a:rPr sz="1800" spc="-114" smtClean="0">
                <a:latin typeface="Verdana"/>
                <a:cs typeface="Verdana"/>
              </a:rPr>
              <a:t>section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1800" spc="-120">
                <a:solidFill>
                  <a:srgbClr val="A42F0F"/>
                </a:solidFill>
                <a:latin typeface="Verdana"/>
                <a:cs typeface="Verdana"/>
              </a:rPr>
              <a:t>Telocentric</a:t>
            </a:r>
            <a:r>
              <a:rPr sz="1800" spc="-135">
                <a:solidFill>
                  <a:srgbClr val="A42F0F"/>
                </a:solidFill>
                <a:latin typeface="Verdana"/>
                <a:cs typeface="Verdana"/>
              </a:rPr>
              <a:t> </a:t>
            </a:r>
            <a:r>
              <a:rPr sz="1800" spc="-210" smtClean="0">
                <a:solidFill>
                  <a:srgbClr val="A42F0F"/>
                </a:solidFill>
                <a:latin typeface="Verdana"/>
                <a:cs typeface="Verdana"/>
              </a:rPr>
              <a:t>:-</a:t>
            </a:r>
            <a:r>
              <a:rPr lang="en-US" spc="-210" dirty="0">
                <a:solidFill>
                  <a:srgbClr val="A42F0F"/>
                </a:solidFill>
                <a:latin typeface="Verdana"/>
                <a:cs typeface="Verdana"/>
              </a:rPr>
              <a:t> </a:t>
            </a:r>
            <a:r>
              <a:rPr sz="1800" spc="-110" smtClean="0">
                <a:latin typeface="Verdana"/>
                <a:cs typeface="Verdana"/>
              </a:rPr>
              <a:t>having </a:t>
            </a:r>
            <a:r>
              <a:rPr sz="1800" spc="-110" dirty="0">
                <a:latin typeface="Verdana"/>
                <a:cs typeface="Verdana"/>
              </a:rPr>
              <a:t>centromere </a:t>
            </a:r>
            <a:r>
              <a:rPr sz="1800" spc="-130" dirty="0">
                <a:latin typeface="Verdana"/>
                <a:cs typeface="Verdana"/>
              </a:rPr>
              <a:t>at </a:t>
            </a:r>
            <a:r>
              <a:rPr sz="1800" spc="-125" dirty="0">
                <a:latin typeface="Verdana"/>
                <a:cs typeface="Verdana"/>
              </a:rPr>
              <a:t>very </a:t>
            </a:r>
            <a:r>
              <a:rPr sz="1800" spc="-80" dirty="0">
                <a:latin typeface="Verdana"/>
                <a:cs typeface="Verdana"/>
              </a:rPr>
              <a:t>end </a:t>
            </a:r>
            <a:r>
              <a:rPr sz="1800" spc="-75" dirty="0">
                <a:latin typeface="Verdana"/>
                <a:cs typeface="Verdana"/>
              </a:rPr>
              <a:t>of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10" dirty="0">
                <a:latin typeface="Verdana"/>
                <a:cs typeface="Verdana"/>
              </a:rPr>
              <a:t>chromosome.</a:t>
            </a:r>
            <a:endParaRPr sz="1800">
              <a:latin typeface="Verdana"/>
              <a:cs typeface="Verdana"/>
            </a:endParaRPr>
          </a:p>
          <a:p>
            <a:pPr marL="355600" marR="374650">
              <a:lnSpc>
                <a:spcPts val="1939"/>
              </a:lnSpc>
              <a:spcBef>
                <a:spcPts val="145"/>
              </a:spcBef>
            </a:pPr>
            <a:r>
              <a:rPr sz="1800" spc="-114" dirty="0">
                <a:latin typeface="Verdana"/>
                <a:cs typeface="Verdana"/>
              </a:rPr>
              <a:t>Humans </a:t>
            </a:r>
            <a:r>
              <a:rPr sz="1800" spc="-70" dirty="0">
                <a:latin typeface="Verdana"/>
                <a:cs typeface="Verdana"/>
              </a:rPr>
              <a:t>don’t </a:t>
            </a:r>
            <a:r>
              <a:rPr sz="1800" spc="-130" dirty="0">
                <a:latin typeface="Verdana"/>
                <a:cs typeface="Verdana"/>
              </a:rPr>
              <a:t>have this </a:t>
            </a:r>
            <a:r>
              <a:rPr sz="1800" spc="-114" dirty="0">
                <a:latin typeface="Verdana"/>
                <a:cs typeface="Verdana"/>
              </a:rPr>
              <a:t>type </a:t>
            </a:r>
            <a:r>
              <a:rPr sz="1800" spc="-80" dirty="0">
                <a:latin typeface="Verdana"/>
                <a:cs typeface="Verdana"/>
              </a:rPr>
              <a:t>of </a:t>
            </a:r>
            <a:r>
              <a:rPr sz="1800" spc="-105" dirty="0">
                <a:latin typeface="Verdana"/>
                <a:cs typeface="Verdana"/>
              </a:rPr>
              <a:t>chromosomes </a:t>
            </a:r>
            <a:r>
              <a:rPr sz="1800" spc="-90" dirty="0">
                <a:latin typeface="Verdana"/>
                <a:cs typeface="Verdana"/>
              </a:rPr>
              <a:t>but </a:t>
            </a:r>
            <a:r>
              <a:rPr sz="1800" spc="-70" dirty="0">
                <a:latin typeface="Verdana"/>
                <a:cs typeface="Verdana"/>
              </a:rPr>
              <a:t>found </a:t>
            </a:r>
            <a:r>
              <a:rPr sz="1800" spc="-100" dirty="0">
                <a:latin typeface="Verdana"/>
                <a:cs typeface="Verdana"/>
              </a:rPr>
              <a:t>in </a:t>
            </a:r>
            <a:r>
              <a:rPr sz="1800" spc="-90" dirty="0">
                <a:latin typeface="Verdana"/>
                <a:cs typeface="Verdana"/>
              </a:rPr>
              <a:t>other  </a:t>
            </a:r>
            <a:r>
              <a:rPr sz="1800" spc="-114" dirty="0">
                <a:latin typeface="Verdana"/>
                <a:cs typeface="Verdana"/>
              </a:rPr>
              <a:t>species </a:t>
            </a:r>
            <a:r>
              <a:rPr sz="1800" spc="-125" dirty="0">
                <a:latin typeface="Verdana"/>
                <a:cs typeface="Verdana"/>
              </a:rPr>
              <a:t>like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spc="-135" dirty="0">
                <a:latin typeface="Verdana"/>
                <a:cs typeface="Verdana"/>
              </a:rPr>
              <a:t>mice.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143000"/>
            <a:ext cx="8305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>
                <a:solidFill>
                  <a:srgbClr val="C00000"/>
                </a:solidFill>
              </a:rPr>
              <a:t>Group A (1-3) </a:t>
            </a:r>
            <a:r>
              <a:rPr lang="en-IN" sz="3200" dirty="0"/>
              <a:t>– large </a:t>
            </a:r>
            <a:r>
              <a:rPr lang="en-IN" sz="3200" dirty="0" err="1"/>
              <a:t>metacentric</a:t>
            </a:r>
            <a:r>
              <a:rPr lang="en-IN" sz="3200" dirty="0"/>
              <a:t> chromosomes (but </a:t>
            </a:r>
            <a:r>
              <a:rPr lang="en-IN" sz="3200" dirty="0" err="1"/>
              <a:t>chr</a:t>
            </a:r>
            <a:r>
              <a:rPr lang="en-IN" sz="3200" dirty="0"/>
              <a:t>. 2 – </a:t>
            </a:r>
            <a:r>
              <a:rPr lang="en-IN" sz="3200" dirty="0" err="1"/>
              <a:t>submetacentric</a:t>
            </a:r>
            <a:r>
              <a:rPr lang="en-IN" sz="3200" dirty="0"/>
              <a:t>)</a:t>
            </a:r>
          </a:p>
          <a:p>
            <a:r>
              <a:rPr lang="en-IN" sz="3200" dirty="0">
                <a:solidFill>
                  <a:srgbClr val="C00000"/>
                </a:solidFill>
              </a:rPr>
              <a:t>Group B (4-5) </a:t>
            </a:r>
            <a:r>
              <a:rPr lang="en-IN" sz="3200" dirty="0"/>
              <a:t>– large </a:t>
            </a:r>
            <a:r>
              <a:rPr lang="en-IN" sz="3200" dirty="0" err="1"/>
              <a:t>submetacentric</a:t>
            </a:r>
            <a:endParaRPr lang="en-IN" sz="3200" dirty="0"/>
          </a:p>
          <a:p>
            <a:r>
              <a:rPr lang="en-IN" sz="3200" dirty="0">
                <a:solidFill>
                  <a:srgbClr val="C00000"/>
                </a:solidFill>
              </a:rPr>
              <a:t>Group C (6-12, X) </a:t>
            </a:r>
            <a:r>
              <a:rPr lang="en-IN" sz="3200" dirty="0"/>
              <a:t>– medium-sized </a:t>
            </a:r>
            <a:r>
              <a:rPr lang="en-IN" sz="3200" dirty="0" err="1"/>
              <a:t>submetacentric</a:t>
            </a:r>
            <a:endParaRPr lang="en-IN" sz="3200" dirty="0"/>
          </a:p>
          <a:p>
            <a:r>
              <a:rPr lang="en-IN" sz="3200" dirty="0">
                <a:solidFill>
                  <a:srgbClr val="C00000"/>
                </a:solidFill>
              </a:rPr>
              <a:t>Group D (13-15) </a:t>
            </a:r>
            <a:r>
              <a:rPr lang="en-IN" sz="3200" dirty="0"/>
              <a:t>– medium-sized </a:t>
            </a:r>
            <a:r>
              <a:rPr lang="en-IN" sz="3200" dirty="0" err="1"/>
              <a:t>acrocentric</a:t>
            </a:r>
            <a:endParaRPr lang="en-IN" sz="3200" dirty="0"/>
          </a:p>
          <a:p>
            <a:r>
              <a:rPr lang="en-IN" sz="3200" dirty="0">
                <a:solidFill>
                  <a:srgbClr val="C00000"/>
                </a:solidFill>
              </a:rPr>
              <a:t>Group E (16-18)</a:t>
            </a:r>
            <a:r>
              <a:rPr lang="en-IN" sz="3200" dirty="0"/>
              <a:t> – short </a:t>
            </a:r>
            <a:r>
              <a:rPr lang="en-IN" sz="3200" dirty="0" err="1"/>
              <a:t>submetacentric</a:t>
            </a:r>
            <a:endParaRPr lang="en-IN" sz="3200" dirty="0"/>
          </a:p>
          <a:p>
            <a:r>
              <a:rPr lang="en-IN" sz="3200" dirty="0">
                <a:solidFill>
                  <a:srgbClr val="C00000"/>
                </a:solidFill>
              </a:rPr>
              <a:t>Group F (19-20) </a:t>
            </a:r>
            <a:r>
              <a:rPr lang="en-IN" sz="3200" dirty="0"/>
              <a:t>– short </a:t>
            </a:r>
            <a:r>
              <a:rPr lang="en-IN" sz="3200" dirty="0" err="1"/>
              <a:t>metacentric</a:t>
            </a:r>
            <a:endParaRPr lang="en-IN" sz="3200" dirty="0"/>
          </a:p>
          <a:p>
            <a:r>
              <a:rPr lang="en-IN" sz="3200" dirty="0">
                <a:solidFill>
                  <a:srgbClr val="C00000"/>
                </a:solidFill>
              </a:rPr>
              <a:t>Group G (21-22, Y) </a:t>
            </a:r>
            <a:r>
              <a:rPr lang="en-IN" sz="3200" dirty="0"/>
              <a:t>– short </a:t>
            </a:r>
            <a:r>
              <a:rPr lang="en-IN" sz="3200" dirty="0" err="1"/>
              <a:t>acrocentric</a:t>
            </a:r>
            <a:r>
              <a:rPr lang="en-IN" sz="3200" dirty="0"/>
              <a:t> (but </a:t>
            </a:r>
            <a:r>
              <a:rPr lang="en-IN" sz="3200" dirty="0" err="1"/>
              <a:t>chr</a:t>
            </a:r>
            <a:r>
              <a:rPr lang="en-IN" sz="3200" dirty="0"/>
              <a:t>. Y – </a:t>
            </a:r>
            <a:r>
              <a:rPr lang="en-IN" sz="3200" dirty="0" err="1"/>
              <a:t>submetacentric</a:t>
            </a:r>
            <a:r>
              <a:rPr lang="en-IN" sz="3200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7845" y="641680"/>
            <a:ext cx="53238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15895" algn="l"/>
              </a:tabLst>
            </a:pPr>
            <a:r>
              <a:rPr spc="-200" dirty="0"/>
              <a:t>Advantages	</a:t>
            </a:r>
            <a:r>
              <a:rPr spc="-145" dirty="0"/>
              <a:t>of</a:t>
            </a:r>
            <a:r>
              <a:rPr spc="-270" dirty="0"/>
              <a:t> </a:t>
            </a:r>
            <a:r>
              <a:rPr spc="-215" dirty="0"/>
              <a:t>karyotype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66061" y="1494789"/>
            <a:ext cx="6290945" cy="420687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95"/>
              </a:spcBef>
              <a:buClr>
                <a:srgbClr val="A42F0F"/>
              </a:buClr>
              <a:buFont typeface="Arial"/>
              <a:buChar char=""/>
              <a:tabLst>
                <a:tab pos="355600" algn="l"/>
              </a:tabLst>
            </a:pPr>
            <a:r>
              <a:rPr sz="2400" spc="-120" dirty="0">
                <a:solidFill>
                  <a:srgbClr val="404040"/>
                </a:solidFill>
                <a:latin typeface="Verdana"/>
                <a:cs typeface="Verdana"/>
              </a:rPr>
              <a:t>Detection </a:t>
            </a:r>
            <a:r>
              <a:rPr sz="2400" spc="-10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2400" spc="-130" dirty="0">
                <a:solidFill>
                  <a:srgbClr val="404040"/>
                </a:solidFill>
                <a:latin typeface="Verdana"/>
                <a:cs typeface="Verdana"/>
              </a:rPr>
              <a:t>chromosomal</a:t>
            </a:r>
            <a:r>
              <a:rPr sz="2400" spc="-20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2400" spc="-140" dirty="0">
                <a:solidFill>
                  <a:srgbClr val="404040"/>
                </a:solidFill>
                <a:latin typeface="Verdana"/>
                <a:cs typeface="Verdana"/>
              </a:rPr>
              <a:t>abnormalities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A42F0F"/>
              </a:buClr>
              <a:buFont typeface="Arial"/>
              <a:buChar char=""/>
              <a:tabLst>
                <a:tab pos="355600" algn="l"/>
              </a:tabLst>
            </a:pPr>
            <a:r>
              <a:rPr sz="2400" spc="-135" dirty="0">
                <a:solidFill>
                  <a:srgbClr val="404040"/>
                </a:solidFill>
                <a:latin typeface="Verdana"/>
                <a:cs typeface="Verdana"/>
              </a:rPr>
              <a:t>Genetic</a:t>
            </a:r>
            <a:r>
              <a:rPr sz="24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2400" spc="-135" dirty="0">
                <a:solidFill>
                  <a:srgbClr val="404040"/>
                </a:solidFill>
                <a:latin typeface="Verdana"/>
                <a:cs typeface="Verdana"/>
              </a:rPr>
              <a:t>disorders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A42F0F"/>
              </a:buClr>
              <a:buFont typeface="Arial"/>
              <a:buChar char=""/>
              <a:tabLst>
                <a:tab pos="355600" algn="l"/>
              </a:tabLst>
            </a:pPr>
            <a:r>
              <a:rPr sz="2400" spc="-125" dirty="0">
                <a:solidFill>
                  <a:srgbClr val="404040"/>
                </a:solidFill>
                <a:latin typeface="Verdana"/>
                <a:cs typeface="Verdana"/>
              </a:rPr>
              <a:t>Gender</a:t>
            </a:r>
            <a:r>
              <a:rPr sz="24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404040"/>
                </a:solidFill>
                <a:latin typeface="Verdana"/>
                <a:cs typeface="Verdana"/>
              </a:rPr>
              <a:t>identification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015"/>
              </a:spcBef>
              <a:buClr>
                <a:srgbClr val="A42F0F"/>
              </a:buClr>
              <a:buFont typeface="Arial"/>
              <a:buChar char=""/>
              <a:tabLst>
                <a:tab pos="355600" algn="l"/>
              </a:tabLst>
            </a:pPr>
            <a:r>
              <a:rPr sz="2400" spc="-175" dirty="0">
                <a:solidFill>
                  <a:srgbClr val="404040"/>
                </a:solidFill>
                <a:latin typeface="Verdana"/>
                <a:cs typeface="Verdana"/>
              </a:rPr>
              <a:t>Identify </a:t>
            </a:r>
            <a:r>
              <a:rPr sz="2400" spc="-160" dirty="0">
                <a:solidFill>
                  <a:srgbClr val="404040"/>
                </a:solidFill>
                <a:latin typeface="Verdana"/>
                <a:cs typeface="Verdana"/>
              </a:rPr>
              <a:t>loss </a:t>
            </a:r>
            <a:r>
              <a:rPr sz="2400" spc="-110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2400" spc="-105" dirty="0">
                <a:solidFill>
                  <a:srgbClr val="404040"/>
                </a:solidFill>
                <a:latin typeface="Verdana"/>
                <a:cs typeface="Verdana"/>
              </a:rPr>
              <a:t>addition of</a:t>
            </a:r>
            <a:r>
              <a:rPr sz="24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2400" spc="-125" dirty="0">
                <a:solidFill>
                  <a:srgbClr val="404040"/>
                </a:solidFill>
                <a:latin typeface="Verdana"/>
                <a:cs typeface="Verdana"/>
              </a:rPr>
              <a:t>chromosome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A42F0F"/>
              </a:buClr>
              <a:buFont typeface="Arial"/>
              <a:buChar char=""/>
              <a:tabLst>
                <a:tab pos="355600" algn="l"/>
              </a:tabLst>
            </a:pPr>
            <a:r>
              <a:rPr sz="2400" spc="-114" dirty="0">
                <a:solidFill>
                  <a:srgbClr val="404040"/>
                </a:solidFill>
                <a:latin typeface="Verdana"/>
                <a:cs typeface="Verdana"/>
              </a:rPr>
              <a:t>Pre-birth </a:t>
            </a:r>
            <a:r>
              <a:rPr sz="2400" spc="-125" dirty="0">
                <a:solidFill>
                  <a:srgbClr val="404040"/>
                </a:solidFill>
                <a:latin typeface="Verdana"/>
                <a:cs typeface="Verdana"/>
              </a:rPr>
              <a:t>diagnosis </a:t>
            </a:r>
            <a:r>
              <a:rPr sz="2400" spc="-10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2400" spc="-120" dirty="0">
                <a:solidFill>
                  <a:srgbClr val="404040"/>
                </a:solidFill>
                <a:latin typeface="Verdana"/>
                <a:cs typeface="Verdana"/>
              </a:rPr>
              <a:t>genetic</a:t>
            </a:r>
            <a:r>
              <a:rPr sz="24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404040"/>
                </a:solidFill>
                <a:latin typeface="Verdana"/>
                <a:cs typeface="Verdana"/>
              </a:rPr>
              <a:t>diseases</a:t>
            </a:r>
            <a:endParaRPr sz="2400">
              <a:latin typeface="Verdana"/>
              <a:cs typeface="Verdana"/>
            </a:endParaRPr>
          </a:p>
          <a:p>
            <a:pPr marL="355600" marR="207010" indent="-342900">
              <a:lnSpc>
                <a:spcPct val="100000"/>
              </a:lnSpc>
              <a:spcBef>
                <a:spcPts val="994"/>
              </a:spcBef>
              <a:buClr>
                <a:srgbClr val="A42F0F"/>
              </a:buClr>
              <a:buFont typeface="Arial"/>
              <a:buChar char=""/>
              <a:tabLst>
                <a:tab pos="355600" algn="l"/>
              </a:tabLst>
            </a:pPr>
            <a:r>
              <a:rPr sz="2400" spc="-150" dirty="0">
                <a:solidFill>
                  <a:srgbClr val="404040"/>
                </a:solidFill>
                <a:latin typeface="Verdana"/>
                <a:cs typeface="Verdana"/>
              </a:rPr>
              <a:t>Identification </a:t>
            </a:r>
            <a:r>
              <a:rPr sz="2400" spc="-10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2400" spc="-130" dirty="0">
                <a:solidFill>
                  <a:srgbClr val="404040"/>
                </a:solidFill>
                <a:latin typeface="Verdana"/>
                <a:cs typeface="Verdana"/>
              </a:rPr>
              <a:t>chromosomal </a:t>
            </a:r>
            <a:r>
              <a:rPr sz="2400" spc="-150" dirty="0">
                <a:solidFill>
                  <a:srgbClr val="404040"/>
                </a:solidFill>
                <a:latin typeface="Verdana"/>
                <a:cs typeface="Verdana"/>
              </a:rPr>
              <a:t>numbers </a:t>
            </a:r>
            <a:r>
              <a:rPr sz="2400" spc="-455" dirty="0">
                <a:solidFill>
                  <a:srgbClr val="404040"/>
                </a:solidFill>
                <a:latin typeface="Verdana"/>
                <a:cs typeface="Verdana"/>
              </a:rPr>
              <a:t>in  </a:t>
            </a:r>
            <a:r>
              <a:rPr sz="2400" spc="-135" dirty="0">
                <a:solidFill>
                  <a:srgbClr val="404040"/>
                </a:solidFill>
                <a:latin typeface="Verdana"/>
                <a:cs typeface="Verdana"/>
              </a:rPr>
              <a:t>different</a:t>
            </a:r>
            <a:r>
              <a:rPr sz="2400" spc="-145" dirty="0">
                <a:solidFill>
                  <a:srgbClr val="404040"/>
                </a:solidFill>
                <a:latin typeface="Verdana"/>
                <a:cs typeface="Verdana"/>
              </a:rPr>
              <a:t> organism</a:t>
            </a:r>
            <a:endParaRPr sz="24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spcBef>
                <a:spcPts val="1010"/>
              </a:spcBef>
              <a:buClr>
                <a:srgbClr val="A42F0F"/>
              </a:buClr>
              <a:buFont typeface="Arial"/>
              <a:buChar char=""/>
              <a:tabLst>
                <a:tab pos="355600" algn="l"/>
              </a:tabLst>
            </a:pPr>
            <a:r>
              <a:rPr sz="2400" spc="-150" dirty="0">
                <a:solidFill>
                  <a:srgbClr val="404040"/>
                </a:solidFill>
                <a:latin typeface="Verdana"/>
                <a:cs typeface="Verdana"/>
              </a:rPr>
              <a:t>Identification </a:t>
            </a:r>
            <a:r>
              <a:rPr sz="2400" spc="-105" dirty="0">
                <a:solidFill>
                  <a:srgbClr val="404040"/>
                </a:solidFill>
                <a:latin typeface="Verdana"/>
                <a:cs typeface="Verdana"/>
              </a:rPr>
              <a:t>of proper </a:t>
            </a:r>
            <a:r>
              <a:rPr sz="2400" spc="-114" dirty="0">
                <a:solidFill>
                  <a:srgbClr val="404040"/>
                </a:solidFill>
                <a:latin typeface="Verdana"/>
                <a:cs typeface="Verdana"/>
              </a:rPr>
              <a:t>position </a:t>
            </a:r>
            <a:r>
              <a:rPr sz="2400" spc="-10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2400" spc="-135" dirty="0">
                <a:solidFill>
                  <a:srgbClr val="404040"/>
                </a:solidFill>
                <a:latin typeface="Verdana"/>
                <a:cs typeface="Verdana"/>
              </a:rPr>
              <a:t>genes </a:t>
            </a:r>
            <a:r>
              <a:rPr sz="2400" spc="-455" dirty="0">
                <a:solidFill>
                  <a:srgbClr val="404040"/>
                </a:solidFill>
                <a:latin typeface="Verdana"/>
                <a:cs typeface="Verdana"/>
              </a:rPr>
              <a:t>in  </a:t>
            </a:r>
            <a:r>
              <a:rPr sz="2400" spc="-135" dirty="0">
                <a:solidFill>
                  <a:srgbClr val="404040"/>
                </a:solidFill>
                <a:latin typeface="Verdana"/>
                <a:cs typeface="Verdana"/>
              </a:rPr>
              <a:t>chromosomes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343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Karyotype</vt:lpstr>
      <vt:lpstr>“Karyotype”</vt:lpstr>
      <vt:lpstr>Karyology &amp; Idiogram</vt:lpstr>
      <vt:lpstr>Chromosome</vt:lpstr>
      <vt:lpstr>Slide 5</vt:lpstr>
      <vt:lpstr>Division of chromosome according  to centromere location</vt:lpstr>
      <vt:lpstr>Slide 7</vt:lpstr>
      <vt:lpstr>Slide 8</vt:lpstr>
      <vt:lpstr>Advantages of karyotype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Karyotype</dc:title>
  <cp:lastModifiedBy>Dell</cp:lastModifiedBy>
  <cp:revision>5</cp:revision>
  <dcterms:created xsi:type="dcterms:W3CDTF">2021-02-08T13:31:21Z</dcterms:created>
  <dcterms:modified xsi:type="dcterms:W3CDTF">2021-02-08T13:53:15Z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2018-10-08T00:00:00Z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2021-02-08T00:00:00Z</vt:filetime>
  </property>
</Properties>
</file>