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009-528E-4798-85AC-EC8FC32F247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AC19-7276-4E60-B991-23F46B217A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785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009-528E-4798-85AC-EC8FC32F247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AC19-7276-4E60-B991-23F46B217A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608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009-528E-4798-85AC-EC8FC32F247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AC19-7276-4E60-B991-23F46B217A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183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009-528E-4798-85AC-EC8FC32F247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AC19-7276-4E60-B991-23F46B217A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88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009-528E-4798-85AC-EC8FC32F247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AC19-7276-4E60-B991-23F46B217A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932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009-528E-4798-85AC-EC8FC32F247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AC19-7276-4E60-B991-23F46B217A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27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009-528E-4798-85AC-EC8FC32F247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AC19-7276-4E60-B991-23F46B217A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940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009-528E-4798-85AC-EC8FC32F247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AC19-7276-4E60-B991-23F46B217A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229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009-528E-4798-85AC-EC8FC32F247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AC19-7276-4E60-B991-23F46B217A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692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009-528E-4798-85AC-EC8FC32F247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AC19-7276-4E60-B991-23F46B217A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17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009-528E-4798-85AC-EC8FC32F247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AC19-7276-4E60-B991-23F46B217A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687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E009-528E-4798-85AC-EC8FC32F247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AC19-7276-4E60-B991-23F46B217A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837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Cost Audit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2700">
              <a:lnSpc>
                <a:spcPts val="2705"/>
              </a:lnSpc>
            </a:pPr>
            <a:endParaRPr lang="en-IN" spc="-2" dirty="0" smtClean="0">
              <a:cs typeface="Calibri"/>
            </a:endParaRPr>
          </a:p>
          <a:p>
            <a:pPr algn="just">
              <a:lnSpc>
                <a:spcPct val="150000"/>
              </a:lnSpc>
            </a:pPr>
            <a:r>
              <a:rPr lang="en-IN" sz="3200" dirty="0" smtClean="0"/>
              <a:t>Cost Audit </a:t>
            </a:r>
            <a:r>
              <a:rPr lang="en-IN" sz="3200" dirty="0"/>
              <a:t>implies audit of cost records such as </a:t>
            </a:r>
            <a:r>
              <a:rPr lang="en-IN" sz="3200" dirty="0" smtClean="0"/>
              <a:t>cost accounts</a:t>
            </a:r>
            <a:r>
              <a:rPr lang="en-IN" sz="3200" dirty="0"/>
              <a:t>, cost reports, cost statements, cost </a:t>
            </a:r>
            <a:r>
              <a:rPr lang="en-IN" sz="3200" dirty="0" smtClean="0"/>
              <a:t>data, costing </a:t>
            </a:r>
            <a:r>
              <a:rPr lang="en-IN" sz="3200" dirty="0"/>
              <a:t>techniques, </a:t>
            </a:r>
            <a:r>
              <a:rPr lang="en-IN" sz="3200" dirty="0" smtClean="0"/>
              <a:t>etc.</a:t>
            </a:r>
            <a:endParaRPr lang="en-IN" sz="3200" spc="-2" dirty="0">
              <a:cs typeface="Calibri"/>
            </a:endParaRPr>
          </a:p>
          <a:p>
            <a:pPr marL="12700" algn="just">
              <a:lnSpc>
                <a:spcPct val="150000"/>
              </a:lnSpc>
            </a:pPr>
            <a:r>
              <a:rPr lang="en-IN" sz="3200" spc="-2" dirty="0" smtClean="0">
                <a:cs typeface="Calibri"/>
              </a:rPr>
              <a:t>Cost Audit is a preventive measure and guide for </a:t>
            </a:r>
            <a:r>
              <a:rPr lang="en-IN" sz="3200" spc="-2" dirty="0">
                <a:cs typeface="Calibri"/>
              </a:rPr>
              <a:t>the management policy and decision, in </a:t>
            </a:r>
            <a:r>
              <a:rPr lang="en-IN" sz="3200" spc="-2" dirty="0" smtClean="0">
                <a:cs typeface="Calibri"/>
              </a:rPr>
              <a:t>addition</a:t>
            </a:r>
            <a:r>
              <a:rPr lang="en-IN" sz="3200" dirty="0" smtClean="0">
                <a:cs typeface="Calibri"/>
              </a:rPr>
              <a:t> </a:t>
            </a:r>
            <a:r>
              <a:rPr lang="en-IN" sz="3200" spc="-5" dirty="0" smtClean="0">
                <a:cs typeface="Calibri"/>
              </a:rPr>
              <a:t>to </a:t>
            </a:r>
            <a:r>
              <a:rPr lang="en-IN" sz="3200" spc="-5" dirty="0">
                <a:cs typeface="Calibri"/>
              </a:rPr>
              <a:t>being a barometer of performance</a:t>
            </a:r>
            <a:r>
              <a:rPr lang="en-IN" sz="3200" spc="-5" dirty="0" smtClean="0">
                <a:cs typeface="Calibri"/>
              </a:rPr>
              <a:t>.</a:t>
            </a:r>
          </a:p>
          <a:p>
            <a:pPr marL="12700">
              <a:lnSpc>
                <a:spcPts val="2705"/>
              </a:lnSpc>
            </a:pPr>
            <a:endParaRPr lang="en-IN" sz="3200" dirty="0">
              <a:cs typeface="Calibri"/>
            </a:endParaRPr>
          </a:p>
          <a:p>
            <a:endParaRPr lang="en-IN" sz="32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000" dirty="0"/>
              <a:t>Cost Audit is the verification of the correctness of </a:t>
            </a:r>
            <a:r>
              <a:rPr lang="en-IN" sz="4000" dirty="0" smtClean="0"/>
              <a:t>cost accounts </a:t>
            </a:r>
            <a:r>
              <a:rPr lang="en-IN" sz="4000" dirty="0"/>
              <a:t>and a check on the adherence to the </a:t>
            </a:r>
            <a:r>
              <a:rPr lang="en-IN" sz="4000" dirty="0" smtClean="0"/>
              <a:t>cost accounting </a:t>
            </a:r>
            <a:r>
              <a:rPr lang="en-IN" sz="4000" dirty="0"/>
              <a:t>plans.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It is an audit of cost records.</a:t>
            </a:r>
          </a:p>
          <a:p>
            <a:pPr marL="0" indent="0">
              <a:buNone/>
            </a:pPr>
            <a:r>
              <a:rPr lang="en-IN" dirty="0"/>
              <a:t>• Its process involves verification of the cost of manufacture </a:t>
            </a:r>
            <a:r>
              <a:rPr lang="en-IN" dirty="0" smtClean="0"/>
              <a:t>or production </a:t>
            </a:r>
            <a:r>
              <a:rPr lang="en-IN" dirty="0"/>
              <a:t>or processing of any item on the basis of cost records </a:t>
            </a:r>
            <a:r>
              <a:rPr lang="en-IN" dirty="0" smtClean="0"/>
              <a:t>for material</a:t>
            </a:r>
            <a:r>
              <a:rPr lang="en-IN" dirty="0"/>
              <a:t>, labour and overheads as maintained by the enterprise.</a:t>
            </a:r>
          </a:p>
          <a:p>
            <a:pPr marL="0" indent="0">
              <a:buNone/>
            </a:pPr>
            <a:r>
              <a:rPr lang="en-IN" dirty="0"/>
              <a:t>• It is a specific and specialized activity and is conducted in addition </a:t>
            </a:r>
            <a:r>
              <a:rPr lang="en-IN" dirty="0" smtClean="0"/>
              <a:t>to the </a:t>
            </a:r>
            <a:r>
              <a:rPr lang="en-IN" dirty="0"/>
              <a:t>audit of financial statements by the cost auditor.</a:t>
            </a:r>
          </a:p>
          <a:p>
            <a:pPr marL="0" indent="0">
              <a:buNone/>
            </a:pPr>
            <a:r>
              <a:rPr lang="en-IN" dirty="0"/>
              <a:t>• It is a supplementary form of audit and is mainly directed </a:t>
            </a:r>
            <a:r>
              <a:rPr lang="en-IN" dirty="0" smtClean="0"/>
              <a:t>to production</a:t>
            </a:r>
            <a:r>
              <a:rPr lang="en-IN" dirty="0"/>
              <a:t>, manufacture, processing or mining companies.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33808" indent="-514350">
              <a:lnSpc>
                <a:spcPts val="2105"/>
              </a:lnSpc>
              <a:buFont typeface="+mj-lt"/>
              <a:buAutoNum type="arabicPeriod"/>
            </a:pPr>
            <a:r>
              <a:rPr lang="en-IN" spc="-184" dirty="0">
                <a:cs typeface="Calibri"/>
              </a:rPr>
              <a:t>T</a:t>
            </a:r>
            <a:r>
              <a:rPr lang="en-IN" dirty="0">
                <a:cs typeface="Calibri"/>
              </a:rPr>
              <a:t>o</a:t>
            </a:r>
            <a:r>
              <a:rPr lang="en-IN" spc="-9" dirty="0">
                <a:cs typeface="Calibri"/>
              </a:rPr>
              <a:t> </a:t>
            </a:r>
            <a:r>
              <a:rPr lang="en-IN" dirty="0">
                <a:cs typeface="Calibri"/>
              </a:rPr>
              <a:t>e</a:t>
            </a:r>
            <a:r>
              <a:rPr lang="en-IN" spc="-29" dirty="0">
                <a:cs typeface="Calibri"/>
              </a:rPr>
              <a:t>s</a:t>
            </a:r>
            <a:r>
              <a:rPr lang="en-IN" spc="-25" dirty="0">
                <a:cs typeface="Calibri"/>
              </a:rPr>
              <a:t>t</a:t>
            </a:r>
            <a:r>
              <a:rPr lang="en-IN" dirty="0">
                <a:cs typeface="Calibri"/>
              </a:rPr>
              <a:t>abli</a:t>
            </a:r>
            <a:r>
              <a:rPr lang="en-IN" spc="-9" dirty="0">
                <a:cs typeface="Calibri"/>
              </a:rPr>
              <a:t>s</a:t>
            </a:r>
            <a:r>
              <a:rPr lang="en-IN" dirty="0">
                <a:cs typeface="Calibri"/>
              </a:rPr>
              <a:t>h</a:t>
            </a:r>
            <a:r>
              <a:rPr lang="en-IN" spc="29" dirty="0">
                <a:cs typeface="Calibri"/>
              </a:rPr>
              <a:t> </a:t>
            </a:r>
            <a:r>
              <a:rPr lang="en-IN" dirty="0">
                <a:cs typeface="Calibri"/>
              </a:rPr>
              <a:t>the cor</a:t>
            </a:r>
            <a:r>
              <a:rPr lang="en-IN" spc="-29" dirty="0">
                <a:cs typeface="Calibri"/>
              </a:rPr>
              <a:t>r</a:t>
            </a:r>
            <a:r>
              <a:rPr lang="en-IN" dirty="0">
                <a:cs typeface="Calibri"/>
              </a:rPr>
              <a:t>ect</a:t>
            </a:r>
            <a:r>
              <a:rPr lang="en-IN" spc="4" dirty="0">
                <a:cs typeface="Calibri"/>
              </a:rPr>
              <a:t>n</a:t>
            </a:r>
            <a:r>
              <a:rPr lang="en-IN" dirty="0">
                <a:cs typeface="Calibri"/>
              </a:rPr>
              <a:t>ess</a:t>
            </a:r>
            <a:r>
              <a:rPr lang="en-IN" spc="-9" dirty="0">
                <a:cs typeface="Calibri"/>
              </a:rPr>
              <a:t> </a:t>
            </a:r>
            <a:r>
              <a:rPr lang="en-IN" dirty="0">
                <a:cs typeface="Calibri"/>
              </a:rPr>
              <a:t>of </a:t>
            </a:r>
            <a:r>
              <a:rPr lang="en-IN" spc="-9" dirty="0">
                <a:cs typeface="Calibri"/>
              </a:rPr>
              <a:t>c</a:t>
            </a:r>
            <a:r>
              <a:rPr lang="en-IN" dirty="0">
                <a:cs typeface="Calibri"/>
              </a:rPr>
              <a:t>o</a:t>
            </a:r>
            <a:r>
              <a:rPr lang="en-IN" spc="-29" dirty="0">
                <a:cs typeface="Calibri"/>
              </a:rPr>
              <a:t>s</a:t>
            </a:r>
            <a:r>
              <a:rPr lang="en-IN" dirty="0">
                <a:cs typeface="Calibri"/>
              </a:rPr>
              <a:t>t </a:t>
            </a:r>
            <a:r>
              <a:rPr lang="en-IN" spc="-25" dirty="0">
                <a:cs typeface="Calibri"/>
              </a:rPr>
              <a:t>r</a:t>
            </a:r>
            <a:r>
              <a:rPr lang="en-IN" dirty="0">
                <a:cs typeface="Calibri"/>
              </a:rPr>
              <a:t>e</a:t>
            </a:r>
            <a:r>
              <a:rPr lang="en-IN" spc="-9" dirty="0">
                <a:cs typeface="Calibri"/>
              </a:rPr>
              <a:t>c</a:t>
            </a:r>
            <a:r>
              <a:rPr lang="en-IN" dirty="0">
                <a:cs typeface="Calibri"/>
              </a:rPr>
              <a:t>o</a:t>
            </a:r>
            <a:r>
              <a:rPr lang="en-IN" spc="-29" dirty="0">
                <a:cs typeface="Calibri"/>
              </a:rPr>
              <a:t>r</a:t>
            </a:r>
            <a:r>
              <a:rPr lang="en-IN" dirty="0">
                <a:cs typeface="Calibri"/>
              </a:rPr>
              <a:t>ds</a:t>
            </a:r>
            <a:r>
              <a:rPr lang="en-IN" spc="-9" dirty="0">
                <a:cs typeface="Calibri"/>
              </a:rPr>
              <a:t> </a:t>
            </a:r>
            <a:r>
              <a:rPr lang="en-IN" dirty="0">
                <a:cs typeface="Calibri"/>
              </a:rPr>
              <a:t>and</a:t>
            </a:r>
            <a:r>
              <a:rPr lang="en-IN" spc="-14" dirty="0">
                <a:cs typeface="Calibri"/>
              </a:rPr>
              <a:t> </a:t>
            </a:r>
            <a:r>
              <a:rPr lang="en-IN" dirty="0">
                <a:cs typeface="Calibri"/>
              </a:rPr>
              <a:t>accou</a:t>
            </a:r>
            <a:r>
              <a:rPr lang="en-IN" spc="-19" dirty="0">
                <a:cs typeface="Calibri"/>
              </a:rPr>
              <a:t>n</a:t>
            </a:r>
            <a:r>
              <a:rPr lang="en-IN" dirty="0">
                <a:cs typeface="Calibri"/>
              </a:rPr>
              <a:t>ts.</a:t>
            </a:r>
          </a:p>
          <a:p>
            <a:pPr marL="514350" marR="33808" indent="-514350">
              <a:lnSpc>
                <a:spcPct val="101725"/>
              </a:lnSpc>
              <a:spcBef>
                <a:spcPts val="456"/>
              </a:spcBef>
              <a:buFont typeface="+mj-lt"/>
              <a:buAutoNum type="arabicPeriod"/>
            </a:pPr>
            <a:r>
              <a:rPr lang="en-IN" spc="-184" dirty="0" smtClean="0">
                <a:cs typeface="Calibri"/>
              </a:rPr>
              <a:t>T</a:t>
            </a:r>
            <a:r>
              <a:rPr lang="en-IN" dirty="0" smtClean="0">
                <a:cs typeface="Calibri"/>
              </a:rPr>
              <a:t>o</a:t>
            </a:r>
            <a:r>
              <a:rPr lang="en-IN" spc="-9" dirty="0" smtClean="0">
                <a:cs typeface="Calibri"/>
              </a:rPr>
              <a:t> </a:t>
            </a:r>
            <a:r>
              <a:rPr lang="en-IN" dirty="0">
                <a:cs typeface="Calibri"/>
              </a:rPr>
              <a:t>ensu</a:t>
            </a:r>
            <a:r>
              <a:rPr lang="en-IN" spc="-25" dirty="0">
                <a:cs typeface="Calibri"/>
              </a:rPr>
              <a:t>r</a:t>
            </a:r>
            <a:r>
              <a:rPr lang="en-IN" dirty="0">
                <a:cs typeface="Calibri"/>
              </a:rPr>
              <a:t>e ad</a:t>
            </a:r>
            <a:r>
              <a:rPr lang="en-IN" spc="4" dirty="0">
                <a:cs typeface="Calibri"/>
              </a:rPr>
              <a:t>h</a:t>
            </a:r>
            <a:r>
              <a:rPr lang="en-IN" dirty="0">
                <a:cs typeface="Calibri"/>
              </a:rPr>
              <a:t>e</a:t>
            </a:r>
            <a:r>
              <a:rPr lang="en-IN" spc="-29" dirty="0">
                <a:cs typeface="Calibri"/>
              </a:rPr>
              <a:t>r</a:t>
            </a:r>
            <a:r>
              <a:rPr lang="en-IN" dirty="0">
                <a:cs typeface="Calibri"/>
              </a:rPr>
              <a:t>en</a:t>
            </a:r>
            <a:r>
              <a:rPr lang="en-IN" spc="4" dirty="0">
                <a:cs typeface="Calibri"/>
              </a:rPr>
              <a:t>c</a:t>
            </a:r>
            <a:r>
              <a:rPr lang="en-IN" dirty="0">
                <a:cs typeface="Calibri"/>
              </a:rPr>
              <a:t>e </a:t>
            </a:r>
            <a:r>
              <a:rPr lang="en-IN" spc="-19" dirty="0">
                <a:cs typeface="Calibri"/>
              </a:rPr>
              <a:t>t</a:t>
            </a:r>
            <a:r>
              <a:rPr lang="en-IN" dirty="0">
                <a:cs typeface="Calibri"/>
              </a:rPr>
              <a:t>o</a:t>
            </a:r>
            <a:r>
              <a:rPr lang="en-IN" spc="-9" dirty="0">
                <a:cs typeface="Calibri"/>
              </a:rPr>
              <a:t> </a:t>
            </a:r>
            <a:r>
              <a:rPr lang="en-IN" dirty="0">
                <a:cs typeface="Calibri"/>
              </a:rPr>
              <a:t>the co</a:t>
            </a:r>
            <a:r>
              <a:rPr lang="en-IN" spc="-29" dirty="0">
                <a:cs typeface="Calibri"/>
              </a:rPr>
              <a:t>s</a:t>
            </a:r>
            <a:r>
              <a:rPr lang="en-IN" dirty="0">
                <a:cs typeface="Calibri"/>
              </a:rPr>
              <a:t>t</a:t>
            </a:r>
            <a:r>
              <a:rPr lang="en-IN" spc="-4" dirty="0">
                <a:cs typeface="Calibri"/>
              </a:rPr>
              <a:t> </a:t>
            </a:r>
            <a:r>
              <a:rPr lang="en-IN" dirty="0">
                <a:cs typeface="Calibri"/>
              </a:rPr>
              <a:t>accou</a:t>
            </a:r>
            <a:r>
              <a:rPr lang="en-IN" spc="-19" dirty="0">
                <a:cs typeface="Calibri"/>
              </a:rPr>
              <a:t>n</a:t>
            </a:r>
            <a:r>
              <a:rPr lang="en-IN" dirty="0">
                <a:cs typeface="Calibri"/>
              </a:rPr>
              <a:t>ting</a:t>
            </a:r>
            <a:r>
              <a:rPr lang="en-IN" spc="-14" dirty="0">
                <a:cs typeface="Calibri"/>
              </a:rPr>
              <a:t> </a:t>
            </a:r>
            <a:r>
              <a:rPr lang="en-IN" dirty="0">
                <a:cs typeface="Calibri"/>
              </a:rPr>
              <a:t>plan.</a:t>
            </a:r>
          </a:p>
          <a:p>
            <a:pPr marL="514350" marR="33808" indent="-514350">
              <a:lnSpc>
                <a:spcPct val="101725"/>
              </a:lnSpc>
              <a:spcBef>
                <a:spcPts val="558"/>
              </a:spcBef>
              <a:buFont typeface="+mj-lt"/>
              <a:buAutoNum type="arabicPeriod"/>
            </a:pPr>
            <a:r>
              <a:rPr lang="en-IN" spc="-184" dirty="0" smtClean="0">
                <a:cs typeface="Calibri"/>
              </a:rPr>
              <a:t>T</a:t>
            </a:r>
            <a:r>
              <a:rPr lang="en-IN" dirty="0" smtClean="0">
                <a:cs typeface="Calibri"/>
              </a:rPr>
              <a:t>o</a:t>
            </a:r>
            <a:r>
              <a:rPr lang="en-IN" spc="-9" dirty="0" smtClean="0">
                <a:cs typeface="Calibri"/>
              </a:rPr>
              <a:t> </a:t>
            </a:r>
            <a:r>
              <a:rPr lang="en-IN" dirty="0">
                <a:cs typeface="Calibri"/>
              </a:rPr>
              <a:t>se</a:t>
            </a:r>
            <a:r>
              <a:rPr lang="en-IN" spc="14" dirty="0">
                <a:cs typeface="Calibri"/>
              </a:rPr>
              <a:t>r</a:t>
            </a:r>
            <a:r>
              <a:rPr lang="en-IN" spc="-29" dirty="0">
                <a:cs typeface="Calibri"/>
              </a:rPr>
              <a:t>v</a:t>
            </a:r>
            <a:r>
              <a:rPr lang="en-IN" dirty="0">
                <a:cs typeface="Calibri"/>
              </a:rPr>
              <a:t>e</a:t>
            </a:r>
            <a:r>
              <a:rPr lang="en-IN" spc="14" dirty="0">
                <a:cs typeface="Calibri"/>
              </a:rPr>
              <a:t> </a:t>
            </a:r>
            <a:r>
              <a:rPr lang="en-IN" dirty="0">
                <a:cs typeface="Calibri"/>
              </a:rPr>
              <a:t>as</a:t>
            </a:r>
            <a:r>
              <a:rPr lang="en-IN" spc="9" dirty="0">
                <a:cs typeface="Calibri"/>
              </a:rPr>
              <a:t> </a:t>
            </a:r>
            <a:r>
              <a:rPr lang="en-IN" dirty="0">
                <a:cs typeface="Calibri"/>
              </a:rPr>
              <a:t>an </a:t>
            </a:r>
            <a:r>
              <a:rPr lang="en-IN" spc="-14" dirty="0">
                <a:cs typeface="Calibri"/>
              </a:rPr>
              <a:t>e</a:t>
            </a:r>
            <a:r>
              <a:rPr lang="en-IN" spc="-25" dirty="0">
                <a:cs typeface="Calibri"/>
              </a:rPr>
              <a:t>f</a:t>
            </a:r>
            <a:r>
              <a:rPr lang="en-IN" spc="-50" dirty="0">
                <a:cs typeface="Calibri"/>
              </a:rPr>
              <a:t>f</a:t>
            </a:r>
            <a:r>
              <a:rPr lang="en-IN" dirty="0">
                <a:cs typeface="Calibri"/>
              </a:rPr>
              <a:t>ecti</a:t>
            </a:r>
            <a:r>
              <a:rPr lang="en-IN" spc="-29" dirty="0">
                <a:cs typeface="Calibri"/>
              </a:rPr>
              <a:t>v</a:t>
            </a:r>
            <a:r>
              <a:rPr lang="en-IN" dirty="0">
                <a:cs typeface="Calibri"/>
              </a:rPr>
              <a:t>e</a:t>
            </a:r>
            <a:r>
              <a:rPr lang="en-IN" spc="14" dirty="0">
                <a:cs typeface="Calibri"/>
              </a:rPr>
              <a:t> </a:t>
            </a:r>
            <a:r>
              <a:rPr lang="en-IN" spc="-25" dirty="0">
                <a:cs typeface="Calibri"/>
              </a:rPr>
              <a:t>t</a:t>
            </a:r>
            <a:r>
              <a:rPr lang="en-IN" dirty="0">
                <a:cs typeface="Calibri"/>
              </a:rPr>
              <a:t>ool of</a:t>
            </a:r>
            <a:r>
              <a:rPr lang="en-IN" spc="-9" dirty="0">
                <a:cs typeface="Calibri"/>
              </a:rPr>
              <a:t> c</a:t>
            </a:r>
            <a:r>
              <a:rPr lang="en-IN" dirty="0">
                <a:cs typeface="Calibri"/>
              </a:rPr>
              <a:t>o</a:t>
            </a:r>
            <a:r>
              <a:rPr lang="en-IN" spc="-29" dirty="0">
                <a:cs typeface="Calibri"/>
              </a:rPr>
              <a:t>s</a:t>
            </a:r>
            <a:r>
              <a:rPr lang="en-IN" dirty="0">
                <a:cs typeface="Calibri"/>
              </a:rPr>
              <a:t>t co</a:t>
            </a:r>
            <a:r>
              <a:rPr lang="en-IN" spc="-25" dirty="0">
                <a:cs typeface="Calibri"/>
              </a:rPr>
              <a:t>n</a:t>
            </a:r>
            <a:r>
              <a:rPr lang="en-IN" dirty="0">
                <a:cs typeface="Calibri"/>
              </a:rPr>
              <a:t>t</a:t>
            </a:r>
            <a:r>
              <a:rPr lang="en-IN" spc="-34" dirty="0">
                <a:cs typeface="Calibri"/>
              </a:rPr>
              <a:t>r</a:t>
            </a:r>
            <a:r>
              <a:rPr lang="en-IN" dirty="0">
                <a:cs typeface="Calibri"/>
              </a:rPr>
              <a:t>ol.</a:t>
            </a:r>
          </a:p>
          <a:p>
            <a:pPr marL="527050" indent="-514350">
              <a:lnSpc>
                <a:spcPts val="2400"/>
              </a:lnSpc>
              <a:spcBef>
                <a:spcPts val="700"/>
              </a:spcBef>
              <a:buFont typeface="+mj-lt"/>
              <a:buAutoNum type="arabicPeriod"/>
              <a:tabLst>
                <a:tab pos="279400" algn="l"/>
              </a:tabLst>
            </a:pPr>
            <a:r>
              <a:rPr lang="en-IN" spc="-4" dirty="0" smtClean="0">
                <a:cs typeface="Calibri"/>
              </a:rPr>
              <a:t>To </a:t>
            </a:r>
            <a:r>
              <a:rPr lang="en-IN" spc="-4" dirty="0">
                <a:cs typeface="Calibri"/>
              </a:rPr>
              <a:t>protect the interest of the consumers by ascertaining true cost and fair selling price of the products manufactured.</a:t>
            </a:r>
            <a:endParaRPr lang="en-IN" dirty="0">
              <a:cs typeface="Calibri"/>
            </a:endParaRPr>
          </a:p>
          <a:p>
            <a:pPr marL="527050" marR="92525" indent="-51435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tabLst>
                <a:tab pos="279400" algn="l"/>
              </a:tabLst>
            </a:pPr>
            <a:r>
              <a:rPr lang="en-IN" spc="-6" dirty="0" smtClean="0">
                <a:cs typeface="Calibri"/>
              </a:rPr>
              <a:t>To </a:t>
            </a:r>
            <a:r>
              <a:rPr lang="en-IN" spc="-6" dirty="0">
                <a:cs typeface="Calibri"/>
              </a:rPr>
              <a:t>examine whether the cost statements present a true and fair view of the cost information.</a:t>
            </a:r>
            <a:endParaRPr lang="en-IN" dirty="0">
              <a:cs typeface="Calibri"/>
            </a:endParaRPr>
          </a:p>
          <a:p>
            <a:pPr marL="514350" marR="33808" indent="-514350">
              <a:lnSpc>
                <a:spcPct val="101725"/>
              </a:lnSpc>
              <a:spcBef>
                <a:spcPts val="458"/>
              </a:spcBef>
              <a:buFont typeface="+mj-lt"/>
              <a:buAutoNum type="arabicPeriod"/>
            </a:pPr>
            <a:r>
              <a:rPr lang="en-IN" spc="-184" dirty="0" smtClean="0">
                <a:cs typeface="Calibri"/>
              </a:rPr>
              <a:t>T</a:t>
            </a:r>
            <a:r>
              <a:rPr lang="en-IN" dirty="0" smtClean="0">
                <a:cs typeface="Calibri"/>
              </a:rPr>
              <a:t>o</a:t>
            </a:r>
            <a:r>
              <a:rPr lang="en-IN" spc="-9" dirty="0" smtClean="0">
                <a:cs typeface="Calibri"/>
              </a:rPr>
              <a:t> </a:t>
            </a:r>
            <a:r>
              <a:rPr lang="en-IN" dirty="0">
                <a:cs typeface="Calibri"/>
              </a:rPr>
              <a:t>che</a:t>
            </a:r>
            <a:r>
              <a:rPr lang="en-IN" spc="4" dirty="0">
                <a:cs typeface="Calibri"/>
              </a:rPr>
              <a:t>c</a:t>
            </a:r>
            <a:r>
              <a:rPr lang="en-IN" dirty="0">
                <a:cs typeface="Calibri"/>
              </a:rPr>
              <a:t>k</a:t>
            </a:r>
            <a:r>
              <a:rPr lang="en-IN" spc="-9" dirty="0">
                <a:cs typeface="Calibri"/>
              </a:rPr>
              <a:t> </a:t>
            </a:r>
            <a:r>
              <a:rPr lang="en-IN" spc="-29" dirty="0">
                <a:cs typeface="Calibri"/>
              </a:rPr>
              <a:t>w</a:t>
            </a:r>
            <a:r>
              <a:rPr lang="en-IN" dirty="0">
                <a:cs typeface="Calibri"/>
              </a:rPr>
              <a:t>a</a:t>
            </a:r>
            <a:r>
              <a:rPr lang="en-IN" spc="-29" dirty="0">
                <a:cs typeface="Calibri"/>
              </a:rPr>
              <a:t>s</a:t>
            </a:r>
            <a:r>
              <a:rPr lang="en-IN" spc="-25" dirty="0">
                <a:cs typeface="Calibri"/>
              </a:rPr>
              <a:t>t</a:t>
            </a:r>
            <a:r>
              <a:rPr lang="en-IN" dirty="0">
                <a:cs typeface="Calibri"/>
              </a:rPr>
              <a:t>a</a:t>
            </a:r>
            <a:r>
              <a:rPr lang="en-IN" spc="-9" dirty="0">
                <a:cs typeface="Calibri"/>
              </a:rPr>
              <a:t>g</a:t>
            </a:r>
            <a:r>
              <a:rPr lang="en-IN" dirty="0">
                <a:cs typeface="Calibri"/>
              </a:rPr>
              <a:t>e of</a:t>
            </a:r>
            <a:r>
              <a:rPr lang="en-IN" spc="-9" dirty="0">
                <a:cs typeface="Calibri"/>
              </a:rPr>
              <a:t> m</a:t>
            </a:r>
            <a:r>
              <a:rPr lang="en-IN" spc="-25" dirty="0">
                <a:cs typeface="Calibri"/>
              </a:rPr>
              <a:t>at</a:t>
            </a:r>
            <a:r>
              <a:rPr lang="en-IN" dirty="0">
                <a:cs typeface="Calibri"/>
              </a:rPr>
              <a:t>e</a:t>
            </a:r>
            <a:r>
              <a:rPr lang="en-IN" spc="-4" dirty="0">
                <a:cs typeface="Calibri"/>
              </a:rPr>
              <a:t>r</a:t>
            </a:r>
            <a:r>
              <a:rPr lang="en-IN" dirty="0">
                <a:cs typeface="Calibri"/>
              </a:rPr>
              <a:t>i</a:t>
            </a:r>
            <a:r>
              <a:rPr lang="en-IN" spc="-4" dirty="0">
                <a:cs typeface="Calibri"/>
              </a:rPr>
              <a:t>a</a:t>
            </a:r>
            <a:r>
              <a:rPr lang="en-IN" dirty="0">
                <a:cs typeface="Calibri"/>
              </a:rPr>
              <a:t>ls</a:t>
            </a:r>
            <a:r>
              <a:rPr lang="en-IN" spc="39" dirty="0">
                <a:cs typeface="Calibri"/>
              </a:rPr>
              <a:t> </a:t>
            </a:r>
            <a:r>
              <a:rPr lang="en-IN" dirty="0">
                <a:cs typeface="Calibri"/>
              </a:rPr>
              <a:t>and </a:t>
            </a:r>
            <a:r>
              <a:rPr lang="en-IN" spc="-9" dirty="0">
                <a:cs typeface="Calibri"/>
              </a:rPr>
              <a:t>l</a:t>
            </a:r>
            <a:r>
              <a:rPr lang="en-IN" dirty="0">
                <a:cs typeface="Calibri"/>
              </a:rPr>
              <a:t>abou</a:t>
            </a:r>
            <a:r>
              <a:rPr lang="en-IN" spc="-204" dirty="0">
                <a:cs typeface="Calibri"/>
              </a:rPr>
              <a:t>r</a:t>
            </a:r>
            <a:r>
              <a:rPr lang="en-IN" dirty="0" smtClean="0">
                <a:cs typeface="Calibri"/>
              </a:rPr>
              <a:t>.</a:t>
            </a:r>
            <a:endParaRPr lang="en-IN" dirty="0">
              <a:cs typeface="Calibri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3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For Producer/ Management</a:t>
            </a:r>
            <a:endParaRPr lang="en-IN" dirty="0"/>
          </a:p>
          <a:p>
            <a:r>
              <a:rPr lang="en-IN" dirty="0" smtClean="0"/>
              <a:t>For Shareholders/Investors</a:t>
            </a:r>
            <a:endParaRPr lang="en-IN" dirty="0"/>
          </a:p>
          <a:p>
            <a:r>
              <a:rPr lang="en-IN" dirty="0"/>
              <a:t>For </a:t>
            </a:r>
            <a:r>
              <a:rPr lang="en-IN" dirty="0" smtClean="0"/>
              <a:t>Society/Consumers</a:t>
            </a:r>
            <a:endParaRPr lang="en-IN" dirty="0"/>
          </a:p>
          <a:p>
            <a:r>
              <a:rPr lang="en-IN" dirty="0"/>
              <a:t>For Government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financial and cost audit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firms</a:t>
            </a:r>
          </a:p>
          <a:p>
            <a:r>
              <a:rPr lang="en-US" dirty="0" smtClean="0"/>
              <a:t>Reporting</a:t>
            </a:r>
          </a:p>
          <a:p>
            <a:r>
              <a:rPr lang="en-US" dirty="0" smtClean="0"/>
              <a:t>Examination Coverage</a:t>
            </a:r>
          </a:p>
          <a:p>
            <a:r>
              <a:rPr lang="en-US" dirty="0" smtClean="0"/>
              <a:t>Advice</a:t>
            </a:r>
          </a:p>
          <a:p>
            <a:r>
              <a:rPr lang="en-US" dirty="0" smtClean="0"/>
              <a:t>Verify</a:t>
            </a:r>
          </a:p>
          <a:p>
            <a:r>
              <a:rPr lang="en-US" dirty="0" smtClean="0"/>
              <a:t>Done by</a:t>
            </a:r>
          </a:p>
          <a:p>
            <a:r>
              <a:rPr lang="en-US" dirty="0" smtClean="0"/>
              <a:t>Approach</a:t>
            </a:r>
            <a:endParaRPr lang="en-US" dirty="0"/>
          </a:p>
          <a:p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8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269</Words>
  <Application>Microsoft Office PowerPoint</Application>
  <PresentationFormat>Widescreen</PresentationFormat>
  <Paragraphs>31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Cost Audit</vt:lpstr>
      <vt:lpstr>Meaning</vt:lpstr>
      <vt:lpstr>PowerPoint Presentation</vt:lpstr>
      <vt:lpstr>features</vt:lpstr>
      <vt:lpstr>Objectives</vt:lpstr>
      <vt:lpstr>Advantages</vt:lpstr>
      <vt:lpstr>Difference between financial and cost audit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Audit</dc:title>
  <dc:creator>DELL</dc:creator>
  <cp:lastModifiedBy>DELL</cp:lastModifiedBy>
  <cp:revision>8</cp:revision>
  <dcterms:created xsi:type="dcterms:W3CDTF">2020-04-10T17:14:37Z</dcterms:created>
  <dcterms:modified xsi:type="dcterms:W3CDTF">2020-04-13T00:11:08Z</dcterms:modified>
</cp:coreProperties>
</file>