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9" r:id="rId5"/>
    <p:sldId id="285" r:id="rId6"/>
    <p:sldId id="276" r:id="rId7"/>
    <p:sldId id="277" r:id="rId8"/>
    <p:sldId id="273" r:id="rId9"/>
    <p:sldId id="264" r:id="rId10"/>
    <p:sldId id="27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10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6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284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328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04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25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1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90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521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370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0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390A-CB56-4D1C-8F72-E04055C213E3}" type="datetimeFigureOut">
              <a:rPr lang="en-IN" smtClean="0"/>
              <a:t>13-04-2020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33F8-4542-4D81-B073-EFE5478C2E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91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Cost Records and rules (2014)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Rule 1- Rule 6</a:t>
            </a:r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5" y="152401"/>
            <a:ext cx="11720945" cy="660861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6525" y="336804"/>
            <a:ext cx="8220709" cy="6369050"/>
            <a:chOff x="382524" y="336804"/>
            <a:chExt cx="8220709" cy="6369050"/>
          </a:xfrm>
        </p:grpSpPr>
        <p:sp>
          <p:nvSpPr>
            <p:cNvPr id="3" name="object 3"/>
            <p:cNvSpPr/>
            <p:nvPr/>
          </p:nvSpPr>
          <p:spPr>
            <a:xfrm>
              <a:off x="819911" y="336804"/>
              <a:ext cx="7783068" cy="12512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2524" y="1199387"/>
              <a:ext cx="2779776" cy="55062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28521" y="2347719"/>
            <a:ext cx="2226945" cy="309054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450"/>
              </a:spcBef>
            </a:pPr>
            <a:r>
              <a:rPr sz="2500" b="1" spc="-15" dirty="0">
                <a:solidFill>
                  <a:srgbClr val="FFFFFF"/>
                </a:solidFill>
                <a:latin typeface="Georgia"/>
                <a:cs typeface="Georgia"/>
              </a:rPr>
              <a:t>Companies  </a:t>
            </a:r>
            <a:r>
              <a:rPr sz="2500" b="1" spc="-40" dirty="0">
                <a:solidFill>
                  <a:srgbClr val="FFFFFF"/>
                </a:solidFill>
                <a:latin typeface="Georgia"/>
                <a:cs typeface="Georgia"/>
              </a:rPr>
              <a:t>whose  </a:t>
            </a:r>
            <a:r>
              <a:rPr sz="2500" b="1" spc="-15" dirty="0">
                <a:solidFill>
                  <a:srgbClr val="FFFFFF"/>
                </a:solidFill>
                <a:latin typeface="Georgia"/>
                <a:cs typeface="Georgia"/>
              </a:rPr>
              <a:t>revenue </a:t>
            </a:r>
            <a:r>
              <a:rPr sz="2500" b="1" spc="-70" dirty="0">
                <a:solidFill>
                  <a:srgbClr val="FFFFFF"/>
                </a:solidFill>
                <a:latin typeface="Georgia"/>
                <a:cs typeface="Georgia"/>
              </a:rPr>
              <a:t>from  </a:t>
            </a:r>
            <a:r>
              <a:rPr sz="2500" b="1" dirty="0">
                <a:solidFill>
                  <a:srgbClr val="FFFFFF"/>
                </a:solidFill>
                <a:latin typeface="Georgia"/>
                <a:cs typeface="Georgia"/>
              </a:rPr>
              <a:t>exports, </a:t>
            </a:r>
            <a:r>
              <a:rPr sz="2500" b="1" spc="-10" dirty="0">
                <a:solidFill>
                  <a:srgbClr val="FFFFFF"/>
                </a:solidFill>
                <a:latin typeface="Georgia"/>
                <a:cs typeface="Georgia"/>
              </a:rPr>
              <a:t>in  </a:t>
            </a:r>
            <a:r>
              <a:rPr sz="2500" b="1" spc="-35" dirty="0">
                <a:solidFill>
                  <a:srgbClr val="FFFFFF"/>
                </a:solidFill>
                <a:latin typeface="Georgia"/>
                <a:cs typeface="Georgia"/>
              </a:rPr>
              <a:t>foreign  </a:t>
            </a:r>
            <a:r>
              <a:rPr sz="2500" b="1" spc="15" dirty="0">
                <a:solidFill>
                  <a:srgbClr val="FFFFFF"/>
                </a:solidFill>
                <a:latin typeface="Georgia"/>
                <a:cs typeface="Georgia"/>
              </a:rPr>
              <a:t>exchange,  </a:t>
            </a:r>
            <a:r>
              <a:rPr sz="2500" b="1" spc="20" dirty="0">
                <a:solidFill>
                  <a:srgbClr val="FFFFFF"/>
                </a:solidFill>
                <a:latin typeface="Georgia"/>
                <a:cs typeface="Georgia"/>
              </a:rPr>
              <a:t>exceeds </a:t>
            </a:r>
            <a:r>
              <a:rPr sz="2500" b="1" spc="180" dirty="0">
                <a:solidFill>
                  <a:srgbClr val="FFFFFF"/>
                </a:solidFill>
                <a:latin typeface="Georgia"/>
                <a:cs typeface="Georgia"/>
              </a:rPr>
              <a:t>75%  </a:t>
            </a:r>
            <a:r>
              <a:rPr sz="2500" b="1" spc="-4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500" b="1" spc="40" dirty="0">
                <a:solidFill>
                  <a:srgbClr val="FFFFFF"/>
                </a:solidFill>
                <a:latin typeface="Georgia"/>
                <a:cs typeface="Georgia"/>
              </a:rPr>
              <a:t>total  </a:t>
            </a:r>
            <a:r>
              <a:rPr sz="2500" b="1" spc="-20" dirty="0">
                <a:solidFill>
                  <a:srgbClr val="FFFFFF"/>
                </a:solidFill>
                <a:latin typeface="Georgia"/>
                <a:cs typeface="Georgia"/>
              </a:rPr>
              <a:t>revenue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15255" y="1199388"/>
            <a:ext cx="2735580" cy="5506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36620" y="3018788"/>
            <a:ext cx="2099945" cy="17494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450"/>
              </a:spcBef>
            </a:pPr>
            <a:r>
              <a:rPr sz="2500" b="1" spc="-15" dirty="0">
                <a:solidFill>
                  <a:srgbClr val="FFFFFF"/>
                </a:solidFill>
                <a:latin typeface="Georgia"/>
                <a:cs typeface="Georgia"/>
              </a:rPr>
              <a:t>Companies  operating  </a:t>
            </a:r>
            <a:r>
              <a:rPr sz="2500" b="1" spc="-70" dirty="0">
                <a:solidFill>
                  <a:srgbClr val="FFFFFF"/>
                </a:solidFill>
                <a:latin typeface="Georgia"/>
                <a:cs typeface="Georgia"/>
              </a:rPr>
              <a:t>from </a:t>
            </a:r>
            <a:r>
              <a:rPr sz="2500" b="1" spc="5" dirty="0">
                <a:solidFill>
                  <a:srgbClr val="FFFFFF"/>
                </a:solidFill>
                <a:latin typeface="Georgia"/>
                <a:cs typeface="Georgia"/>
              </a:rPr>
              <a:t>Special  Economic  </a:t>
            </a:r>
            <a:r>
              <a:rPr sz="2500" b="1" spc="-40" dirty="0">
                <a:solidFill>
                  <a:srgbClr val="FFFFFF"/>
                </a:solidFill>
                <a:latin typeface="Georgia"/>
                <a:cs typeface="Georgia"/>
              </a:rPr>
              <a:t>Zones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28560" y="1199388"/>
            <a:ext cx="2798063" cy="5506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20716" y="2174186"/>
            <a:ext cx="2324735" cy="344677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88100"/>
              </a:lnSpc>
              <a:spcBef>
                <a:spcPts val="400"/>
              </a:spcBef>
            </a:pPr>
            <a:r>
              <a:rPr sz="2100" b="1" spc="-45" dirty="0">
                <a:solidFill>
                  <a:srgbClr val="FFFFFF"/>
                </a:solidFill>
                <a:latin typeface="Georgia"/>
                <a:cs typeface="Georgia"/>
              </a:rPr>
              <a:t>Micro </a:t>
            </a:r>
            <a:r>
              <a:rPr sz="2100" b="1" spc="-85" dirty="0">
                <a:solidFill>
                  <a:srgbClr val="FFFFFF"/>
                </a:solidFill>
                <a:latin typeface="Georgia"/>
                <a:cs typeface="Georgia"/>
              </a:rPr>
              <a:t>or </a:t>
            </a:r>
            <a:r>
              <a:rPr sz="2100" b="1" spc="-10" dirty="0">
                <a:solidFill>
                  <a:srgbClr val="FFFFFF"/>
                </a:solidFill>
                <a:latin typeface="Georgia"/>
                <a:cs typeface="Georgia"/>
              </a:rPr>
              <a:t>Small  </a:t>
            </a:r>
            <a:r>
              <a:rPr sz="2100" b="1" spc="-15" dirty="0">
                <a:solidFill>
                  <a:srgbClr val="FFFFFF"/>
                </a:solidFill>
                <a:latin typeface="Georgia"/>
                <a:cs typeface="Georgia"/>
              </a:rPr>
              <a:t>Enterprises  </a:t>
            </a:r>
            <a:r>
              <a:rPr sz="2100" b="1" dirty="0">
                <a:solidFill>
                  <a:srgbClr val="FFFFFF"/>
                </a:solidFill>
                <a:latin typeface="Georgia"/>
                <a:cs typeface="Georgia"/>
              </a:rPr>
              <a:t>including </a:t>
            </a:r>
            <a:r>
              <a:rPr sz="2100" b="1" spc="-15" dirty="0">
                <a:solidFill>
                  <a:srgbClr val="FFFFFF"/>
                </a:solidFill>
                <a:latin typeface="Georgia"/>
                <a:cs typeface="Georgia"/>
              </a:rPr>
              <a:t>as </a:t>
            </a:r>
            <a:r>
              <a:rPr sz="2100" b="1" spc="-55" dirty="0">
                <a:solidFill>
                  <a:srgbClr val="FFFFFF"/>
                </a:solidFill>
                <a:latin typeface="Georgia"/>
                <a:cs typeface="Georgia"/>
              </a:rPr>
              <a:t>per  </a:t>
            </a:r>
            <a:r>
              <a:rPr sz="2100" b="1" spc="-30" dirty="0">
                <a:solidFill>
                  <a:srgbClr val="FFFFFF"/>
                </a:solidFill>
                <a:latin typeface="Georgia"/>
                <a:cs typeface="Georgia"/>
              </a:rPr>
              <a:t>Turnover  </a:t>
            </a:r>
            <a:r>
              <a:rPr sz="2100" b="1" spc="-10" dirty="0">
                <a:solidFill>
                  <a:srgbClr val="FFFFFF"/>
                </a:solidFill>
                <a:latin typeface="Georgia"/>
                <a:cs typeface="Georgia"/>
              </a:rPr>
              <a:t>criteria </a:t>
            </a:r>
            <a:r>
              <a:rPr sz="2100" b="1" spc="-50" dirty="0">
                <a:solidFill>
                  <a:srgbClr val="FFFFFF"/>
                </a:solidFill>
                <a:latin typeface="Georgia"/>
                <a:cs typeface="Georgia"/>
              </a:rPr>
              <a:t>under  </a:t>
            </a:r>
            <a:r>
              <a:rPr sz="2100" b="1" spc="-45" dirty="0">
                <a:solidFill>
                  <a:srgbClr val="FFFFFF"/>
                </a:solidFill>
                <a:latin typeface="Georgia"/>
                <a:cs typeface="Georgia"/>
              </a:rPr>
              <a:t>sub </a:t>
            </a:r>
            <a:r>
              <a:rPr sz="2100" b="1" spc="30" dirty="0">
                <a:solidFill>
                  <a:srgbClr val="FFFFFF"/>
                </a:solidFill>
                <a:latin typeface="Georgia"/>
                <a:cs typeface="Georgia"/>
              </a:rPr>
              <a:t>section </a:t>
            </a:r>
            <a:r>
              <a:rPr sz="2100" b="1" spc="-170" dirty="0">
                <a:solidFill>
                  <a:srgbClr val="FFFFFF"/>
                </a:solidFill>
                <a:latin typeface="Georgia"/>
                <a:cs typeface="Georgia"/>
              </a:rPr>
              <a:t>(9)  </a:t>
            </a:r>
            <a:r>
              <a:rPr sz="2100" b="1" spc="-3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2100" b="1" spc="25" dirty="0">
                <a:solidFill>
                  <a:srgbClr val="FFFFFF"/>
                </a:solidFill>
                <a:latin typeface="Georgia"/>
                <a:cs typeface="Georgia"/>
              </a:rPr>
              <a:t>section </a:t>
            </a:r>
            <a:r>
              <a:rPr sz="2100" b="1" spc="220" dirty="0">
                <a:solidFill>
                  <a:srgbClr val="FFFFFF"/>
                </a:solidFill>
                <a:latin typeface="Georgia"/>
                <a:cs typeface="Georgia"/>
              </a:rPr>
              <a:t>7 </a:t>
            </a:r>
            <a:r>
              <a:rPr sz="2100" b="1" spc="-40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2100" b="1" spc="45" dirty="0">
                <a:solidFill>
                  <a:srgbClr val="FFFFFF"/>
                </a:solidFill>
                <a:latin typeface="Georgia"/>
                <a:cs typeface="Georgia"/>
              </a:rPr>
              <a:t>the </a:t>
            </a:r>
            <a:r>
              <a:rPr sz="2100" b="1" spc="-35" dirty="0">
                <a:solidFill>
                  <a:srgbClr val="FFFFFF"/>
                </a:solidFill>
                <a:latin typeface="Georgia"/>
                <a:cs typeface="Georgia"/>
              </a:rPr>
              <a:t>Micro, </a:t>
            </a:r>
            <a:r>
              <a:rPr sz="2100" b="1" spc="-15" dirty="0">
                <a:solidFill>
                  <a:srgbClr val="FFFFFF"/>
                </a:solidFill>
                <a:latin typeface="Georgia"/>
                <a:cs typeface="Georgia"/>
              </a:rPr>
              <a:t>Small  </a:t>
            </a:r>
            <a:r>
              <a:rPr sz="2100" b="1" spc="-40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2100" b="1" spc="-45" dirty="0">
                <a:solidFill>
                  <a:srgbClr val="FFFFFF"/>
                </a:solidFill>
                <a:latin typeface="Georgia"/>
                <a:cs typeface="Georgia"/>
              </a:rPr>
              <a:t>Medium  </a:t>
            </a:r>
            <a:r>
              <a:rPr sz="2100" b="1" spc="-15" dirty="0">
                <a:solidFill>
                  <a:srgbClr val="FFFFFF"/>
                </a:solidFill>
                <a:latin typeface="Georgia"/>
                <a:cs typeface="Georgia"/>
              </a:rPr>
              <a:t>Enterprises  </a:t>
            </a:r>
            <a:r>
              <a:rPr sz="2100" b="1" dirty="0">
                <a:solidFill>
                  <a:srgbClr val="FFFFFF"/>
                </a:solidFill>
                <a:latin typeface="Georgia"/>
                <a:cs typeface="Georgia"/>
              </a:rPr>
              <a:t>Development  </a:t>
            </a:r>
            <a:r>
              <a:rPr sz="2100" b="1" spc="40" dirty="0">
                <a:solidFill>
                  <a:srgbClr val="FFFFFF"/>
                </a:solidFill>
                <a:latin typeface="Georgia"/>
                <a:cs typeface="Georgia"/>
              </a:rPr>
              <a:t>Act,</a:t>
            </a:r>
            <a:r>
              <a:rPr sz="2100" b="1" spc="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Georgia"/>
                <a:cs typeface="Georgia"/>
              </a:rPr>
              <a:t>2006.</a:t>
            </a:r>
            <a:endParaRPr sz="2100">
              <a:latin typeface="Georgia"/>
              <a:cs typeface="Georgia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24655" y="316577"/>
            <a:ext cx="5027930" cy="2292350"/>
            <a:chOff x="2200655" y="358140"/>
            <a:chExt cx="5027930" cy="2292350"/>
          </a:xfrm>
        </p:grpSpPr>
        <p:sp>
          <p:nvSpPr>
            <p:cNvPr id="3" name="object 3"/>
            <p:cNvSpPr/>
            <p:nvPr/>
          </p:nvSpPr>
          <p:spPr>
            <a:xfrm>
              <a:off x="2200655" y="358140"/>
              <a:ext cx="5027676" cy="12222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50919" y="1580387"/>
              <a:ext cx="2147316" cy="10698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47191" y="1963797"/>
            <a:ext cx="1473498" cy="2891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1800" spc="-65" dirty="0">
                <a:solidFill>
                  <a:schemeClr val="bg1"/>
                </a:solidFill>
              </a:rPr>
              <a:t>COMPANIES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504432" y="2496312"/>
            <a:ext cx="2589530" cy="2021205"/>
            <a:chOff x="4980432" y="2496311"/>
            <a:chExt cx="2589530" cy="2021205"/>
          </a:xfrm>
        </p:grpSpPr>
        <p:sp>
          <p:nvSpPr>
            <p:cNvPr id="7" name="object 7"/>
            <p:cNvSpPr/>
            <p:nvPr/>
          </p:nvSpPr>
          <p:spPr>
            <a:xfrm>
              <a:off x="4980432" y="2496311"/>
              <a:ext cx="1050036" cy="10500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1912" y="3447287"/>
              <a:ext cx="2177795" cy="10698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092193" y="3774183"/>
            <a:ext cx="17430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spc="-75" dirty="0">
                <a:solidFill>
                  <a:srgbClr val="FFFFFF"/>
                </a:solidFill>
                <a:latin typeface="Georgia"/>
                <a:cs typeface="Georgia"/>
              </a:rPr>
              <a:t>PRODUCTION</a:t>
            </a:r>
            <a:endParaRPr sz="19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074920" y="4405885"/>
            <a:ext cx="2437130" cy="2013585"/>
            <a:chOff x="3550920" y="4405884"/>
            <a:chExt cx="2437130" cy="2013585"/>
          </a:xfrm>
        </p:grpSpPr>
        <p:sp>
          <p:nvSpPr>
            <p:cNvPr id="11" name="object 11"/>
            <p:cNvSpPr/>
            <p:nvPr/>
          </p:nvSpPr>
          <p:spPr>
            <a:xfrm>
              <a:off x="5023104" y="4405884"/>
              <a:ext cx="964691" cy="9646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50920" y="5315712"/>
              <a:ext cx="2049780" cy="11033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208020" y="3447288"/>
            <a:ext cx="2437130" cy="1923414"/>
            <a:chOff x="1684020" y="3447288"/>
            <a:chExt cx="2437130" cy="1923414"/>
          </a:xfrm>
        </p:grpSpPr>
        <p:sp>
          <p:nvSpPr>
            <p:cNvPr id="15" name="object 15"/>
            <p:cNvSpPr/>
            <p:nvPr/>
          </p:nvSpPr>
          <p:spPr>
            <a:xfrm>
              <a:off x="3156204" y="4405884"/>
              <a:ext cx="964691" cy="9646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4020" y="3447288"/>
              <a:ext cx="2042159" cy="10698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645155" y="3774183"/>
            <a:ext cx="11671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b="1" spc="-30" dirty="0">
                <a:solidFill>
                  <a:srgbClr val="FFFFFF"/>
                </a:solidFill>
                <a:latin typeface="Georgia"/>
                <a:cs typeface="Georgia"/>
              </a:rPr>
              <a:t>SERVICE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4567" y="2427732"/>
            <a:ext cx="1057656" cy="1056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9279" y="310896"/>
            <a:ext cx="8686800" cy="928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3300" y="1010153"/>
            <a:ext cx="5845810" cy="40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600" spc="320" dirty="0">
                <a:solidFill>
                  <a:srgbClr val="F9F9F9"/>
                </a:solidFill>
                <a:latin typeface="Arial"/>
                <a:cs typeface="Arial"/>
              </a:rPr>
              <a:t>	</a:t>
            </a:r>
            <a:r>
              <a:rPr sz="2500" spc="60" dirty="0">
                <a:latin typeface="Georgia"/>
                <a:cs typeface="Georgia"/>
              </a:rPr>
              <a:t>TABLE-A </a:t>
            </a:r>
            <a:r>
              <a:rPr sz="2500" spc="50" dirty="0">
                <a:latin typeface="Georgia"/>
                <a:cs typeface="Georgia"/>
              </a:rPr>
              <a:t>(REGULATED</a:t>
            </a:r>
            <a:r>
              <a:rPr sz="2500" spc="370" dirty="0">
                <a:latin typeface="Georgia"/>
                <a:cs typeface="Georgia"/>
              </a:rPr>
              <a:t> </a:t>
            </a:r>
            <a:r>
              <a:rPr sz="2500" spc="105" dirty="0">
                <a:latin typeface="Georgia"/>
                <a:cs typeface="Georgia"/>
              </a:rPr>
              <a:t>SECTORS)</a:t>
            </a:r>
            <a:endParaRPr sz="25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22450" y="1700530"/>
          <a:ext cx="8610600" cy="484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/>
                <a:gridCol w="6285865"/>
                <a:gridCol w="1722120"/>
              </a:tblGrid>
              <a:tr h="117055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Sl.</a:t>
                      </a:r>
                      <a:endParaRPr sz="1600" dirty="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6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No.</a:t>
                      </a:r>
                      <a:endParaRPr sz="1600" dirty="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NAME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THE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INDUSTRY/SECTOR/PRODUCT/SERVICE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CETA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b="1" spc="-8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HEADING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</a:tr>
              <a:tr h="61798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180" dirty="0">
                          <a:latin typeface="Georgia"/>
                          <a:cs typeface="Georgia"/>
                        </a:rPr>
                        <a:t>1.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65" dirty="0">
                          <a:latin typeface="Georgia"/>
                          <a:cs typeface="Georgia"/>
                        </a:rPr>
                        <a:t>Telecommunication </a:t>
                      </a:r>
                      <a:r>
                        <a:rPr sz="1600" spc="75" dirty="0">
                          <a:latin typeface="Georgia"/>
                          <a:cs typeface="Georgia"/>
                        </a:rPr>
                        <a:t>Services </a:t>
                      </a:r>
                      <a:r>
                        <a:rPr sz="1600" spc="30" dirty="0">
                          <a:latin typeface="Georgia"/>
                          <a:cs typeface="Georgia"/>
                        </a:rPr>
                        <a:t>(other 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than</a:t>
                      </a:r>
                      <a:r>
                        <a:rPr sz="1600" spc="36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60" dirty="0">
                          <a:latin typeface="Georgia"/>
                          <a:cs typeface="Georgia"/>
                        </a:rPr>
                        <a:t>broadcasting)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NA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</a:tr>
              <a:tr h="88278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2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261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70" dirty="0">
                          <a:latin typeface="Georgia"/>
                          <a:cs typeface="Georgia"/>
                        </a:rPr>
                        <a:t>Generation, Transmission, </a:t>
                      </a:r>
                      <a:r>
                        <a:rPr sz="1600" spc="65" dirty="0">
                          <a:latin typeface="Georgia"/>
                          <a:cs typeface="Georgia"/>
                        </a:rPr>
                        <a:t>Distribution 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600" spc="90" dirty="0">
                          <a:latin typeface="Georgia"/>
                          <a:cs typeface="Georgia"/>
                        </a:rPr>
                        <a:t>Supply </a:t>
                      </a:r>
                      <a:r>
                        <a:rPr sz="1600" spc="5" dirty="0">
                          <a:latin typeface="Georgia"/>
                          <a:cs typeface="Georgia"/>
                        </a:rPr>
                        <a:t>of  </a:t>
                      </a:r>
                      <a:r>
                        <a:rPr sz="1600" spc="55" dirty="0">
                          <a:latin typeface="Georgia"/>
                          <a:cs typeface="Georgia"/>
                        </a:rPr>
                        <a:t>electricity 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(Other 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than </a:t>
                      </a:r>
                      <a:r>
                        <a:rPr sz="1600" spc="15" dirty="0"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spc="60" dirty="0">
                          <a:latin typeface="Georgia"/>
                          <a:cs typeface="Georgia"/>
                        </a:rPr>
                        <a:t>captive</a:t>
                      </a:r>
                      <a:r>
                        <a:rPr sz="1600" spc="4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generation)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</a:tr>
              <a:tr h="3601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3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60" dirty="0">
                          <a:latin typeface="Georgia"/>
                          <a:cs typeface="Georgia"/>
                        </a:rPr>
                        <a:t>Petroleum</a:t>
                      </a:r>
                      <a:r>
                        <a:rPr sz="1600" spc="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70" dirty="0">
                          <a:latin typeface="Georgia"/>
                          <a:cs typeface="Georgia"/>
                        </a:rPr>
                        <a:t>Products</a:t>
                      </a:r>
                      <a:endParaRPr sz="1600" dirty="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85" dirty="0">
                          <a:latin typeface="Georgia"/>
                          <a:cs typeface="Georgia"/>
                        </a:rPr>
                        <a:t>2709 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600" spc="16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175" dirty="0">
                          <a:latin typeface="Georgia"/>
                          <a:cs typeface="Georgia"/>
                        </a:rPr>
                        <a:t>2715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</a:tr>
              <a:tr h="82423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4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90" dirty="0">
                          <a:latin typeface="Georgia"/>
                          <a:cs typeface="Georgia"/>
                        </a:rPr>
                        <a:t>Drugs 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600" spc="17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80" dirty="0">
                          <a:latin typeface="Georgia"/>
                          <a:cs typeface="Georgia"/>
                        </a:rPr>
                        <a:t>Pharmaceuticals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114" dirty="0">
                          <a:latin typeface="Georgia"/>
                          <a:cs typeface="Georgia"/>
                        </a:rPr>
                        <a:t>2901 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85" dirty="0">
                          <a:latin typeface="Georgia"/>
                          <a:cs typeface="Georgia"/>
                        </a:rPr>
                        <a:t>2942</a:t>
                      </a:r>
                      <a:r>
                        <a:rPr sz="1600" spc="19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10" dirty="0">
                          <a:latin typeface="Georgia"/>
                          <a:cs typeface="Georgia"/>
                        </a:rPr>
                        <a:t>;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100" dirty="0">
                          <a:latin typeface="Georgia"/>
                          <a:cs typeface="Georgia"/>
                        </a:rPr>
                        <a:t>3001 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600" spc="1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45" dirty="0">
                          <a:latin typeface="Georgia"/>
                          <a:cs typeface="Georgia"/>
                        </a:rPr>
                        <a:t>3006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</a:tr>
              <a:tr h="36018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60" dirty="0">
                          <a:latin typeface="Georgia"/>
                          <a:cs typeface="Georgia"/>
                        </a:rPr>
                        <a:t>Fertilisers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120" dirty="0">
                          <a:latin typeface="Georgia"/>
                          <a:cs typeface="Georgia"/>
                        </a:rPr>
                        <a:t>3102 </a:t>
                      </a:r>
                      <a:r>
                        <a:rPr sz="1600" spc="40" dirty="0">
                          <a:latin typeface="Georgia"/>
                          <a:cs typeface="Georgia"/>
                        </a:rPr>
                        <a:t>to</a:t>
                      </a:r>
                      <a:r>
                        <a:rPr sz="1600" spc="1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135" dirty="0">
                          <a:latin typeface="Georgia"/>
                          <a:cs typeface="Georgia"/>
                        </a:rPr>
                        <a:t>3105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</a:tr>
              <a:tr h="63032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dirty="0">
                          <a:latin typeface="Georgia"/>
                          <a:cs typeface="Georgia"/>
                        </a:rPr>
                        <a:t>6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100" dirty="0">
                          <a:latin typeface="Georgia"/>
                          <a:cs typeface="Georgia"/>
                        </a:rPr>
                        <a:t>Sugar </a:t>
                      </a:r>
                      <a:r>
                        <a:rPr sz="1600" spc="95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600" spc="65" dirty="0">
                          <a:latin typeface="Georgia"/>
                          <a:cs typeface="Georgia"/>
                        </a:rPr>
                        <a:t>Industrial</a:t>
                      </a:r>
                      <a:r>
                        <a:rPr sz="1600" spc="18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55" dirty="0">
                          <a:latin typeface="Georgia"/>
                          <a:cs typeface="Georgia"/>
                        </a:rPr>
                        <a:t>alcohol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600" spc="170" dirty="0">
                          <a:latin typeface="Georgia"/>
                          <a:cs typeface="Georgia"/>
                        </a:rPr>
                        <a:t>1701,</a:t>
                      </a:r>
                      <a:r>
                        <a:rPr sz="1600" spc="130" dirty="0">
                          <a:latin typeface="Georgia"/>
                          <a:cs typeface="Georgia"/>
                        </a:rPr>
                        <a:t> 1703,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85" dirty="0">
                          <a:latin typeface="Georgia"/>
                          <a:cs typeface="Georgia"/>
                        </a:rPr>
                        <a:t>2207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55" dirty="0" smtClean="0">
                <a:latin typeface="Georgia"/>
                <a:cs typeface="Georgia"/>
              </a:rPr>
              <a:t>(NON </a:t>
            </a:r>
            <a:r>
              <a:rPr lang="en-IN" spc="75" dirty="0" smtClean="0">
                <a:latin typeface="Georgia"/>
                <a:cs typeface="Georgia"/>
              </a:rPr>
              <a:t>REGULATED</a:t>
            </a:r>
            <a:r>
              <a:rPr lang="en-IN" spc="60" dirty="0" smtClean="0">
                <a:latin typeface="Georgia"/>
                <a:cs typeface="Georgia"/>
              </a:rPr>
              <a:t> </a:t>
            </a:r>
            <a:r>
              <a:rPr lang="en-IN" spc="105" dirty="0" smtClean="0">
                <a:latin typeface="Georgia"/>
                <a:cs typeface="Georgia"/>
              </a:rPr>
              <a:t>SECTORS)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30 SECTORS ARE KEPT AS NON- REGULATED SECTOR  STEEL, IRON, CEMENT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specified sector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sectors are kept as non specified sector like education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0" u="none" strike="noStrike" baseline="0" dirty="0" smtClean="0">
                <a:latin typeface="Arial" panose="020B0604020202020204" pitchFamily="34" charset="0"/>
              </a:rPr>
              <a:t>1. Short title and commencement [Rule 1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200" y="1662192"/>
            <a:ext cx="101415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i="0" u="none" strike="noStrike" baseline="0" dirty="0" smtClean="0">
              <a:latin typeface="Arial" panose="020B0604020202020204" pitchFamily="34" charset="0"/>
            </a:endParaRPr>
          </a:p>
          <a:p>
            <a:endParaRPr lang="en-IN" b="1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IN" b="1" i="0" u="none" strike="noStrike" baseline="0" dirty="0" smtClean="0">
                <a:latin typeface="Arial" panose="020B0604020202020204" pitchFamily="34" charset="0"/>
              </a:rPr>
              <a:t>(1) </a:t>
            </a:r>
            <a:r>
              <a:rPr lang="en-IN" sz="3200" b="0" i="0" u="none" strike="noStrike" baseline="0" dirty="0" smtClean="0">
                <a:latin typeface="Arial" panose="020B0604020202020204" pitchFamily="34" charset="0"/>
              </a:rPr>
              <a:t>These rules may be called the Companies (Cost Records and Audit) Rules, 2014.</a:t>
            </a:r>
          </a:p>
          <a:p>
            <a:r>
              <a:rPr lang="en-IN" sz="3200" b="1" i="0" u="none" strike="noStrike" baseline="0" dirty="0" smtClean="0">
                <a:latin typeface="Arial" panose="020B0604020202020204" pitchFamily="34" charset="0"/>
              </a:rPr>
              <a:t>(2) </a:t>
            </a:r>
            <a:r>
              <a:rPr lang="en-IN" sz="3200" b="0" i="0" u="none" strike="noStrike" baseline="0" dirty="0" smtClean="0">
                <a:latin typeface="CenturyGothic"/>
              </a:rPr>
              <a:t>They shall come into force on the date of publication in the Official Gazette.</a:t>
            </a:r>
            <a:endParaRPr lang="en-IN" sz="32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2 Definitions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/>
              <a:t>a) </a:t>
            </a:r>
            <a:r>
              <a:rPr lang="en-IN" dirty="0"/>
              <a:t>Act; </a:t>
            </a:r>
            <a:endParaRPr lang="en-IN" dirty="0" smtClean="0"/>
          </a:p>
          <a:p>
            <a:r>
              <a:rPr lang="en-IN" b="1" dirty="0" smtClean="0"/>
              <a:t>(</a:t>
            </a:r>
            <a:r>
              <a:rPr lang="en-IN" b="1" dirty="0" err="1"/>
              <a:t>aa</a:t>
            </a:r>
            <a:r>
              <a:rPr lang="en-IN" b="1" dirty="0"/>
              <a:t>) </a:t>
            </a:r>
            <a:r>
              <a:rPr lang="en-IN" dirty="0"/>
              <a:t>Central Excise Tariff Act Heading; </a:t>
            </a:r>
            <a:endParaRPr lang="en-IN" dirty="0" smtClean="0"/>
          </a:p>
          <a:p>
            <a:r>
              <a:rPr lang="en-IN" b="1" dirty="0" smtClean="0"/>
              <a:t>(</a:t>
            </a:r>
            <a:r>
              <a:rPr lang="en-IN" b="1" dirty="0"/>
              <a:t>b) </a:t>
            </a:r>
            <a:r>
              <a:rPr lang="en-IN" dirty="0"/>
              <a:t>Cost Accountant</a:t>
            </a:r>
          </a:p>
          <a:p>
            <a:r>
              <a:rPr lang="en-IN" dirty="0"/>
              <a:t>in practice; </a:t>
            </a:r>
            <a:endParaRPr lang="en-IN" dirty="0" smtClean="0"/>
          </a:p>
          <a:p>
            <a:r>
              <a:rPr lang="en-IN" b="1" dirty="0" smtClean="0"/>
              <a:t>(</a:t>
            </a:r>
            <a:r>
              <a:rPr lang="en-IN" b="1" dirty="0"/>
              <a:t>c) </a:t>
            </a:r>
            <a:r>
              <a:rPr lang="en-IN" dirty="0"/>
              <a:t>cost auditor </a:t>
            </a:r>
            <a:endParaRPr lang="en-IN" dirty="0" smtClean="0"/>
          </a:p>
          <a:p>
            <a:r>
              <a:rPr lang="en-IN" b="1" dirty="0" smtClean="0"/>
              <a:t>(</a:t>
            </a:r>
            <a:r>
              <a:rPr lang="en-IN" b="1" dirty="0"/>
              <a:t>d) </a:t>
            </a:r>
            <a:r>
              <a:rPr lang="en-IN" dirty="0"/>
              <a:t>cost audit report</a:t>
            </a:r>
            <a:r>
              <a:rPr lang="en-IN" dirty="0" smtClean="0"/>
              <a:t>;</a:t>
            </a:r>
          </a:p>
          <a:p>
            <a:r>
              <a:rPr lang="en-IN" dirty="0" smtClean="0"/>
              <a:t> </a:t>
            </a:r>
            <a:r>
              <a:rPr lang="en-IN" b="1" dirty="0"/>
              <a:t>(e) </a:t>
            </a:r>
            <a:r>
              <a:rPr lang="en-IN" dirty="0"/>
              <a:t>cost records; </a:t>
            </a:r>
            <a:endParaRPr lang="en-IN" dirty="0" smtClean="0"/>
          </a:p>
          <a:p>
            <a:r>
              <a:rPr lang="en-IN" b="1" dirty="0" smtClean="0"/>
              <a:t>(f)</a:t>
            </a:r>
            <a:r>
              <a:rPr lang="en-IN" dirty="0" smtClean="0"/>
              <a:t>form</a:t>
            </a:r>
            <a:r>
              <a:rPr lang="en-IN" dirty="0"/>
              <a:t>; </a:t>
            </a:r>
            <a:endParaRPr lang="en-IN" dirty="0" smtClean="0"/>
          </a:p>
          <a:p>
            <a:r>
              <a:rPr lang="en-IN" b="1" dirty="0" smtClean="0"/>
              <a:t>(</a:t>
            </a:r>
            <a:r>
              <a:rPr lang="en-IN" b="1" dirty="0"/>
              <a:t>g) </a:t>
            </a:r>
            <a:r>
              <a:rPr lang="en-IN" dirty="0"/>
              <a:t>institute; </a:t>
            </a:r>
            <a:endParaRPr lang="en-IN" dirty="0" smtClean="0"/>
          </a:p>
          <a:p>
            <a:r>
              <a:rPr lang="en-IN" b="1" dirty="0" smtClean="0"/>
              <a:t>(</a:t>
            </a:r>
            <a:r>
              <a:rPr lang="en-IN" b="1" dirty="0"/>
              <a:t>h) </a:t>
            </a:r>
            <a:r>
              <a:rPr lang="en-IN" dirty="0"/>
              <a:t>all other words and expressions used in these</a:t>
            </a:r>
          </a:p>
          <a:p>
            <a:r>
              <a:rPr lang="en-IN" dirty="0"/>
              <a:t>rules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44" y="0"/>
            <a:ext cx="10169237" cy="685799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7726" y="348357"/>
            <a:ext cx="8763000" cy="3569845"/>
            <a:chOff x="233726" y="348357"/>
            <a:chExt cx="8763000" cy="3569845"/>
          </a:xfrm>
        </p:grpSpPr>
        <p:sp>
          <p:nvSpPr>
            <p:cNvPr id="3" name="object 3"/>
            <p:cNvSpPr/>
            <p:nvPr/>
          </p:nvSpPr>
          <p:spPr>
            <a:xfrm>
              <a:off x="233726" y="348357"/>
              <a:ext cx="8763000" cy="1261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r>
                <a:rPr lang="en-US" sz="4000" dirty="0" smtClean="0"/>
                <a:t>Rule 4</a:t>
              </a:r>
              <a:endParaRPr sz="4000"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3252215" y="1580387"/>
              <a:ext cx="5163312" cy="23378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953129" y="1839590"/>
            <a:ext cx="3856990" cy="16319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84785" marR="127000" indent="-172720">
              <a:lnSpc>
                <a:spcPct val="87900"/>
              </a:lnSpc>
              <a:spcBef>
                <a:spcPts val="37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900" spc="65" dirty="0">
                <a:latin typeface="Georgia"/>
                <a:cs typeface="Georgia"/>
              </a:rPr>
              <a:t>Overall Turnover </a:t>
            </a:r>
            <a:r>
              <a:rPr sz="1900" spc="80" dirty="0">
                <a:latin typeface="Georgia"/>
                <a:cs typeface="Georgia"/>
              </a:rPr>
              <a:t>during  </a:t>
            </a:r>
            <a:r>
              <a:rPr sz="1900" spc="65" dirty="0">
                <a:latin typeface="Georgia"/>
                <a:cs typeface="Georgia"/>
              </a:rPr>
              <a:t>immediately </a:t>
            </a:r>
            <a:r>
              <a:rPr sz="1900" spc="70" dirty="0">
                <a:latin typeface="Georgia"/>
                <a:cs typeface="Georgia"/>
              </a:rPr>
              <a:t>preceding </a:t>
            </a:r>
            <a:r>
              <a:rPr sz="1900" spc="105" dirty="0">
                <a:latin typeface="Georgia"/>
                <a:cs typeface="Georgia"/>
              </a:rPr>
              <a:t>f/y </a:t>
            </a:r>
            <a:r>
              <a:rPr sz="1900" spc="95" dirty="0">
                <a:latin typeface="Georgia"/>
                <a:cs typeface="Georgia"/>
              </a:rPr>
              <a:t>Rs.  </a:t>
            </a:r>
            <a:r>
              <a:rPr sz="1900" spc="85" dirty="0">
                <a:latin typeface="Georgia"/>
                <a:cs typeface="Georgia"/>
              </a:rPr>
              <a:t>50 </a:t>
            </a:r>
            <a:r>
              <a:rPr sz="1900" spc="110" dirty="0">
                <a:latin typeface="Georgia"/>
                <a:cs typeface="Georgia"/>
              </a:rPr>
              <a:t>Cr. </a:t>
            </a:r>
            <a:r>
              <a:rPr sz="1900" spc="40" dirty="0">
                <a:latin typeface="Georgia"/>
                <a:cs typeface="Georgia"/>
              </a:rPr>
              <a:t>or </a:t>
            </a:r>
            <a:r>
              <a:rPr sz="1900" spc="35" dirty="0">
                <a:latin typeface="Georgia"/>
                <a:cs typeface="Georgia"/>
              </a:rPr>
              <a:t>More</a:t>
            </a:r>
            <a:r>
              <a:rPr sz="1900" spc="365" dirty="0">
                <a:latin typeface="Georgia"/>
                <a:cs typeface="Georgia"/>
              </a:rPr>
              <a:t> </a:t>
            </a:r>
            <a:r>
              <a:rPr sz="1900" b="1" spc="-40" dirty="0">
                <a:latin typeface="Georgia"/>
                <a:cs typeface="Georgia"/>
              </a:rPr>
              <a:t>and</a:t>
            </a:r>
            <a:endParaRPr sz="1900">
              <a:latin typeface="Georgia"/>
              <a:cs typeface="Georgia"/>
            </a:endParaRPr>
          </a:p>
          <a:p>
            <a:pPr marL="184785" marR="5080" indent="-172720">
              <a:lnSpc>
                <a:spcPct val="88200"/>
              </a:lnSpc>
              <a:spcBef>
                <a:spcPts val="33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900" b="1" spc="-10" dirty="0">
                <a:latin typeface="Georgia"/>
                <a:cs typeface="Georgia"/>
              </a:rPr>
              <a:t>Aggregate </a:t>
            </a:r>
            <a:r>
              <a:rPr sz="1900" spc="75" dirty="0">
                <a:latin typeface="Georgia"/>
                <a:cs typeface="Georgia"/>
              </a:rPr>
              <a:t>turnover </a:t>
            </a:r>
            <a:r>
              <a:rPr sz="1900" spc="45" dirty="0">
                <a:latin typeface="Georgia"/>
                <a:cs typeface="Georgia"/>
              </a:rPr>
              <a:t>from  </a:t>
            </a:r>
            <a:r>
              <a:rPr sz="1900" spc="65" dirty="0">
                <a:latin typeface="Georgia"/>
                <a:cs typeface="Georgia"/>
              </a:rPr>
              <a:t>individual </a:t>
            </a:r>
            <a:r>
              <a:rPr sz="1900" spc="50" dirty="0">
                <a:latin typeface="Georgia"/>
                <a:cs typeface="Georgia"/>
              </a:rPr>
              <a:t>product(s)/service(s)  </a:t>
            </a:r>
            <a:r>
              <a:rPr sz="1900" spc="90" dirty="0">
                <a:latin typeface="Georgia"/>
                <a:cs typeface="Georgia"/>
              </a:rPr>
              <a:t>Rs. </a:t>
            </a:r>
            <a:r>
              <a:rPr sz="1900" spc="140" dirty="0">
                <a:latin typeface="Georgia"/>
                <a:cs typeface="Georgia"/>
              </a:rPr>
              <a:t>25</a:t>
            </a:r>
            <a:r>
              <a:rPr sz="1900" spc="204" dirty="0">
                <a:latin typeface="Georgia"/>
                <a:cs typeface="Georgia"/>
              </a:rPr>
              <a:t> </a:t>
            </a:r>
            <a:r>
              <a:rPr sz="1900" spc="110" dirty="0">
                <a:latin typeface="Georgia"/>
                <a:cs typeface="Georgia"/>
              </a:rPr>
              <a:t>Cr.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2472" y="1761745"/>
            <a:ext cx="2935224" cy="1975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44846" y="2396995"/>
            <a:ext cx="196342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500" spc="110" dirty="0">
                <a:solidFill>
                  <a:srgbClr val="FFFFFF"/>
                </a:solidFill>
                <a:latin typeface="Georgia"/>
                <a:cs typeface="Georgia"/>
              </a:rPr>
              <a:t>TABLE</a:t>
            </a:r>
            <a:r>
              <a:rPr sz="3500" spc="1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3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6215" y="4046220"/>
            <a:ext cx="5163312" cy="2337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53129" y="4306060"/>
            <a:ext cx="3856990" cy="163195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84785" marR="128905" indent="-172720">
              <a:lnSpc>
                <a:spcPts val="2000"/>
              </a:lnSpc>
              <a:spcBef>
                <a:spcPts val="395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900" spc="65" dirty="0">
                <a:latin typeface="Georgia"/>
                <a:cs typeface="Georgia"/>
              </a:rPr>
              <a:t>Overall Turnover </a:t>
            </a:r>
            <a:r>
              <a:rPr sz="1900" spc="80" dirty="0">
                <a:latin typeface="Georgia"/>
                <a:cs typeface="Georgia"/>
              </a:rPr>
              <a:t>during  </a:t>
            </a:r>
            <a:r>
              <a:rPr sz="1900" spc="65" dirty="0">
                <a:latin typeface="Georgia"/>
                <a:cs typeface="Georgia"/>
              </a:rPr>
              <a:t>immediately </a:t>
            </a:r>
            <a:r>
              <a:rPr sz="1900" spc="70" dirty="0">
                <a:latin typeface="Georgia"/>
                <a:cs typeface="Georgia"/>
              </a:rPr>
              <a:t>preceding </a:t>
            </a:r>
            <a:r>
              <a:rPr sz="1900" spc="105" dirty="0">
                <a:latin typeface="Georgia"/>
                <a:cs typeface="Georgia"/>
              </a:rPr>
              <a:t>f/y </a:t>
            </a:r>
            <a:r>
              <a:rPr sz="1900" spc="90" dirty="0">
                <a:latin typeface="Georgia"/>
                <a:cs typeface="Georgia"/>
              </a:rPr>
              <a:t>Rs.  </a:t>
            </a:r>
            <a:r>
              <a:rPr sz="1900" spc="120" dirty="0">
                <a:latin typeface="Georgia"/>
                <a:cs typeface="Georgia"/>
              </a:rPr>
              <a:t>100 </a:t>
            </a:r>
            <a:r>
              <a:rPr sz="1900" spc="110" dirty="0">
                <a:latin typeface="Georgia"/>
                <a:cs typeface="Georgia"/>
              </a:rPr>
              <a:t>Cr. </a:t>
            </a:r>
            <a:r>
              <a:rPr sz="1900" spc="40" dirty="0">
                <a:latin typeface="Georgia"/>
                <a:cs typeface="Georgia"/>
              </a:rPr>
              <a:t>or </a:t>
            </a:r>
            <a:r>
              <a:rPr sz="1900" spc="65" dirty="0">
                <a:latin typeface="Georgia"/>
                <a:cs typeface="Georgia"/>
              </a:rPr>
              <a:t>more</a:t>
            </a:r>
            <a:r>
              <a:rPr sz="1900" spc="325" dirty="0">
                <a:latin typeface="Georgia"/>
                <a:cs typeface="Georgia"/>
              </a:rPr>
              <a:t> </a:t>
            </a:r>
            <a:r>
              <a:rPr sz="1900" b="1" spc="-40" dirty="0">
                <a:latin typeface="Georgia"/>
                <a:cs typeface="Georgia"/>
              </a:rPr>
              <a:t>and</a:t>
            </a:r>
            <a:endParaRPr sz="1900">
              <a:latin typeface="Georgia"/>
              <a:cs typeface="Georgia"/>
            </a:endParaRPr>
          </a:p>
          <a:p>
            <a:pPr marL="184785" marR="5080" indent="-172720">
              <a:lnSpc>
                <a:spcPct val="88200"/>
              </a:lnSpc>
              <a:spcBef>
                <a:spcPts val="320"/>
              </a:spcBef>
              <a:buFont typeface="Trebuchet MS"/>
              <a:buChar char="•"/>
              <a:tabLst>
                <a:tab pos="185420" algn="l"/>
              </a:tabLst>
            </a:pPr>
            <a:r>
              <a:rPr sz="1900" b="1" spc="-10" dirty="0">
                <a:latin typeface="Georgia"/>
                <a:cs typeface="Georgia"/>
              </a:rPr>
              <a:t>Aggregate </a:t>
            </a:r>
            <a:r>
              <a:rPr sz="1900" spc="75" dirty="0">
                <a:latin typeface="Georgia"/>
                <a:cs typeface="Georgia"/>
              </a:rPr>
              <a:t>turnover </a:t>
            </a:r>
            <a:r>
              <a:rPr sz="1900" spc="45" dirty="0">
                <a:latin typeface="Georgia"/>
                <a:cs typeface="Georgia"/>
              </a:rPr>
              <a:t>from  </a:t>
            </a:r>
            <a:r>
              <a:rPr sz="1900" spc="65" dirty="0">
                <a:latin typeface="Georgia"/>
                <a:cs typeface="Georgia"/>
              </a:rPr>
              <a:t>individual </a:t>
            </a:r>
            <a:r>
              <a:rPr sz="1900" spc="50" dirty="0">
                <a:latin typeface="Georgia"/>
                <a:cs typeface="Georgia"/>
              </a:rPr>
              <a:t>product(s)/service(s)  </a:t>
            </a:r>
            <a:r>
              <a:rPr sz="1900" spc="90" dirty="0">
                <a:latin typeface="Georgia"/>
                <a:cs typeface="Georgia"/>
              </a:rPr>
              <a:t>Rs. </a:t>
            </a:r>
            <a:r>
              <a:rPr sz="1900" spc="145" dirty="0">
                <a:latin typeface="Georgia"/>
                <a:cs typeface="Georgia"/>
              </a:rPr>
              <a:t>35</a:t>
            </a:r>
            <a:r>
              <a:rPr sz="1900" spc="204" dirty="0">
                <a:latin typeface="Georgia"/>
                <a:cs typeface="Georgia"/>
              </a:rPr>
              <a:t> </a:t>
            </a:r>
            <a:r>
              <a:rPr sz="1900" spc="110" dirty="0">
                <a:latin typeface="Georgia"/>
                <a:cs typeface="Georgia"/>
              </a:rPr>
              <a:t>Cr.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52473" y="4195571"/>
            <a:ext cx="2805683" cy="20391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31441" y="4628514"/>
            <a:ext cx="1990089" cy="102933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65430" marR="5080" indent="-253365">
              <a:lnSpc>
                <a:spcPts val="3700"/>
              </a:lnSpc>
              <a:spcBef>
                <a:spcPts val="645"/>
              </a:spcBef>
            </a:pPr>
            <a:r>
              <a:rPr sz="3500" spc="110" dirty="0">
                <a:solidFill>
                  <a:srgbClr val="FFFFFF"/>
                </a:solidFill>
                <a:latin typeface="Georgia"/>
                <a:cs typeface="Georgia"/>
              </a:rPr>
              <a:t>TABLE </a:t>
            </a:r>
            <a:r>
              <a:rPr sz="3500" spc="300" dirty="0">
                <a:solidFill>
                  <a:srgbClr val="FFFFFF"/>
                </a:solidFill>
                <a:latin typeface="Georgia"/>
                <a:cs typeface="Georgia"/>
              </a:rPr>
              <a:t>B  </a:t>
            </a:r>
            <a:r>
              <a:rPr sz="3500" spc="35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3500" spc="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500" spc="34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endParaRPr sz="3500">
              <a:latin typeface="Georgia"/>
              <a:cs typeface="Georgia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342</Words>
  <Application>Microsoft Office PowerPoint</Application>
  <PresentationFormat>Widescreen</PresentationFormat>
  <Paragraphs>61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CenturyGothic</vt:lpstr>
      <vt:lpstr>Georgia</vt:lpstr>
      <vt:lpstr>Times New Roman</vt:lpstr>
      <vt:lpstr>Trebuchet MS</vt:lpstr>
      <vt:lpstr>Office Theme</vt:lpstr>
      <vt:lpstr>Cost Records and rules (2014)</vt:lpstr>
      <vt:lpstr>COMPANIES</vt:lpstr>
      <vt:lpstr> TABLE-A (REGULATED SECTORS)</vt:lpstr>
      <vt:lpstr>(NON REGULATED SECTORS)</vt:lpstr>
      <vt:lpstr>Non specified sector</vt:lpstr>
      <vt:lpstr>1. Short title and commencement [Rule 1</vt:lpstr>
      <vt:lpstr>Rule 2 Definitions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2020-04-13T06:58:16Z</dcterms:created>
  <dcterms:modified xsi:type="dcterms:W3CDTF">2020-04-14T07:41:09Z</dcterms:modified>
</cp:coreProperties>
</file>