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73" r:id="rId7"/>
    <p:sldId id="266" r:id="rId8"/>
    <p:sldId id="268" r:id="rId9"/>
    <p:sldId id="270" r:id="rId10"/>
    <p:sldId id="272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041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02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14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060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52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538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623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835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83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39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67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A911B-2117-4890-97D5-467BBEC5C5D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FCB97-CF5D-4CE8-BC0A-2FFCDCC424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728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38.png"/><Relationship Id="rId11" Type="http://schemas.openxmlformats.org/officeDocument/2006/relationships/image" Target="../media/image1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9.png"/><Relationship Id="rId11" Type="http://schemas.openxmlformats.org/officeDocument/2006/relationships/image" Target="../media/image1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32.png"/><Relationship Id="rId11" Type="http://schemas.openxmlformats.org/officeDocument/2006/relationships/image" Target="../media/image1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 Records and rules (2014)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CRA form 1- CRA form 4</a:t>
            </a:r>
            <a:endParaRPr lang="en-IN" sz="5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5060" y="0"/>
            <a:ext cx="7653528" cy="1563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7100" y="1316477"/>
            <a:ext cx="1809750" cy="4368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</a:tabLst>
            </a:pPr>
            <a:r>
              <a:rPr sz="1750" spc="330" dirty="0">
                <a:solidFill>
                  <a:srgbClr val="F9F9F9"/>
                </a:solidFill>
                <a:latin typeface="Arial"/>
                <a:cs typeface="Arial"/>
              </a:rPr>
              <a:t>	</a:t>
            </a:r>
            <a:r>
              <a:rPr sz="2700" spc="-75" dirty="0">
                <a:solidFill>
                  <a:srgbClr val="000000"/>
                </a:solidFill>
              </a:rPr>
              <a:t>PART-D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02863" y="1732788"/>
            <a:ext cx="5529580" cy="4820920"/>
            <a:chOff x="1578863" y="1732788"/>
            <a:chExt cx="5529580" cy="4820920"/>
          </a:xfrm>
        </p:grpSpPr>
        <p:sp>
          <p:nvSpPr>
            <p:cNvPr id="5" name="object 5"/>
            <p:cNvSpPr/>
            <p:nvPr/>
          </p:nvSpPr>
          <p:spPr>
            <a:xfrm>
              <a:off x="1578863" y="1732788"/>
              <a:ext cx="4820412" cy="4820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18203" y="2206752"/>
              <a:ext cx="3189731" cy="6690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8203" y="2836163"/>
              <a:ext cx="3189731" cy="6690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8203" y="3465576"/>
              <a:ext cx="3189731" cy="6675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8203" y="4094988"/>
              <a:ext cx="3189731" cy="6675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18203" y="4722876"/>
              <a:ext cx="3189731" cy="6690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9069" y="5372992"/>
              <a:ext cx="3070860" cy="559435"/>
            </a:xfrm>
            <a:custGeom>
              <a:avLst/>
              <a:gdLst/>
              <a:ahLst/>
              <a:cxnLst/>
              <a:rect l="l" t="t" r="r" b="b"/>
              <a:pathLst>
                <a:path w="3070859" h="559435">
                  <a:moveTo>
                    <a:pt x="2977652" y="0"/>
                  </a:moveTo>
                  <a:lnTo>
                    <a:pt x="93207" y="0"/>
                  </a:lnTo>
                  <a:lnTo>
                    <a:pt x="56951" y="7313"/>
                  </a:lnTo>
                  <a:lnTo>
                    <a:pt x="27321" y="27269"/>
                  </a:lnTo>
                  <a:lnTo>
                    <a:pt x="7332" y="56894"/>
                  </a:lnTo>
                  <a:lnTo>
                    <a:pt x="0" y="93213"/>
                  </a:lnTo>
                  <a:lnTo>
                    <a:pt x="0" y="465938"/>
                  </a:lnTo>
                  <a:lnTo>
                    <a:pt x="7332" y="502214"/>
                  </a:lnTo>
                  <a:lnTo>
                    <a:pt x="27321" y="531835"/>
                  </a:lnTo>
                  <a:lnTo>
                    <a:pt x="56951" y="551805"/>
                  </a:lnTo>
                  <a:lnTo>
                    <a:pt x="93207" y="559128"/>
                  </a:lnTo>
                  <a:lnTo>
                    <a:pt x="2977652" y="559128"/>
                  </a:lnTo>
                  <a:lnTo>
                    <a:pt x="3013908" y="551805"/>
                  </a:lnTo>
                  <a:lnTo>
                    <a:pt x="3043538" y="531835"/>
                  </a:lnTo>
                  <a:lnTo>
                    <a:pt x="3063527" y="502214"/>
                  </a:lnTo>
                  <a:lnTo>
                    <a:pt x="3070859" y="465938"/>
                  </a:lnTo>
                  <a:lnTo>
                    <a:pt x="3070859" y="93213"/>
                  </a:lnTo>
                  <a:lnTo>
                    <a:pt x="3063527" y="56894"/>
                  </a:lnTo>
                  <a:lnTo>
                    <a:pt x="3043538" y="27269"/>
                  </a:lnTo>
                  <a:lnTo>
                    <a:pt x="3013908" y="7313"/>
                  </a:lnTo>
                  <a:lnTo>
                    <a:pt x="29776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9069" y="5372992"/>
              <a:ext cx="3070860" cy="559435"/>
            </a:xfrm>
            <a:custGeom>
              <a:avLst/>
              <a:gdLst/>
              <a:ahLst/>
              <a:cxnLst/>
              <a:rect l="l" t="t" r="r" b="b"/>
              <a:pathLst>
                <a:path w="3070859" h="559435">
                  <a:moveTo>
                    <a:pt x="0" y="93213"/>
                  </a:moveTo>
                  <a:lnTo>
                    <a:pt x="7332" y="56894"/>
                  </a:lnTo>
                  <a:lnTo>
                    <a:pt x="27321" y="27269"/>
                  </a:lnTo>
                  <a:lnTo>
                    <a:pt x="56951" y="7313"/>
                  </a:lnTo>
                  <a:lnTo>
                    <a:pt x="93207" y="0"/>
                  </a:lnTo>
                  <a:lnTo>
                    <a:pt x="2977652" y="0"/>
                  </a:lnTo>
                  <a:lnTo>
                    <a:pt x="3013908" y="7313"/>
                  </a:lnTo>
                  <a:lnTo>
                    <a:pt x="3043538" y="27269"/>
                  </a:lnTo>
                  <a:lnTo>
                    <a:pt x="3063527" y="56894"/>
                  </a:lnTo>
                  <a:lnTo>
                    <a:pt x="3070859" y="93213"/>
                  </a:lnTo>
                  <a:lnTo>
                    <a:pt x="3070859" y="465938"/>
                  </a:lnTo>
                  <a:lnTo>
                    <a:pt x="3063527" y="502214"/>
                  </a:lnTo>
                  <a:lnTo>
                    <a:pt x="3043538" y="531835"/>
                  </a:lnTo>
                  <a:lnTo>
                    <a:pt x="3013908" y="551805"/>
                  </a:lnTo>
                  <a:lnTo>
                    <a:pt x="2977652" y="559128"/>
                  </a:lnTo>
                  <a:lnTo>
                    <a:pt x="93207" y="559128"/>
                  </a:lnTo>
                  <a:lnTo>
                    <a:pt x="56951" y="551805"/>
                  </a:lnTo>
                  <a:lnTo>
                    <a:pt x="27321" y="531835"/>
                  </a:lnTo>
                  <a:lnTo>
                    <a:pt x="7332" y="502214"/>
                  </a:lnTo>
                  <a:lnTo>
                    <a:pt x="0" y="465938"/>
                  </a:lnTo>
                  <a:lnTo>
                    <a:pt x="0" y="93213"/>
                  </a:lnTo>
                  <a:close/>
                </a:path>
              </a:pathLst>
            </a:custGeom>
            <a:ln w="25399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81654" y="2275074"/>
            <a:ext cx="2787015" cy="36715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182245">
              <a:lnSpc>
                <a:spcPts val="1490"/>
              </a:lnSpc>
              <a:spcBef>
                <a:spcPts val="310"/>
              </a:spcBef>
              <a:buAutoNum type="arabicPeriod"/>
              <a:tabLst>
                <a:tab pos="250825" algn="l"/>
              </a:tabLst>
            </a:pPr>
            <a:r>
              <a:rPr sz="1400" b="1" spc="-40" dirty="0">
                <a:latin typeface="Georgia"/>
                <a:cs typeface="Georgia"/>
              </a:rPr>
              <a:t>PRODUCT </a:t>
            </a:r>
            <a:r>
              <a:rPr sz="1400" b="1" spc="-90" dirty="0">
                <a:latin typeface="Georgia"/>
                <a:cs typeface="Georgia"/>
              </a:rPr>
              <a:t>AND </a:t>
            </a:r>
            <a:r>
              <a:rPr sz="1400" b="1" spc="-15" dirty="0">
                <a:latin typeface="Georgia"/>
                <a:cs typeface="Georgia"/>
              </a:rPr>
              <a:t>SERVICE  </a:t>
            </a:r>
            <a:r>
              <a:rPr sz="1400" b="1" spc="-35" dirty="0">
                <a:latin typeface="Georgia"/>
                <a:cs typeface="Georgia"/>
              </a:rPr>
              <a:t>PROFITABILITY</a:t>
            </a:r>
            <a:r>
              <a:rPr sz="1400" b="1" spc="30" dirty="0">
                <a:latin typeface="Georgia"/>
                <a:cs typeface="Georgia"/>
              </a:rPr>
              <a:t> </a:t>
            </a:r>
            <a:r>
              <a:rPr sz="1400" b="1" spc="-35" dirty="0">
                <a:latin typeface="Georgia"/>
                <a:cs typeface="Georgia"/>
              </a:rPr>
              <a:t>STATMENT</a:t>
            </a:r>
            <a:endParaRPr sz="1400">
              <a:latin typeface="Georgia"/>
              <a:cs typeface="Georgia"/>
            </a:endParaRPr>
          </a:p>
          <a:p>
            <a:pPr>
              <a:spcBef>
                <a:spcPts val="5"/>
              </a:spcBef>
              <a:buFont typeface="Georgia"/>
              <a:buAutoNum type="arabicPeriod"/>
            </a:pPr>
            <a:endParaRPr sz="1550">
              <a:latin typeface="Georgia"/>
              <a:cs typeface="Georgia"/>
            </a:endParaRPr>
          </a:p>
          <a:p>
            <a:pPr marL="250190" indent="-238125">
              <a:buAutoNum type="arabicPeriod"/>
              <a:tabLst>
                <a:tab pos="250825" algn="l"/>
              </a:tabLst>
            </a:pPr>
            <a:r>
              <a:rPr sz="1400" b="1" spc="-25" dirty="0">
                <a:latin typeface="Georgia"/>
                <a:cs typeface="Georgia"/>
              </a:rPr>
              <a:t>PROFIT</a:t>
            </a:r>
            <a:r>
              <a:rPr sz="1400" b="1" spc="70" dirty="0">
                <a:latin typeface="Georgia"/>
                <a:cs typeface="Georgia"/>
              </a:rPr>
              <a:t> </a:t>
            </a:r>
            <a:r>
              <a:rPr sz="1400" b="1" spc="-40" dirty="0">
                <a:latin typeface="Georgia"/>
                <a:cs typeface="Georgia"/>
              </a:rPr>
              <a:t>RECONCILIATION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Georgia"/>
              <a:buAutoNum type="arabicPeriod"/>
            </a:pPr>
            <a:endParaRPr sz="1600">
              <a:latin typeface="Georgia"/>
              <a:cs typeface="Georgia"/>
            </a:endParaRPr>
          </a:p>
          <a:p>
            <a:pPr>
              <a:spcBef>
                <a:spcPts val="20"/>
              </a:spcBef>
              <a:buFont typeface="Georgia"/>
              <a:buAutoNum type="arabicPeriod"/>
            </a:pPr>
            <a:endParaRPr sz="1450">
              <a:latin typeface="Georgia"/>
              <a:cs typeface="Georgia"/>
            </a:endParaRPr>
          </a:p>
          <a:p>
            <a:pPr marL="12700" marR="5080">
              <a:lnSpc>
                <a:spcPts val="1490"/>
              </a:lnSpc>
              <a:buAutoNum type="arabicPeriod"/>
              <a:tabLst>
                <a:tab pos="250825" algn="l"/>
              </a:tabLst>
            </a:pPr>
            <a:r>
              <a:rPr sz="1400" b="1" spc="-65" dirty="0">
                <a:latin typeface="Georgia"/>
                <a:cs typeface="Georgia"/>
              </a:rPr>
              <a:t>VALUE </a:t>
            </a:r>
            <a:r>
              <a:rPr sz="1400" b="1" spc="-60" dirty="0">
                <a:latin typeface="Georgia"/>
                <a:cs typeface="Georgia"/>
              </a:rPr>
              <a:t>ADDITION </a:t>
            </a:r>
            <a:r>
              <a:rPr sz="1400" b="1" spc="-95" dirty="0">
                <a:latin typeface="Georgia"/>
                <a:cs typeface="Georgia"/>
              </a:rPr>
              <a:t>AND  </a:t>
            </a:r>
            <a:r>
              <a:rPr sz="1400" b="1" spc="-50" dirty="0">
                <a:latin typeface="Georgia"/>
                <a:cs typeface="Georgia"/>
              </a:rPr>
              <a:t>DISTRIBUTION </a:t>
            </a:r>
            <a:r>
              <a:rPr sz="1400" b="1" spc="-5" dirty="0">
                <a:latin typeface="Georgia"/>
                <a:cs typeface="Georgia"/>
              </a:rPr>
              <a:t>OF</a:t>
            </a:r>
            <a:r>
              <a:rPr sz="1400" b="1" spc="170" dirty="0">
                <a:latin typeface="Georgia"/>
                <a:cs typeface="Georgia"/>
              </a:rPr>
              <a:t> </a:t>
            </a:r>
            <a:r>
              <a:rPr sz="1400" b="1" spc="-55" dirty="0">
                <a:latin typeface="Georgia"/>
                <a:cs typeface="Georgia"/>
              </a:rPr>
              <a:t>EARNINGS</a:t>
            </a:r>
            <a:endParaRPr sz="1400">
              <a:latin typeface="Georgia"/>
              <a:cs typeface="Georgia"/>
            </a:endParaRPr>
          </a:p>
          <a:p>
            <a:pPr>
              <a:spcBef>
                <a:spcPts val="40"/>
              </a:spcBef>
              <a:buFont typeface="Georgia"/>
              <a:buAutoNum type="arabicPeriod"/>
            </a:pPr>
            <a:endParaRPr sz="1700">
              <a:latin typeface="Georgia"/>
              <a:cs typeface="Georgia"/>
            </a:endParaRPr>
          </a:p>
          <a:p>
            <a:pPr marL="12700" marR="64135">
              <a:lnSpc>
                <a:spcPts val="1490"/>
              </a:lnSpc>
              <a:buAutoNum type="arabicPeriod"/>
              <a:tabLst>
                <a:tab pos="250825" algn="l"/>
              </a:tabLst>
            </a:pPr>
            <a:r>
              <a:rPr sz="1400" b="1" spc="-60" dirty="0">
                <a:latin typeface="Georgia"/>
                <a:cs typeface="Georgia"/>
              </a:rPr>
              <a:t>FINANCIAL </a:t>
            </a:r>
            <a:r>
              <a:rPr sz="1400" b="1" spc="-45" dirty="0">
                <a:latin typeface="Georgia"/>
                <a:cs typeface="Georgia"/>
              </a:rPr>
              <a:t>POSITION </a:t>
            </a:r>
            <a:r>
              <a:rPr sz="1400" b="1" spc="-95" dirty="0">
                <a:latin typeface="Georgia"/>
                <a:cs typeface="Georgia"/>
              </a:rPr>
              <a:t>AND  </a:t>
            </a:r>
            <a:r>
              <a:rPr sz="1400" b="1" spc="-35" dirty="0">
                <a:latin typeface="Georgia"/>
                <a:cs typeface="Georgia"/>
              </a:rPr>
              <a:t>RATIO</a:t>
            </a:r>
            <a:r>
              <a:rPr sz="1400" b="1" spc="100" dirty="0">
                <a:latin typeface="Georgia"/>
                <a:cs typeface="Georgia"/>
              </a:rPr>
              <a:t> </a:t>
            </a:r>
            <a:r>
              <a:rPr sz="1400" b="1" spc="-55" dirty="0">
                <a:latin typeface="Georgia"/>
                <a:cs typeface="Georgia"/>
              </a:rPr>
              <a:t>ANALYSIS</a:t>
            </a:r>
            <a:endParaRPr sz="1400">
              <a:latin typeface="Georgia"/>
              <a:cs typeface="Georgia"/>
            </a:endParaRPr>
          </a:p>
          <a:p>
            <a:pPr>
              <a:spcBef>
                <a:spcPts val="45"/>
              </a:spcBef>
              <a:buFont typeface="Georgia"/>
              <a:buAutoNum type="arabicPeriod"/>
            </a:pPr>
            <a:endParaRPr sz="1700">
              <a:latin typeface="Georgia"/>
              <a:cs typeface="Georgia"/>
            </a:endParaRPr>
          </a:p>
          <a:p>
            <a:pPr marL="12700" marR="934085">
              <a:lnSpc>
                <a:spcPts val="1490"/>
              </a:lnSpc>
              <a:buAutoNum type="arabicPeriod"/>
              <a:tabLst>
                <a:tab pos="250825" algn="l"/>
              </a:tabLst>
            </a:pPr>
            <a:r>
              <a:rPr sz="1400" b="1" spc="-30" dirty="0">
                <a:latin typeface="Georgia"/>
                <a:cs typeface="Georgia"/>
              </a:rPr>
              <a:t>RELATED </a:t>
            </a:r>
            <a:r>
              <a:rPr sz="1400" b="1" spc="-35" dirty="0">
                <a:latin typeface="Georgia"/>
                <a:cs typeface="Georgia"/>
              </a:rPr>
              <a:t>PARTY  TRANSACTIONS</a:t>
            </a:r>
            <a:endParaRPr sz="1400">
              <a:latin typeface="Georgia"/>
              <a:cs typeface="Georgia"/>
            </a:endParaRPr>
          </a:p>
          <a:p>
            <a:pPr>
              <a:spcBef>
                <a:spcPts val="40"/>
              </a:spcBef>
              <a:buFont typeface="Georgia"/>
              <a:buAutoNum type="arabicPeriod"/>
            </a:pPr>
            <a:endParaRPr sz="1700">
              <a:latin typeface="Georgia"/>
              <a:cs typeface="Georgia"/>
            </a:endParaRPr>
          </a:p>
          <a:p>
            <a:pPr marL="12700" marR="547370">
              <a:lnSpc>
                <a:spcPts val="1490"/>
              </a:lnSpc>
              <a:buAutoNum type="arabicPeriod"/>
              <a:tabLst>
                <a:tab pos="250825" algn="l"/>
              </a:tabLst>
            </a:pPr>
            <a:r>
              <a:rPr sz="1400" b="1" spc="-45" dirty="0">
                <a:latin typeface="Georgia"/>
                <a:cs typeface="Georgia"/>
              </a:rPr>
              <a:t>RECONCILIATION </a:t>
            </a:r>
            <a:r>
              <a:rPr sz="1400" b="1" spc="-5" dirty="0">
                <a:latin typeface="Georgia"/>
                <a:cs typeface="Georgia"/>
              </a:rPr>
              <a:t>OF  </a:t>
            </a:r>
            <a:r>
              <a:rPr sz="1400" b="1" spc="-40" dirty="0">
                <a:latin typeface="Georgia"/>
                <a:cs typeface="Georgia"/>
              </a:rPr>
              <a:t>INDIRECT</a:t>
            </a:r>
            <a:r>
              <a:rPr sz="1400" b="1" spc="75" dirty="0">
                <a:latin typeface="Georgia"/>
                <a:cs typeface="Georgia"/>
              </a:rPr>
              <a:t> </a:t>
            </a:r>
            <a:r>
              <a:rPr sz="1400" b="1" spc="-15" dirty="0">
                <a:latin typeface="Georgia"/>
                <a:cs typeface="Georgia"/>
              </a:rPr>
              <a:t>TAXES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0509" y="2092037"/>
            <a:ext cx="6082145" cy="3671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CRA Form 4</a:t>
            </a:r>
            <a:endParaRPr lang="en-IN" sz="7200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541134"/>
            <a:chOff x="0" y="0"/>
            <a:chExt cx="9144000" cy="6541134"/>
          </a:xfrm>
        </p:grpSpPr>
        <p:sp>
          <p:nvSpPr>
            <p:cNvPr id="3" name="object 3"/>
            <p:cNvSpPr/>
            <p:nvPr/>
          </p:nvSpPr>
          <p:spPr>
            <a:xfrm>
              <a:off x="199644" y="0"/>
              <a:ext cx="8944356" cy="10073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29995"/>
              <a:ext cx="9144000" cy="5811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1287" y="4706492"/>
              <a:ext cx="237743" cy="2377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1287" y="4706492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238125" h="238125">
                  <a:moveTo>
                    <a:pt x="0" y="118871"/>
                  </a:moveTo>
                  <a:lnTo>
                    <a:pt x="9341" y="72596"/>
                  </a:lnTo>
                  <a:lnTo>
                    <a:pt x="34816" y="34812"/>
                  </a:lnTo>
                  <a:lnTo>
                    <a:pt x="72601" y="9339"/>
                  </a:lnTo>
                  <a:lnTo>
                    <a:pt x="118871" y="0"/>
                  </a:lnTo>
                  <a:lnTo>
                    <a:pt x="165147" y="9339"/>
                  </a:lnTo>
                  <a:lnTo>
                    <a:pt x="202931" y="34812"/>
                  </a:lnTo>
                  <a:lnTo>
                    <a:pt x="228404" y="72596"/>
                  </a:lnTo>
                  <a:lnTo>
                    <a:pt x="237743" y="118871"/>
                  </a:lnTo>
                  <a:lnTo>
                    <a:pt x="228404" y="165147"/>
                  </a:lnTo>
                  <a:lnTo>
                    <a:pt x="202931" y="202931"/>
                  </a:lnTo>
                  <a:lnTo>
                    <a:pt x="165147" y="228404"/>
                  </a:lnTo>
                  <a:lnTo>
                    <a:pt x="118871" y="237743"/>
                  </a:lnTo>
                  <a:lnTo>
                    <a:pt x="72601" y="228404"/>
                  </a:lnTo>
                  <a:lnTo>
                    <a:pt x="34816" y="202931"/>
                  </a:lnTo>
                  <a:lnTo>
                    <a:pt x="9341" y="165147"/>
                  </a:lnTo>
                  <a:lnTo>
                    <a:pt x="0" y="11887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76704" y="4933314"/>
            <a:ext cx="1966595" cy="142557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88000"/>
              </a:lnSpc>
              <a:spcBef>
                <a:spcPts val="345"/>
              </a:spcBef>
            </a:pPr>
            <a:r>
              <a:rPr sz="1700" spc="70" dirty="0">
                <a:solidFill>
                  <a:srgbClr val="FFFFFF"/>
                </a:solidFill>
                <a:latin typeface="Georgia"/>
                <a:cs typeface="Georgia"/>
              </a:rPr>
              <a:t>EVERY </a:t>
            </a:r>
            <a:r>
              <a:rPr sz="1700" spc="40" dirty="0">
                <a:solidFill>
                  <a:srgbClr val="FFFFFF"/>
                </a:solidFill>
                <a:latin typeface="Georgia"/>
                <a:cs typeface="Georgia"/>
              </a:rPr>
              <a:t>COMPANY  </a:t>
            </a:r>
            <a:r>
              <a:rPr sz="1700" spc="45" dirty="0">
                <a:solidFill>
                  <a:srgbClr val="FFFFFF"/>
                </a:solidFill>
                <a:latin typeface="Georgia"/>
                <a:cs typeface="Georgia"/>
              </a:rPr>
              <a:t>UNDER </a:t>
            </a:r>
            <a:r>
              <a:rPr sz="1700" spc="70" dirty="0">
                <a:solidFill>
                  <a:srgbClr val="FFFFFF"/>
                </a:solidFill>
                <a:latin typeface="Georgia"/>
                <a:cs typeface="Georgia"/>
              </a:rPr>
              <a:t>THESE  RULES </a:t>
            </a:r>
            <a:r>
              <a:rPr sz="1700" spc="30" dirty="0">
                <a:solidFill>
                  <a:srgbClr val="FFFFFF"/>
                </a:solidFill>
                <a:latin typeface="Georgia"/>
                <a:cs typeface="Georgia"/>
              </a:rPr>
              <a:t>SHALL  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MAINTAIN </a:t>
            </a:r>
            <a:r>
              <a:rPr sz="1700" spc="110" dirty="0">
                <a:solidFill>
                  <a:srgbClr val="FFFFFF"/>
                </a:solidFill>
                <a:latin typeface="Georgia"/>
                <a:cs typeface="Georgia"/>
              </a:rPr>
              <a:t>COST  </a:t>
            </a:r>
            <a:r>
              <a:rPr sz="1700" spc="95" dirty="0">
                <a:solidFill>
                  <a:srgbClr val="FFFFFF"/>
                </a:solidFill>
                <a:latin typeface="Georgia"/>
                <a:cs typeface="Georgia"/>
              </a:rPr>
              <a:t>RECORDS </a:t>
            </a:r>
            <a:r>
              <a:rPr sz="1700" spc="25" dirty="0">
                <a:solidFill>
                  <a:srgbClr val="FFFFFF"/>
                </a:solidFill>
                <a:latin typeface="Georgia"/>
                <a:cs typeface="Georgia"/>
              </a:rPr>
              <a:t>ON  </a:t>
            </a:r>
            <a:r>
              <a:rPr sz="1700" b="1" spc="-60" dirty="0">
                <a:solidFill>
                  <a:srgbClr val="FFFFFF"/>
                </a:solidFill>
                <a:latin typeface="Georgia"/>
                <a:cs typeface="Georgia"/>
              </a:rPr>
              <a:t>REGULAR</a:t>
            </a:r>
            <a:r>
              <a:rPr sz="1700" b="1" spc="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Georgia"/>
                <a:cs typeface="Georgia"/>
              </a:rPr>
              <a:t>BASIS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71136" y="2195179"/>
            <a:ext cx="3143885" cy="1400810"/>
            <a:chOff x="3247135" y="2195179"/>
            <a:chExt cx="3143885" cy="1400810"/>
          </a:xfrm>
        </p:grpSpPr>
        <p:sp>
          <p:nvSpPr>
            <p:cNvPr id="9" name="object 9"/>
            <p:cNvSpPr/>
            <p:nvPr/>
          </p:nvSpPr>
          <p:spPr>
            <a:xfrm>
              <a:off x="3259835" y="3153156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214883" y="0"/>
                  </a:moveTo>
                  <a:lnTo>
                    <a:pt x="165628" y="5677"/>
                  </a:lnTo>
                  <a:lnTo>
                    <a:pt x="120404" y="21849"/>
                  </a:lnTo>
                  <a:lnTo>
                    <a:pt x="80505" y="47223"/>
                  </a:lnTo>
                  <a:lnTo>
                    <a:pt x="47223" y="80505"/>
                  </a:lnTo>
                  <a:lnTo>
                    <a:pt x="21849" y="120404"/>
                  </a:lnTo>
                  <a:lnTo>
                    <a:pt x="5677" y="165628"/>
                  </a:lnTo>
                  <a:lnTo>
                    <a:pt x="0" y="214883"/>
                  </a:lnTo>
                  <a:lnTo>
                    <a:pt x="5677" y="264139"/>
                  </a:lnTo>
                  <a:lnTo>
                    <a:pt x="21849" y="309363"/>
                  </a:lnTo>
                  <a:lnTo>
                    <a:pt x="47223" y="349262"/>
                  </a:lnTo>
                  <a:lnTo>
                    <a:pt x="80505" y="382544"/>
                  </a:lnTo>
                  <a:lnTo>
                    <a:pt x="120404" y="407918"/>
                  </a:lnTo>
                  <a:lnTo>
                    <a:pt x="165628" y="424090"/>
                  </a:lnTo>
                  <a:lnTo>
                    <a:pt x="214883" y="429767"/>
                  </a:lnTo>
                  <a:lnTo>
                    <a:pt x="264139" y="424090"/>
                  </a:lnTo>
                  <a:lnTo>
                    <a:pt x="309363" y="407918"/>
                  </a:lnTo>
                  <a:lnTo>
                    <a:pt x="349262" y="382544"/>
                  </a:lnTo>
                  <a:lnTo>
                    <a:pt x="382544" y="349262"/>
                  </a:lnTo>
                  <a:lnTo>
                    <a:pt x="407918" y="309363"/>
                  </a:lnTo>
                  <a:lnTo>
                    <a:pt x="424090" y="264139"/>
                  </a:lnTo>
                  <a:lnTo>
                    <a:pt x="429767" y="214883"/>
                  </a:lnTo>
                  <a:lnTo>
                    <a:pt x="424090" y="165628"/>
                  </a:lnTo>
                  <a:lnTo>
                    <a:pt x="407918" y="120404"/>
                  </a:lnTo>
                  <a:lnTo>
                    <a:pt x="382544" y="80505"/>
                  </a:lnTo>
                  <a:lnTo>
                    <a:pt x="349262" y="47223"/>
                  </a:lnTo>
                  <a:lnTo>
                    <a:pt x="309363" y="21849"/>
                  </a:lnTo>
                  <a:lnTo>
                    <a:pt x="264139" y="5677"/>
                  </a:lnTo>
                  <a:lnTo>
                    <a:pt x="214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59835" y="3153156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0" y="214883"/>
                  </a:moveTo>
                  <a:lnTo>
                    <a:pt x="5677" y="165628"/>
                  </a:lnTo>
                  <a:lnTo>
                    <a:pt x="21849" y="120404"/>
                  </a:lnTo>
                  <a:lnTo>
                    <a:pt x="47223" y="80505"/>
                  </a:lnTo>
                  <a:lnTo>
                    <a:pt x="80505" y="47223"/>
                  </a:lnTo>
                  <a:lnTo>
                    <a:pt x="120404" y="21849"/>
                  </a:lnTo>
                  <a:lnTo>
                    <a:pt x="165628" y="5677"/>
                  </a:lnTo>
                  <a:lnTo>
                    <a:pt x="214883" y="0"/>
                  </a:lnTo>
                  <a:lnTo>
                    <a:pt x="264139" y="5677"/>
                  </a:lnTo>
                  <a:lnTo>
                    <a:pt x="309363" y="21849"/>
                  </a:lnTo>
                  <a:lnTo>
                    <a:pt x="349262" y="47223"/>
                  </a:lnTo>
                  <a:lnTo>
                    <a:pt x="382544" y="80505"/>
                  </a:lnTo>
                  <a:lnTo>
                    <a:pt x="407918" y="120404"/>
                  </a:lnTo>
                  <a:lnTo>
                    <a:pt x="424090" y="165628"/>
                  </a:lnTo>
                  <a:lnTo>
                    <a:pt x="429767" y="214883"/>
                  </a:lnTo>
                  <a:lnTo>
                    <a:pt x="424090" y="264139"/>
                  </a:lnTo>
                  <a:lnTo>
                    <a:pt x="407918" y="309363"/>
                  </a:lnTo>
                  <a:lnTo>
                    <a:pt x="382544" y="349262"/>
                  </a:lnTo>
                  <a:lnTo>
                    <a:pt x="349262" y="382544"/>
                  </a:lnTo>
                  <a:lnTo>
                    <a:pt x="309363" y="407918"/>
                  </a:lnTo>
                  <a:lnTo>
                    <a:pt x="264139" y="424090"/>
                  </a:lnTo>
                  <a:lnTo>
                    <a:pt x="214883" y="429767"/>
                  </a:lnTo>
                  <a:lnTo>
                    <a:pt x="165628" y="424090"/>
                  </a:lnTo>
                  <a:lnTo>
                    <a:pt x="120404" y="407918"/>
                  </a:lnTo>
                  <a:lnTo>
                    <a:pt x="80505" y="382544"/>
                  </a:lnTo>
                  <a:lnTo>
                    <a:pt x="47223" y="349262"/>
                  </a:lnTo>
                  <a:lnTo>
                    <a:pt x="21849" y="309363"/>
                  </a:lnTo>
                  <a:lnTo>
                    <a:pt x="5677" y="264139"/>
                  </a:lnTo>
                  <a:lnTo>
                    <a:pt x="0" y="21488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3579" y="2207879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297179" y="0"/>
                  </a:moveTo>
                  <a:lnTo>
                    <a:pt x="248989" y="3891"/>
                  </a:lnTo>
                  <a:lnTo>
                    <a:pt x="203268" y="15155"/>
                  </a:lnTo>
                  <a:lnTo>
                    <a:pt x="160632" y="33180"/>
                  </a:lnTo>
                  <a:lnTo>
                    <a:pt x="121692" y="57354"/>
                  </a:lnTo>
                  <a:lnTo>
                    <a:pt x="87062" y="87062"/>
                  </a:lnTo>
                  <a:lnTo>
                    <a:pt x="57354" y="121692"/>
                  </a:lnTo>
                  <a:lnTo>
                    <a:pt x="33180" y="160632"/>
                  </a:lnTo>
                  <a:lnTo>
                    <a:pt x="15155" y="203268"/>
                  </a:lnTo>
                  <a:lnTo>
                    <a:pt x="3891" y="248989"/>
                  </a:lnTo>
                  <a:lnTo>
                    <a:pt x="0" y="297179"/>
                  </a:lnTo>
                  <a:lnTo>
                    <a:pt x="3891" y="345378"/>
                  </a:lnTo>
                  <a:lnTo>
                    <a:pt x="15155" y="391102"/>
                  </a:lnTo>
                  <a:lnTo>
                    <a:pt x="33180" y="433740"/>
                  </a:lnTo>
                  <a:lnTo>
                    <a:pt x="57354" y="472680"/>
                  </a:lnTo>
                  <a:lnTo>
                    <a:pt x="87062" y="507309"/>
                  </a:lnTo>
                  <a:lnTo>
                    <a:pt x="121692" y="537014"/>
                  </a:lnTo>
                  <a:lnTo>
                    <a:pt x="160632" y="561184"/>
                  </a:lnTo>
                  <a:lnTo>
                    <a:pt x="203268" y="579207"/>
                  </a:lnTo>
                  <a:lnTo>
                    <a:pt x="248989" y="590469"/>
                  </a:lnTo>
                  <a:lnTo>
                    <a:pt x="297179" y="594359"/>
                  </a:lnTo>
                  <a:lnTo>
                    <a:pt x="345370" y="590469"/>
                  </a:lnTo>
                  <a:lnTo>
                    <a:pt x="391091" y="579207"/>
                  </a:lnTo>
                  <a:lnTo>
                    <a:pt x="433727" y="561184"/>
                  </a:lnTo>
                  <a:lnTo>
                    <a:pt x="472667" y="537014"/>
                  </a:lnTo>
                  <a:lnTo>
                    <a:pt x="507297" y="507309"/>
                  </a:lnTo>
                  <a:lnTo>
                    <a:pt x="537005" y="472680"/>
                  </a:lnTo>
                  <a:lnTo>
                    <a:pt x="561179" y="433740"/>
                  </a:lnTo>
                  <a:lnTo>
                    <a:pt x="579204" y="391102"/>
                  </a:lnTo>
                  <a:lnTo>
                    <a:pt x="590468" y="345378"/>
                  </a:lnTo>
                  <a:lnTo>
                    <a:pt x="594359" y="297179"/>
                  </a:lnTo>
                  <a:lnTo>
                    <a:pt x="590468" y="248989"/>
                  </a:lnTo>
                  <a:lnTo>
                    <a:pt x="579204" y="203268"/>
                  </a:lnTo>
                  <a:lnTo>
                    <a:pt x="561179" y="160632"/>
                  </a:lnTo>
                  <a:lnTo>
                    <a:pt x="537005" y="121692"/>
                  </a:lnTo>
                  <a:lnTo>
                    <a:pt x="507297" y="87062"/>
                  </a:lnTo>
                  <a:lnTo>
                    <a:pt x="472667" y="57354"/>
                  </a:lnTo>
                  <a:lnTo>
                    <a:pt x="433727" y="33180"/>
                  </a:lnTo>
                  <a:lnTo>
                    <a:pt x="391091" y="15155"/>
                  </a:lnTo>
                  <a:lnTo>
                    <a:pt x="345370" y="3891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83579" y="2207879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0" y="297179"/>
                  </a:moveTo>
                  <a:lnTo>
                    <a:pt x="3891" y="248989"/>
                  </a:lnTo>
                  <a:lnTo>
                    <a:pt x="15155" y="203268"/>
                  </a:lnTo>
                  <a:lnTo>
                    <a:pt x="33180" y="160632"/>
                  </a:lnTo>
                  <a:lnTo>
                    <a:pt x="57354" y="121692"/>
                  </a:lnTo>
                  <a:lnTo>
                    <a:pt x="87062" y="87062"/>
                  </a:lnTo>
                  <a:lnTo>
                    <a:pt x="121692" y="57354"/>
                  </a:lnTo>
                  <a:lnTo>
                    <a:pt x="160632" y="33180"/>
                  </a:lnTo>
                  <a:lnTo>
                    <a:pt x="203268" y="15155"/>
                  </a:lnTo>
                  <a:lnTo>
                    <a:pt x="248989" y="3891"/>
                  </a:lnTo>
                  <a:lnTo>
                    <a:pt x="297179" y="0"/>
                  </a:lnTo>
                  <a:lnTo>
                    <a:pt x="345370" y="3891"/>
                  </a:lnTo>
                  <a:lnTo>
                    <a:pt x="391091" y="15155"/>
                  </a:lnTo>
                  <a:lnTo>
                    <a:pt x="433727" y="33180"/>
                  </a:lnTo>
                  <a:lnTo>
                    <a:pt x="472667" y="57354"/>
                  </a:lnTo>
                  <a:lnTo>
                    <a:pt x="507297" y="87062"/>
                  </a:lnTo>
                  <a:lnTo>
                    <a:pt x="537005" y="121692"/>
                  </a:lnTo>
                  <a:lnTo>
                    <a:pt x="561179" y="160632"/>
                  </a:lnTo>
                  <a:lnTo>
                    <a:pt x="579204" y="203268"/>
                  </a:lnTo>
                  <a:lnTo>
                    <a:pt x="590468" y="248989"/>
                  </a:lnTo>
                  <a:lnTo>
                    <a:pt x="594359" y="297179"/>
                  </a:lnTo>
                  <a:lnTo>
                    <a:pt x="590468" y="345378"/>
                  </a:lnTo>
                  <a:lnTo>
                    <a:pt x="579204" y="391102"/>
                  </a:lnTo>
                  <a:lnTo>
                    <a:pt x="561179" y="433740"/>
                  </a:lnTo>
                  <a:lnTo>
                    <a:pt x="537005" y="472680"/>
                  </a:lnTo>
                  <a:lnTo>
                    <a:pt x="507297" y="507309"/>
                  </a:lnTo>
                  <a:lnTo>
                    <a:pt x="472667" y="537014"/>
                  </a:lnTo>
                  <a:lnTo>
                    <a:pt x="433727" y="561184"/>
                  </a:lnTo>
                  <a:lnTo>
                    <a:pt x="391091" y="579207"/>
                  </a:lnTo>
                  <a:lnTo>
                    <a:pt x="345370" y="590469"/>
                  </a:lnTo>
                  <a:lnTo>
                    <a:pt x="297179" y="594359"/>
                  </a:lnTo>
                  <a:lnTo>
                    <a:pt x="248989" y="590469"/>
                  </a:lnTo>
                  <a:lnTo>
                    <a:pt x="203268" y="579207"/>
                  </a:lnTo>
                  <a:lnTo>
                    <a:pt x="160632" y="561184"/>
                  </a:lnTo>
                  <a:lnTo>
                    <a:pt x="121692" y="537014"/>
                  </a:lnTo>
                  <a:lnTo>
                    <a:pt x="87062" y="507309"/>
                  </a:lnTo>
                  <a:lnTo>
                    <a:pt x="57354" y="472680"/>
                  </a:lnTo>
                  <a:lnTo>
                    <a:pt x="33180" y="433740"/>
                  </a:lnTo>
                  <a:lnTo>
                    <a:pt x="15155" y="391102"/>
                  </a:lnTo>
                  <a:lnTo>
                    <a:pt x="3891" y="345378"/>
                  </a:lnTo>
                  <a:lnTo>
                    <a:pt x="0" y="29717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10940" y="3759198"/>
            <a:ext cx="3347720" cy="21101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88100"/>
              </a:lnSpc>
              <a:spcBef>
                <a:spcPts val="345"/>
              </a:spcBef>
            </a:pPr>
            <a:r>
              <a:rPr sz="1700" spc="-60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700" spc="85" dirty="0">
                <a:solidFill>
                  <a:srgbClr val="FFFFFF"/>
                </a:solidFill>
                <a:latin typeface="Georgia"/>
                <a:cs typeface="Georgia"/>
              </a:rPr>
              <a:t>SUCH </a:t>
            </a:r>
            <a:r>
              <a:rPr sz="1700" spc="1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700" spc="10" dirty="0">
                <a:solidFill>
                  <a:srgbClr val="FFFFFF"/>
                </a:solidFill>
                <a:latin typeface="Georgia"/>
                <a:cs typeface="Georgia"/>
              </a:rPr>
              <a:t>MANNER </a:t>
            </a:r>
            <a:r>
              <a:rPr sz="1700" spc="130" dirty="0">
                <a:solidFill>
                  <a:srgbClr val="FFFFFF"/>
                </a:solidFill>
                <a:latin typeface="Georgia"/>
                <a:cs typeface="Georgia"/>
              </a:rPr>
              <a:t>SO </a:t>
            </a:r>
            <a:r>
              <a:rPr sz="1700" spc="90" dirty="0">
                <a:solidFill>
                  <a:srgbClr val="FFFFFF"/>
                </a:solidFill>
                <a:latin typeface="Georgia"/>
                <a:cs typeface="Georgia"/>
              </a:rPr>
              <a:t>AS </a:t>
            </a:r>
            <a:r>
              <a:rPr sz="1700" spc="40" dirty="0">
                <a:solidFill>
                  <a:srgbClr val="FFFFFF"/>
                </a:solidFill>
                <a:latin typeface="Georgia"/>
                <a:cs typeface="Georgia"/>
              </a:rPr>
              <a:t>TO  </a:t>
            </a:r>
            <a:r>
              <a:rPr sz="1700" spc="55" dirty="0">
                <a:solidFill>
                  <a:srgbClr val="FFFFFF"/>
                </a:solidFill>
                <a:latin typeface="Georgia"/>
                <a:cs typeface="Georgia"/>
              </a:rPr>
              <a:t>ENBALE </a:t>
            </a:r>
            <a:r>
              <a:rPr sz="1700" spc="4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700" spc="85" dirty="0">
                <a:solidFill>
                  <a:srgbClr val="FFFFFF"/>
                </a:solidFill>
                <a:latin typeface="Georgia"/>
                <a:cs typeface="Georgia"/>
              </a:rPr>
              <a:t>GET </a:t>
            </a:r>
            <a:r>
              <a:rPr sz="1700" spc="25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1700" b="1" spc="-65" dirty="0">
                <a:solidFill>
                  <a:srgbClr val="FFFFFF"/>
                </a:solidFill>
                <a:latin typeface="Georgia"/>
                <a:cs typeface="Georgia"/>
              </a:rPr>
              <a:t>PRODUCTWISE </a:t>
            </a:r>
            <a:r>
              <a:rPr sz="1700" b="1" spc="220" dirty="0">
                <a:solidFill>
                  <a:srgbClr val="FFFFFF"/>
                </a:solidFill>
                <a:latin typeface="Georgia"/>
                <a:cs typeface="Georgia"/>
              </a:rPr>
              <a:t>/  </a:t>
            </a:r>
            <a:r>
              <a:rPr sz="1700" b="1" spc="-55" dirty="0">
                <a:solidFill>
                  <a:srgbClr val="FFFFFF"/>
                </a:solidFill>
                <a:latin typeface="Georgia"/>
                <a:cs typeface="Georgia"/>
              </a:rPr>
              <a:t>ACTIVITYWISE </a:t>
            </a:r>
            <a:r>
              <a:rPr sz="1700" b="1" spc="-35" dirty="0">
                <a:solidFill>
                  <a:srgbClr val="FFFFFF"/>
                </a:solidFill>
                <a:latin typeface="Georgia"/>
                <a:cs typeface="Georgia"/>
              </a:rPr>
              <a:t>PER </a:t>
            </a:r>
            <a:r>
              <a:rPr sz="1700" b="1" spc="-95" dirty="0">
                <a:solidFill>
                  <a:srgbClr val="FFFFFF"/>
                </a:solidFill>
                <a:latin typeface="Georgia"/>
                <a:cs typeface="Georgia"/>
              </a:rPr>
              <a:t>UNIT  </a:t>
            </a:r>
            <a:r>
              <a:rPr sz="1700" b="1" spc="15" dirty="0">
                <a:solidFill>
                  <a:srgbClr val="FFFFFF"/>
                </a:solidFill>
                <a:latin typeface="Georgia"/>
                <a:cs typeface="Georgia"/>
              </a:rPr>
              <a:t>COST</a:t>
            </a:r>
            <a:r>
              <a:rPr sz="1700" b="1" spc="1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Georgia"/>
                <a:cs typeface="Georgia"/>
              </a:rPr>
              <a:t>OF:-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ts val="1670"/>
              </a:lnSpc>
            </a:pPr>
            <a:r>
              <a:rPr sz="1700" spc="25" dirty="0">
                <a:solidFill>
                  <a:srgbClr val="FFFFFF"/>
                </a:solidFill>
                <a:latin typeface="Georgia"/>
                <a:cs typeface="Georgia"/>
              </a:rPr>
              <a:t>-&gt;PROUCTION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ts val="1800"/>
              </a:lnSpc>
            </a:pP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-&gt;</a:t>
            </a:r>
            <a:r>
              <a:rPr sz="1700" spc="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Georgia"/>
                <a:cs typeface="Georgia"/>
              </a:rPr>
              <a:t>SALES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ts val="1795"/>
              </a:lnSpc>
            </a:pP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-&gt;</a:t>
            </a:r>
            <a:r>
              <a:rPr sz="1700" spc="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Georgia"/>
                <a:cs typeface="Georgia"/>
              </a:rPr>
              <a:t>OPERATIONS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ts val="1914"/>
              </a:lnSpc>
            </a:pP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-&gt;</a:t>
            </a:r>
            <a:r>
              <a:rPr sz="1700" spc="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Georgia"/>
                <a:cs typeface="Georgia"/>
              </a:rPr>
              <a:t>MARGIN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08169" y="3227576"/>
            <a:ext cx="1767839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spc="-60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700" spc="45" dirty="0">
                <a:solidFill>
                  <a:srgbClr val="FFFFFF"/>
                </a:solidFill>
                <a:latin typeface="Georgia"/>
                <a:cs typeface="Georgia"/>
              </a:rPr>
              <a:t>FORM</a:t>
            </a:r>
            <a:r>
              <a:rPr sz="1700" spc="-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b="1" spc="40" dirty="0">
                <a:solidFill>
                  <a:srgbClr val="FFFFFF"/>
                </a:solidFill>
                <a:latin typeface="Georgia"/>
                <a:cs typeface="Georgia"/>
              </a:rPr>
              <a:t>CRA-1</a:t>
            </a:r>
            <a:endParaRPr sz="1700">
              <a:latin typeface="Georgia"/>
              <a:cs typeface="Georgia"/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2431" y="1"/>
            <a:ext cx="8327390" cy="6722745"/>
            <a:chOff x="408431" y="0"/>
            <a:chExt cx="8327390" cy="6722745"/>
          </a:xfrm>
        </p:grpSpPr>
        <p:sp>
          <p:nvSpPr>
            <p:cNvPr id="3" name="object 3"/>
            <p:cNvSpPr/>
            <p:nvPr/>
          </p:nvSpPr>
          <p:spPr>
            <a:xfrm>
              <a:off x="3550920" y="0"/>
              <a:ext cx="2276856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8431" y="647699"/>
              <a:ext cx="8327135" cy="6074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82491" y="719069"/>
            <a:ext cx="6657975" cy="581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5630" indent="-583565">
              <a:spcBef>
                <a:spcPts val="105"/>
              </a:spcBef>
              <a:buAutoNum type="arabicPeriod"/>
              <a:tabLst>
                <a:tab pos="596265" algn="l"/>
              </a:tabLst>
            </a:pPr>
            <a:r>
              <a:rPr sz="2300" b="1" spc="-90" dirty="0">
                <a:latin typeface="Georgia"/>
                <a:cs typeface="Georgia"/>
              </a:rPr>
              <a:t>MAERIAL</a:t>
            </a:r>
            <a:r>
              <a:rPr sz="2300" b="1" spc="190" dirty="0">
                <a:latin typeface="Georgia"/>
                <a:cs typeface="Georgia"/>
              </a:rPr>
              <a:t> </a:t>
            </a:r>
            <a:r>
              <a:rPr sz="2300" b="1" spc="20" dirty="0">
                <a:latin typeface="Georgia"/>
                <a:cs typeface="Georgia"/>
              </a:rPr>
              <a:t>COST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/>
              <a:tabLst>
                <a:tab pos="596265" algn="l"/>
              </a:tabLst>
            </a:pPr>
            <a:r>
              <a:rPr sz="2300" b="1" spc="-70" dirty="0">
                <a:latin typeface="Georgia"/>
                <a:cs typeface="Georgia"/>
              </a:rPr>
              <a:t>EMPLOYEE</a:t>
            </a:r>
            <a:r>
              <a:rPr sz="2300" b="1" spc="190" dirty="0">
                <a:latin typeface="Georgia"/>
                <a:cs typeface="Georgia"/>
              </a:rPr>
              <a:t> </a:t>
            </a:r>
            <a:r>
              <a:rPr sz="2300" b="1" spc="15" dirty="0">
                <a:latin typeface="Georgia"/>
                <a:cs typeface="Georgia"/>
              </a:rPr>
              <a:t>COST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/>
              <a:tabLst>
                <a:tab pos="596265" algn="l"/>
              </a:tabLst>
            </a:pPr>
            <a:r>
              <a:rPr sz="2300" b="1" spc="-60" dirty="0">
                <a:latin typeface="Georgia"/>
                <a:cs typeface="Georgia"/>
              </a:rPr>
              <a:t>UTILITIES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/>
              <a:tabLst>
                <a:tab pos="596265" algn="l"/>
              </a:tabLst>
            </a:pPr>
            <a:r>
              <a:rPr sz="2300" b="1" spc="-30" dirty="0">
                <a:latin typeface="Georgia"/>
                <a:cs typeface="Georgia"/>
              </a:rPr>
              <a:t>DIRECT</a:t>
            </a:r>
            <a:r>
              <a:rPr sz="2300" b="1" spc="165" dirty="0">
                <a:latin typeface="Georgia"/>
                <a:cs typeface="Georgia"/>
              </a:rPr>
              <a:t> </a:t>
            </a:r>
            <a:r>
              <a:rPr sz="2300" b="1" spc="-50" dirty="0">
                <a:latin typeface="Georgia"/>
                <a:cs typeface="Georgia"/>
              </a:rPr>
              <a:t>EXPENSES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/>
              <a:tabLst>
                <a:tab pos="596265" algn="l"/>
              </a:tabLst>
            </a:pPr>
            <a:r>
              <a:rPr sz="2300" b="1" spc="-50" dirty="0">
                <a:latin typeface="Georgia"/>
                <a:cs typeface="Georgia"/>
              </a:rPr>
              <a:t>REPAIRS </a:t>
            </a:r>
            <a:r>
              <a:rPr sz="2300" b="1" spc="-150" dirty="0">
                <a:latin typeface="Georgia"/>
                <a:cs typeface="Georgia"/>
              </a:rPr>
              <a:t>AND</a:t>
            </a:r>
            <a:r>
              <a:rPr sz="2300" b="1" spc="-120" dirty="0">
                <a:latin typeface="Georgia"/>
                <a:cs typeface="Georgia"/>
              </a:rPr>
              <a:t> </a:t>
            </a:r>
            <a:r>
              <a:rPr sz="2300" b="1" spc="-100" dirty="0">
                <a:latin typeface="Georgia"/>
                <a:cs typeface="Georgia"/>
              </a:rPr>
              <a:t>MAINTENANCE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/>
              <a:tabLst>
                <a:tab pos="596265" algn="l"/>
              </a:tabLst>
            </a:pPr>
            <a:r>
              <a:rPr sz="2300" b="1" spc="-55" dirty="0">
                <a:latin typeface="Georgia"/>
                <a:cs typeface="Georgia"/>
              </a:rPr>
              <a:t>FIXED </a:t>
            </a:r>
            <a:r>
              <a:rPr sz="2300" b="1" dirty="0">
                <a:latin typeface="Georgia"/>
                <a:cs typeface="Georgia"/>
              </a:rPr>
              <a:t>ASSETS </a:t>
            </a:r>
            <a:r>
              <a:rPr sz="2300" b="1" spc="-150" dirty="0">
                <a:latin typeface="Georgia"/>
                <a:cs typeface="Georgia"/>
              </a:rPr>
              <a:t>AND</a:t>
            </a:r>
            <a:r>
              <a:rPr sz="2300" b="1" spc="55" dirty="0">
                <a:latin typeface="Georgia"/>
                <a:cs typeface="Georgia"/>
              </a:rPr>
              <a:t> </a:t>
            </a:r>
            <a:r>
              <a:rPr sz="2300" b="1" spc="-60" dirty="0">
                <a:latin typeface="Georgia"/>
                <a:cs typeface="Georgia"/>
              </a:rPr>
              <a:t>DEPRECIATION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/>
              <a:tabLst>
                <a:tab pos="596265" algn="l"/>
              </a:tabLst>
            </a:pPr>
            <a:r>
              <a:rPr sz="2300" b="1" spc="-65" dirty="0">
                <a:latin typeface="Georgia"/>
                <a:cs typeface="Georgia"/>
              </a:rPr>
              <a:t>OVERHEADS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/>
              <a:tabLst>
                <a:tab pos="596265" algn="l"/>
              </a:tabLst>
            </a:pPr>
            <a:r>
              <a:rPr sz="2300" b="1" spc="-80" dirty="0">
                <a:latin typeface="Georgia"/>
                <a:cs typeface="Georgia"/>
              </a:rPr>
              <a:t>ADMINISTRATIVE</a:t>
            </a:r>
            <a:r>
              <a:rPr sz="2300" b="1" spc="160" dirty="0">
                <a:latin typeface="Georgia"/>
                <a:cs typeface="Georgia"/>
              </a:rPr>
              <a:t> </a:t>
            </a:r>
            <a:r>
              <a:rPr sz="2300" b="1" spc="-65" dirty="0">
                <a:latin typeface="Georgia"/>
                <a:cs typeface="Georgia"/>
              </a:rPr>
              <a:t>OVERHEADS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/>
              <a:tabLst>
                <a:tab pos="596265" algn="l"/>
              </a:tabLst>
            </a:pPr>
            <a:r>
              <a:rPr sz="2300" b="1" spc="-65" dirty="0">
                <a:latin typeface="Georgia"/>
                <a:cs typeface="Georgia"/>
              </a:rPr>
              <a:t>TRANSPORTATION</a:t>
            </a:r>
            <a:r>
              <a:rPr sz="2300" b="1" spc="155" dirty="0">
                <a:latin typeface="Georgia"/>
                <a:cs typeface="Georgia"/>
              </a:rPr>
              <a:t> </a:t>
            </a:r>
            <a:r>
              <a:rPr sz="2300" b="1" spc="20" dirty="0">
                <a:latin typeface="Georgia"/>
                <a:cs typeface="Georgia"/>
              </a:rPr>
              <a:t>COST</a:t>
            </a:r>
            <a:endParaRPr sz="2300">
              <a:latin typeface="Georgia"/>
              <a:cs typeface="Georgia"/>
            </a:endParaRPr>
          </a:p>
          <a:p>
            <a:pPr marL="12700">
              <a:spcBef>
                <a:spcPts val="2000"/>
              </a:spcBef>
            </a:pPr>
            <a:r>
              <a:rPr sz="2300" b="1" spc="105" dirty="0">
                <a:latin typeface="Georgia"/>
                <a:cs typeface="Georgia"/>
              </a:rPr>
              <a:t>10. </a:t>
            </a:r>
            <a:r>
              <a:rPr sz="2300" b="1" spc="-55" dirty="0">
                <a:latin typeface="Georgia"/>
                <a:cs typeface="Georgia"/>
              </a:rPr>
              <a:t>ROYALTY </a:t>
            </a:r>
            <a:r>
              <a:rPr sz="2300" b="1" spc="-150" dirty="0">
                <a:latin typeface="Georgia"/>
                <a:cs typeface="Georgia"/>
              </a:rPr>
              <a:t>AND </a:t>
            </a:r>
            <a:r>
              <a:rPr sz="2300" b="1" spc="-70" dirty="0">
                <a:latin typeface="Georgia"/>
                <a:cs typeface="Georgia"/>
              </a:rPr>
              <a:t>TECHNICAL </a:t>
            </a:r>
            <a:r>
              <a:rPr sz="2300" b="1" spc="-185" dirty="0">
                <a:latin typeface="Georgia"/>
                <a:cs typeface="Georgia"/>
              </a:rPr>
              <a:t>KNOW</a:t>
            </a:r>
            <a:r>
              <a:rPr sz="2300" b="1" spc="120" dirty="0">
                <a:latin typeface="Georgia"/>
                <a:cs typeface="Georgia"/>
              </a:rPr>
              <a:t> </a:t>
            </a:r>
            <a:r>
              <a:rPr sz="2300" b="1" spc="-229" dirty="0">
                <a:latin typeface="Georgia"/>
                <a:cs typeface="Georgia"/>
              </a:rPr>
              <a:t>HOW</a:t>
            </a:r>
            <a:endParaRPr sz="2300">
              <a:latin typeface="Georgia"/>
              <a:cs typeface="Georgia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0"/>
            <a:ext cx="8383905" cy="6858000"/>
            <a:chOff x="352043" y="0"/>
            <a:chExt cx="8383905" cy="6858000"/>
          </a:xfrm>
        </p:grpSpPr>
        <p:sp>
          <p:nvSpPr>
            <p:cNvPr id="3" name="object 3"/>
            <p:cNvSpPr/>
            <p:nvPr/>
          </p:nvSpPr>
          <p:spPr>
            <a:xfrm>
              <a:off x="3550920" y="0"/>
              <a:ext cx="2276856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2043" y="795527"/>
              <a:ext cx="8383524" cy="6949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2043" y="1399032"/>
              <a:ext cx="8383524" cy="6964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2043" y="2004060"/>
              <a:ext cx="8383524" cy="6949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043" y="2609088"/>
              <a:ext cx="8383524" cy="6949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043" y="3212592"/>
              <a:ext cx="8383524" cy="6949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043" y="3817620"/>
              <a:ext cx="8383524" cy="6949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2043" y="4421123"/>
              <a:ext cx="8383524" cy="6964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043" y="5026152"/>
              <a:ext cx="8383524" cy="6949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043" y="5631179"/>
              <a:ext cx="8383524" cy="6949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2043" y="6234683"/>
              <a:ext cx="8383524" cy="6233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82491" y="871470"/>
            <a:ext cx="7369175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5630" indent="-583565">
              <a:spcBef>
                <a:spcPts val="105"/>
              </a:spcBef>
              <a:buAutoNum type="arabicPeriod" startAt="11"/>
              <a:tabLst>
                <a:tab pos="596265" algn="l"/>
              </a:tabLst>
            </a:pPr>
            <a:r>
              <a:rPr sz="2300" b="1" spc="-40" dirty="0">
                <a:latin typeface="Georgia"/>
                <a:cs typeface="Georgia"/>
              </a:rPr>
              <a:t>RESEARCH </a:t>
            </a:r>
            <a:r>
              <a:rPr sz="2300" b="1" spc="-150" dirty="0">
                <a:latin typeface="Georgia"/>
                <a:cs typeface="Georgia"/>
              </a:rPr>
              <a:t>AND </a:t>
            </a:r>
            <a:r>
              <a:rPr sz="2300" b="1" spc="-75" dirty="0">
                <a:latin typeface="Georgia"/>
                <a:cs typeface="Georgia"/>
              </a:rPr>
              <a:t>DEVELOPMENT</a:t>
            </a:r>
            <a:r>
              <a:rPr sz="2300" b="1" spc="-275" dirty="0">
                <a:latin typeface="Georgia"/>
                <a:cs typeface="Georgia"/>
              </a:rPr>
              <a:t> </a:t>
            </a:r>
            <a:r>
              <a:rPr sz="2300" b="1" spc="-50" dirty="0">
                <a:latin typeface="Georgia"/>
                <a:cs typeface="Georgia"/>
              </a:rPr>
              <a:t>EXPENSES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 startAt="11"/>
              <a:tabLst>
                <a:tab pos="596265" algn="l"/>
              </a:tabLst>
            </a:pPr>
            <a:r>
              <a:rPr sz="2300" b="1" spc="-85" dirty="0">
                <a:latin typeface="Georgia"/>
                <a:cs typeface="Georgia"/>
              </a:rPr>
              <a:t>QUALITY </a:t>
            </a:r>
            <a:r>
              <a:rPr sz="2300" b="1" spc="-55" dirty="0">
                <a:latin typeface="Georgia"/>
                <a:cs typeface="Georgia"/>
              </a:rPr>
              <a:t>CONTROL</a:t>
            </a:r>
            <a:r>
              <a:rPr sz="2300" b="1" spc="-65" dirty="0">
                <a:latin typeface="Georgia"/>
                <a:cs typeface="Georgia"/>
              </a:rPr>
              <a:t> </a:t>
            </a:r>
            <a:r>
              <a:rPr sz="2300" b="1" spc="-50" dirty="0">
                <a:latin typeface="Georgia"/>
                <a:cs typeface="Georgia"/>
              </a:rPr>
              <a:t>EXPENSES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 startAt="11"/>
              <a:tabLst>
                <a:tab pos="596265" algn="l"/>
              </a:tabLst>
            </a:pPr>
            <a:r>
              <a:rPr sz="2300" b="1" spc="-105" dirty="0">
                <a:latin typeface="Georgia"/>
                <a:cs typeface="Georgia"/>
              </a:rPr>
              <a:t>POLLUTION </a:t>
            </a:r>
            <a:r>
              <a:rPr sz="2300" b="1" spc="-55" dirty="0">
                <a:latin typeface="Georgia"/>
                <a:cs typeface="Georgia"/>
              </a:rPr>
              <a:t>CONTROL</a:t>
            </a:r>
            <a:r>
              <a:rPr sz="2300" b="1" spc="-40" dirty="0">
                <a:latin typeface="Georgia"/>
                <a:cs typeface="Georgia"/>
              </a:rPr>
              <a:t> </a:t>
            </a:r>
            <a:r>
              <a:rPr sz="2300" b="1" spc="-50" dirty="0">
                <a:latin typeface="Georgia"/>
                <a:cs typeface="Georgia"/>
              </a:rPr>
              <a:t>EXPENSES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 startAt="11"/>
              <a:tabLst>
                <a:tab pos="596265" algn="l"/>
              </a:tabLst>
            </a:pPr>
            <a:r>
              <a:rPr sz="2300" b="1" spc="-25" dirty="0">
                <a:latin typeface="Georgia"/>
                <a:cs typeface="Georgia"/>
              </a:rPr>
              <a:t>SERVICE </a:t>
            </a:r>
            <a:r>
              <a:rPr sz="2300" b="1" spc="-70" dirty="0">
                <a:latin typeface="Georgia"/>
                <a:cs typeface="Georgia"/>
              </a:rPr>
              <a:t>DEPARTMENT</a:t>
            </a:r>
            <a:r>
              <a:rPr sz="2300" b="1" spc="-195" dirty="0">
                <a:latin typeface="Georgia"/>
                <a:cs typeface="Georgia"/>
              </a:rPr>
              <a:t> </a:t>
            </a:r>
            <a:r>
              <a:rPr sz="2300" b="1" spc="-45" dirty="0">
                <a:latin typeface="Georgia"/>
                <a:cs typeface="Georgia"/>
              </a:rPr>
              <a:t>EXPENSES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 startAt="11"/>
              <a:tabLst>
                <a:tab pos="596265" algn="l"/>
              </a:tabLst>
            </a:pPr>
            <a:r>
              <a:rPr sz="2300" b="1" spc="-85" dirty="0">
                <a:latin typeface="Georgia"/>
                <a:cs typeface="Georgia"/>
              </a:rPr>
              <a:t>PACKING</a:t>
            </a:r>
            <a:r>
              <a:rPr sz="2300" b="1" spc="175" dirty="0">
                <a:latin typeface="Georgia"/>
                <a:cs typeface="Georgia"/>
              </a:rPr>
              <a:t> </a:t>
            </a:r>
            <a:r>
              <a:rPr sz="2300" b="1" spc="-50" dirty="0">
                <a:latin typeface="Georgia"/>
                <a:cs typeface="Georgia"/>
              </a:rPr>
              <a:t>EXPENSES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 startAt="11"/>
              <a:tabLst>
                <a:tab pos="596265" algn="l"/>
              </a:tabLst>
            </a:pPr>
            <a:r>
              <a:rPr sz="2300" b="1" spc="-35" dirty="0">
                <a:latin typeface="Georgia"/>
                <a:cs typeface="Georgia"/>
              </a:rPr>
              <a:t>INTEREST </a:t>
            </a:r>
            <a:r>
              <a:rPr sz="2300" b="1" spc="-150" dirty="0">
                <a:latin typeface="Georgia"/>
                <a:cs typeface="Georgia"/>
              </a:rPr>
              <a:t>AND </a:t>
            </a:r>
            <a:r>
              <a:rPr sz="2300" b="1" spc="-110" dirty="0">
                <a:latin typeface="Georgia"/>
                <a:cs typeface="Georgia"/>
              </a:rPr>
              <a:t>FINANCING</a:t>
            </a:r>
            <a:r>
              <a:rPr sz="2300" b="1" spc="-275" dirty="0">
                <a:latin typeface="Georgia"/>
                <a:cs typeface="Georgia"/>
              </a:rPr>
              <a:t> </a:t>
            </a:r>
            <a:r>
              <a:rPr sz="2300" b="1" spc="-50" dirty="0">
                <a:latin typeface="Georgia"/>
                <a:cs typeface="Georgia"/>
              </a:rPr>
              <a:t>CHARGES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 startAt="11"/>
              <a:tabLst>
                <a:tab pos="596265" algn="l"/>
              </a:tabLst>
            </a:pPr>
            <a:r>
              <a:rPr sz="2300" b="1" spc="-135" dirty="0">
                <a:latin typeface="Georgia"/>
                <a:cs typeface="Georgia"/>
              </a:rPr>
              <a:t>ANY </a:t>
            </a:r>
            <a:r>
              <a:rPr sz="2300" b="1" spc="-55" dirty="0">
                <a:latin typeface="Georgia"/>
                <a:cs typeface="Georgia"/>
              </a:rPr>
              <a:t>OTHER </a:t>
            </a:r>
            <a:r>
              <a:rPr sz="2300" b="1" spc="-70" dirty="0">
                <a:latin typeface="Georgia"/>
                <a:cs typeface="Georgia"/>
              </a:rPr>
              <a:t>ITEM </a:t>
            </a:r>
            <a:r>
              <a:rPr sz="2300" b="1" spc="-10" dirty="0">
                <a:latin typeface="Georgia"/>
                <a:cs typeface="Georgia"/>
              </a:rPr>
              <a:t>OF</a:t>
            </a:r>
            <a:r>
              <a:rPr sz="2300" b="1" spc="40" dirty="0">
                <a:latin typeface="Georgia"/>
                <a:cs typeface="Georgia"/>
              </a:rPr>
              <a:t> </a:t>
            </a:r>
            <a:r>
              <a:rPr sz="2300" b="1" spc="20" dirty="0">
                <a:latin typeface="Georgia"/>
                <a:cs typeface="Georgia"/>
              </a:rPr>
              <a:t>COST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 startAt="11"/>
              <a:tabLst>
                <a:tab pos="596265" algn="l"/>
              </a:tabLst>
            </a:pPr>
            <a:r>
              <a:rPr sz="2300" b="1" spc="-40" dirty="0">
                <a:latin typeface="Georgia"/>
                <a:cs typeface="Georgia"/>
              </a:rPr>
              <a:t>CAPACITY</a:t>
            </a:r>
            <a:r>
              <a:rPr sz="2300" b="1" spc="180" dirty="0">
                <a:latin typeface="Georgia"/>
                <a:cs typeface="Georgia"/>
              </a:rPr>
              <a:t> </a:t>
            </a:r>
            <a:r>
              <a:rPr sz="2300" b="1" spc="-85" dirty="0">
                <a:latin typeface="Georgia"/>
                <a:cs typeface="Georgia"/>
              </a:rPr>
              <a:t>DETERMINATION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0"/>
              </a:spcBef>
              <a:buAutoNum type="arabicPeriod" startAt="11"/>
              <a:tabLst>
                <a:tab pos="596265" algn="l"/>
              </a:tabLst>
            </a:pPr>
            <a:r>
              <a:rPr sz="2300" b="1" spc="-140" dirty="0">
                <a:latin typeface="Georgia"/>
                <a:cs typeface="Georgia"/>
              </a:rPr>
              <a:t>WORK </a:t>
            </a:r>
            <a:r>
              <a:rPr sz="2300" b="1" spc="-170" dirty="0">
                <a:latin typeface="Georgia"/>
                <a:cs typeface="Georgia"/>
              </a:rPr>
              <a:t>IN </a:t>
            </a:r>
            <a:r>
              <a:rPr sz="2300" b="1" spc="-30" dirty="0">
                <a:latin typeface="Georgia"/>
                <a:cs typeface="Georgia"/>
              </a:rPr>
              <a:t>PROGRESS </a:t>
            </a:r>
            <a:r>
              <a:rPr sz="2300" b="1" spc="-150" dirty="0">
                <a:latin typeface="Georgia"/>
                <a:cs typeface="Georgia"/>
              </a:rPr>
              <a:t>AND </a:t>
            </a:r>
            <a:r>
              <a:rPr sz="2300" b="1" spc="-90" dirty="0">
                <a:latin typeface="Georgia"/>
                <a:cs typeface="Georgia"/>
              </a:rPr>
              <a:t>FINISHED</a:t>
            </a:r>
            <a:r>
              <a:rPr sz="2300" b="1" spc="70" dirty="0">
                <a:latin typeface="Georgia"/>
                <a:cs typeface="Georgia"/>
              </a:rPr>
              <a:t> </a:t>
            </a:r>
            <a:r>
              <a:rPr sz="2300" b="1" dirty="0">
                <a:latin typeface="Georgia"/>
                <a:cs typeface="Georgia"/>
              </a:rPr>
              <a:t>STOCK</a:t>
            </a:r>
            <a:endParaRPr sz="2300">
              <a:latin typeface="Georgia"/>
              <a:cs typeface="Georgia"/>
            </a:endParaRPr>
          </a:p>
          <a:p>
            <a:pPr marL="595630" indent="-583565">
              <a:spcBef>
                <a:spcPts val="2005"/>
              </a:spcBef>
              <a:buAutoNum type="arabicPeriod" startAt="11"/>
              <a:tabLst>
                <a:tab pos="596265" algn="l"/>
              </a:tabLst>
            </a:pPr>
            <a:r>
              <a:rPr sz="2300" b="1" spc="-45" dirty="0">
                <a:latin typeface="Georgia"/>
                <a:cs typeface="Georgia"/>
              </a:rPr>
              <a:t>CAPTIVE</a:t>
            </a:r>
            <a:r>
              <a:rPr sz="2300" b="1" spc="180" dirty="0">
                <a:latin typeface="Georgia"/>
                <a:cs typeface="Georgia"/>
              </a:rPr>
              <a:t> </a:t>
            </a:r>
            <a:r>
              <a:rPr sz="2300" b="1" spc="-95" dirty="0">
                <a:latin typeface="Georgia"/>
                <a:cs typeface="Georgia"/>
              </a:rPr>
              <a:t>CONSUMPTION</a:t>
            </a:r>
            <a:endParaRPr sz="2300">
              <a:latin typeface="Georgia"/>
              <a:cs typeface="Georgia"/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2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20" y="-41564"/>
            <a:ext cx="2276856" cy="102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82140" y="841247"/>
            <a:ext cx="8427720" cy="5553710"/>
            <a:chOff x="358140" y="841247"/>
            <a:chExt cx="8427720" cy="5553710"/>
          </a:xfrm>
        </p:grpSpPr>
        <p:sp>
          <p:nvSpPr>
            <p:cNvPr id="4" name="object 4"/>
            <p:cNvSpPr/>
            <p:nvPr/>
          </p:nvSpPr>
          <p:spPr>
            <a:xfrm>
              <a:off x="358140" y="1421891"/>
              <a:ext cx="8377428" cy="6187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40" y="1970531"/>
              <a:ext cx="8427720" cy="6187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8140" y="2510027"/>
              <a:ext cx="8377428" cy="620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140" y="3058668"/>
              <a:ext cx="8377428" cy="6187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140" y="3599687"/>
              <a:ext cx="8377428" cy="6187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140" y="4146803"/>
              <a:ext cx="8377428" cy="6187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140" y="4687824"/>
              <a:ext cx="8377428" cy="6187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8140" y="5234939"/>
              <a:ext cx="8377428" cy="6202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8140" y="5775959"/>
              <a:ext cx="8377428" cy="6187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8140" y="841247"/>
              <a:ext cx="8377428" cy="6187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67560" y="908680"/>
            <a:ext cx="7967980" cy="533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9430" indent="-507365">
              <a:spcBef>
                <a:spcPts val="105"/>
              </a:spcBef>
              <a:buAutoNum type="arabicPeriod" startAt="21"/>
              <a:tabLst>
                <a:tab pos="520065" algn="l"/>
              </a:tabLst>
            </a:pPr>
            <a:r>
              <a:rPr sz="2000" b="1" spc="-70" dirty="0">
                <a:latin typeface="Georgia"/>
                <a:cs typeface="Georgia"/>
              </a:rPr>
              <a:t>BY </a:t>
            </a:r>
            <a:r>
              <a:rPr sz="2000" b="1" spc="-45" dirty="0">
                <a:latin typeface="Georgia"/>
                <a:cs typeface="Georgia"/>
              </a:rPr>
              <a:t>PRODUCTS </a:t>
            </a:r>
            <a:r>
              <a:rPr sz="2000" b="1" spc="-130" dirty="0">
                <a:latin typeface="Georgia"/>
                <a:cs typeface="Georgia"/>
              </a:rPr>
              <a:t>AND </a:t>
            </a:r>
            <a:r>
              <a:rPr sz="2000" b="1" spc="-40" dirty="0">
                <a:latin typeface="Georgia"/>
                <a:cs typeface="Georgia"/>
              </a:rPr>
              <a:t>JOINT</a:t>
            </a:r>
            <a:r>
              <a:rPr sz="2000" b="1" spc="25" dirty="0">
                <a:latin typeface="Georgia"/>
                <a:cs typeface="Georgia"/>
              </a:rPr>
              <a:t> </a:t>
            </a:r>
            <a:r>
              <a:rPr sz="2000" b="1" spc="-45" dirty="0">
                <a:latin typeface="Georgia"/>
                <a:cs typeface="Georgia"/>
              </a:rPr>
              <a:t>PRODUCTS</a:t>
            </a:r>
            <a:endParaRPr sz="2000">
              <a:latin typeface="Georgia"/>
              <a:cs typeface="Georgia"/>
            </a:endParaRPr>
          </a:p>
          <a:p>
            <a:pPr>
              <a:spcBef>
                <a:spcPts val="10"/>
              </a:spcBef>
              <a:buFont typeface="Georgia"/>
              <a:buAutoNum type="arabicPeriod" startAt="21"/>
            </a:pPr>
            <a:endParaRPr sz="1900">
              <a:latin typeface="Georgia"/>
              <a:cs typeface="Georgia"/>
            </a:endParaRPr>
          </a:p>
          <a:p>
            <a:pPr marL="519430" indent="-507365">
              <a:buAutoNum type="arabicPeriod" startAt="21"/>
              <a:tabLst>
                <a:tab pos="520065" algn="l"/>
              </a:tabLst>
            </a:pPr>
            <a:r>
              <a:rPr sz="2000" b="1" spc="-60" dirty="0">
                <a:latin typeface="Georgia"/>
                <a:cs typeface="Georgia"/>
              </a:rPr>
              <a:t>ADJUSTMENT </a:t>
            </a:r>
            <a:r>
              <a:rPr sz="2000" b="1" spc="-10" dirty="0">
                <a:latin typeface="Georgia"/>
                <a:cs typeface="Georgia"/>
              </a:rPr>
              <a:t>OF </a:t>
            </a:r>
            <a:r>
              <a:rPr sz="2000" b="1" spc="15" dirty="0">
                <a:latin typeface="Georgia"/>
                <a:cs typeface="Georgia"/>
              </a:rPr>
              <a:t>COST</a:t>
            </a:r>
            <a:r>
              <a:rPr sz="2000" b="1" spc="70" dirty="0">
                <a:latin typeface="Georgia"/>
                <a:cs typeface="Georgia"/>
              </a:rPr>
              <a:t> </a:t>
            </a:r>
            <a:r>
              <a:rPr sz="2000" b="1" spc="-65" dirty="0">
                <a:latin typeface="Georgia"/>
                <a:cs typeface="Georgia"/>
              </a:rPr>
              <a:t>VARIANCE</a:t>
            </a:r>
            <a:endParaRPr sz="2000">
              <a:latin typeface="Georgia"/>
              <a:cs typeface="Georgia"/>
            </a:endParaRPr>
          </a:p>
          <a:p>
            <a:pPr marL="519430" indent="-507365">
              <a:spcBef>
                <a:spcPts val="1914"/>
              </a:spcBef>
              <a:buAutoNum type="arabicPeriod" startAt="21"/>
              <a:tabLst>
                <a:tab pos="520065" algn="l"/>
              </a:tabLst>
            </a:pPr>
            <a:r>
              <a:rPr sz="2000" b="1" spc="-60" dirty="0">
                <a:latin typeface="Georgia"/>
                <a:cs typeface="Georgia"/>
              </a:rPr>
              <a:t>RECONCILIATION </a:t>
            </a:r>
            <a:r>
              <a:rPr sz="2000" b="1" spc="-10" dirty="0">
                <a:latin typeface="Georgia"/>
                <a:cs typeface="Georgia"/>
              </a:rPr>
              <a:t>OF </a:t>
            </a:r>
            <a:r>
              <a:rPr sz="2000" b="1" spc="15" dirty="0">
                <a:latin typeface="Georgia"/>
                <a:cs typeface="Georgia"/>
              </a:rPr>
              <a:t>COST </a:t>
            </a:r>
            <a:r>
              <a:rPr sz="2000" b="1" spc="-130" dirty="0">
                <a:latin typeface="Georgia"/>
                <a:cs typeface="Georgia"/>
              </a:rPr>
              <a:t>AND </a:t>
            </a:r>
            <a:r>
              <a:rPr sz="2000" b="1" spc="-85" dirty="0">
                <a:latin typeface="Georgia"/>
                <a:cs typeface="Georgia"/>
              </a:rPr>
              <a:t>FINANCIAL</a:t>
            </a:r>
            <a:r>
              <a:rPr sz="2000" b="1" spc="90" dirty="0">
                <a:latin typeface="Georgia"/>
                <a:cs typeface="Georgia"/>
              </a:rPr>
              <a:t> </a:t>
            </a:r>
            <a:r>
              <a:rPr sz="2000" b="1" spc="-45" dirty="0">
                <a:latin typeface="Georgia"/>
                <a:cs typeface="Georgia"/>
              </a:rPr>
              <a:t>ACCOUNTS</a:t>
            </a:r>
            <a:endParaRPr sz="2000">
              <a:latin typeface="Georgia"/>
              <a:cs typeface="Georgia"/>
            </a:endParaRPr>
          </a:p>
          <a:p>
            <a:pPr marL="519430" indent="-507365">
              <a:spcBef>
                <a:spcPts val="1860"/>
              </a:spcBef>
              <a:buAutoNum type="arabicPeriod" startAt="21"/>
              <a:tabLst>
                <a:tab pos="520065" algn="l"/>
              </a:tabLst>
            </a:pPr>
            <a:r>
              <a:rPr sz="2000" b="1" spc="-45" dirty="0">
                <a:latin typeface="Georgia"/>
                <a:cs typeface="Georgia"/>
              </a:rPr>
              <a:t>RELATED </a:t>
            </a:r>
            <a:r>
              <a:rPr sz="2000" b="1" spc="-50" dirty="0">
                <a:latin typeface="Georgia"/>
                <a:cs typeface="Georgia"/>
              </a:rPr>
              <a:t>PARTY</a:t>
            </a:r>
            <a:r>
              <a:rPr sz="2000" b="1" spc="-90" dirty="0">
                <a:latin typeface="Georgia"/>
                <a:cs typeface="Georgia"/>
              </a:rPr>
              <a:t> </a:t>
            </a:r>
            <a:r>
              <a:rPr sz="2000" b="1" spc="-50" dirty="0">
                <a:latin typeface="Georgia"/>
                <a:cs typeface="Georgia"/>
              </a:rPr>
              <a:t>TRANSACTIONS</a:t>
            </a:r>
            <a:endParaRPr sz="2000">
              <a:latin typeface="Georgia"/>
              <a:cs typeface="Georgia"/>
            </a:endParaRPr>
          </a:p>
          <a:p>
            <a:pPr marL="519430" indent="-507365">
              <a:spcBef>
                <a:spcPts val="1914"/>
              </a:spcBef>
              <a:buAutoNum type="arabicPeriod" startAt="21"/>
              <a:tabLst>
                <a:tab pos="520065" algn="l"/>
              </a:tabLst>
            </a:pPr>
            <a:r>
              <a:rPr sz="2000" b="1" spc="-40" dirty="0">
                <a:latin typeface="Georgia"/>
                <a:cs typeface="Georgia"/>
              </a:rPr>
              <a:t>EXPENSES </a:t>
            </a:r>
            <a:r>
              <a:rPr sz="2000" b="1" spc="-35" dirty="0">
                <a:latin typeface="Georgia"/>
                <a:cs typeface="Georgia"/>
              </a:rPr>
              <a:t>OR </a:t>
            </a:r>
            <a:r>
              <a:rPr sz="2000" b="1" spc="-55" dirty="0">
                <a:latin typeface="Georgia"/>
                <a:cs typeface="Georgia"/>
              </a:rPr>
              <a:t>INCENTIVES </a:t>
            </a:r>
            <a:r>
              <a:rPr sz="2000" b="1" spc="-120" dirty="0">
                <a:latin typeface="Georgia"/>
                <a:cs typeface="Georgia"/>
              </a:rPr>
              <a:t>ON</a:t>
            </a:r>
            <a:r>
              <a:rPr sz="2000" b="1" spc="-55" dirty="0">
                <a:latin typeface="Georgia"/>
                <a:cs typeface="Georgia"/>
              </a:rPr>
              <a:t> </a:t>
            </a:r>
            <a:r>
              <a:rPr sz="2000" b="1" spc="-25" dirty="0">
                <a:latin typeface="Georgia"/>
                <a:cs typeface="Georgia"/>
              </a:rPr>
              <a:t>EXPORTS</a:t>
            </a:r>
            <a:endParaRPr sz="2000">
              <a:latin typeface="Georgia"/>
              <a:cs typeface="Georgia"/>
            </a:endParaRPr>
          </a:p>
          <a:p>
            <a:pPr marL="519430" indent="-507365">
              <a:spcBef>
                <a:spcPts val="1855"/>
              </a:spcBef>
              <a:buAutoNum type="arabicPeriod" startAt="21"/>
              <a:tabLst>
                <a:tab pos="520065" algn="l"/>
              </a:tabLst>
            </a:pPr>
            <a:r>
              <a:rPr sz="2000" b="1" spc="-70" dirty="0">
                <a:latin typeface="Georgia"/>
                <a:cs typeface="Georgia"/>
              </a:rPr>
              <a:t>PRODUCTION</a:t>
            </a:r>
            <a:r>
              <a:rPr sz="2000" b="1" spc="130" dirty="0">
                <a:latin typeface="Georgia"/>
                <a:cs typeface="Georgia"/>
              </a:rPr>
              <a:t> </a:t>
            </a:r>
            <a:r>
              <a:rPr sz="2000" b="1" spc="-20" dirty="0">
                <a:latin typeface="Georgia"/>
                <a:cs typeface="Georgia"/>
              </a:rPr>
              <a:t>RECORDS</a:t>
            </a:r>
            <a:endParaRPr sz="2000">
              <a:latin typeface="Georgia"/>
              <a:cs typeface="Georgia"/>
            </a:endParaRPr>
          </a:p>
          <a:p>
            <a:pPr marL="519430" indent="-507365">
              <a:spcBef>
                <a:spcPts val="1920"/>
              </a:spcBef>
              <a:buAutoNum type="arabicPeriod" startAt="21"/>
              <a:tabLst>
                <a:tab pos="520065" algn="l"/>
              </a:tabLst>
            </a:pPr>
            <a:r>
              <a:rPr sz="2000" b="1" spc="-30" dirty="0">
                <a:latin typeface="Georgia"/>
                <a:cs typeface="Georgia"/>
              </a:rPr>
              <a:t>SALES</a:t>
            </a:r>
            <a:r>
              <a:rPr sz="2000" b="1" spc="170" dirty="0">
                <a:latin typeface="Georgia"/>
                <a:cs typeface="Georgia"/>
              </a:rPr>
              <a:t> </a:t>
            </a:r>
            <a:r>
              <a:rPr sz="2000" b="1" spc="-20" dirty="0">
                <a:latin typeface="Georgia"/>
                <a:cs typeface="Georgia"/>
              </a:rPr>
              <a:t>RECORDS</a:t>
            </a:r>
            <a:endParaRPr sz="2000">
              <a:latin typeface="Georgia"/>
              <a:cs typeface="Georgia"/>
            </a:endParaRPr>
          </a:p>
          <a:p>
            <a:pPr marL="520065" indent="-508000">
              <a:spcBef>
                <a:spcPts val="1855"/>
              </a:spcBef>
              <a:buAutoNum type="arabicPeriod" startAt="21"/>
              <a:tabLst>
                <a:tab pos="520700" algn="l"/>
              </a:tabLst>
            </a:pPr>
            <a:r>
              <a:rPr sz="2000" b="1" spc="15" dirty="0">
                <a:latin typeface="Georgia"/>
                <a:cs typeface="Georgia"/>
              </a:rPr>
              <a:t>COST</a:t>
            </a:r>
            <a:r>
              <a:rPr sz="2000" b="1" spc="145" dirty="0">
                <a:latin typeface="Georgia"/>
                <a:cs typeface="Georgia"/>
              </a:rPr>
              <a:t> </a:t>
            </a:r>
            <a:r>
              <a:rPr sz="2000" b="1" spc="-35" dirty="0">
                <a:latin typeface="Georgia"/>
                <a:cs typeface="Georgia"/>
              </a:rPr>
              <a:t>STATEMENTS</a:t>
            </a:r>
            <a:endParaRPr sz="2000">
              <a:latin typeface="Georgia"/>
              <a:cs typeface="Georgia"/>
            </a:endParaRPr>
          </a:p>
          <a:p>
            <a:pPr marL="519430" indent="-507365">
              <a:spcBef>
                <a:spcPts val="1914"/>
              </a:spcBef>
              <a:buAutoNum type="arabicPeriod" startAt="21"/>
              <a:tabLst>
                <a:tab pos="520065" algn="l"/>
              </a:tabLst>
            </a:pPr>
            <a:r>
              <a:rPr sz="2000" b="1" spc="-25" dirty="0">
                <a:latin typeface="Georgia"/>
                <a:cs typeface="Georgia"/>
              </a:rPr>
              <a:t>STATISTICAL</a:t>
            </a:r>
            <a:r>
              <a:rPr sz="2000" b="1" spc="150" dirty="0">
                <a:latin typeface="Georgia"/>
                <a:cs typeface="Georgia"/>
              </a:rPr>
              <a:t> </a:t>
            </a:r>
            <a:r>
              <a:rPr sz="2000" b="1" spc="-20" dirty="0">
                <a:latin typeface="Georgia"/>
                <a:cs typeface="Georgia"/>
              </a:rPr>
              <a:t>RECORDS</a:t>
            </a:r>
            <a:endParaRPr sz="2000">
              <a:latin typeface="Georgia"/>
              <a:cs typeface="Georgia"/>
            </a:endParaRPr>
          </a:p>
          <a:p>
            <a:pPr marL="519430" indent="-507365">
              <a:spcBef>
                <a:spcPts val="1860"/>
              </a:spcBef>
              <a:buAutoNum type="arabicPeriod" startAt="21"/>
              <a:tabLst>
                <a:tab pos="520065" algn="l"/>
              </a:tabLst>
            </a:pPr>
            <a:r>
              <a:rPr sz="2000" b="1" spc="-20" dirty="0">
                <a:latin typeface="Georgia"/>
                <a:cs typeface="Georgia"/>
              </a:rPr>
              <a:t>RECORDS </a:t>
            </a:r>
            <a:r>
              <a:rPr sz="2000" b="1" spc="-10" dirty="0">
                <a:latin typeface="Georgia"/>
                <a:cs typeface="Georgia"/>
              </a:rPr>
              <a:t>OF </a:t>
            </a:r>
            <a:r>
              <a:rPr sz="2000" b="1" spc="-70" dirty="0">
                <a:latin typeface="Georgia"/>
                <a:cs typeface="Georgia"/>
              </a:rPr>
              <a:t>PHYSICAL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spc="-55" dirty="0">
                <a:latin typeface="Georgia"/>
                <a:cs typeface="Georgia"/>
              </a:rPr>
              <a:t>VERIFICATION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0509" y="2092037"/>
            <a:ext cx="6082145" cy="3671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CRA Form 2</a:t>
            </a:r>
            <a:endParaRPr lang="en-IN" sz="7200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8252" y="1"/>
            <a:ext cx="7023100" cy="2127885"/>
            <a:chOff x="1254252" y="0"/>
            <a:chExt cx="7023100" cy="2127885"/>
          </a:xfrm>
        </p:grpSpPr>
        <p:sp>
          <p:nvSpPr>
            <p:cNvPr id="3" name="object 3"/>
            <p:cNvSpPr/>
            <p:nvPr/>
          </p:nvSpPr>
          <p:spPr>
            <a:xfrm>
              <a:off x="1254252" y="0"/>
              <a:ext cx="7022592" cy="15255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6" y="1197863"/>
              <a:ext cx="2773680" cy="9296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08069" y="1408298"/>
            <a:ext cx="1019810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CRA</a:t>
            </a:r>
            <a:r>
              <a:rPr sz="2400" spc="15" dirty="0"/>
              <a:t>-3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723889" y="3547871"/>
            <a:ext cx="3060191" cy="270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398776" y="2125979"/>
            <a:ext cx="5039995" cy="4135120"/>
            <a:chOff x="874775" y="2125979"/>
            <a:chExt cx="5039995" cy="4135120"/>
          </a:xfrm>
        </p:grpSpPr>
        <p:sp>
          <p:nvSpPr>
            <p:cNvPr id="8" name="object 8"/>
            <p:cNvSpPr/>
            <p:nvPr/>
          </p:nvSpPr>
          <p:spPr>
            <a:xfrm>
              <a:off x="4796028" y="2125979"/>
              <a:ext cx="1118615" cy="1368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775" y="3526535"/>
              <a:ext cx="2773679" cy="27340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67225" y="3679060"/>
            <a:ext cx="2499995" cy="23241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065" marR="5080" indent="-1270" algn="ctr">
              <a:lnSpc>
                <a:spcPct val="88100"/>
              </a:lnSpc>
              <a:spcBef>
                <a:spcPts val="440"/>
              </a:spcBef>
            </a:pPr>
            <a:r>
              <a:rPr sz="2400" b="1" spc="-105" dirty="0">
                <a:solidFill>
                  <a:srgbClr val="FFFFFF"/>
                </a:solidFill>
                <a:latin typeface="Georgia"/>
                <a:cs typeface="Georgia"/>
              </a:rPr>
              <a:t>ANNEXURES  </a:t>
            </a:r>
            <a:r>
              <a:rPr sz="2400" b="1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400" b="1" spc="15" dirty="0">
                <a:solidFill>
                  <a:srgbClr val="FFFFFF"/>
                </a:solidFill>
                <a:latin typeface="Georgia"/>
                <a:cs typeface="Georgia"/>
              </a:rPr>
              <a:t>COST  </a:t>
            </a:r>
            <a:r>
              <a:rPr sz="2400" b="1" spc="-110" dirty="0">
                <a:solidFill>
                  <a:srgbClr val="FFFFFF"/>
                </a:solidFill>
                <a:latin typeface="Georgia"/>
                <a:cs typeface="Georgia"/>
              </a:rPr>
              <a:t>AUDIT</a:t>
            </a:r>
            <a:r>
              <a:rPr sz="2400" b="1" spc="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Georgia"/>
                <a:cs typeface="Georgia"/>
              </a:rPr>
              <a:t>REPORT</a:t>
            </a:r>
            <a:endParaRPr sz="2400">
              <a:latin typeface="Georgia"/>
              <a:cs typeface="Georgia"/>
            </a:endParaRPr>
          </a:p>
          <a:p>
            <a:pPr marL="853440" indent="-408940">
              <a:lnSpc>
                <a:spcPts val="2360"/>
              </a:lnSpc>
              <a:buAutoNum type="arabicPeriod"/>
              <a:tabLst>
                <a:tab pos="854075" algn="l"/>
              </a:tabLst>
            </a:pPr>
            <a:r>
              <a:rPr sz="2400" b="1" spc="-60" dirty="0">
                <a:solidFill>
                  <a:srgbClr val="FFFFFF"/>
                </a:solidFill>
                <a:latin typeface="Georgia"/>
                <a:cs typeface="Georgia"/>
              </a:rPr>
              <a:t>PART-A</a:t>
            </a:r>
            <a:endParaRPr sz="2400">
              <a:latin typeface="Georgia"/>
              <a:cs typeface="Georgia"/>
            </a:endParaRPr>
          </a:p>
          <a:p>
            <a:pPr marL="853440" indent="-408940">
              <a:lnSpc>
                <a:spcPts val="2540"/>
              </a:lnSpc>
              <a:buAutoNum type="arabicPeriod"/>
              <a:tabLst>
                <a:tab pos="854075" algn="l"/>
              </a:tabLst>
            </a:pPr>
            <a:r>
              <a:rPr sz="2400" b="1" spc="-60" dirty="0">
                <a:solidFill>
                  <a:srgbClr val="FFFFFF"/>
                </a:solidFill>
                <a:latin typeface="Georgia"/>
                <a:cs typeface="Georgia"/>
              </a:rPr>
              <a:t>PART-B</a:t>
            </a:r>
            <a:endParaRPr sz="2400">
              <a:latin typeface="Georgia"/>
              <a:cs typeface="Georgia"/>
            </a:endParaRPr>
          </a:p>
          <a:p>
            <a:pPr marL="850265" indent="-408940">
              <a:lnSpc>
                <a:spcPts val="2540"/>
              </a:lnSpc>
              <a:buAutoNum type="arabicPeriod"/>
              <a:tabLst>
                <a:tab pos="850900" algn="l"/>
              </a:tabLst>
            </a:pPr>
            <a:r>
              <a:rPr sz="2400" b="1" spc="-35" dirty="0">
                <a:solidFill>
                  <a:srgbClr val="FFFFFF"/>
                </a:solidFill>
                <a:latin typeface="Georgia"/>
                <a:cs typeface="Georgia"/>
              </a:rPr>
              <a:t>PART-C</a:t>
            </a:r>
            <a:endParaRPr sz="2400">
              <a:latin typeface="Georgia"/>
              <a:cs typeface="Georgia"/>
            </a:endParaRPr>
          </a:p>
          <a:p>
            <a:pPr marL="843915" indent="-408305">
              <a:lnSpc>
                <a:spcPts val="2705"/>
              </a:lnSpc>
              <a:buAutoNum type="arabicPeriod"/>
              <a:tabLst>
                <a:tab pos="844550" algn="l"/>
              </a:tabLst>
            </a:pPr>
            <a:r>
              <a:rPr sz="2400" b="1" spc="-65" dirty="0">
                <a:solidFill>
                  <a:srgbClr val="FFFFFF"/>
                </a:solidFill>
                <a:latin typeface="Georgia"/>
                <a:cs typeface="Georgia"/>
              </a:rPr>
              <a:t>PART-D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41035" y="4613148"/>
            <a:ext cx="1414272" cy="5654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70125" y="4478273"/>
            <a:ext cx="2031364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38455" marR="5080" indent="-326390">
              <a:lnSpc>
                <a:spcPts val="2530"/>
              </a:lnSpc>
              <a:spcBef>
                <a:spcPts val="475"/>
              </a:spcBef>
            </a:pPr>
            <a:r>
              <a:rPr sz="2400" b="1" spc="15" dirty="0">
                <a:solidFill>
                  <a:srgbClr val="FFFFFF"/>
                </a:solidFill>
                <a:latin typeface="Georgia"/>
                <a:cs typeface="Georgia"/>
              </a:rPr>
              <a:t>COST </a:t>
            </a:r>
            <a:r>
              <a:rPr sz="2400" b="1" spc="-110" dirty="0">
                <a:solidFill>
                  <a:srgbClr val="FFFFFF"/>
                </a:solidFill>
                <a:latin typeface="Georgia"/>
                <a:cs typeface="Georgia"/>
              </a:rPr>
              <a:t>AUDIT  </a:t>
            </a:r>
            <a:r>
              <a:rPr sz="2400" b="1" spc="-35" dirty="0">
                <a:solidFill>
                  <a:srgbClr val="FFFFFF"/>
                </a:solidFill>
                <a:latin typeface="Georgia"/>
                <a:cs typeface="Georgia"/>
              </a:rPr>
              <a:t>REPORT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96968" y="2124455"/>
            <a:ext cx="1159763" cy="1350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60" y="0"/>
            <a:ext cx="7653528" cy="156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7101" y="1164077"/>
            <a:ext cx="1837689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9F9F9"/>
                </a:solidFill>
                <a:latin typeface="Arial"/>
                <a:cs typeface="Arial"/>
              </a:rPr>
              <a:t>	</a:t>
            </a:r>
            <a:r>
              <a:rPr sz="2800" spc="-65" dirty="0">
                <a:solidFill>
                  <a:srgbClr val="000000"/>
                </a:solidFill>
              </a:rPr>
              <a:t>PART</a:t>
            </a:r>
            <a:r>
              <a:rPr sz="2800" spc="-85" dirty="0">
                <a:solidFill>
                  <a:srgbClr val="000000"/>
                </a:solidFill>
              </a:rPr>
              <a:t>-A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67811" y="1504186"/>
            <a:ext cx="6056630" cy="5278120"/>
            <a:chOff x="1543811" y="1504186"/>
            <a:chExt cx="6056630" cy="5278120"/>
          </a:xfrm>
        </p:grpSpPr>
        <p:sp>
          <p:nvSpPr>
            <p:cNvPr id="5" name="object 5"/>
            <p:cNvSpPr/>
            <p:nvPr/>
          </p:nvSpPr>
          <p:spPr>
            <a:xfrm>
              <a:off x="1543811" y="1504186"/>
              <a:ext cx="5279136" cy="5277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0039" y="2022347"/>
              <a:ext cx="3470148" cy="10180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93743" y="2364991"/>
            <a:ext cx="254381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10" dirty="0">
                <a:latin typeface="Georgia"/>
                <a:cs typeface="Georgia"/>
              </a:rPr>
              <a:t>1.GENERAL</a:t>
            </a:r>
            <a:r>
              <a:rPr sz="1400" b="1" spc="50" dirty="0">
                <a:latin typeface="Georgia"/>
                <a:cs typeface="Georgia"/>
              </a:rPr>
              <a:t> </a:t>
            </a:r>
            <a:r>
              <a:rPr sz="1400" b="1" spc="-60" dirty="0">
                <a:latin typeface="Georgia"/>
                <a:cs typeface="Georgia"/>
              </a:rPr>
              <a:t>INFORMATION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54040" y="3058668"/>
            <a:ext cx="3470148" cy="1016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93743" y="3307459"/>
            <a:ext cx="2954020" cy="4286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310"/>
              </a:spcBef>
            </a:pPr>
            <a:r>
              <a:rPr sz="1400" b="1" spc="30" dirty="0">
                <a:latin typeface="Georgia"/>
                <a:cs typeface="Georgia"/>
              </a:rPr>
              <a:t>2. </a:t>
            </a:r>
            <a:r>
              <a:rPr sz="1400" b="1" spc="-50" dirty="0">
                <a:latin typeface="Georgia"/>
                <a:cs typeface="Georgia"/>
              </a:rPr>
              <a:t>GENERAL </a:t>
            </a:r>
            <a:r>
              <a:rPr sz="1400" b="1" spc="-35" dirty="0">
                <a:latin typeface="Georgia"/>
                <a:cs typeface="Georgia"/>
              </a:rPr>
              <a:t>DETAILS </a:t>
            </a:r>
            <a:r>
              <a:rPr sz="1400" b="1" spc="-5" dirty="0">
                <a:latin typeface="Georgia"/>
                <a:cs typeface="Georgia"/>
              </a:rPr>
              <a:t>OF </a:t>
            </a:r>
            <a:r>
              <a:rPr sz="1400" b="1" spc="10" dirty="0">
                <a:latin typeface="Georgia"/>
                <a:cs typeface="Georgia"/>
              </a:rPr>
              <a:t>COST  </a:t>
            </a:r>
            <a:r>
              <a:rPr sz="1400" b="1" spc="-55" dirty="0">
                <a:latin typeface="Georgia"/>
                <a:cs typeface="Georgia"/>
              </a:rPr>
              <a:t>AUDITOR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54040" y="4094989"/>
            <a:ext cx="3470148" cy="1016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93744" y="4437632"/>
            <a:ext cx="28644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30" dirty="0">
                <a:latin typeface="Georgia"/>
                <a:cs typeface="Georgia"/>
              </a:rPr>
              <a:t>3. </a:t>
            </a:r>
            <a:r>
              <a:rPr sz="1400" b="1" spc="10" dirty="0">
                <a:latin typeface="Georgia"/>
                <a:cs typeface="Georgia"/>
              </a:rPr>
              <a:t>COST </a:t>
            </a:r>
            <a:r>
              <a:rPr sz="1400" b="1" spc="-55" dirty="0">
                <a:latin typeface="Georgia"/>
                <a:cs typeface="Georgia"/>
              </a:rPr>
              <a:t>ACCOUNTING</a:t>
            </a:r>
            <a:r>
              <a:rPr sz="1400" b="1" spc="229" dirty="0">
                <a:latin typeface="Georgia"/>
                <a:cs typeface="Georgia"/>
              </a:rPr>
              <a:t> </a:t>
            </a:r>
            <a:r>
              <a:rPr sz="1400" b="1" spc="-40" dirty="0">
                <a:latin typeface="Georgia"/>
                <a:cs typeface="Georgia"/>
              </a:rPr>
              <a:t>POLICY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54040" y="5129784"/>
            <a:ext cx="3470148" cy="1018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93744" y="5474009"/>
            <a:ext cx="30702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15" dirty="0">
                <a:latin typeface="Georgia"/>
                <a:cs typeface="Georgia"/>
              </a:rPr>
              <a:t>4.</a:t>
            </a:r>
            <a:r>
              <a:rPr sz="1400" b="1" spc="100" dirty="0">
                <a:latin typeface="Georgia"/>
                <a:cs typeface="Georgia"/>
              </a:rPr>
              <a:t> </a:t>
            </a:r>
            <a:r>
              <a:rPr sz="1400" b="1" spc="-15" dirty="0">
                <a:latin typeface="Georgia"/>
                <a:cs typeface="Georgia"/>
              </a:rPr>
              <a:t>PRODUCT/SERVICE/DETAILS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5060" y="0"/>
            <a:ext cx="7653528" cy="1563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7101" y="1316477"/>
            <a:ext cx="7870825" cy="4368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</a:tabLst>
            </a:pPr>
            <a:r>
              <a:rPr sz="1750" spc="330" dirty="0">
                <a:solidFill>
                  <a:srgbClr val="F9F9F9"/>
                </a:solidFill>
                <a:latin typeface="Arial"/>
                <a:cs typeface="Arial"/>
              </a:rPr>
              <a:t>	</a:t>
            </a:r>
            <a:r>
              <a:rPr sz="2700" spc="-65" dirty="0">
                <a:solidFill>
                  <a:srgbClr val="000000"/>
                </a:solidFill>
              </a:rPr>
              <a:t>PART-B </a:t>
            </a:r>
            <a:r>
              <a:rPr sz="2700" spc="-110" dirty="0">
                <a:solidFill>
                  <a:srgbClr val="000000"/>
                </a:solidFill>
              </a:rPr>
              <a:t>(FOR </a:t>
            </a:r>
            <a:r>
              <a:rPr sz="2700" spc="-130" dirty="0">
                <a:solidFill>
                  <a:srgbClr val="000000"/>
                </a:solidFill>
              </a:rPr>
              <a:t>MANUFACTURING</a:t>
            </a:r>
            <a:r>
              <a:rPr sz="2700" spc="-340" dirty="0">
                <a:solidFill>
                  <a:srgbClr val="000000"/>
                </a:solidFill>
              </a:rPr>
              <a:t> </a:t>
            </a:r>
            <a:r>
              <a:rPr sz="2700" spc="-50" dirty="0">
                <a:solidFill>
                  <a:srgbClr val="000000"/>
                </a:solidFill>
              </a:rPr>
              <a:t>SECTOR)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51633" y="1885188"/>
            <a:ext cx="5657215" cy="4820920"/>
            <a:chOff x="1627632" y="1885188"/>
            <a:chExt cx="5657215" cy="4820920"/>
          </a:xfrm>
        </p:grpSpPr>
        <p:sp>
          <p:nvSpPr>
            <p:cNvPr id="5" name="object 5"/>
            <p:cNvSpPr/>
            <p:nvPr/>
          </p:nvSpPr>
          <p:spPr>
            <a:xfrm>
              <a:off x="1627632" y="1885188"/>
              <a:ext cx="4821936" cy="4820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22776" y="2357628"/>
              <a:ext cx="3185159" cy="7680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22776" y="3113532"/>
              <a:ext cx="3185159" cy="7680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22776" y="3869436"/>
              <a:ext cx="3361943" cy="7680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22776" y="4625339"/>
              <a:ext cx="3185159" cy="7680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22776" y="5379720"/>
              <a:ext cx="3185159" cy="7696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87115" y="2481830"/>
            <a:ext cx="2662555" cy="356379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963294">
              <a:lnSpc>
                <a:spcPts val="1490"/>
              </a:lnSpc>
              <a:spcBef>
                <a:spcPts val="310"/>
              </a:spcBef>
              <a:buAutoNum type="arabicPeriod"/>
              <a:tabLst>
                <a:tab pos="250825" algn="l"/>
              </a:tabLst>
            </a:pPr>
            <a:r>
              <a:rPr sz="1400" b="1" spc="-20" dirty="0">
                <a:latin typeface="Georgia"/>
                <a:cs typeface="Georgia"/>
              </a:rPr>
              <a:t>Q</a:t>
            </a:r>
            <a:r>
              <a:rPr sz="1400" b="1" spc="-125" dirty="0">
                <a:latin typeface="Georgia"/>
                <a:cs typeface="Georgia"/>
              </a:rPr>
              <a:t>U</a:t>
            </a:r>
            <a:r>
              <a:rPr sz="1400" b="1" spc="-95" dirty="0">
                <a:latin typeface="Georgia"/>
                <a:cs typeface="Georgia"/>
              </a:rPr>
              <a:t>AN</a:t>
            </a:r>
            <a:r>
              <a:rPr sz="1400" b="1" spc="-30" dirty="0">
                <a:latin typeface="Georgia"/>
                <a:cs typeface="Georgia"/>
              </a:rPr>
              <a:t>T</a:t>
            </a:r>
            <a:r>
              <a:rPr sz="1400" b="1" spc="-15" dirty="0">
                <a:latin typeface="Georgia"/>
                <a:cs typeface="Georgia"/>
              </a:rPr>
              <a:t>I</a:t>
            </a:r>
            <a:r>
              <a:rPr sz="1400" b="1" spc="-5" dirty="0">
                <a:latin typeface="Georgia"/>
                <a:cs typeface="Georgia"/>
              </a:rPr>
              <a:t>TA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spc="-35" dirty="0">
                <a:latin typeface="Georgia"/>
                <a:cs typeface="Georgia"/>
              </a:rPr>
              <a:t>IVE 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b="1" spc="-55" dirty="0">
                <a:latin typeface="Georgia"/>
                <a:cs typeface="Georgia"/>
              </a:rPr>
              <a:t>INFORMATION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Georgia"/>
              <a:buAutoNum type="arabicPeriod"/>
            </a:pPr>
            <a:endParaRPr sz="1600">
              <a:latin typeface="Georgia"/>
              <a:cs typeface="Georgia"/>
            </a:endParaRPr>
          </a:p>
          <a:p>
            <a:pPr marL="12700" marR="812800">
              <a:lnSpc>
                <a:spcPts val="1490"/>
              </a:lnSpc>
              <a:spcBef>
                <a:spcPts val="1155"/>
              </a:spcBef>
              <a:buAutoNum type="arabicPeriod"/>
              <a:tabLst>
                <a:tab pos="250825" algn="l"/>
              </a:tabLst>
            </a:pPr>
            <a:r>
              <a:rPr sz="1400" b="1" spc="-50" dirty="0">
                <a:latin typeface="Georgia"/>
                <a:cs typeface="Georgia"/>
              </a:rPr>
              <a:t>ABRIDGED </a:t>
            </a:r>
            <a:r>
              <a:rPr sz="1400" b="1" spc="10" dirty="0">
                <a:latin typeface="Georgia"/>
                <a:cs typeface="Georgia"/>
              </a:rPr>
              <a:t>COST  </a:t>
            </a:r>
            <a:r>
              <a:rPr sz="1400" b="1" spc="-25" dirty="0">
                <a:latin typeface="Georgia"/>
                <a:cs typeface="Georgia"/>
              </a:rPr>
              <a:t>STATEMENT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600">
              <a:latin typeface="Georgia"/>
              <a:cs typeface="Georgia"/>
            </a:endParaRPr>
          </a:p>
          <a:p>
            <a:pPr marL="12700" marR="5080">
              <a:lnSpc>
                <a:spcPts val="1490"/>
              </a:lnSpc>
              <a:spcBef>
                <a:spcPts val="1155"/>
              </a:spcBef>
            </a:pPr>
            <a:r>
              <a:rPr sz="1400" b="1" spc="45" dirty="0">
                <a:latin typeface="Georgia"/>
                <a:cs typeface="Georgia"/>
              </a:rPr>
              <a:t>2 </a:t>
            </a:r>
            <a:r>
              <a:rPr sz="1400" b="1" spc="-20" dirty="0">
                <a:latin typeface="Georgia"/>
                <a:cs typeface="Georgia"/>
              </a:rPr>
              <a:t>A. </a:t>
            </a:r>
            <a:r>
              <a:rPr sz="1400" b="1" spc="-30" dirty="0">
                <a:latin typeface="Georgia"/>
                <a:cs typeface="Georgia"/>
              </a:rPr>
              <a:t>DETAILS </a:t>
            </a:r>
            <a:r>
              <a:rPr sz="1400" b="1" spc="-5" dirty="0">
                <a:latin typeface="Georgia"/>
                <a:cs typeface="Georgia"/>
              </a:rPr>
              <a:t>OF </a:t>
            </a:r>
            <a:r>
              <a:rPr sz="1400" b="1" spc="-45" dirty="0">
                <a:latin typeface="Georgia"/>
                <a:cs typeface="Georgia"/>
              </a:rPr>
              <a:t>MATERIAL  </a:t>
            </a:r>
            <a:r>
              <a:rPr sz="1400" b="1" spc="-55" dirty="0">
                <a:latin typeface="Georgia"/>
                <a:cs typeface="Georgia"/>
              </a:rPr>
              <a:t>CONSUMED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600">
              <a:latin typeface="Georgia"/>
              <a:cs typeface="Georgia"/>
            </a:endParaRPr>
          </a:p>
          <a:p>
            <a:pPr marL="12700" marR="49530">
              <a:lnSpc>
                <a:spcPts val="1490"/>
              </a:lnSpc>
              <a:spcBef>
                <a:spcPts val="1155"/>
              </a:spcBef>
            </a:pPr>
            <a:r>
              <a:rPr sz="1400" b="1" spc="45" dirty="0">
                <a:latin typeface="Georgia"/>
                <a:cs typeface="Georgia"/>
              </a:rPr>
              <a:t>2 </a:t>
            </a:r>
            <a:r>
              <a:rPr sz="1400" b="1" spc="-20" dirty="0">
                <a:latin typeface="Georgia"/>
                <a:cs typeface="Georgia"/>
              </a:rPr>
              <a:t>B. </a:t>
            </a:r>
            <a:r>
              <a:rPr sz="1400" b="1" spc="-30" dirty="0">
                <a:latin typeface="Georgia"/>
                <a:cs typeface="Georgia"/>
              </a:rPr>
              <a:t>DETAILS </a:t>
            </a:r>
            <a:r>
              <a:rPr sz="1400" b="1" spc="-5" dirty="0">
                <a:latin typeface="Georgia"/>
                <a:cs typeface="Georgia"/>
              </a:rPr>
              <a:t>OF </a:t>
            </a:r>
            <a:r>
              <a:rPr sz="1400" b="1" spc="-40" dirty="0">
                <a:latin typeface="Georgia"/>
                <a:cs typeface="Georgia"/>
              </a:rPr>
              <a:t>UTILITIES  </a:t>
            </a:r>
            <a:r>
              <a:rPr sz="1400" b="1" spc="-55" dirty="0">
                <a:latin typeface="Georgia"/>
                <a:cs typeface="Georgia"/>
              </a:rPr>
              <a:t>CONSUMED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600">
              <a:latin typeface="Georgia"/>
              <a:cs typeface="Georgia"/>
            </a:endParaRPr>
          </a:p>
          <a:p>
            <a:pPr marL="12700" marR="81280">
              <a:lnSpc>
                <a:spcPts val="1490"/>
              </a:lnSpc>
              <a:spcBef>
                <a:spcPts val="1150"/>
              </a:spcBef>
            </a:pPr>
            <a:r>
              <a:rPr sz="1400" b="1" spc="30" dirty="0">
                <a:latin typeface="Georgia"/>
                <a:cs typeface="Georgia"/>
              </a:rPr>
              <a:t>2C. </a:t>
            </a:r>
            <a:r>
              <a:rPr sz="1400" b="1" spc="-30" dirty="0">
                <a:latin typeface="Georgia"/>
                <a:cs typeface="Georgia"/>
              </a:rPr>
              <a:t>DETAILS </a:t>
            </a:r>
            <a:r>
              <a:rPr sz="1400" b="1" spc="-5" dirty="0">
                <a:latin typeface="Georgia"/>
                <a:cs typeface="Georgia"/>
              </a:rPr>
              <a:t>OF </a:t>
            </a:r>
            <a:r>
              <a:rPr sz="1400" b="1" spc="-55" dirty="0">
                <a:latin typeface="Georgia"/>
                <a:cs typeface="Georgia"/>
              </a:rPr>
              <a:t>INDUSTRY  </a:t>
            </a:r>
            <a:r>
              <a:rPr sz="1400" b="1" spc="-10" dirty="0">
                <a:latin typeface="Georgia"/>
                <a:cs typeface="Georgia"/>
              </a:rPr>
              <a:t>SPECIFIC</a:t>
            </a:r>
            <a:r>
              <a:rPr sz="1400" b="1" spc="85" dirty="0">
                <a:latin typeface="Georgia"/>
                <a:cs typeface="Georgia"/>
              </a:rPr>
              <a:t> </a:t>
            </a:r>
            <a:r>
              <a:rPr sz="1400" b="1" spc="-30" dirty="0">
                <a:latin typeface="Georgia"/>
                <a:cs typeface="Georgia"/>
              </a:rPr>
              <a:t>EXPENSES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240</Words>
  <Application>Microsoft Office PowerPoint</Application>
  <PresentationFormat>Widescreen</PresentationFormat>
  <Paragraphs>77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Office Theme</vt:lpstr>
      <vt:lpstr>Cost Records and rules (2014)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CRA-3</vt:lpstr>
      <vt:lpstr> PART-A</vt:lpstr>
      <vt:lpstr> PART-B (FOR MANUFACTURING SECTOR)</vt:lpstr>
      <vt:lpstr> PART-D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2020-04-13T07:07:42Z</dcterms:created>
  <dcterms:modified xsi:type="dcterms:W3CDTF">2020-04-14T11:52:31Z</dcterms:modified>
</cp:coreProperties>
</file>