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241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2950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13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621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65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688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290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192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509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650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580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7EDC-BED0-4D67-B94E-F84EE2019ADA}" type="datetimeFigureOut">
              <a:rPr lang="en-IN" smtClean="0"/>
              <a:t>19-04-2020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EBBF-B446-4539-8E40-C778B675FBB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08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COST ACCOUNTING </a:t>
            </a:r>
            <a:r>
              <a:rPr lang="en-IN" b="1" dirty="0" smtClean="0"/>
              <a:t>STANDARD 2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/>
              <a:t>CAPACITY DETERMINATION</a:t>
            </a:r>
            <a:endParaRPr lang="en-IN" sz="54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IN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-1" y="1343892"/>
            <a:ext cx="12309701" cy="540327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4000" b="1" i="1" dirty="0"/>
              <a:t>This standard deals with the principles and methods of classification and determination </a:t>
            </a:r>
            <a:r>
              <a:rPr lang="en-IN" sz="4000" b="1" i="1" dirty="0" smtClean="0"/>
              <a:t>of capacity </a:t>
            </a:r>
            <a:r>
              <a:rPr lang="en-IN" sz="4000" b="1" i="1" dirty="0"/>
              <a:t>of a plant of an entity for ascertainment of the cost of product, and the </a:t>
            </a:r>
            <a:r>
              <a:rPr lang="en-IN" sz="4000" b="1" i="1" dirty="0" smtClean="0"/>
              <a:t>presentation and </a:t>
            </a:r>
            <a:r>
              <a:rPr lang="en-IN" sz="4000" b="1" i="1" dirty="0"/>
              <a:t>disclosure in cost statements</a:t>
            </a:r>
            <a:r>
              <a:rPr lang="en-IN" sz="4000" b="1" dirty="0"/>
              <a:t>.</a:t>
            </a:r>
            <a:endParaRPr lang="en-IN" sz="40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4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Capacity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04796" y="1825625"/>
            <a:ext cx="8182407" cy="4351338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Determination of Capacity: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b="1" i="1" dirty="0" smtClean="0"/>
              <a:t>Capacity </a:t>
            </a:r>
            <a:r>
              <a:rPr lang="en-IN" b="1" i="1" dirty="0"/>
              <a:t>shall be determined in terms of units of production or equivalent machine or </a:t>
            </a:r>
            <a:r>
              <a:rPr lang="en-IN" b="1" i="1" dirty="0" err="1" smtClean="0"/>
              <a:t>manhours</a:t>
            </a:r>
            <a:r>
              <a:rPr lang="en-IN" b="1" i="1" dirty="0" smtClean="0"/>
              <a:t>.</a:t>
            </a:r>
          </a:p>
          <a:p>
            <a:pPr marL="0" indent="0">
              <a:buNone/>
            </a:pPr>
            <a:r>
              <a:rPr lang="en-IN" b="1" dirty="0" smtClean="0"/>
              <a:t>Installed </a:t>
            </a:r>
            <a:r>
              <a:rPr lang="en-IN" b="1" dirty="0"/>
              <a:t>Capacity:</a:t>
            </a:r>
          </a:p>
          <a:p>
            <a:r>
              <a:rPr lang="en-IN" b="1" i="1" dirty="0"/>
              <a:t>Installed capacity is determined based on:</a:t>
            </a:r>
          </a:p>
          <a:p>
            <a:r>
              <a:rPr lang="en-IN" b="1" i="1" dirty="0"/>
              <a:t>(</a:t>
            </a:r>
            <a:r>
              <a:rPr lang="en-IN" b="1" i="1" dirty="0" err="1"/>
              <a:t>i</a:t>
            </a:r>
            <a:r>
              <a:rPr lang="en-IN" b="1" i="1" dirty="0"/>
              <a:t>) Manufacturers’ Technical specifications</a:t>
            </a:r>
          </a:p>
          <a:p>
            <a:r>
              <a:rPr lang="en-IN" b="1" i="1" dirty="0"/>
              <a:t>(ii) Capacities of individual or interrelated production centres.</a:t>
            </a:r>
          </a:p>
          <a:p>
            <a:r>
              <a:rPr lang="en-IN" b="1" i="1" dirty="0"/>
              <a:t>(iii) Operational constraints / capacity of critical machines</a:t>
            </a:r>
          </a:p>
          <a:p>
            <a:r>
              <a:rPr lang="en-IN" b="1" i="1" dirty="0"/>
              <a:t>(iv) Number of shifts</a:t>
            </a:r>
            <a:endParaRPr lang="en-IN" dirty="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5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Normal Capacity: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b="1" i="1" dirty="0" smtClean="0"/>
              <a:t>Normal </a:t>
            </a:r>
            <a:r>
              <a:rPr lang="en-IN" b="1" i="1" dirty="0"/>
              <a:t>capacity shall be determined </a:t>
            </a:r>
            <a:r>
              <a:rPr lang="en-IN" b="1" i="1" dirty="0" err="1"/>
              <a:t>vis</a:t>
            </a:r>
            <a:r>
              <a:rPr lang="en-IN" b="1" i="1" dirty="0"/>
              <a:t>-a-</a:t>
            </a:r>
            <a:r>
              <a:rPr lang="en-IN" b="1" i="1" dirty="0" err="1"/>
              <a:t>vis</a:t>
            </a:r>
            <a:r>
              <a:rPr lang="en-IN" b="1" i="1" dirty="0"/>
              <a:t> installed capacity after carrying out following</a:t>
            </a:r>
          </a:p>
          <a:p>
            <a:r>
              <a:rPr lang="en-IN" b="1" i="1" dirty="0"/>
              <a:t>adjustments:</a:t>
            </a:r>
          </a:p>
          <a:p>
            <a:r>
              <a:rPr lang="en-IN" b="1" i="1" dirty="0"/>
              <a:t>(</a:t>
            </a:r>
            <a:r>
              <a:rPr lang="en-IN" b="1" i="1" dirty="0" err="1"/>
              <a:t>i</a:t>
            </a:r>
            <a:r>
              <a:rPr lang="en-IN" b="1" i="1" dirty="0"/>
              <a:t>) Holidays, normal shut down days and normal idle time,</a:t>
            </a:r>
          </a:p>
          <a:p>
            <a:r>
              <a:rPr lang="en-IN" b="1" i="1" dirty="0"/>
              <a:t>(ii) Normal time lost in batch change over,</a:t>
            </a:r>
          </a:p>
          <a:p>
            <a:r>
              <a:rPr lang="en-IN" b="1" i="1" dirty="0"/>
              <a:t>(iii) Time lost due to preventive maintenance and normal break downs of </a:t>
            </a:r>
            <a:r>
              <a:rPr lang="en-IN" b="1" i="1" dirty="0" err="1"/>
              <a:t>equipments</a:t>
            </a:r>
            <a:r>
              <a:rPr lang="en-IN" b="1" i="1" dirty="0"/>
              <a:t>,</a:t>
            </a:r>
          </a:p>
          <a:p>
            <a:r>
              <a:rPr lang="en-IN" b="1" i="1" dirty="0"/>
              <a:t>(iv) Loss in efficiency due to ageing of the equipment,</a:t>
            </a:r>
          </a:p>
          <a:p>
            <a:r>
              <a:rPr lang="en-IN" b="1" i="1" dirty="0"/>
              <a:t>(v) Number of shifts.</a:t>
            </a:r>
            <a:endParaRPr lang="en-IN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Capacity utilization: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b="1" i="1" dirty="0" smtClean="0"/>
              <a:t>Capacity </a:t>
            </a:r>
            <a:r>
              <a:rPr lang="en-IN" b="1" i="1" dirty="0"/>
              <a:t>utilization is actual production measured as a percentage of installed capacity.</a:t>
            </a:r>
          </a:p>
          <a:p>
            <a:r>
              <a:rPr lang="en-IN" dirty="0"/>
              <a:t>Actual production refers to in-house production.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8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Disclosure:</a:t>
            </a:r>
            <a:br>
              <a:rPr lang="en-IN" b="1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The </a:t>
            </a:r>
            <a:r>
              <a:rPr lang="en-IN" b="1" dirty="0"/>
              <a:t>cost statements shall disclose the following:</a:t>
            </a:r>
          </a:p>
          <a:p>
            <a:r>
              <a:rPr lang="en-IN" b="1" i="1" dirty="0"/>
              <a:t>1. Basis for arriving at different types of capacity.</a:t>
            </a:r>
          </a:p>
          <a:p>
            <a:r>
              <a:rPr lang="en-IN" b="1" i="1" dirty="0"/>
              <a:t>2. Change in the installed capacity or normal capacity with reasons thereof.</a:t>
            </a:r>
          </a:p>
          <a:p>
            <a:r>
              <a:rPr lang="en-IN" b="1" i="1" dirty="0"/>
              <a:t>3. Increase or decrease in capacity due to </a:t>
            </a:r>
            <a:r>
              <a:rPr lang="en-IN" b="1" i="1" dirty="0" err="1"/>
              <a:t>equipments</a:t>
            </a:r>
            <a:r>
              <a:rPr lang="en-IN" b="1" i="1" dirty="0"/>
              <a:t> taken on lease or leased out.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b="1" i="1" dirty="0" smtClean="0"/>
              <a:t>4. Details </a:t>
            </a:r>
            <a:r>
              <a:rPr lang="en-IN" b="1" i="1" dirty="0"/>
              <a:t>of production</a:t>
            </a:r>
          </a:p>
          <a:p>
            <a:r>
              <a:rPr lang="en-IN" b="1" i="1" dirty="0"/>
              <a:t>(a) Self Manufactured</a:t>
            </a:r>
          </a:p>
          <a:p>
            <a:r>
              <a:rPr lang="en-IN" b="1" i="1" dirty="0"/>
              <a:t>(b) Produced under leasing arrangements</a:t>
            </a:r>
          </a:p>
          <a:p>
            <a:r>
              <a:rPr lang="en-IN" b="1" i="1" dirty="0"/>
              <a:t>(c) Produced on loan license / by third party on job work</a:t>
            </a:r>
          </a:p>
          <a:p>
            <a:r>
              <a:rPr lang="en-IN" b="1" i="1" dirty="0"/>
              <a:t>5. Reasons for low capacity utilization.</a:t>
            </a:r>
          </a:p>
          <a:p>
            <a:r>
              <a:rPr lang="en-IN" b="1" i="1" dirty="0"/>
              <a:t>6. Abnormal cost due to under-utilization of capacity.</a:t>
            </a:r>
          </a:p>
          <a:p>
            <a:r>
              <a:rPr lang="en-IN" b="1" i="1" dirty="0" smtClean="0"/>
              <a:t>7. Disclosures </a:t>
            </a:r>
            <a:r>
              <a:rPr lang="en-IN" b="1" i="1" dirty="0"/>
              <a:t>shall be made only where material, significant and quantifiable.</a:t>
            </a:r>
          </a:p>
          <a:p>
            <a:r>
              <a:rPr lang="en-IN" b="1" dirty="0" smtClean="0"/>
              <a:t>8.  </a:t>
            </a:r>
            <a:r>
              <a:rPr lang="en-IN" b="1" i="1" dirty="0"/>
              <a:t>Disclosures shall be made in the body of the Cost Statement or as a foot note or as a </a:t>
            </a:r>
            <a:r>
              <a:rPr lang="en-IN" b="1" i="1" dirty="0" smtClean="0"/>
              <a:t>separate schedule</a:t>
            </a:r>
            <a:r>
              <a:rPr lang="en-IN" b="1" i="1" dirty="0"/>
              <a:t>.</a:t>
            </a:r>
            <a:endParaRPr lang="en-IN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7311" y="1690688"/>
            <a:ext cx="10061537" cy="4682403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34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mute="1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353</Words>
  <Application>Microsoft Office PowerPoint</Application>
  <PresentationFormat>Widescreen</PresentationFormat>
  <Paragraphs>39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COST ACCOUNTING STANDARD 2</vt:lpstr>
      <vt:lpstr>Introduction</vt:lpstr>
      <vt:lpstr>Types of Capacity</vt:lpstr>
      <vt:lpstr>Determination of Capacity: </vt:lpstr>
      <vt:lpstr>Normal Capacity: </vt:lpstr>
      <vt:lpstr>Capacity utilization: </vt:lpstr>
      <vt:lpstr>Disclosure: </vt:lpstr>
      <vt:lpstr>PowerPoint Presentation</vt:lpstr>
      <vt:lpstr>Question</vt:lpstr>
      <vt:lpstr>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 ACCOUNTING STANDARD 2</dc:title>
  <dc:creator>DELL</dc:creator>
  <cp:lastModifiedBy>DELL</cp:lastModifiedBy>
  <cp:revision>6</cp:revision>
  <dcterms:created xsi:type="dcterms:W3CDTF">2020-04-11T10:03:34Z</dcterms:created>
  <dcterms:modified xsi:type="dcterms:W3CDTF">2020-04-19T10:28:22Z</dcterms:modified>
</cp:coreProperties>
</file>