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93" r:id="rId2"/>
    <p:sldId id="267" r:id="rId3"/>
    <p:sldId id="268" r:id="rId4"/>
    <p:sldId id="270" r:id="rId5"/>
    <p:sldId id="271" r:id="rId6"/>
    <p:sldId id="272" r:id="rId7"/>
    <p:sldId id="275" r:id="rId8"/>
    <p:sldId id="276" r:id="rId9"/>
    <p:sldId id="277" r:id="rId10"/>
    <p:sldId id="278" r:id="rId11"/>
    <p:sldId id="280" r:id="rId12"/>
    <p:sldId id="282" r:id="rId13"/>
    <p:sldId id="283" r:id="rId14"/>
    <p:sldId id="284" r:id="rId15"/>
    <p:sldId id="29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03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B11B2E3D-0FDD-4D87-AFF0-F6C4A124506F}" type="datetimeFigureOut">
              <a:rPr lang="en-IN" smtClean="0"/>
              <a:t>24-12-2020</a:t>
            </a:fld>
            <a:endParaRPr lang="en-IN"/>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IN"/>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20887BDE-5BB3-4A9F-84B2-B512A713B281}" type="slidenum">
              <a:rPr lang="en-IN" smtClean="0"/>
              <a:t>‹#›</a:t>
            </a:fld>
            <a:endParaRPr lang="en-IN"/>
          </a:p>
        </p:txBody>
      </p:sp>
    </p:spTree>
    <p:extLst>
      <p:ext uri="{BB962C8B-B14F-4D97-AF65-F5344CB8AC3E}">
        <p14:creationId xmlns:p14="http://schemas.microsoft.com/office/powerpoint/2010/main" val="4183985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1B2E3D-0FDD-4D87-AFF0-F6C4A124506F}" type="datetimeFigureOut">
              <a:rPr lang="en-IN" smtClean="0"/>
              <a:t>24-12-2020</a:t>
            </a:fld>
            <a:endParaRPr lang="en-IN"/>
          </a:p>
        </p:txBody>
      </p:sp>
      <p:sp>
        <p:nvSpPr>
          <p:cNvPr id="6" name="Footer Placeholder 5"/>
          <p:cNvSpPr>
            <a:spLocks noGrp="1"/>
          </p:cNvSpPr>
          <p:nvPr>
            <p:ph type="ftr" sz="quarter" idx="11"/>
          </p:nvPr>
        </p:nvSpPr>
        <p:spPr/>
        <p:txBody>
          <a:bodyPr/>
          <a:lstStyle/>
          <a:p>
            <a:endParaRPr lang="en-IN"/>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0887BDE-5BB3-4A9F-84B2-B512A713B281}" type="slidenum">
              <a:rPr lang="en-IN" smtClean="0"/>
              <a:t>‹#›</a:t>
            </a:fld>
            <a:endParaRPr lang="en-IN"/>
          </a:p>
        </p:txBody>
      </p:sp>
    </p:spTree>
    <p:extLst>
      <p:ext uri="{BB962C8B-B14F-4D97-AF65-F5344CB8AC3E}">
        <p14:creationId xmlns:p14="http://schemas.microsoft.com/office/powerpoint/2010/main" val="1843799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11B2E3D-0FDD-4D87-AFF0-F6C4A124506F}" type="datetimeFigureOut">
              <a:rPr lang="en-IN" smtClean="0"/>
              <a:t>24-12-2020</a:t>
            </a:fld>
            <a:endParaRPr lang="en-IN"/>
          </a:p>
        </p:txBody>
      </p:sp>
      <p:sp>
        <p:nvSpPr>
          <p:cNvPr id="5" name="Footer Placeholder 4"/>
          <p:cNvSpPr>
            <a:spLocks noGrp="1"/>
          </p:cNvSpPr>
          <p:nvPr>
            <p:ph type="ftr" sz="quarter" idx="11"/>
          </p:nvPr>
        </p:nvSpPr>
        <p:spPr/>
        <p:txBody>
          <a:bodyPr/>
          <a:lstStyle/>
          <a:p>
            <a:endParaRPr lang="en-IN"/>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0887BDE-5BB3-4A9F-84B2-B512A713B281}" type="slidenum">
              <a:rPr lang="en-IN" smtClean="0"/>
              <a:t>‹#›</a:t>
            </a:fld>
            <a:endParaRPr lang="en-IN"/>
          </a:p>
        </p:txBody>
      </p:sp>
    </p:spTree>
    <p:extLst>
      <p:ext uri="{BB962C8B-B14F-4D97-AF65-F5344CB8AC3E}">
        <p14:creationId xmlns:p14="http://schemas.microsoft.com/office/powerpoint/2010/main" val="2148854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11B2E3D-0FDD-4D87-AFF0-F6C4A124506F}" type="datetimeFigureOut">
              <a:rPr lang="en-IN" smtClean="0"/>
              <a:t>24-12-2020</a:t>
            </a:fld>
            <a:endParaRPr lang="en-IN"/>
          </a:p>
        </p:txBody>
      </p:sp>
      <p:sp>
        <p:nvSpPr>
          <p:cNvPr id="5" name="Footer Placeholder 4"/>
          <p:cNvSpPr>
            <a:spLocks noGrp="1"/>
          </p:cNvSpPr>
          <p:nvPr>
            <p:ph type="ftr" sz="quarter" idx="11"/>
          </p:nvPr>
        </p:nvSpPr>
        <p:spPr/>
        <p:txBody>
          <a:bodyPr/>
          <a:lstStyle/>
          <a:p>
            <a:endParaRPr lang="en-IN"/>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0887BDE-5BB3-4A9F-84B2-B512A713B281}" type="slidenum">
              <a:rPr lang="en-IN" smtClean="0"/>
              <a:t>‹#›</a:t>
            </a:fld>
            <a:endParaRPr lang="en-IN"/>
          </a:p>
        </p:txBody>
      </p:sp>
    </p:spTree>
    <p:extLst>
      <p:ext uri="{BB962C8B-B14F-4D97-AF65-F5344CB8AC3E}">
        <p14:creationId xmlns:p14="http://schemas.microsoft.com/office/powerpoint/2010/main" val="1339312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1B2E3D-0FDD-4D87-AFF0-F6C4A124506F}" type="datetimeFigureOut">
              <a:rPr lang="en-IN" smtClean="0"/>
              <a:t>24-12-2020</a:t>
            </a:fld>
            <a:endParaRPr lang="en-IN"/>
          </a:p>
        </p:txBody>
      </p:sp>
      <p:sp>
        <p:nvSpPr>
          <p:cNvPr id="5" name="Footer Placeholder 4"/>
          <p:cNvSpPr>
            <a:spLocks noGrp="1"/>
          </p:cNvSpPr>
          <p:nvPr>
            <p:ph type="ftr" sz="quarter" idx="11"/>
          </p:nvPr>
        </p:nvSpPr>
        <p:spPr/>
        <p:txBody>
          <a:bodyPr/>
          <a:lstStyle/>
          <a:p>
            <a:endParaRPr lang="en-IN"/>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0887BDE-5BB3-4A9F-84B2-B512A713B281}" type="slidenum">
              <a:rPr lang="en-IN" smtClean="0"/>
              <a:t>‹#›</a:t>
            </a:fld>
            <a:endParaRPr lang="en-IN"/>
          </a:p>
        </p:txBody>
      </p:sp>
    </p:spTree>
    <p:extLst>
      <p:ext uri="{BB962C8B-B14F-4D97-AF65-F5344CB8AC3E}">
        <p14:creationId xmlns:p14="http://schemas.microsoft.com/office/powerpoint/2010/main" val="2731524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11B2E3D-0FDD-4D87-AFF0-F6C4A124506F}" type="datetimeFigureOut">
              <a:rPr lang="en-IN" smtClean="0"/>
              <a:t>24-12-2020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0887BDE-5BB3-4A9F-84B2-B512A713B281}" type="slidenum">
              <a:rPr lang="en-IN" smtClean="0"/>
              <a:t>‹#›</a:t>
            </a:fld>
            <a:endParaRPr lang="en-IN"/>
          </a:p>
        </p:txBody>
      </p:sp>
    </p:spTree>
    <p:extLst>
      <p:ext uri="{BB962C8B-B14F-4D97-AF65-F5344CB8AC3E}">
        <p14:creationId xmlns:p14="http://schemas.microsoft.com/office/powerpoint/2010/main" val="2403828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11B2E3D-0FDD-4D87-AFF0-F6C4A124506F}" type="datetimeFigureOut">
              <a:rPr lang="en-IN" smtClean="0"/>
              <a:t>24-12-2020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0887BDE-5BB3-4A9F-84B2-B512A713B281}" type="slidenum">
              <a:rPr lang="en-IN" smtClean="0"/>
              <a:t>‹#›</a:t>
            </a:fld>
            <a:endParaRPr lang="en-IN"/>
          </a:p>
        </p:txBody>
      </p:sp>
    </p:spTree>
    <p:extLst>
      <p:ext uri="{BB962C8B-B14F-4D97-AF65-F5344CB8AC3E}">
        <p14:creationId xmlns:p14="http://schemas.microsoft.com/office/powerpoint/2010/main" val="1985901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1B2E3D-0FDD-4D87-AFF0-F6C4A124506F}" type="datetimeFigureOut">
              <a:rPr lang="en-IN" smtClean="0"/>
              <a:t>24-12-2020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0887BDE-5BB3-4A9F-84B2-B512A713B281}" type="slidenum">
              <a:rPr lang="en-IN" smtClean="0"/>
              <a:t>‹#›</a:t>
            </a:fld>
            <a:endParaRPr lang="en-IN"/>
          </a:p>
        </p:txBody>
      </p:sp>
    </p:spTree>
    <p:extLst>
      <p:ext uri="{BB962C8B-B14F-4D97-AF65-F5344CB8AC3E}">
        <p14:creationId xmlns:p14="http://schemas.microsoft.com/office/powerpoint/2010/main" val="2913513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1B2E3D-0FDD-4D87-AFF0-F6C4A124506F}" type="datetimeFigureOut">
              <a:rPr lang="en-IN" smtClean="0"/>
              <a:t>24-12-2020</a:t>
            </a:fld>
            <a:endParaRPr lang="en-IN"/>
          </a:p>
        </p:txBody>
      </p:sp>
      <p:sp>
        <p:nvSpPr>
          <p:cNvPr id="5" name="Footer Placeholder 4"/>
          <p:cNvSpPr>
            <a:spLocks noGrp="1"/>
          </p:cNvSpPr>
          <p:nvPr>
            <p:ph type="ftr" sz="quarter" idx="11"/>
          </p:nvPr>
        </p:nvSpPr>
        <p:spPr/>
        <p:txBody>
          <a:bodyPr/>
          <a:lstStyle/>
          <a:p>
            <a:endParaRPr lang="en-IN"/>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0887BDE-5BB3-4A9F-84B2-B512A713B281}" type="slidenum">
              <a:rPr lang="en-IN" smtClean="0"/>
              <a:t>‹#›</a:t>
            </a:fld>
            <a:endParaRPr lang="en-IN"/>
          </a:p>
        </p:txBody>
      </p:sp>
    </p:spTree>
    <p:extLst>
      <p:ext uri="{BB962C8B-B14F-4D97-AF65-F5344CB8AC3E}">
        <p14:creationId xmlns:p14="http://schemas.microsoft.com/office/powerpoint/2010/main" val="2025326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1B2E3D-0FDD-4D87-AFF0-F6C4A124506F}" type="datetimeFigureOut">
              <a:rPr lang="en-IN" smtClean="0"/>
              <a:t>24-12-2020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0887BDE-5BB3-4A9F-84B2-B512A713B281}" type="slidenum">
              <a:rPr lang="en-IN" smtClean="0"/>
              <a:t>‹#›</a:t>
            </a:fld>
            <a:endParaRPr lang="en-IN"/>
          </a:p>
        </p:txBody>
      </p:sp>
    </p:spTree>
    <p:extLst>
      <p:ext uri="{BB962C8B-B14F-4D97-AF65-F5344CB8AC3E}">
        <p14:creationId xmlns:p14="http://schemas.microsoft.com/office/powerpoint/2010/main" val="143058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1B2E3D-0FDD-4D87-AFF0-F6C4A124506F}" type="datetimeFigureOut">
              <a:rPr lang="en-IN" smtClean="0"/>
              <a:t>24-12-2020</a:t>
            </a:fld>
            <a:endParaRPr lang="en-IN"/>
          </a:p>
        </p:txBody>
      </p:sp>
      <p:sp>
        <p:nvSpPr>
          <p:cNvPr id="5" name="Footer Placeholder 4"/>
          <p:cNvSpPr>
            <a:spLocks noGrp="1"/>
          </p:cNvSpPr>
          <p:nvPr>
            <p:ph type="ftr" sz="quarter" idx="11"/>
          </p:nvPr>
        </p:nvSpPr>
        <p:spPr/>
        <p:txBody>
          <a:bodyPr/>
          <a:lstStyle/>
          <a:p>
            <a:endParaRPr lang="en-IN"/>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0887BDE-5BB3-4A9F-84B2-B512A713B281}" type="slidenum">
              <a:rPr lang="en-IN" smtClean="0"/>
              <a:t>‹#›</a:t>
            </a:fld>
            <a:endParaRPr lang="en-IN"/>
          </a:p>
        </p:txBody>
      </p:sp>
    </p:spTree>
    <p:extLst>
      <p:ext uri="{BB962C8B-B14F-4D97-AF65-F5344CB8AC3E}">
        <p14:creationId xmlns:p14="http://schemas.microsoft.com/office/powerpoint/2010/main" val="778959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1B2E3D-0FDD-4D87-AFF0-F6C4A124506F}" type="datetimeFigureOut">
              <a:rPr lang="en-IN" smtClean="0"/>
              <a:t>24-12-2020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0887BDE-5BB3-4A9F-84B2-B512A713B281}" type="slidenum">
              <a:rPr lang="en-IN" smtClean="0"/>
              <a:t>‹#›</a:t>
            </a:fld>
            <a:endParaRPr lang="en-IN"/>
          </a:p>
        </p:txBody>
      </p:sp>
    </p:spTree>
    <p:extLst>
      <p:ext uri="{BB962C8B-B14F-4D97-AF65-F5344CB8AC3E}">
        <p14:creationId xmlns:p14="http://schemas.microsoft.com/office/powerpoint/2010/main" val="925787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1B2E3D-0FDD-4D87-AFF0-F6C4A124506F}" type="datetimeFigureOut">
              <a:rPr lang="en-IN" smtClean="0"/>
              <a:t>24-12-2020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0887BDE-5BB3-4A9F-84B2-B512A713B281}" type="slidenum">
              <a:rPr lang="en-IN" smtClean="0"/>
              <a:t>‹#›</a:t>
            </a:fld>
            <a:endParaRPr lang="en-IN"/>
          </a:p>
        </p:txBody>
      </p:sp>
    </p:spTree>
    <p:extLst>
      <p:ext uri="{BB962C8B-B14F-4D97-AF65-F5344CB8AC3E}">
        <p14:creationId xmlns:p14="http://schemas.microsoft.com/office/powerpoint/2010/main" val="2562049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1B2E3D-0FDD-4D87-AFF0-F6C4A124506F}" type="datetimeFigureOut">
              <a:rPr lang="en-IN" smtClean="0"/>
              <a:t>24-12-2020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0887BDE-5BB3-4A9F-84B2-B512A713B281}" type="slidenum">
              <a:rPr lang="en-IN" smtClean="0"/>
              <a:t>‹#›</a:t>
            </a:fld>
            <a:endParaRPr lang="en-IN"/>
          </a:p>
        </p:txBody>
      </p:sp>
    </p:spTree>
    <p:extLst>
      <p:ext uri="{BB962C8B-B14F-4D97-AF65-F5344CB8AC3E}">
        <p14:creationId xmlns:p14="http://schemas.microsoft.com/office/powerpoint/2010/main" val="808686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1B2E3D-0FDD-4D87-AFF0-F6C4A124506F}" type="datetimeFigureOut">
              <a:rPr lang="en-IN" smtClean="0"/>
              <a:t>24-12-2020</a:t>
            </a:fld>
            <a:endParaRPr lang="en-IN"/>
          </a:p>
        </p:txBody>
      </p:sp>
      <p:sp>
        <p:nvSpPr>
          <p:cNvPr id="3" name="Footer Placeholder 2"/>
          <p:cNvSpPr>
            <a:spLocks noGrp="1"/>
          </p:cNvSpPr>
          <p:nvPr>
            <p:ph type="ftr" sz="quarter" idx="11"/>
          </p:nvPr>
        </p:nvSpPr>
        <p:spPr/>
        <p:txBody>
          <a:bodyPr/>
          <a:lstStyle/>
          <a:p>
            <a:endParaRPr lang="en-IN"/>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20887BDE-5BB3-4A9F-84B2-B512A713B281}" type="slidenum">
              <a:rPr lang="en-IN" smtClean="0"/>
              <a:t>‹#›</a:t>
            </a:fld>
            <a:endParaRPr lang="en-IN"/>
          </a:p>
        </p:txBody>
      </p:sp>
    </p:spTree>
    <p:extLst>
      <p:ext uri="{BB962C8B-B14F-4D97-AF65-F5344CB8AC3E}">
        <p14:creationId xmlns:p14="http://schemas.microsoft.com/office/powerpoint/2010/main" val="2803716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1B2E3D-0FDD-4D87-AFF0-F6C4A124506F}" type="datetimeFigureOut">
              <a:rPr lang="en-IN" smtClean="0"/>
              <a:t>24-12-2020</a:t>
            </a:fld>
            <a:endParaRPr lang="en-IN"/>
          </a:p>
        </p:txBody>
      </p:sp>
      <p:sp>
        <p:nvSpPr>
          <p:cNvPr id="6" name="Footer Placeholder 5"/>
          <p:cNvSpPr>
            <a:spLocks noGrp="1"/>
          </p:cNvSpPr>
          <p:nvPr>
            <p:ph type="ftr" sz="quarter" idx="11"/>
          </p:nvPr>
        </p:nvSpPr>
        <p:spPr/>
        <p:txBody>
          <a:bodyPr/>
          <a:lstStyle/>
          <a:p>
            <a:endParaRPr lang="en-IN"/>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0887BDE-5BB3-4A9F-84B2-B512A713B281}" type="slidenum">
              <a:rPr lang="en-IN" smtClean="0"/>
              <a:t>‹#›</a:t>
            </a:fld>
            <a:endParaRPr lang="en-IN"/>
          </a:p>
        </p:txBody>
      </p:sp>
    </p:spTree>
    <p:extLst>
      <p:ext uri="{BB962C8B-B14F-4D97-AF65-F5344CB8AC3E}">
        <p14:creationId xmlns:p14="http://schemas.microsoft.com/office/powerpoint/2010/main" val="2049060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1B2E3D-0FDD-4D87-AFF0-F6C4A124506F}" type="datetimeFigureOut">
              <a:rPr lang="en-IN" smtClean="0"/>
              <a:t>24-12-2020</a:t>
            </a:fld>
            <a:endParaRPr lang="en-IN"/>
          </a:p>
        </p:txBody>
      </p:sp>
      <p:sp>
        <p:nvSpPr>
          <p:cNvPr id="6" name="Footer Placeholder 5"/>
          <p:cNvSpPr>
            <a:spLocks noGrp="1"/>
          </p:cNvSpPr>
          <p:nvPr>
            <p:ph type="ftr" sz="quarter" idx="11"/>
          </p:nvPr>
        </p:nvSpPr>
        <p:spPr/>
        <p:txBody>
          <a:bodyPr/>
          <a:lstStyle/>
          <a:p>
            <a:endParaRPr lang="en-IN"/>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0887BDE-5BB3-4A9F-84B2-B512A713B281}" type="slidenum">
              <a:rPr lang="en-IN" smtClean="0"/>
              <a:t>‹#›</a:t>
            </a:fld>
            <a:endParaRPr lang="en-IN"/>
          </a:p>
        </p:txBody>
      </p:sp>
    </p:spTree>
    <p:extLst>
      <p:ext uri="{BB962C8B-B14F-4D97-AF65-F5344CB8AC3E}">
        <p14:creationId xmlns:p14="http://schemas.microsoft.com/office/powerpoint/2010/main" val="3340271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IN"/>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11B2E3D-0FDD-4D87-AFF0-F6C4A124506F}" type="datetimeFigureOut">
              <a:rPr lang="en-IN" smtClean="0"/>
              <a:t>24-12-2020</a:t>
            </a:fld>
            <a:endParaRPr lang="en-IN"/>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20887BDE-5BB3-4A9F-84B2-B512A713B281}" type="slidenum">
              <a:rPr lang="en-IN" smtClean="0"/>
              <a:t>‹#›</a:t>
            </a:fld>
            <a:endParaRPr lang="en-IN"/>
          </a:p>
        </p:txBody>
      </p:sp>
    </p:spTree>
    <p:extLst>
      <p:ext uri="{BB962C8B-B14F-4D97-AF65-F5344CB8AC3E}">
        <p14:creationId xmlns:p14="http://schemas.microsoft.com/office/powerpoint/2010/main" val="343331832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5788493-AA54-440B-A742-E7E3C29EFF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2250" y="2457449"/>
            <a:ext cx="5229225" cy="3609975"/>
          </a:xfrm>
          <a:prstGeom prst="rect">
            <a:avLst/>
          </a:prstGeom>
        </p:spPr>
      </p:pic>
      <p:sp>
        <p:nvSpPr>
          <p:cNvPr id="4" name="Title 3">
            <a:extLst>
              <a:ext uri="{FF2B5EF4-FFF2-40B4-BE49-F238E27FC236}">
                <a16:creationId xmlns:a16="http://schemas.microsoft.com/office/drawing/2014/main" id="{3B159623-C372-47AD-9440-53C9BEF48551}"/>
              </a:ext>
            </a:extLst>
          </p:cNvPr>
          <p:cNvSpPr>
            <a:spLocks noGrp="1"/>
          </p:cNvSpPr>
          <p:nvPr>
            <p:ph type="title"/>
          </p:nvPr>
        </p:nvSpPr>
        <p:spPr>
          <a:xfrm>
            <a:off x="1154954" y="563326"/>
            <a:ext cx="8761413" cy="1113074"/>
          </a:xfrm>
        </p:spPr>
        <p:txBody>
          <a:bodyPr/>
          <a:lstStyle/>
          <a:p>
            <a:r>
              <a:rPr lang="en-US" dirty="0"/>
              <a:t>ENVIRONMENTAL MOVEMENTS OF           INDEPENDENT INDIA</a:t>
            </a:r>
            <a:endParaRPr lang="en-IN" dirty="0"/>
          </a:p>
        </p:txBody>
      </p:sp>
      <p:sp>
        <p:nvSpPr>
          <p:cNvPr id="3" name="Content Placeholder 2">
            <a:extLst>
              <a:ext uri="{FF2B5EF4-FFF2-40B4-BE49-F238E27FC236}">
                <a16:creationId xmlns:a16="http://schemas.microsoft.com/office/drawing/2014/main" id="{323D15A5-235E-471E-8BBE-1A6FBE071698}"/>
              </a:ext>
            </a:extLst>
          </p:cNvPr>
          <p:cNvSpPr>
            <a:spLocks noGrp="1"/>
          </p:cNvSpPr>
          <p:nvPr>
            <p:ph idx="1"/>
          </p:nvPr>
        </p:nvSpPr>
        <p:spPr>
          <a:xfrm>
            <a:off x="1154954" y="2660812"/>
            <a:ext cx="8761413" cy="4121150"/>
          </a:xfrm>
        </p:spPr>
        <p:txBody>
          <a:bodyPr/>
          <a:lstStyle/>
          <a:p>
            <a:pPr marL="457200" lvl="1" indent="0">
              <a:buNone/>
            </a:pPr>
            <a:r>
              <a:rPr lang="en-US" sz="2000" dirty="0"/>
              <a:t>DR.PEEYUSH BHADVIYA</a:t>
            </a:r>
          </a:p>
          <a:p>
            <a:pPr marL="457200" lvl="1" indent="0">
              <a:buNone/>
            </a:pPr>
            <a:r>
              <a:rPr lang="en-US" sz="2000" dirty="0"/>
              <a:t>ASSISTANT PROFESSOR</a:t>
            </a:r>
          </a:p>
          <a:p>
            <a:pPr marL="457200" lvl="1" indent="0">
              <a:buNone/>
            </a:pPr>
            <a:r>
              <a:rPr lang="en-US" sz="2000" dirty="0"/>
              <a:t>DEPARTMENT OF HISTORY</a:t>
            </a:r>
          </a:p>
          <a:p>
            <a:pPr marL="457200" lvl="1" indent="0">
              <a:buNone/>
            </a:pPr>
            <a:r>
              <a:rPr lang="en-US" sz="2000" dirty="0"/>
              <a:t>MOHANLAL SUKHADIA UNIVERSITY </a:t>
            </a:r>
          </a:p>
          <a:p>
            <a:pPr marL="457200" lvl="1" indent="0">
              <a:buNone/>
            </a:pPr>
            <a:r>
              <a:rPr lang="en-US" sz="2000" dirty="0"/>
              <a:t>UDAIPUR- RAJASTHAN</a:t>
            </a:r>
          </a:p>
          <a:p>
            <a:pPr marL="457200" lvl="1" indent="0">
              <a:buNone/>
            </a:pPr>
            <a:r>
              <a:rPr lang="en-US" dirty="0"/>
              <a:t>Mob: 9001291980</a:t>
            </a:r>
          </a:p>
          <a:p>
            <a:pPr marL="457200" lvl="1" indent="0">
              <a:buNone/>
            </a:pPr>
            <a:r>
              <a:rPr lang="en-US" dirty="0"/>
              <a:t>peeyush.bhadviya@gmail.com</a:t>
            </a:r>
            <a:endParaRPr lang="en-IN" dirty="0"/>
          </a:p>
        </p:txBody>
      </p:sp>
    </p:spTree>
    <p:extLst>
      <p:ext uri="{BB962C8B-B14F-4D97-AF65-F5344CB8AC3E}">
        <p14:creationId xmlns:p14="http://schemas.microsoft.com/office/powerpoint/2010/main" val="3809476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F5FED-22D8-494F-92EB-9C22C551BDE1}"/>
              </a:ext>
            </a:extLst>
          </p:cNvPr>
          <p:cNvSpPr>
            <a:spLocks noGrp="1"/>
          </p:cNvSpPr>
          <p:nvPr>
            <p:ph type="title"/>
          </p:nvPr>
        </p:nvSpPr>
        <p:spPr>
          <a:xfrm>
            <a:off x="1574995" y="1272209"/>
            <a:ext cx="4640276" cy="443948"/>
          </a:xfrm>
        </p:spPr>
        <p:txBody>
          <a:bodyPr/>
          <a:lstStyle/>
          <a:p>
            <a:r>
              <a:rPr lang="en-IN" dirty="0">
                <a:solidFill>
                  <a:schemeClr val="bg1"/>
                </a:solidFill>
              </a:rPr>
              <a:t>SHRIMP PRODUCTION</a:t>
            </a:r>
          </a:p>
        </p:txBody>
      </p:sp>
      <p:sp>
        <p:nvSpPr>
          <p:cNvPr id="3" name="Content Placeholder 2">
            <a:extLst>
              <a:ext uri="{FF2B5EF4-FFF2-40B4-BE49-F238E27FC236}">
                <a16:creationId xmlns:a16="http://schemas.microsoft.com/office/drawing/2014/main" id="{3EE66646-E71A-4481-AF4F-6D99FD662F1E}"/>
              </a:ext>
            </a:extLst>
          </p:cNvPr>
          <p:cNvSpPr>
            <a:spLocks noGrp="1"/>
          </p:cNvSpPr>
          <p:nvPr>
            <p:ph idx="1"/>
          </p:nvPr>
        </p:nvSpPr>
        <p:spPr>
          <a:xfrm>
            <a:off x="463138" y="2367025"/>
            <a:ext cx="10376133" cy="4490975"/>
          </a:xfrm>
          <a:solidFill>
            <a:schemeClr val="accent3">
              <a:lumMod val="20000"/>
              <a:lumOff val="80000"/>
            </a:schemeClr>
          </a:solidFill>
        </p:spPr>
        <p:txBody>
          <a:bodyPr>
            <a:noAutofit/>
          </a:bodyPr>
          <a:lstStyle/>
          <a:p>
            <a:r>
              <a:rPr lang="en-IN" sz="2400" b="0" i="0" dirty="0">
                <a:solidFill>
                  <a:srgbClr val="565656"/>
                </a:solidFill>
                <a:effectLst/>
                <a:latin typeface="Arial" panose="020B0604020202020204" pitchFamily="34" charset="0"/>
              </a:rPr>
              <a:t>Informal groups of students from Utkal University in Bhubaneshwar began an intense awareness exercise for villagers on the project’s environmental impact and ill-effects.</a:t>
            </a:r>
          </a:p>
          <a:p>
            <a:r>
              <a:rPr lang="en-IN" sz="2400" dirty="0">
                <a:solidFill>
                  <a:srgbClr val="565656"/>
                </a:solidFill>
                <a:latin typeface="Arial" panose="020B0604020202020204" pitchFamily="34" charset="0"/>
              </a:rPr>
              <a:t>In 1991, a forum namely the </a:t>
            </a:r>
            <a:r>
              <a:rPr lang="en-IN" sz="2400" dirty="0" err="1">
                <a:solidFill>
                  <a:srgbClr val="565656"/>
                </a:solidFill>
                <a:latin typeface="Arial" panose="020B0604020202020204" pitchFamily="34" charset="0"/>
              </a:rPr>
              <a:t>Chilka</a:t>
            </a:r>
            <a:r>
              <a:rPr lang="en-IN" sz="2400" dirty="0">
                <a:solidFill>
                  <a:srgbClr val="565656"/>
                </a:solidFill>
                <a:latin typeface="Arial" panose="020B0604020202020204" pitchFamily="34" charset="0"/>
              </a:rPr>
              <a:t> Suraksha Parishad was formed for gathering public opinion and debate on the issue of the state’s big prawn culture project.</a:t>
            </a:r>
          </a:p>
          <a:p>
            <a:r>
              <a:rPr lang="en-IN" sz="2400" b="0" i="0" dirty="0" err="1">
                <a:solidFill>
                  <a:srgbClr val="565656"/>
                </a:solidFill>
                <a:effectLst/>
                <a:latin typeface="Arial" panose="020B0604020202020204" pitchFamily="34" charset="0"/>
              </a:rPr>
              <a:t>Chilka</a:t>
            </a:r>
            <a:r>
              <a:rPr lang="en-IN" sz="2400" b="0" i="0" dirty="0">
                <a:solidFill>
                  <a:srgbClr val="565656"/>
                </a:solidFill>
                <a:effectLst/>
                <a:latin typeface="Arial" panose="020B0604020202020204" pitchFamily="34" charset="0"/>
              </a:rPr>
              <a:t> </a:t>
            </a:r>
            <a:r>
              <a:rPr lang="en-IN" sz="2400" b="0" i="0" dirty="0" err="1">
                <a:solidFill>
                  <a:srgbClr val="565656"/>
                </a:solidFill>
                <a:effectLst/>
                <a:latin typeface="Arial" panose="020B0604020202020204" pitchFamily="34" charset="0"/>
              </a:rPr>
              <a:t>Matsyajibi</a:t>
            </a:r>
            <a:r>
              <a:rPr lang="en-IN" sz="2400" b="0" i="0" dirty="0">
                <a:solidFill>
                  <a:srgbClr val="565656"/>
                </a:solidFill>
                <a:effectLst/>
                <a:latin typeface="Arial" panose="020B0604020202020204" pitchFamily="34" charset="0"/>
              </a:rPr>
              <a:t> </a:t>
            </a:r>
            <a:r>
              <a:rPr lang="en-IN" sz="2400" b="0" i="0" dirty="0" err="1">
                <a:solidFill>
                  <a:srgbClr val="565656"/>
                </a:solidFill>
                <a:effectLst/>
                <a:latin typeface="Arial" panose="020B0604020202020204" pitchFamily="34" charset="0"/>
              </a:rPr>
              <a:t>Mahasangha</a:t>
            </a:r>
            <a:r>
              <a:rPr lang="en-IN" sz="2400" b="0" i="0" dirty="0">
                <a:solidFill>
                  <a:srgbClr val="565656"/>
                </a:solidFill>
                <a:effectLst/>
                <a:latin typeface="Arial" panose="020B0604020202020204" pitchFamily="34" charset="0"/>
              </a:rPr>
              <a:t> was formed comprising 122 villages. </a:t>
            </a:r>
            <a:r>
              <a:rPr lang="en-IN" sz="2400" b="0" i="0" dirty="0" err="1">
                <a:solidFill>
                  <a:srgbClr val="565656"/>
                </a:solidFill>
                <a:effectLst/>
                <a:latin typeface="Arial" panose="020B0604020202020204" pitchFamily="34" charset="0"/>
              </a:rPr>
              <a:t>Lter</a:t>
            </a:r>
            <a:r>
              <a:rPr lang="en-IN" sz="2400" b="0" i="0" dirty="0">
                <a:solidFill>
                  <a:srgbClr val="565656"/>
                </a:solidFill>
                <a:effectLst/>
                <a:latin typeface="Arial" panose="020B0604020202020204" pitchFamily="34" charset="0"/>
              </a:rPr>
              <a:t> on in 1992 </a:t>
            </a:r>
            <a:r>
              <a:rPr lang="en-IN" sz="2400" b="0" i="0" dirty="0" err="1">
                <a:solidFill>
                  <a:srgbClr val="565656"/>
                </a:solidFill>
                <a:effectLst/>
                <a:latin typeface="Arial" panose="020B0604020202020204" pitchFamily="34" charset="0"/>
              </a:rPr>
              <a:t>Chilka</a:t>
            </a:r>
            <a:r>
              <a:rPr lang="en-IN" sz="2400" b="0" i="0" dirty="0">
                <a:solidFill>
                  <a:srgbClr val="565656"/>
                </a:solidFill>
                <a:effectLst/>
                <a:latin typeface="Arial" panose="020B0604020202020204" pitchFamily="34" charset="0"/>
              </a:rPr>
              <a:t> </a:t>
            </a:r>
            <a:r>
              <a:rPr lang="en-IN" sz="2400" b="0" i="0" dirty="0" err="1">
                <a:solidFill>
                  <a:srgbClr val="565656"/>
                </a:solidFill>
                <a:effectLst/>
                <a:latin typeface="Arial" panose="020B0604020202020204" pitchFamily="34" charset="0"/>
              </a:rPr>
              <a:t>Bachao</a:t>
            </a:r>
            <a:r>
              <a:rPr lang="en-IN" sz="2400" b="0" i="0" dirty="0">
                <a:solidFill>
                  <a:srgbClr val="565656"/>
                </a:solidFill>
                <a:effectLst/>
                <a:latin typeface="Arial" panose="020B0604020202020204" pitchFamily="34" charset="0"/>
              </a:rPr>
              <a:t> </a:t>
            </a:r>
            <a:r>
              <a:rPr lang="en-IN" sz="2400" b="0" i="0" dirty="0" err="1">
                <a:solidFill>
                  <a:srgbClr val="565656"/>
                </a:solidFill>
                <a:effectLst/>
                <a:latin typeface="Arial" panose="020B0604020202020204" pitchFamily="34" charset="0"/>
              </a:rPr>
              <a:t>Andolan</a:t>
            </a:r>
            <a:r>
              <a:rPr lang="en-IN" sz="2400" b="0" i="0" dirty="0">
                <a:solidFill>
                  <a:srgbClr val="565656"/>
                </a:solidFill>
                <a:effectLst/>
                <a:latin typeface="Arial" panose="020B0604020202020204" pitchFamily="34" charset="0"/>
              </a:rPr>
              <a:t> began as an extension of CMM. This got the support of several civil </a:t>
            </a:r>
            <a:r>
              <a:rPr lang="en-IN" sz="2400" b="0" i="0" dirty="0" err="1">
                <a:solidFill>
                  <a:srgbClr val="565656"/>
                </a:solidFill>
                <a:effectLst/>
                <a:latin typeface="Arial" panose="020B0604020202020204" pitchFamily="34" charset="0"/>
              </a:rPr>
              <a:t>societyorganizations</a:t>
            </a:r>
            <a:r>
              <a:rPr lang="en-IN" sz="2400" b="0" i="0" dirty="0">
                <a:solidFill>
                  <a:srgbClr val="565656"/>
                </a:solidFill>
                <a:effectLst/>
                <a:latin typeface="Arial" panose="020B0604020202020204" pitchFamily="34" charset="0"/>
              </a:rPr>
              <a:t> that together highlighted the project’s threat to the environment.</a:t>
            </a:r>
            <a:endParaRPr lang="hi-IN" sz="2400" b="0" i="0" dirty="0">
              <a:solidFill>
                <a:srgbClr val="565656"/>
              </a:solidFill>
              <a:effectLst/>
              <a:latin typeface="Arial" panose="020B0604020202020204" pitchFamily="34" charset="0"/>
            </a:endParaRPr>
          </a:p>
          <a:p>
            <a:pPr marL="0" indent="0">
              <a:buNone/>
            </a:pPr>
            <a:endParaRPr lang="en-IN" sz="2400" dirty="0"/>
          </a:p>
        </p:txBody>
      </p:sp>
      <p:pic>
        <p:nvPicPr>
          <p:cNvPr id="5" name="Picture 4">
            <a:extLst>
              <a:ext uri="{FF2B5EF4-FFF2-40B4-BE49-F238E27FC236}">
                <a16:creationId xmlns:a16="http://schemas.microsoft.com/office/drawing/2014/main" id="{A3E8DFA4-0D73-400A-ACFD-52AD6D8F48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9585" y="460098"/>
            <a:ext cx="5018832" cy="1660249"/>
          </a:xfrm>
          <a:prstGeom prst="ellipse">
            <a:avLst/>
          </a:prstGeom>
          <a:ln>
            <a:noFill/>
          </a:ln>
          <a:effectLst>
            <a:softEdge rad="112500"/>
          </a:effectLst>
        </p:spPr>
      </p:pic>
    </p:spTree>
    <p:extLst>
      <p:ext uri="{BB962C8B-B14F-4D97-AF65-F5344CB8AC3E}">
        <p14:creationId xmlns:p14="http://schemas.microsoft.com/office/powerpoint/2010/main" val="4018240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47FF8-37EC-4AB5-B2B1-01B7E545434F}"/>
              </a:ext>
            </a:extLst>
          </p:cNvPr>
          <p:cNvSpPr>
            <a:spLocks noGrp="1"/>
          </p:cNvSpPr>
          <p:nvPr>
            <p:ph type="title"/>
          </p:nvPr>
        </p:nvSpPr>
        <p:spPr/>
        <p:txBody>
          <a:bodyPr/>
          <a:lstStyle/>
          <a:p>
            <a:r>
              <a:rPr lang="hi-IN" dirty="0"/>
              <a:t> </a:t>
            </a:r>
            <a:endParaRPr lang="en-IN" dirty="0"/>
          </a:p>
        </p:txBody>
      </p:sp>
      <p:sp>
        <p:nvSpPr>
          <p:cNvPr id="3" name="Content Placeholder 2">
            <a:extLst>
              <a:ext uri="{FF2B5EF4-FFF2-40B4-BE49-F238E27FC236}">
                <a16:creationId xmlns:a16="http://schemas.microsoft.com/office/drawing/2014/main" id="{69B587D2-0487-4D09-A2FE-D5CD25042E71}"/>
              </a:ext>
            </a:extLst>
          </p:cNvPr>
          <p:cNvSpPr>
            <a:spLocks noGrp="1"/>
          </p:cNvSpPr>
          <p:nvPr>
            <p:ph idx="1"/>
          </p:nvPr>
        </p:nvSpPr>
        <p:spPr>
          <a:xfrm>
            <a:off x="533357" y="2582795"/>
            <a:ext cx="10561981" cy="3890065"/>
          </a:xfrm>
          <a:solidFill>
            <a:schemeClr val="accent1">
              <a:lumMod val="20000"/>
              <a:lumOff val="80000"/>
            </a:schemeClr>
          </a:solidFill>
        </p:spPr>
        <p:txBody>
          <a:bodyPr>
            <a:normAutofit/>
          </a:bodyPr>
          <a:lstStyle/>
          <a:p>
            <a:pPr algn="l"/>
            <a:r>
              <a:rPr lang="en-IN" sz="2400" dirty="0"/>
              <a:t>ON 15 </a:t>
            </a:r>
            <a:r>
              <a:rPr lang="en-IN" sz="2400" dirty="0" err="1"/>
              <a:t>th</a:t>
            </a:r>
            <a:r>
              <a:rPr lang="en-IN" sz="2400" dirty="0"/>
              <a:t> Jan.1992 a mass meeting at </a:t>
            </a:r>
            <a:r>
              <a:rPr lang="en-IN" sz="2400" dirty="0" err="1"/>
              <a:t>Gopinathpur</a:t>
            </a:r>
            <a:r>
              <a:rPr lang="en-IN" sz="2400" dirty="0"/>
              <a:t> village led to the development of big movement.</a:t>
            </a:r>
          </a:p>
          <a:p>
            <a:pPr algn="l"/>
            <a:r>
              <a:rPr lang="en-IN" sz="2400" dirty="0"/>
              <a:t>Kranti </a:t>
            </a:r>
            <a:r>
              <a:rPr lang="en-IN" sz="2400" dirty="0" err="1"/>
              <a:t>Darshi</a:t>
            </a:r>
            <a:r>
              <a:rPr lang="en-IN" sz="2400" dirty="0"/>
              <a:t> </a:t>
            </a:r>
            <a:r>
              <a:rPr lang="en-IN" sz="2400" dirty="0" err="1"/>
              <a:t>Yuva</a:t>
            </a:r>
            <a:r>
              <a:rPr lang="en-IN" sz="2400" dirty="0"/>
              <a:t> Sangam of students demolished construction work done by TATA in lake.</a:t>
            </a:r>
          </a:p>
          <a:p>
            <a:pPr algn="l"/>
            <a:r>
              <a:rPr lang="en-IN" sz="2400" dirty="0"/>
              <a:t>Understanding the gravity Government cancelled the contract made with TATA and restored the previous position.</a:t>
            </a:r>
          </a:p>
        </p:txBody>
      </p:sp>
      <p:pic>
        <p:nvPicPr>
          <p:cNvPr id="5" name="Picture 4">
            <a:extLst>
              <a:ext uri="{FF2B5EF4-FFF2-40B4-BE49-F238E27FC236}">
                <a16:creationId xmlns:a16="http://schemas.microsoft.com/office/drawing/2014/main" id="{F1FD266F-B12B-4273-9594-186082A201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9768" y="800100"/>
            <a:ext cx="2514600" cy="153007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7" name="Picture 6">
            <a:extLst>
              <a:ext uri="{FF2B5EF4-FFF2-40B4-BE49-F238E27FC236}">
                <a16:creationId xmlns:a16="http://schemas.microsoft.com/office/drawing/2014/main" id="{3558080A-BEAE-499E-ADA5-734D921178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903" y="714236"/>
            <a:ext cx="3114675" cy="17526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1848295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415C-EE14-4050-B6F4-CCA3DDA7EA05}"/>
              </a:ext>
            </a:extLst>
          </p:cNvPr>
          <p:cNvSpPr>
            <a:spLocks noGrp="1"/>
          </p:cNvSpPr>
          <p:nvPr>
            <p:ph type="title"/>
          </p:nvPr>
        </p:nvSpPr>
        <p:spPr/>
        <p:txBody>
          <a:bodyPr/>
          <a:lstStyle/>
          <a:p>
            <a:r>
              <a:rPr lang="en-IN" dirty="0"/>
              <a:t>CHIPKO MOVEMENT</a:t>
            </a:r>
          </a:p>
        </p:txBody>
      </p:sp>
      <p:sp>
        <p:nvSpPr>
          <p:cNvPr id="3" name="Content Placeholder 2">
            <a:extLst>
              <a:ext uri="{FF2B5EF4-FFF2-40B4-BE49-F238E27FC236}">
                <a16:creationId xmlns:a16="http://schemas.microsoft.com/office/drawing/2014/main" id="{A76626CA-F4FE-4FB4-B490-5637F2BA0BA6}"/>
              </a:ext>
            </a:extLst>
          </p:cNvPr>
          <p:cNvSpPr>
            <a:spLocks noGrp="1"/>
          </p:cNvSpPr>
          <p:nvPr>
            <p:ph idx="1"/>
          </p:nvPr>
        </p:nvSpPr>
        <p:spPr>
          <a:xfrm>
            <a:off x="439387" y="1935678"/>
            <a:ext cx="9476981" cy="4922322"/>
          </a:xfrm>
          <a:solidFill>
            <a:schemeClr val="bg1">
              <a:lumMod val="85000"/>
            </a:schemeClr>
          </a:solidFill>
        </p:spPr>
        <p:txBody>
          <a:bodyPr>
            <a:noAutofit/>
          </a:bodyPr>
          <a:lstStyle/>
          <a:p>
            <a:endParaRPr lang="hi-IN" sz="2400" b="0" i="0" dirty="0">
              <a:solidFill>
                <a:srgbClr val="565656"/>
              </a:solidFill>
              <a:effectLst/>
              <a:latin typeface="Arial" panose="020B0604020202020204" pitchFamily="34" charset="0"/>
            </a:endParaRPr>
          </a:p>
          <a:p>
            <a:r>
              <a:rPr lang="en-IN" sz="2400" dirty="0">
                <a:solidFill>
                  <a:srgbClr val="565656"/>
                </a:solidFill>
                <a:latin typeface="Arial" panose="020B0604020202020204" pitchFamily="34" charset="0"/>
              </a:rPr>
              <a:t>CHIPKO MOVEMENT was started in 1970 in present Uttarakhand to save trees. Since people hugged trees in order to save them, it was called Chipko Movement.</a:t>
            </a:r>
          </a:p>
          <a:p>
            <a:r>
              <a:rPr lang="en-IN" sz="2400" dirty="0" err="1">
                <a:solidFill>
                  <a:srgbClr val="565656"/>
                </a:solidFill>
                <a:latin typeface="Arial" panose="020B0604020202020204" pitchFamily="34" charset="0"/>
              </a:rPr>
              <a:t>Angu</a:t>
            </a:r>
            <a:r>
              <a:rPr lang="en-IN" sz="2400" dirty="0">
                <a:solidFill>
                  <a:srgbClr val="565656"/>
                </a:solidFill>
                <a:latin typeface="Arial" panose="020B0604020202020204" pitchFamily="34" charset="0"/>
              </a:rPr>
              <a:t> trees were grown in Chamoli and surrounding areas which were light and useful in many products. Villagers and forest dwellers used its wood for their activities. It was very useful for making sports </a:t>
            </a:r>
            <a:r>
              <a:rPr lang="en-IN" sz="2400" dirty="0" err="1">
                <a:solidFill>
                  <a:srgbClr val="565656"/>
                </a:solidFill>
                <a:latin typeface="Arial" panose="020B0604020202020204" pitchFamily="34" charset="0"/>
              </a:rPr>
              <a:t>equipments</a:t>
            </a:r>
            <a:r>
              <a:rPr lang="en-IN" sz="2400" dirty="0">
                <a:solidFill>
                  <a:srgbClr val="565656"/>
                </a:solidFill>
                <a:latin typeface="Arial" panose="020B0604020202020204" pitchFamily="34" charset="0"/>
              </a:rPr>
              <a:t>.</a:t>
            </a:r>
          </a:p>
          <a:p>
            <a:r>
              <a:rPr lang="en-IN" sz="2400" dirty="0">
                <a:solidFill>
                  <a:srgbClr val="565656"/>
                </a:solidFill>
                <a:latin typeface="Arial" panose="020B0604020202020204" pitchFamily="34" charset="0"/>
              </a:rPr>
              <a:t>State government gave the rights of 2451 trees to </a:t>
            </a:r>
            <a:r>
              <a:rPr lang="en-IN" sz="2400" dirty="0" err="1">
                <a:solidFill>
                  <a:srgbClr val="565656"/>
                </a:solidFill>
                <a:latin typeface="Arial" panose="020B0604020202020204" pitchFamily="34" charset="0"/>
              </a:rPr>
              <a:t>Symond</a:t>
            </a:r>
            <a:r>
              <a:rPr lang="en-IN" sz="2400" dirty="0">
                <a:solidFill>
                  <a:srgbClr val="565656"/>
                </a:solidFill>
                <a:latin typeface="Arial" panose="020B0604020202020204" pitchFamily="34" charset="0"/>
              </a:rPr>
              <a:t> company which was a direct attack to the historic rights of people. </a:t>
            </a:r>
            <a:endParaRPr lang="hi-IN" sz="2400" dirty="0">
              <a:solidFill>
                <a:srgbClr val="565656"/>
              </a:solidFill>
              <a:latin typeface="Arial" panose="020B0604020202020204" pitchFamily="34" charset="0"/>
            </a:endParaRPr>
          </a:p>
        </p:txBody>
      </p:sp>
      <p:pic>
        <p:nvPicPr>
          <p:cNvPr id="5" name="Picture 4">
            <a:extLst>
              <a:ext uri="{FF2B5EF4-FFF2-40B4-BE49-F238E27FC236}">
                <a16:creationId xmlns:a16="http://schemas.microsoft.com/office/drawing/2014/main" id="{1A9998B4-546F-4ED2-9305-EA31018049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7604" y="2603500"/>
            <a:ext cx="2020791" cy="3416300"/>
          </a:xfrm>
          <a:prstGeom prst="rect">
            <a:avLst/>
          </a:prstGeom>
        </p:spPr>
      </p:pic>
    </p:spTree>
    <p:extLst>
      <p:ext uri="{BB962C8B-B14F-4D97-AF65-F5344CB8AC3E}">
        <p14:creationId xmlns:p14="http://schemas.microsoft.com/office/powerpoint/2010/main" val="3333255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857BBC65-964E-48DC-BC93-DBDBA62D4BF5}"/>
              </a:ext>
            </a:extLst>
          </p:cNvPr>
          <p:cNvSpPr>
            <a:spLocks noGrp="1"/>
          </p:cNvSpPr>
          <p:nvPr>
            <p:ph idx="1"/>
          </p:nvPr>
        </p:nvSpPr>
        <p:spPr>
          <a:xfrm>
            <a:off x="1154954" y="2557671"/>
            <a:ext cx="9486542" cy="3790120"/>
          </a:xfrm>
          <a:solidFill>
            <a:schemeClr val="bg1">
              <a:lumMod val="95000"/>
            </a:schemeClr>
          </a:solidFill>
        </p:spPr>
        <p:txBody>
          <a:bodyPr>
            <a:noAutofit/>
          </a:bodyPr>
          <a:lstStyle/>
          <a:p>
            <a:r>
              <a:rPr lang="en-IN" sz="2400" dirty="0"/>
              <a:t>Opposition began under local leader </a:t>
            </a:r>
            <a:r>
              <a:rPr lang="en-IN" sz="2400" dirty="0" err="1"/>
              <a:t>Chandi</a:t>
            </a:r>
            <a:r>
              <a:rPr lang="en-IN" sz="2400" dirty="0"/>
              <a:t> Prasad Bhatt. On 14 </a:t>
            </a:r>
            <a:r>
              <a:rPr lang="en-IN" sz="2400" dirty="0" err="1"/>
              <a:t>th</a:t>
            </a:r>
            <a:r>
              <a:rPr lang="en-IN" sz="2400" dirty="0"/>
              <a:t> Feb. 1974 an assembly gathered to agitate against the </a:t>
            </a:r>
            <a:r>
              <a:rPr lang="en-IN" sz="2400" dirty="0" err="1"/>
              <a:t>goverments</a:t>
            </a:r>
            <a:r>
              <a:rPr lang="en-IN" sz="2400" dirty="0"/>
              <a:t> </a:t>
            </a:r>
            <a:r>
              <a:rPr lang="en-IN" sz="2400" dirty="0" err="1"/>
              <a:t>decision.There</a:t>
            </a:r>
            <a:r>
              <a:rPr lang="en-IN" sz="2400" dirty="0"/>
              <a:t> were processions in which students also participated. They asked government for compensation.</a:t>
            </a:r>
          </a:p>
          <a:p>
            <a:r>
              <a:rPr lang="en-IN" sz="2400" dirty="0"/>
              <a:t> Government called leaders for talks at </a:t>
            </a:r>
            <a:r>
              <a:rPr lang="en-IN" sz="2400" dirty="0" err="1"/>
              <a:t>Gopeshwar</a:t>
            </a:r>
            <a:r>
              <a:rPr lang="en-IN" sz="2400" dirty="0"/>
              <a:t> district HQ. This opportunity was used by company to send their men for cutting trees. There were only women at that time in village.27 women under Gora Devi resisted their attempts by hugging trees.</a:t>
            </a:r>
          </a:p>
        </p:txBody>
      </p:sp>
      <p:pic>
        <p:nvPicPr>
          <p:cNvPr id="14" name="Picture 13">
            <a:extLst>
              <a:ext uri="{FF2B5EF4-FFF2-40B4-BE49-F238E27FC236}">
                <a16:creationId xmlns:a16="http://schemas.microsoft.com/office/drawing/2014/main" id="{1B3B92B0-1016-4440-8DEA-4CFA07B546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835" y="397751"/>
            <a:ext cx="4267200" cy="182881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5" name="Picture 4">
            <a:extLst>
              <a:ext uri="{FF2B5EF4-FFF2-40B4-BE49-F238E27FC236}">
                <a16:creationId xmlns:a16="http://schemas.microsoft.com/office/drawing/2014/main" id="{E0176290-9A94-4C54-A021-1B174FE758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1177" y="344018"/>
            <a:ext cx="2955234" cy="193627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148676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6CB1E1-A267-4C52-8525-8DF42856CF0F}"/>
              </a:ext>
            </a:extLst>
          </p:cNvPr>
          <p:cNvSpPr>
            <a:spLocks noGrp="1"/>
          </p:cNvSpPr>
          <p:nvPr>
            <p:ph type="title"/>
          </p:nvPr>
        </p:nvSpPr>
        <p:spPr>
          <a:xfrm>
            <a:off x="861392" y="947920"/>
            <a:ext cx="9054976" cy="728480"/>
          </a:xfrm>
        </p:spPr>
        <p:txBody>
          <a:bodyPr/>
          <a:lstStyle/>
          <a:p>
            <a:endParaRPr lang="en-IN" dirty="0">
              <a:solidFill>
                <a:schemeClr val="tx1"/>
              </a:solidFill>
            </a:endParaRPr>
          </a:p>
        </p:txBody>
      </p:sp>
      <p:sp>
        <p:nvSpPr>
          <p:cNvPr id="3" name="Content Placeholder 2">
            <a:extLst>
              <a:ext uri="{FF2B5EF4-FFF2-40B4-BE49-F238E27FC236}">
                <a16:creationId xmlns:a16="http://schemas.microsoft.com/office/drawing/2014/main" id="{0C371E40-CD60-482A-8C62-A83099B76953}"/>
              </a:ext>
            </a:extLst>
          </p:cNvPr>
          <p:cNvSpPr>
            <a:spLocks noGrp="1"/>
          </p:cNvSpPr>
          <p:nvPr>
            <p:ph idx="1"/>
          </p:nvPr>
        </p:nvSpPr>
        <p:spPr>
          <a:xfrm>
            <a:off x="1154954" y="2603500"/>
            <a:ext cx="8761413" cy="3916570"/>
          </a:xfrm>
          <a:solidFill>
            <a:schemeClr val="accent5">
              <a:lumMod val="20000"/>
              <a:lumOff val="80000"/>
            </a:schemeClr>
          </a:solidFill>
        </p:spPr>
        <p:txBody>
          <a:bodyPr>
            <a:normAutofit/>
          </a:bodyPr>
          <a:lstStyle/>
          <a:p>
            <a:pPr algn="l"/>
            <a:r>
              <a:rPr lang="en-IN" sz="2400" dirty="0"/>
              <a:t>Foot Marches were organized in Uttarakhand.</a:t>
            </a:r>
          </a:p>
          <a:p>
            <a:pPr algn="l"/>
            <a:r>
              <a:rPr lang="en-IN" sz="2400" dirty="0"/>
              <a:t>Under </a:t>
            </a:r>
            <a:r>
              <a:rPr lang="en-IN" sz="2400" dirty="0" err="1"/>
              <a:t>rhe</a:t>
            </a:r>
            <a:r>
              <a:rPr lang="en-IN" sz="2400" dirty="0"/>
              <a:t> leadership of </a:t>
            </a:r>
            <a:r>
              <a:rPr lang="en-IN" sz="2400" dirty="0" err="1"/>
              <a:t>Sunderlal</a:t>
            </a:r>
            <a:r>
              <a:rPr lang="en-IN" sz="2400" dirty="0"/>
              <a:t> Bahuguna the movement spread to </a:t>
            </a:r>
            <a:r>
              <a:rPr lang="en-IN" sz="2400" dirty="0" err="1"/>
              <a:t>Uttarakashi</a:t>
            </a:r>
            <a:r>
              <a:rPr lang="en-IN" sz="2400" dirty="0"/>
              <a:t> district also.</a:t>
            </a:r>
          </a:p>
          <a:p>
            <a:pPr algn="l"/>
            <a:r>
              <a:rPr lang="en-IN" sz="2400" dirty="0"/>
              <a:t>Under pressure Government instituted a high level commission on 9 May 1974, which in its verdict asked government to ban cutting of trees in affected forest for 10 years.</a:t>
            </a:r>
          </a:p>
          <a:p>
            <a:pPr algn="l"/>
            <a:r>
              <a:rPr lang="en-IN" sz="2400" dirty="0"/>
              <a:t>The Movement was successful one.</a:t>
            </a:r>
          </a:p>
          <a:p>
            <a:pPr algn="l"/>
            <a:endParaRPr lang="en-IN" dirty="0"/>
          </a:p>
        </p:txBody>
      </p:sp>
      <p:pic>
        <p:nvPicPr>
          <p:cNvPr id="5" name="Picture 4">
            <a:extLst>
              <a:ext uri="{FF2B5EF4-FFF2-40B4-BE49-F238E27FC236}">
                <a16:creationId xmlns:a16="http://schemas.microsoft.com/office/drawing/2014/main" id="{204F7746-B993-4700-88F6-C2477330BD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4837" y="464930"/>
            <a:ext cx="2266950" cy="17145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7" name="Picture 6">
            <a:extLst>
              <a:ext uri="{FF2B5EF4-FFF2-40B4-BE49-F238E27FC236}">
                <a16:creationId xmlns:a16="http://schemas.microsoft.com/office/drawing/2014/main" id="{B6A2CDEB-2EFA-4E6E-A7AE-DEBB172323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791" y="435860"/>
            <a:ext cx="2628900" cy="17526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16312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F8475-8FC3-414E-A2DF-194A4E6940F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C6A61CF-B381-4DA9-BF36-DA2984B583C2}"/>
              </a:ext>
            </a:extLst>
          </p:cNvPr>
          <p:cNvSpPr>
            <a:spLocks noGrp="1"/>
          </p:cNvSpPr>
          <p:nvPr>
            <p:ph idx="1"/>
          </p:nvPr>
        </p:nvSpPr>
        <p:spPr>
          <a:xfrm>
            <a:off x="1154954" y="3257550"/>
            <a:ext cx="8761413" cy="2762250"/>
          </a:xfrm>
        </p:spPr>
        <p:txBody>
          <a:bodyPr>
            <a:normAutofit/>
          </a:bodyPr>
          <a:lstStyle/>
          <a:p>
            <a:pPr marL="0" indent="0">
              <a:buNone/>
            </a:pPr>
            <a:r>
              <a:rPr lang="en-IN" sz="7200" dirty="0"/>
              <a:t>        </a:t>
            </a:r>
            <a:r>
              <a:rPr lang="en-IN" sz="7200" dirty="0">
                <a:highlight>
                  <a:srgbClr val="FFFF00"/>
                </a:highlight>
              </a:rPr>
              <a:t>THANKS</a:t>
            </a:r>
          </a:p>
          <a:p>
            <a:pPr marL="0" indent="0">
              <a:buNone/>
            </a:pPr>
            <a:endParaRPr lang="en-IN" sz="7200" dirty="0"/>
          </a:p>
          <a:p>
            <a:pPr marL="0" indent="0">
              <a:buNone/>
            </a:pPr>
            <a:endParaRPr lang="en-IN" sz="7200" dirty="0"/>
          </a:p>
        </p:txBody>
      </p:sp>
    </p:spTree>
    <p:extLst>
      <p:ext uri="{BB962C8B-B14F-4D97-AF65-F5344CB8AC3E}">
        <p14:creationId xmlns:p14="http://schemas.microsoft.com/office/powerpoint/2010/main" val="3558499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297F4-BEE8-4C6C-89C9-DDFDDB36985A}"/>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B1582F3D-FBA1-4F6B-99AE-25A4FAFAEA0D}"/>
              </a:ext>
            </a:extLst>
          </p:cNvPr>
          <p:cNvSpPr>
            <a:spLocks noGrp="1"/>
          </p:cNvSpPr>
          <p:nvPr>
            <p:ph idx="1"/>
          </p:nvPr>
        </p:nvSpPr>
        <p:spPr>
          <a:xfrm>
            <a:off x="609600" y="2493779"/>
            <a:ext cx="10800522" cy="3986533"/>
          </a:xfrm>
        </p:spPr>
        <p:txBody>
          <a:bodyPr>
            <a:normAutofit/>
          </a:bodyPr>
          <a:lstStyle/>
          <a:p>
            <a:pPr marL="0" indent="0" algn="just">
              <a:buNone/>
            </a:pPr>
            <a:r>
              <a:rPr lang="en-IN" sz="2800" dirty="0">
                <a:solidFill>
                  <a:schemeClr val="accent4">
                    <a:lumMod val="75000"/>
                  </a:schemeClr>
                </a:solidFill>
              </a:rPr>
              <a:t>It can be divided into three parts</a:t>
            </a:r>
          </a:p>
          <a:p>
            <a:pPr marL="0" indent="0" algn="just">
              <a:buNone/>
            </a:pPr>
            <a:r>
              <a:rPr lang="en-IN" sz="2800" b="1" dirty="0"/>
              <a:t>1</a:t>
            </a:r>
            <a:r>
              <a:rPr lang="en-IN" sz="2800" dirty="0"/>
              <a:t> </a:t>
            </a:r>
            <a:r>
              <a:rPr lang="en-IN" sz="2800" b="1" dirty="0"/>
              <a:t>Related to Water</a:t>
            </a:r>
            <a:r>
              <a:rPr lang="en-IN" sz="2800" dirty="0"/>
              <a:t>: Narmada </a:t>
            </a:r>
            <a:r>
              <a:rPr lang="en-IN" sz="2800" dirty="0" err="1"/>
              <a:t>Bachao</a:t>
            </a:r>
            <a:r>
              <a:rPr lang="en-IN" sz="2800" dirty="0"/>
              <a:t> </a:t>
            </a:r>
            <a:r>
              <a:rPr lang="en-IN" sz="2800" dirty="0" err="1"/>
              <a:t>Andolan</a:t>
            </a:r>
            <a:r>
              <a:rPr lang="en-IN" sz="2800" dirty="0"/>
              <a:t>, </a:t>
            </a:r>
            <a:r>
              <a:rPr lang="en-IN" sz="2800" dirty="0" err="1"/>
              <a:t>Tihri</a:t>
            </a:r>
            <a:r>
              <a:rPr lang="en-IN" sz="2800" dirty="0"/>
              <a:t>, </a:t>
            </a:r>
            <a:r>
              <a:rPr lang="en-IN" sz="2800" dirty="0" err="1"/>
              <a:t>Chilka</a:t>
            </a:r>
            <a:r>
              <a:rPr lang="en-IN" sz="2800" dirty="0"/>
              <a:t>,    Ganga</a:t>
            </a:r>
          </a:p>
          <a:p>
            <a:pPr marL="0" indent="0" algn="just">
              <a:buNone/>
            </a:pPr>
            <a:r>
              <a:rPr lang="en-US" sz="2800" b="1" dirty="0"/>
              <a:t>2 Related to Forest: </a:t>
            </a:r>
            <a:r>
              <a:rPr lang="en-US" sz="2800" dirty="0"/>
              <a:t>Chipko, </a:t>
            </a:r>
            <a:r>
              <a:rPr lang="en-US" sz="2800" dirty="0" err="1"/>
              <a:t>Appiko</a:t>
            </a:r>
            <a:r>
              <a:rPr lang="en-US" sz="2800" dirty="0"/>
              <a:t>, Silent Valley</a:t>
            </a:r>
            <a:endParaRPr lang="hi-IN" sz="2800" b="1" dirty="0"/>
          </a:p>
          <a:p>
            <a:pPr marL="0" indent="0" algn="just">
              <a:buNone/>
            </a:pPr>
            <a:r>
              <a:rPr lang="en-IN" sz="2800" b="1" dirty="0"/>
              <a:t>3 Related to Land: </a:t>
            </a:r>
            <a:r>
              <a:rPr lang="en-IN" sz="2800" dirty="0"/>
              <a:t>Narmada, </a:t>
            </a:r>
            <a:r>
              <a:rPr lang="en-IN" sz="2800" dirty="0" err="1"/>
              <a:t>Tihri</a:t>
            </a:r>
            <a:r>
              <a:rPr lang="en-IN" sz="2800" dirty="0"/>
              <a:t>, Save Seeds </a:t>
            </a:r>
          </a:p>
        </p:txBody>
      </p:sp>
      <p:pic>
        <p:nvPicPr>
          <p:cNvPr id="9" name="Picture 8">
            <a:extLst>
              <a:ext uri="{FF2B5EF4-FFF2-40B4-BE49-F238E27FC236}">
                <a16:creationId xmlns:a16="http://schemas.microsoft.com/office/drawing/2014/main" id="{6AFF7A1D-281F-49EC-A4F3-1FC122F0D0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9757" y="421940"/>
            <a:ext cx="4362243" cy="1910443"/>
          </a:xfrm>
          <a:prstGeom prst="ellipse">
            <a:avLst/>
          </a:prstGeom>
          <a:ln>
            <a:noFill/>
          </a:ln>
          <a:effectLst>
            <a:softEdge rad="112500"/>
          </a:effectLst>
        </p:spPr>
      </p:pic>
    </p:spTree>
    <p:extLst>
      <p:ext uri="{BB962C8B-B14F-4D97-AF65-F5344CB8AC3E}">
        <p14:creationId xmlns:p14="http://schemas.microsoft.com/office/powerpoint/2010/main" val="3589771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4887B-3445-4325-A546-837B3E33D451}"/>
              </a:ext>
            </a:extLst>
          </p:cNvPr>
          <p:cNvSpPr>
            <a:spLocks noGrp="1"/>
          </p:cNvSpPr>
          <p:nvPr>
            <p:ph type="title"/>
          </p:nvPr>
        </p:nvSpPr>
        <p:spPr/>
        <p:txBody>
          <a:bodyPr/>
          <a:lstStyle/>
          <a:p>
            <a:r>
              <a:rPr lang="en-US" dirty="0"/>
              <a:t>NARMADA BACHAO ANDOLAN</a:t>
            </a:r>
            <a:r>
              <a:rPr lang="hi-IN" dirty="0"/>
              <a:t> </a:t>
            </a:r>
            <a:endParaRPr lang="en-IN" dirty="0"/>
          </a:p>
        </p:txBody>
      </p:sp>
      <p:sp>
        <p:nvSpPr>
          <p:cNvPr id="3" name="Content Placeholder 2">
            <a:extLst>
              <a:ext uri="{FF2B5EF4-FFF2-40B4-BE49-F238E27FC236}">
                <a16:creationId xmlns:a16="http://schemas.microsoft.com/office/drawing/2014/main" id="{B64EAEFA-B3D3-4210-AC8C-EADB58CD9F8B}"/>
              </a:ext>
            </a:extLst>
          </p:cNvPr>
          <p:cNvSpPr>
            <a:spLocks noGrp="1"/>
          </p:cNvSpPr>
          <p:nvPr>
            <p:ph idx="1"/>
          </p:nvPr>
        </p:nvSpPr>
        <p:spPr>
          <a:xfrm>
            <a:off x="808384" y="2160104"/>
            <a:ext cx="10495720" cy="4512755"/>
          </a:xfrm>
          <a:solidFill>
            <a:schemeClr val="accent1">
              <a:lumMod val="40000"/>
              <a:lumOff val="60000"/>
            </a:schemeClr>
          </a:solidFill>
        </p:spPr>
        <p:txBody>
          <a:bodyPr>
            <a:noAutofit/>
          </a:bodyPr>
          <a:lstStyle/>
          <a:p>
            <a:r>
              <a:rPr lang="en-US" sz="2400" dirty="0"/>
              <a:t>NBA was the movement against the building of large dams over the Narmada and its tributaries. It involved human activist, farmers, Adivasis, and people living on the banks of Narmada river.</a:t>
            </a:r>
          </a:p>
          <a:p>
            <a:r>
              <a:rPr lang="en-US" sz="2400" dirty="0"/>
              <a:t>The whole project consisted of 30 major , 135 medium, and 3000 small dams over Narmada and its tributaries. It was expected that the project would provide water to around 40 million people, irrigation and electricity to people in this region.</a:t>
            </a:r>
          </a:p>
          <a:p>
            <a:r>
              <a:rPr lang="en-US" sz="2400" dirty="0"/>
              <a:t>On the other side it was expected that it would submerge 37000 hectare land of three states Gujarat, Madhya Pradesh and Maharashtra, which includes 13000 hectare of forest land. About 1 lakh people from 248 villages need to be rehabilitated.</a:t>
            </a:r>
          </a:p>
          <a:p>
            <a:r>
              <a:rPr lang="en-US" sz="2400" dirty="0"/>
              <a:t>   </a:t>
            </a:r>
            <a:endParaRPr lang="en-IN" sz="2400" dirty="0"/>
          </a:p>
        </p:txBody>
      </p:sp>
      <p:pic>
        <p:nvPicPr>
          <p:cNvPr id="5" name="Picture 4">
            <a:extLst>
              <a:ext uri="{FF2B5EF4-FFF2-40B4-BE49-F238E27FC236}">
                <a16:creationId xmlns:a16="http://schemas.microsoft.com/office/drawing/2014/main" id="{6D6EEC6E-D910-424A-8C5A-29F4D58C13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0294" y="450574"/>
            <a:ext cx="2857500" cy="1709530"/>
          </a:xfrm>
          <a:prstGeom prst="ellipse">
            <a:avLst/>
          </a:prstGeom>
          <a:ln>
            <a:noFill/>
          </a:ln>
          <a:effectLst>
            <a:softEdge rad="112500"/>
          </a:effectLst>
        </p:spPr>
      </p:pic>
    </p:spTree>
    <p:extLst>
      <p:ext uri="{BB962C8B-B14F-4D97-AF65-F5344CB8AC3E}">
        <p14:creationId xmlns:p14="http://schemas.microsoft.com/office/powerpoint/2010/main" val="1571852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537CC-BCF7-404D-92FA-0D5E6F048493}"/>
              </a:ext>
            </a:extLst>
          </p:cNvPr>
          <p:cNvSpPr>
            <a:spLocks noGrp="1"/>
          </p:cNvSpPr>
          <p:nvPr>
            <p:ph type="title"/>
          </p:nvPr>
        </p:nvSpPr>
        <p:spPr>
          <a:xfrm>
            <a:off x="3563179" y="821635"/>
            <a:ext cx="6076122" cy="854765"/>
          </a:xfrm>
        </p:spPr>
        <p:txBody>
          <a:bodyPr/>
          <a:lstStyle/>
          <a:p>
            <a:endParaRPr lang="en-IN" dirty="0">
              <a:solidFill>
                <a:schemeClr val="bg1"/>
              </a:solidFill>
            </a:endParaRPr>
          </a:p>
        </p:txBody>
      </p:sp>
      <p:sp>
        <p:nvSpPr>
          <p:cNvPr id="3" name="Content Placeholder 2">
            <a:extLst>
              <a:ext uri="{FF2B5EF4-FFF2-40B4-BE49-F238E27FC236}">
                <a16:creationId xmlns:a16="http://schemas.microsoft.com/office/drawing/2014/main" id="{F10926BA-D305-4FB6-B2CA-8BF8ED6136BD}"/>
              </a:ext>
            </a:extLst>
          </p:cNvPr>
          <p:cNvSpPr>
            <a:spLocks noGrp="1"/>
          </p:cNvSpPr>
          <p:nvPr>
            <p:ph idx="1"/>
          </p:nvPr>
        </p:nvSpPr>
        <p:spPr>
          <a:xfrm>
            <a:off x="1154954" y="2690192"/>
            <a:ext cx="9460037" cy="3816626"/>
          </a:xfrm>
          <a:solidFill>
            <a:schemeClr val="bg2">
              <a:lumMod val="90000"/>
            </a:schemeClr>
          </a:solidFill>
        </p:spPr>
        <p:txBody>
          <a:bodyPr>
            <a:normAutofit lnSpcReduction="10000"/>
          </a:bodyPr>
          <a:lstStyle/>
          <a:p>
            <a:r>
              <a:rPr lang="en-US" sz="2400" dirty="0"/>
              <a:t>There was a widespread agitation against the Narmada Project. During 1980-87 Anil Patel of </a:t>
            </a:r>
            <a:r>
              <a:rPr lang="en-US" sz="2400" dirty="0" err="1"/>
              <a:t>Ank</a:t>
            </a:r>
            <a:r>
              <a:rPr lang="en-US" sz="2400" dirty="0"/>
              <a:t> Vahini fought for the rehabilitation rights of the affected people.</a:t>
            </a:r>
          </a:p>
          <a:p>
            <a:r>
              <a:rPr lang="en-US" sz="2400" dirty="0"/>
              <a:t>In 1985 , after hearing about the Sardar Sarovar Dam, </a:t>
            </a:r>
            <a:r>
              <a:rPr lang="en-US" sz="2400" dirty="0" err="1"/>
              <a:t>Medha</a:t>
            </a:r>
            <a:r>
              <a:rPr lang="en-US" sz="2400" dirty="0"/>
              <a:t> </a:t>
            </a:r>
            <a:r>
              <a:rPr lang="en-US" sz="2400" dirty="0" err="1"/>
              <a:t>Patskar</a:t>
            </a:r>
            <a:r>
              <a:rPr lang="en-US" sz="2400" dirty="0"/>
              <a:t> and her colleagues visited the project site and noticed that project work being checked due to an order by the Ministry of Environment and Forests, Government of India. The reasons for this was cited as “ non-fulfillment of basic environmental conditions and the lack of completion of crucial studies and plans.”</a:t>
            </a:r>
            <a:endParaRPr lang="en-IN" sz="2400" dirty="0"/>
          </a:p>
          <a:p>
            <a:endParaRPr lang="en-IN" dirty="0"/>
          </a:p>
        </p:txBody>
      </p:sp>
      <p:pic>
        <p:nvPicPr>
          <p:cNvPr id="5" name="Picture 4">
            <a:extLst>
              <a:ext uri="{FF2B5EF4-FFF2-40B4-BE49-F238E27FC236}">
                <a16:creationId xmlns:a16="http://schemas.microsoft.com/office/drawing/2014/main" id="{003EE491-0BD8-4795-A3DE-D18211FB0F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9300" y="468796"/>
            <a:ext cx="2552700" cy="1585291"/>
          </a:xfrm>
          <a:prstGeom prst="rect">
            <a:avLst/>
          </a:prstGeom>
        </p:spPr>
      </p:pic>
      <p:pic>
        <p:nvPicPr>
          <p:cNvPr id="7" name="Picture 6">
            <a:extLst>
              <a:ext uri="{FF2B5EF4-FFF2-40B4-BE49-F238E27FC236}">
                <a16:creationId xmlns:a16="http://schemas.microsoft.com/office/drawing/2014/main" id="{89679808-A757-4726-8AD9-A4F179EA16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978" y="468795"/>
            <a:ext cx="3124200" cy="1714499"/>
          </a:xfrm>
          <a:prstGeom prst="rect">
            <a:avLst/>
          </a:prstGeom>
        </p:spPr>
      </p:pic>
      <p:pic>
        <p:nvPicPr>
          <p:cNvPr id="9" name="Picture 8">
            <a:extLst>
              <a:ext uri="{FF2B5EF4-FFF2-40B4-BE49-F238E27FC236}">
                <a16:creationId xmlns:a16="http://schemas.microsoft.com/office/drawing/2014/main" id="{8E2FE7A8-639E-42AD-92E8-9E152F9700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4991" y="4154557"/>
            <a:ext cx="1696071" cy="1714500"/>
          </a:xfrm>
          <a:prstGeom prst="ellipse">
            <a:avLst/>
          </a:prstGeom>
          <a:ln>
            <a:noFill/>
          </a:ln>
          <a:effectLst>
            <a:softEdge rad="112500"/>
          </a:effectLst>
        </p:spPr>
      </p:pic>
    </p:spTree>
    <p:extLst>
      <p:ext uri="{BB962C8B-B14F-4D97-AF65-F5344CB8AC3E}">
        <p14:creationId xmlns:p14="http://schemas.microsoft.com/office/powerpoint/2010/main" val="1273398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1F060F-767C-4362-A568-1355CD7C4E91}"/>
              </a:ext>
            </a:extLst>
          </p:cNvPr>
          <p:cNvSpPr>
            <a:spLocks noGrp="1"/>
          </p:cNvSpPr>
          <p:nvPr>
            <p:ph idx="1"/>
          </p:nvPr>
        </p:nvSpPr>
        <p:spPr>
          <a:xfrm>
            <a:off x="508660" y="2268186"/>
            <a:ext cx="11572768" cy="4583875"/>
          </a:xfrm>
          <a:solidFill>
            <a:schemeClr val="accent1">
              <a:lumMod val="40000"/>
              <a:lumOff val="60000"/>
            </a:schemeClr>
          </a:solidFill>
        </p:spPr>
        <p:txBody>
          <a:bodyPr>
            <a:noAutofit/>
          </a:bodyPr>
          <a:lstStyle/>
          <a:p>
            <a:r>
              <a:rPr lang="en-IN" sz="2400" dirty="0"/>
              <a:t>It took a different turn in 1989, when at </a:t>
            </a:r>
            <a:r>
              <a:rPr lang="en-IN" sz="2400" dirty="0" err="1"/>
              <a:t>Harsud</a:t>
            </a:r>
            <a:r>
              <a:rPr lang="en-IN" sz="2400" dirty="0"/>
              <a:t> (M.P.) there was an agitation of 45000 people.</a:t>
            </a:r>
          </a:p>
          <a:p>
            <a:r>
              <a:rPr lang="en-IN" sz="2400" dirty="0"/>
              <a:t>In Dec. 1990 NBA conducted a struggle march. 6000 persons marched from Rajghat to M.P. and Gujarat.</a:t>
            </a:r>
          </a:p>
          <a:p>
            <a:r>
              <a:rPr lang="en-IN" sz="2400" dirty="0"/>
              <a:t>In 1991 Central Commission was established for inspecting Dam issue. It said that project’s work is not going according to the norms of World Bank and Indian Government. In 1994 World Bank left the project.</a:t>
            </a:r>
          </a:p>
          <a:p>
            <a:r>
              <a:rPr lang="en-IN" sz="2400" dirty="0"/>
              <a:t>State Government continued the project. </a:t>
            </a:r>
            <a:r>
              <a:rPr lang="en-IN" sz="2400" dirty="0" err="1"/>
              <a:t>Medha</a:t>
            </a:r>
            <a:r>
              <a:rPr lang="en-IN" sz="2400" dirty="0"/>
              <a:t> </a:t>
            </a:r>
            <a:r>
              <a:rPr lang="en-IN" sz="2400" dirty="0" err="1"/>
              <a:t>Patekar</a:t>
            </a:r>
            <a:r>
              <a:rPr lang="en-IN" sz="2400" dirty="0"/>
              <a:t>  did hunger strike against it.</a:t>
            </a:r>
          </a:p>
          <a:p>
            <a:r>
              <a:rPr lang="en-IN" sz="2400" dirty="0"/>
              <a:t>In 1995 Supreme Court ordered stopping of Dam work till rehabilitation issue is resolved.</a:t>
            </a:r>
          </a:p>
          <a:p>
            <a:endParaRPr lang="en-IN" sz="2400" dirty="0"/>
          </a:p>
        </p:txBody>
      </p:sp>
      <p:pic>
        <p:nvPicPr>
          <p:cNvPr id="5" name="Picture 4">
            <a:extLst>
              <a:ext uri="{FF2B5EF4-FFF2-40B4-BE49-F238E27FC236}">
                <a16:creationId xmlns:a16="http://schemas.microsoft.com/office/drawing/2014/main" id="{6EB31E13-2D2F-4505-81ED-AA456FDCD8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72" y="0"/>
            <a:ext cx="5286375" cy="2603499"/>
          </a:xfrm>
          <a:prstGeom prst="ellipse">
            <a:avLst/>
          </a:prstGeom>
          <a:ln>
            <a:noFill/>
          </a:ln>
          <a:effectLst>
            <a:softEdge rad="112500"/>
          </a:effectLst>
        </p:spPr>
      </p:pic>
      <p:pic>
        <p:nvPicPr>
          <p:cNvPr id="4" name="Picture 3">
            <a:extLst>
              <a:ext uri="{FF2B5EF4-FFF2-40B4-BE49-F238E27FC236}">
                <a16:creationId xmlns:a16="http://schemas.microsoft.com/office/drawing/2014/main" id="{75E70D3F-DF59-4C06-AE70-E6EE329780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1488" y="444500"/>
            <a:ext cx="3765067" cy="1714500"/>
          </a:xfrm>
          <a:prstGeom prst="rect">
            <a:avLst/>
          </a:prstGeom>
        </p:spPr>
      </p:pic>
    </p:spTree>
    <p:extLst>
      <p:ext uri="{BB962C8B-B14F-4D97-AF65-F5344CB8AC3E}">
        <p14:creationId xmlns:p14="http://schemas.microsoft.com/office/powerpoint/2010/main" val="2295274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2F9143-15FF-440D-BDE9-79E341B4EC8A}"/>
              </a:ext>
            </a:extLst>
          </p:cNvPr>
          <p:cNvSpPr>
            <a:spLocks noGrp="1"/>
          </p:cNvSpPr>
          <p:nvPr>
            <p:ph idx="1"/>
          </p:nvPr>
        </p:nvSpPr>
        <p:spPr>
          <a:xfrm>
            <a:off x="514350" y="2209801"/>
            <a:ext cx="10228663" cy="4459357"/>
          </a:xfrm>
          <a:solidFill>
            <a:schemeClr val="accent5"/>
          </a:solidFill>
        </p:spPr>
        <p:txBody>
          <a:bodyPr>
            <a:normAutofit/>
          </a:bodyPr>
          <a:lstStyle/>
          <a:p>
            <a:r>
              <a:rPr lang="en-IN" sz="2400" dirty="0"/>
              <a:t>On 18 </a:t>
            </a:r>
            <a:r>
              <a:rPr lang="en-IN" sz="2400" dirty="0" err="1"/>
              <a:t>th</a:t>
            </a:r>
            <a:r>
              <a:rPr lang="en-IN" sz="2400" dirty="0"/>
              <a:t> October 2000 Supreme Court gave approval for Dam and allowed 90 m height of Dam, which could be raised to 138 m in future. Moreover SC instructed state governments to establish 1 Primary School, 1 panchayat </a:t>
            </a:r>
            <a:r>
              <a:rPr lang="en-IN" sz="2400" dirty="0" err="1"/>
              <a:t>Ghar</a:t>
            </a:r>
            <a:r>
              <a:rPr lang="en-IN" sz="2400" dirty="0"/>
              <a:t>, 1 Hospital, water and electricity and worshipping place for every 500 persons.</a:t>
            </a:r>
          </a:p>
          <a:p>
            <a:r>
              <a:rPr lang="en-IN" sz="2400" dirty="0"/>
              <a:t>In April 2006, there were spurts in NBA when Dam height was raised from 110 m to 122 m. Due to agitations SC ordered full rehabilitation , otherwise warned to ban the construction.</a:t>
            </a:r>
          </a:p>
        </p:txBody>
      </p:sp>
      <p:pic>
        <p:nvPicPr>
          <p:cNvPr id="9" name="Picture 8">
            <a:extLst>
              <a:ext uri="{FF2B5EF4-FFF2-40B4-BE49-F238E27FC236}">
                <a16:creationId xmlns:a16="http://schemas.microsoft.com/office/drawing/2014/main" id="{04759FB2-17C8-47E0-A6EF-B06A63F517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0158" y="477907"/>
            <a:ext cx="3604592" cy="1714500"/>
          </a:xfrm>
          <a:prstGeom prst="ellipse">
            <a:avLst/>
          </a:prstGeom>
          <a:ln>
            <a:noFill/>
          </a:ln>
          <a:effectLst>
            <a:softEdge rad="112500"/>
          </a:effectLst>
        </p:spPr>
      </p:pic>
      <p:pic>
        <p:nvPicPr>
          <p:cNvPr id="4" name="Picture 3">
            <a:extLst>
              <a:ext uri="{FF2B5EF4-FFF2-40B4-BE49-F238E27FC236}">
                <a16:creationId xmlns:a16="http://schemas.microsoft.com/office/drawing/2014/main" id="{AEEB1A2F-2857-4CDA-A4F6-F961548043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50" y="324776"/>
            <a:ext cx="2635539" cy="1797326"/>
          </a:xfrm>
          <a:prstGeom prst="ellipse">
            <a:avLst/>
          </a:prstGeom>
          <a:ln>
            <a:noFill/>
          </a:ln>
          <a:effectLst>
            <a:softEdge rad="112500"/>
          </a:effectLst>
        </p:spPr>
      </p:pic>
    </p:spTree>
    <p:extLst>
      <p:ext uri="{BB962C8B-B14F-4D97-AF65-F5344CB8AC3E}">
        <p14:creationId xmlns:p14="http://schemas.microsoft.com/office/powerpoint/2010/main" val="1789797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B6D5A-9340-4A49-9B97-7E2D3108FD88}"/>
              </a:ext>
            </a:extLst>
          </p:cNvPr>
          <p:cNvSpPr>
            <a:spLocks noGrp="1"/>
          </p:cNvSpPr>
          <p:nvPr>
            <p:ph type="title"/>
          </p:nvPr>
        </p:nvSpPr>
        <p:spPr/>
        <p:txBody>
          <a:bodyPr/>
          <a:lstStyle/>
          <a:p>
            <a:r>
              <a:rPr lang="en-IN" sz="4000" dirty="0"/>
              <a:t>TIHRI DAM ANDOLAN</a:t>
            </a:r>
          </a:p>
        </p:txBody>
      </p:sp>
      <p:sp>
        <p:nvSpPr>
          <p:cNvPr id="3" name="Content Placeholder 2">
            <a:extLst>
              <a:ext uri="{FF2B5EF4-FFF2-40B4-BE49-F238E27FC236}">
                <a16:creationId xmlns:a16="http://schemas.microsoft.com/office/drawing/2014/main" id="{AE141F99-57AC-45A9-B050-81CC54843DBB}"/>
              </a:ext>
            </a:extLst>
          </p:cNvPr>
          <p:cNvSpPr>
            <a:spLocks noGrp="1"/>
          </p:cNvSpPr>
          <p:nvPr>
            <p:ph idx="1"/>
          </p:nvPr>
        </p:nvSpPr>
        <p:spPr>
          <a:xfrm>
            <a:off x="1054555" y="3087756"/>
            <a:ext cx="10082889" cy="3260033"/>
          </a:xfrm>
          <a:solidFill>
            <a:schemeClr val="accent5">
              <a:lumMod val="20000"/>
              <a:lumOff val="80000"/>
            </a:schemeClr>
          </a:solidFill>
        </p:spPr>
        <p:txBody>
          <a:bodyPr/>
          <a:lstStyle/>
          <a:p>
            <a:pPr algn="l"/>
            <a:endParaRPr lang="en-IN" b="0" i="0" dirty="0">
              <a:solidFill>
                <a:srgbClr val="565656"/>
              </a:solidFill>
              <a:effectLst/>
              <a:latin typeface="Arial" panose="020B0604020202020204" pitchFamily="34" charset="0"/>
            </a:endParaRPr>
          </a:p>
          <a:p>
            <a:r>
              <a:rPr lang="en-IN" sz="2400" dirty="0"/>
              <a:t>TIHRI DAM was planned in 1972 on Bhagirathi and </a:t>
            </a:r>
            <a:r>
              <a:rPr lang="en-IN" sz="2400" dirty="0" err="1"/>
              <a:t>Bhilangna</a:t>
            </a:r>
            <a:r>
              <a:rPr lang="en-IN" sz="2400" dirty="0"/>
              <a:t> river in present Uttarakhand, having height 260.5 m, being one of Asia’s biggest dam. It would provide 620 crore units of electricity to the people of Uttarakhand, Delhi and U.P.</a:t>
            </a:r>
          </a:p>
        </p:txBody>
      </p:sp>
      <p:pic>
        <p:nvPicPr>
          <p:cNvPr id="5" name="Picture 4">
            <a:extLst>
              <a:ext uri="{FF2B5EF4-FFF2-40B4-BE49-F238E27FC236}">
                <a16:creationId xmlns:a16="http://schemas.microsoft.com/office/drawing/2014/main" id="{77A79304-B138-4ACD-A000-1E66696DE1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6983" y="417446"/>
            <a:ext cx="3200400" cy="1428750"/>
          </a:xfrm>
          <a:prstGeom prst="ellipse">
            <a:avLst/>
          </a:prstGeom>
          <a:ln>
            <a:noFill/>
          </a:ln>
          <a:effectLst>
            <a:softEdge rad="112500"/>
          </a:effectLst>
        </p:spPr>
      </p:pic>
    </p:spTree>
    <p:extLst>
      <p:ext uri="{BB962C8B-B14F-4D97-AF65-F5344CB8AC3E}">
        <p14:creationId xmlns:p14="http://schemas.microsoft.com/office/powerpoint/2010/main" val="2127880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FB0739-5D2A-4BED-8586-50BF85C5DFEB}"/>
              </a:ext>
            </a:extLst>
          </p:cNvPr>
          <p:cNvSpPr>
            <a:spLocks noGrp="1"/>
          </p:cNvSpPr>
          <p:nvPr>
            <p:ph idx="1"/>
          </p:nvPr>
        </p:nvSpPr>
        <p:spPr>
          <a:xfrm>
            <a:off x="185530" y="2364960"/>
            <a:ext cx="11834191" cy="4221369"/>
          </a:xfrm>
          <a:solidFill>
            <a:schemeClr val="accent1">
              <a:lumMod val="20000"/>
              <a:lumOff val="80000"/>
            </a:schemeClr>
          </a:solidFill>
        </p:spPr>
        <p:txBody>
          <a:bodyPr>
            <a:normAutofit/>
          </a:bodyPr>
          <a:lstStyle/>
          <a:p>
            <a:pPr algn="l"/>
            <a:endParaRPr lang="en-IN" b="0" i="0" dirty="0">
              <a:solidFill>
                <a:srgbClr val="565656"/>
              </a:solidFill>
              <a:effectLst/>
              <a:latin typeface="Arial" panose="020B0604020202020204" pitchFamily="34" charset="0"/>
            </a:endParaRPr>
          </a:p>
          <a:p>
            <a:r>
              <a:rPr lang="en-IN" sz="2400" dirty="0"/>
              <a:t>This project was opposed by many people under the leadership of </a:t>
            </a:r>
            <a:r>
              <a:rPr lang="en-IN" sz="2400" dirty="0" err="1"/>
              <a:t>Sunderlal</a:t>
            </a:r>
            <a:r>
              <a:rPr lang="en-IN" sz="2400" dirty="0"/>
              <a:t> Bahuguna. 23 villages were to be fully submerged and 72 partially submerged. 85600 people required rehabilitation.1600 hectare land would be submerged. Moreover it could not withstand earthquake of 8 on </a:t>
            </a:r>
            <a:r>
              <a:rPr lang="en-IN" sz="2400" dirty="0" err="1"/>
              <a:t>reichter</a:t>
            </a:r>
            <a:r>
              <a:rPr lang="en-IN" sz="2400" dirty="0"/>
              <a:t> scale.</a:t>
            </a:r>
          </a:p>
          <a:p>
            <a:r>
              <a:rPr lang="en-IN" sz="2400" dirty="0"/>
              <a:t>INTACH raised its voice over the issue.</a:t>
            </a:r>
          </a:p>
          <a:p>
            <a:r>
              <a:rPr lang="en-IN" sz="2400" dirty="0"/>
              <a:t>TEHRI DAM agitation raised the issues of </a:t>
            </a:r>
            <a:r>
              <a:rPr lang="en-IN" sz="2400" dirty="0" err="1"/>
              <a:t>rehabilitation,environment</a:t>
            </a:r>
            <a:r>
              <a:rPr lang="en-IN" sz="2400" dirty="0"/>
              <a:t>, safety, village life, forest loss, wild life threat, and cultural impact.  </a:t>
            </a:r>
          </a:p>
          <a:p>
            <a:endParaRPr lang="en-IN" dirty="0"/>
          </a:p>
        </p:txBody>
      </p:sp>
      <p:pic>
        <p:nvPicPr>
          <p:cNvPr id="5" name="Picture 4">
            <a:extLst>
              <a:ext uri="{FF2B5EF4-FFF2-40B4-BE49-F238E27FC236}">
                <a16:creationId xmlns:a16="http://schemas.microsoft.com/office/drawing/2014/main" id="{A73ED178-FBEE-434A-8E9E-E891469E63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1430" y="454910"/>
            <a:ext cx="2357231" cy="1493160"/>
          </a:xfrm>
          <a:prstGeom prst="rect">
            <a:avLst/>
          </a:prstGeom>
          <a:ln>
            <a:noFill/>
          </a:ln>
          <a:effectLst>
            <a:softEdge rad="112500"/>
          </a:effectLst>
        </p:spPr>
      </p:pic>
    </p:spTree>
    <p:extLst>
      <p:ext uri="{BB962C8B-B14F-4D97-AF65-F5344CB8AC3E}">
        <p14:creationId xmlns:p14="http://schemas.microsoft.com/office/powerpoint/2010/main" val="1438859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46D817-85D2-4BF5-A166-B5A511F65F0A}"/>
              </a:ext>
            </a:extLst>
          </p:cNvPr>
          <p:cNvSpPr>
            <a:spLocks noGrp="1"/>
          </p:cNvSpPr>
          <p:nvPr>
            <p:ph idx="1"/>
          </p:nvPr>
        </p:nvSpPr>
        <p:spPr>
          <a:xfrm>
            <a:off x="485353" y="2018805"/>
            <a:ext cx="11221293" cy="4839195"/>
          </a:xfrm>
          <a:solidFill>
            <a:schemeClr val="accent4">
              <a:lumMod val="20000"/>
              <a:lumOff val="80000"/>
            </a:schemeClr>
          </a:solidFill>
        </p:spPr>
        <p:txBody>
          <a:bodyPr>
            <a:noAutofit/>
          </a:bodyPr>
          <a:lstStyle/>
          <a:p>
            <a:pPr marL="0" indent="0">
              <a:buNone/>
            </a:pPr>
            <a:endParaRPr lang="hi-IN" sz="2400" b="0" i="0" dirty="0">
              <a:solidFill>
                <a:srgbClr val="565656"/>
              </a:solidFill>
              <a:effectLst/>
              <a:latin typeface="Arial" panose="020B0604020202020204" pitchFamily="34" charset="0"/>
            </a:endParaRPr>
          </a:p>
          <a:p>
            <a:r>
              <a:rPr lang="en-IN" sz="2400" dirty="0"/>
              <a:t>It is a salt water lake in Odisha having 72 km length and 25 km width. 50000 fisherman were dependent on it .However the natural rights of fisherman were being challenged in 1980’s when traders, politicians, middlemen tried to occupy the area.</a:t>
            </a:r>
          </a:p>
          <a:p>
            <a:r>
              <a:rPr lang="en-IN" sz="2400" dirty="0"/>
              <a:t>Problem became more serious when in 1986 , </a:t>
            </a:r>
            <a:r>
              <a:rPr lang="en-IN" sz="2400" dirty="0" err="1"/>
              <a:t>J.B.Patnaik</a:t>
            </a:r>
            <a:r>
              <a:rPr lang="en-IN" sz="2400" dirty="0"/>
              <a:t> gave 1400 hectare of area to Tata Company in joint operation with state government</a:t>
            </a:r>
          </a:p>
          <a:p>
            <a:r>
              <a:rPr lang="en-IN" sz="2400" dirty="0"/>
              <a:t>In 1991 state government ordered that </a:t>
            </a:r>
            <a:r>
              <a:rPr lang="en-IN" sz="2400" dirty="0" err="1"/>
              <a:t>Chilka</a:t>
            </a:r>
            <a:r>
              <a:rPr lang="en-IN" sz="2400" dirty="0"/>
              <a:t> fisheries be divided into two types capture and culture. Capture rights were given to fisherman and culturing rights were meant for non-fishermen and other villagers not members of the primary cooperative groups. </a:t>
            </a:r>
            <a:br>
              <a:rPr lang="hi-IN" sz="2400" dirty="0"/>
            </a:br>
            <a:endParaRPr lang="en-IN" sz="2400" dirty="0"/>
          </a:p>
        </p:txBody>
      </p:sp>
      <p:pic>
        <p:nvPicPr>
          <p:cNvPr id="5" name="Picture 4">
            <a:extLst>
              <a:ext uri="{FF2B5EF4-FFF2-40B4-BE49-F238E27FC236}">
                <a16:creationId xmlns:a16="http://schemas.microsoft.com/office/drawing/2014/main" id="{830F78A1-8DE9-4321-AF7D-C437F9ACB2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2659" y="172002"/>
            <a:ext cx="3537504" cy="219986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6" name="Title 5">
            <a:extLst>
              <a:ext uri="{FF2B5EF4-FFF2-40B4-BE49-F238E27FC236}">
                <a16:creationId xmlns:a16="http://schemas.microsoft.com/office/drawing/2014/main" id="{156B3849-A648-4816-9D59-5EF26C1DCA10}"/>
              </a:ext>
            </a:extLst>
          </p:cNvPr>
          <p:cNvSpPr>
            <a:spLocks noGrp="1"/>
          </p:cNvSpPr>
          <p:nvPr>
            <p:ph type="title"/>
          </p:nvPr>
        </p:nvSpPr>
        <p:spPr/>
        <p:txBody>
          <a:bodyPr/>
          <a:lstStyle/>
          <a:p>
            <a:r>
              <a:rPr lang="en-IN" dirty="0"/>
              <a:t>CHILKA MOVEMENT</a:t>
            </a:r>
          </a:p>
        </p:txBody>
      </p:sp>
    </p:spTree>
    <p:extLst>
      <p:ext uri="{BB962C8B-B14F-4D97-AF65-F5344CB8AC3E}">
        <p14:creationId xmlns:p14="http://schemas.microsoft.com/office/powerpoint/2010/main" val="37451416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Ion Boardroom</Template>
  <TotalTime>3307</TotalTime>
  <Words>1143</Words>
  <Application>Microsoft Office PowerPoint</Application>
  <PresentationFormat>Widescreen</PresentationFormat>
  <Paragraphs>58</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Century Gothic</vt:lpstr>
      <vt:lpstr>Wingdings 3</vt:lpstr>
      <vt:lpstr>Ion Boardroom</vt:lpstr>
      <vt:lpstr>ENVIRONMENTAL MOVEMENTS OF           INDEPENDENT INDIA</vt:lpstr>
      <vt:lpstr>PowerPoint Presentation</vt:lpstr>
      <vt:lpstr>NARMADA BACHAO ANDOLAN </vt:lpstr>
      <vt:lpstr>PowerPoint Presentation</vt:lpstr>
      <vt:lpstr>PowerPoint Presentation</vt:lpstr>
      <vt:lpstr>PowerPoint Presentation</vt:lpstr>
      <vt:lpstr>TIHRI DAM ANDOLAN</vt:lpstr>
      <vt:lpstr>PowerPoint Presentation</vt:lpstr>
      <vt:lpstr>CHILKA MOVEMENT</vt:lpstr>
      <vt:lpstr>SHRIMP PRODUCTION</vt:lpstr>
      <vt:lpstr> </vt:lpstr>
      <vt:lpstr>CHIPKO MOVEMENT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ब्रिटिश  काल में वन प्रबंधन</dc:title>
  <dc:creator>Vasundhara Kunwar</dc:creator>
  <cp:lastModifiedBy>Peeyush Bhadviya</cp:lastModifiedBy>
  <cp:revision>107</cp:revision>
  <dcterms:created xsi:type="dcterms:W3CDTF">2020-10-11T13:03:41Z</dcterms:created>
  <dcterms:modified xsi:type="dcterms:W3CDTF">2020-12-24T05:48:29Z</dcterms:modified>
</cp:coreProperties>
</file>