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6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9530-1BB4-45E1-8DBE-C11585BA6A26}" type="datetimeFigureOut">
              <a:rPr lang="en-IN" smtClean="0"/>
              <a:t>22-04-2020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ADEC-5A52-471B-BEAF-78FB3D0C52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844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9530-1BB4-45E1-8DBE-C11585BA6A26}" type="datetimeFigureOut">
              <a:rPr lang="en-IN" smtClean="0"/>
              <a:t>22-04-2020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ADEC-5A52-471B-BEAF-78FB3D0C52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298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9530-1BB4-45E1-8DBE-C11585BA6A26}" type="datetimeFigureOut">
              <a:rPr lang="en-IN" smtClean="0"/>
              <a:t>22-04-2020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ADEC-5A52-471B-BEAF-78FB3D0C52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999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9530-1BB4-45E1-8DBE-C11585BA6A26}" type="datetimeFigureOut">
              <a:rPr lang="en-IN" smtClean="0"/>
              <a:t>22-04-2020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ADEC-5A52-471B-BEAF-78FB3D0C52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5892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9530-1BB4-45E1-8DBE-C11585BA6A26}" type="datetimeFigureOut">
              <a:rPr lang="en-IN" smtClean="0"/>
              <a:t>22-04-2020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ADEC-5A52-471B-BEAF-78FB3D0C52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691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9530-1BB4-45E1-8DBE-C11585BA6A26}" type="datetimeFigureOut">
              <a:rPr lang="en-IN" smtClean="0"/>
              <a:t>22-04-2020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ADEC-5A52-471B-BEAF-78FB3D0C52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570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9530-1BB4-45E1-8DBE-C11585BA6A26}" type="datetimeFigureOut">
              <a:rPr lang="en-IN" smtClean="0"/>
              <a:t>22-04-2020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ADEC-5A52-471B-BEAF-78FB3D0C52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6791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9530-1BB4-45E1-8DBE-C11585BA6A26}" type="datetimeFigureOut">
              <a:rPr lang="en-IN" smtClean="0"/>
              <a:t>22-04-2020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ADEC-5A52-471B-BEAF-78FB3D0C52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188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9530-1BB4-45E1-8DBE-C11585BA6A26}" type="datetimeFigureOut">
              <a:rPr lang="en-IN" smtClean="0"/>
              <a:t>22-04-2020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ADEC-5A52-471B-BEAF-78FB3D0C52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674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9530-1BB4-45E1-8DBE-C11585BA6A26}" type="datetimeFigureOut">
              <a:rPr lang="en-IN" smtClean="0"/>
              <a:t>22-04-2020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ADEC-5A52-471B-BEAF-78FB3D0C52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345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9530-1BB4-45E1-8DBE-C11585BA6A26}" type="datetimeFigureOut">
              <a:rPr lang="en-IN" smtClean="0"/>
              <a:t>22-04-2020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ADEC-5A52-471B-BEAF-78FB3D0C52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644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89530-1BB4-45E1-8DBE-C11585BA6A26}" type="datetimeFigureOut">
              <a:rPr lang="en-IN" smtClean="0"/>
              <a:t>22-04-2020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DADEC-5A52-471B-BEAF-78FB3D0C52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280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COST ACCOUNTING STANDARD 3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OVERHEADS</a:t>
            </a:r>
            <a:endParaRPr lang="en-IN" sz="5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0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Secondary Apportionment of Overheads on Reciprocal Basis</a:t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The </a:t>
            </a:r>
            <a:r>
              <a:rPr lang="en-IN" dirty="0"/>
              <a:t>services rendered by certain service cost centres are also utilized by other service cost centres.</a:t>
            </a:r>
          </a:p>
          <a:p>
            <a:r>
              <a:rPr lang="en-IN" dirty="0"/>
              <a:t>In reciprocal secondary distribution, the cost of service cost centres are apportioned to </a:t>
            </a:r>
            <a:r>
              <a:rPr lang="en-IN" dirty="0" smtClean="0"/>
              <a:t>production cost </a:t>
            </a:r>
            <a:r>
              <a:rPr lang="en-IN" dirty="0"/>
              <a:t>centres as well as other service cost centres. </a:t>
            </a:r>
            <a:endParaRPr lang="en-IN" dirty="0" smtClean="0"/>
          </a:p>
          <a:p>
            <a:r>
              <a:rPr lang="en-IN" dirty="0" smtClean="0"/>
              <a:t>any </a:t>
            </a:r>
            <a:r>
              <a:rPr lang="en-IN" dirty="0"/>
              <a:t>one of the following </a:t>
            </a:r>
            <a:r>
              <a:rPr lang="en-IN" dirty="0" smtClean="0"/>
              <a:t>three methods </a:t>
            </a:r>
            <a:r>
              <a:rPr lang="en-IN" dirty="0"/>
              <a:t>may be followed :</a:t>
            </a:r>
          </a:p>
          <a:p>
            <a:r>
              <a:rPr lang="en-IN" dirty="0"/>
              <a:t>I. Repeated Distribution Method</a:t>
            </a:r>
          </a:p>
          <a:p>
            <a:r>
              <a:rPr lang="en-IN" dirty="0"/>
              <a:t>II. Trial &amp; Error Method</a:t>
            </a:r>
          </a:p>
          <a:p>
            <a:r>
              <a:rPr lang="en-IN" dirty="0"/>
              <a:t>III. Simultaneous Equation Method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2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1" dirty="0" smtClean="0"/>
              <a:t>Absorption of overheads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b="1" i="1" dirty="0" smtClean="0"/>
              <a:t>Absorption </a:t>
            </a:r>
            <a:r>
              <a:rPr lang="en-IN" b="1" i="1" dirty="0"/>
              <a:t>of overheads is charging of overheads from cost </a:t>
            </a:r>
            <a:r>
              <a:rPr lang="en-IN" b="1" i="1" dirty="0" smtClean="0"/>
              <a:t>centres to </a:t>
            </a:r>
            <a:r>
              <a:rPr lang="en-IN" b="1" i="1" dirty="0"/>
              <a:t>products or services by means of absorption rates for each cost </a:t>
            </a:r>
            <a:r>
              <a:rPr lang="en-IN" b="1" i="1" dirty="0" err="1"/>
              <a:t>center</a:t>
            </a:r>
            <a:r>
              <a:rPr lang="en-IN" b="1" i="1" dirty="0"/>
              <a:t> which is calculated </a:t>
            </a:r>
            <a:r>
              <a:rPr lang="en-IN" b="1" i="1" dirty="0" smtClean="0"/>
              <a:t>as follows :</a:t>
            </a:r>
          </a:p>
          <a:p>
            <a:r>
              <a:rPr lang="en-IN" dirty="0" smtClean="0"/>
              <a:t>Overhead absorption Rate =Total </a:t>
            </a:r>
            <a:r>
              <a:rPr lang="en-IN" dirty="0"/>
              <a:t>overheads of the cost </a:t>
            </a:r>
            <a:r>
              <a:rPr lang="en-IN" dirty="0" smtClean="0"/>
              <a:t>centre/Total </a:t>
            </a:r>
            <a:r>
              <a:rPr lang="en-IN" dirty="0"/>
              <a:t>quantum of base</a:t>
            </a:r>
          </a:p>
          <a:p>
            <a:r>
              <a:rPr lang="en-IN" dirty="0" smtClean="0"/>
              <a:t>The </a:t>
            </a:r>
            <a:r>
              <a:rPr lang="en-IN" dirty="0"/>
              <a:t>base ( denominator) is selected on the basis of type of the cost centre and its </a:t>
            </a:r>
            <a:r>
              <a:rPr lang="en-IN" dirty="0" smtClean="0"/>
              <a:t>contribution to </a:t>
            </a:r>
            <a:r>
              <a:rPr lang="en-IN" dirty="0"/>
              <a:t>the products or services, </a:t>
            </a:r>
          </a:p>
          <a:p>
            <a:r>
              <a:rPr lang="en-IN" dirty="0"/>
              <a:t>Overhead absorbed = Overhead absorption rate x units of base in product or service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3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/>
              <a:t>Presentation and Disclosure:</a:t>
            </a:r>
            <a:br>
              <a:rPr lang="en-IN" b="1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N" sz="3200" dirty="0" smtClean="0"/>
              <a:t>Once </a:t>
            </a:r>
            <a:r>
              <a:rPr lang="en-IN" sz="3200" dirty="0"/>
              <a:t>the basis of collection, allocation , apportionment and absorption for different </a:t>
            </a:r>
            <a:r>
              <a:rPr lang="en-IN" sz="3200" dirty="0" smtClean="0"/>
              <a:t>production cost centres are selected, the same shall be followed consistently and uniformly</a:t>
            </a:r>
          </a:p>
          <a:p>
            <a:pPr marL="0" indent="0" algn="just">
              <a:buNone/>
            </a:pPr>
            <a:endParaRPr lang="en-IN" sz="3200" b="1" i="1" dirty="0" smtClean="0"/>
          </a:p>
          <a:p>
            <a:pPr marL="0" indent="0" algn="just">
              <a:buNone/>
            </a:pPr>
            <a:r>
              <a:rPr lang="en-IN" sz="3200" b="1" i="1" dirty="0" smtClean="0"/>
              <a:t>Change </a:t>
            </a:r>
            <a:r>
              <a:rPr lang="en-IN" sz="3200" b="1" i="1" dirty="0"/>
              <a:t>in basis for collection, allocation, apportionment and absorption can be adopted </a:t>
            </a:r>
            <a:r>
              <a:rPr lang="en-IN" sz="3200" b="1" i="1" dirty="0" smtClean="0"/>
              <a:t>only when </a:t>
            </a:r>
            <a:r>
              <a:rPr lang="en-IN" sz="3200" b="1" i="1" dirty="0"/>
              <a:t>it is compelled by the change in circumstances like change in technology</a:t>
            </a:r>
            <a:endParaRPr lang="en-IN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4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199" y="1690689"/>
            <a:ext cx="10949473" cy="516731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7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8579" y="1825625"/>
            <a:ext cx="11177141" cy="50323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N" sz="4000" dirty="0"/>
              <a:t>In Cost Accounting the analysis and collection of overheads, their allocation and apportionment </a:t>
            </a:r>
            <a:r>
              <a:rPr lang="en-IN" sz="4000" dirty="0" smtClean="0"/>
              <a:t>to different </a:t>
            </a:r>
            <a:r>
              <a:rPr lang="en-IN" sz="4000" dirty="0"/>
              <a:t>cost centres and absorption to products or services plays an important role in </a:t>
            </a:r>
            <a:r>
              <a:rPr lang="en-IN" sz="4000" dirty="0" smtClean="0"/>
              <a:t>determination of </a:t>
            </a:r>
            <a:r>
              <a:rPr lang="en-IN" sz="4000" dirty="0"/>
              <a:t>cost as well as control purposes</a:t>
            </a:r>
            <a:r>
              <a:rPr lang="en-IN" dirty="0"/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5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IN" sz="3600" dirty="0"/>
              <a:t>The standard is to prescribe the methods of collection, allocation, apportionment of overheads </a:t>
            </a:r>
            <a:r>
              <a:rPr lang="en-IN" sz="3600" dirty="0" smtClean="0"/>
              <a:t>to different </a:t>
            </a:r>
            <a:r>
              <a:rPr lang="en-IN" sz="3600" dirty="0"/>
              <a:t>cost centres and absorption thereof to products or services on a consistent and </a:t>
            </a:r>
            <a:r>
              <a:rPr lang="en-IN" sz="3600" dirty="0" smtClean="0"/>
              <a:t>uniform basis </a:t>
            </a:r>
            <a:r>
              <a:rPr lang="en-IN" sz="3600" dirty="0"/>
              <a:t>in the preparation of cost statements and to facilitate inter-firm and intra-firm comparison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1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Collection of Overheads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4000" dirty="0" smtClean="0"/>
              <a:t>Collection </a:t>
            </a:r>
            <a:r>
              <a:rPr lang="en-IN" sz="4000" dirty="0"/>
              <a:t>of overheads means the pooling of indirect items of </a:t>
            </a:r>
            <a:r>
              <a:rPr lang="en-IN" sz="4000" dirty="0" smtClean="0"/>
              <a:t>expenses from </a:t>
            </a:r>
            <a:r>
              <a:rPr lang="en-IN" sz="4000" dirty="0"/>
              <a:t>books of account and supportive/ corroborative records in logical groups having regards </a:t>
            </a:r>
            <a:r>
              <a:rPr lang="en-IN" sz="4000" dirty="0" smtClean="0"/>
              <a:t>to their </a:t>
            </a:r>
            <a:r>
              <a:rPr lang="en-IN" sz="4000" dirty="0"/>
              <a:t>nature and purpose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Allocation of overheads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– </a:t>
            </a:r>
            <a:r>
              <a:rPr lang="en-IN" sz="4000" dirty="0"/>
              <a:t>Allocation of overheads is assigning a whole item of cost directly to </a:t>
            </a:r>
            <a:r>
              <a:rPr lang="en-IN" sz="4000" dirty="0" smtClean="0"/>
              <a:t>a cost </a:t>
            </a:r>
            <a:r>
              <a:rPr lang="en-IN" sz="4000" dirty="0"/>
              <a:t>centre.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7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Apportionment of overhead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- </a:t>
            </a:r>
            <a:r>
              <a:rPr lang="en-IN" sz="4000" dirty="0"/>
              <a:t>Apportionment of overhead is distribution of overheads to </a:t>
            </a:r>
            <a:r>
              <a:rPr lang="en-IN" sz="4000" dirty="0" smtClean="0"/>
              <a:t>more than </a:t>
            </a:r>
            <a:r>
              <a:rPr lang="en-IN" sz="4000" dirty="0"/>
              <a:t>one cost centre on some equitable basis.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Primary and Secondary Distribution of Overheads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:</a:t>
            </a:r>
            <a:endParaRPr lang="en-IN" dirty="0"/>
          </a:p>
          <a:p>
            <a:r>
              <a:rPr lang="en-IN" dirty="0"/>
              <a:t>In case of multi-product environment, there are common service cost centres which are </a:t>
            </a:r>
            <a:r>
              <a:rPr lang="en-IN" dirty="0" smtClean="0"/>
              <a:t>providing services </a:t>
            </a:r>
            <a:r>
              <a:rPr lang="en-IN" dirty="0"/>
              <a:t>to the various production cost centres and other service cost centres. The costs of </a:t>
            </a:r>
            <a:r>
              <a:rPr lang="en-IN" dirty="0" smtClean="0"/>
              <a:t>services are </a:t>
            </a:r>
            <a:r>
              <a:rPr lang="en-IN" dirty="0"/>
              <a:t>required to be apportioned to the relevant cost centres.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3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Primary Distribution of overheads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IN" dirty="0"/>
          </a:p>
          <a:p>
            <a:pPr algn="just"/>
            <a:r>
              <a:rPr lang="en-IN" dirty="0" smtClean="0"/>
              <a:t>Basis </a:t>
            </a:r>
            <a:r>
              <a:rPr lang="en-IN" dirty="0"/>
              <a:t>of apportionment must be rational to distribute overheads. Once the base is selected, </a:t>
            </a:r>
            <a:r>
              <a:rPr lang="en-IN" dirty="0" smtClean="0"/>
              <a:t>the same </a:t>
            </a:r>
            <a:r>
              <a:rPr lang="en-IN" dirty="0"/>
              <a:t>is to be followed consistently and uniformly. However, change in basis for </a:t>
            </a:r>
            <a:r>
              <a:rPr lang="en-IN" dirty="0" smtClean="0"/>
              <a:t>apportionment can </a:t>
            </a:r>
            <a:r>
              <a:rPr lang="en-IN" dirty="0"/>
              <a:t>be adopted only when it is considered necessary due to change in circumstances like </a:t>
            </a:r>
            <a:r>
              <a:rPr lang="en-IN" dirty="0" smtClean="0"/>
              <a:t>change in </a:t>
            </a:r>
            <a:r>
              <a:rPr lang="en-IN" dirty="0"/>
              <a:t>technology, degree of mechanization, product mix, etc. In case of such changes, </a:t>
            </a:r>
            <a:r>
              <a:rPr lang="en-IN" dirty="0" smtClean="0"/>
              <a:t>proper disclosure </a:t>
            </a:r>
            <a:r>
              <a:rPr lang="en-IN" dirty="0"/>
              <a:t>in cost records is essential.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5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basis of primary distribution </a:t>
            </a:r>
            <a:r>
              <a:rPr lang="en-IN" dirty="0" smtClean="0"/>
              <a:t>of </a:t>
            </a:r>
            <a:r>
              <a:rPr lang="en-IN" dirty="0"/>
              <a:t>production overheads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0243" y="1828800"/>
            <a:ext cx="10572326" cy="42533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6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522</Words>
  <Application>Microsoft Office PowerPoint</Application>
  <PresentationFormat>Widescreen</PresentationFormat>
  <Paragraphs>37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COST ACCOUNTING STANDARD 3</vt:lpstr>
      <vt:lpstr>Introduction</vt:lpstr>
      <vt:lpstr>Objective</vt:lpstr>
      <vt:lpstr>Collection of Overheads</vt:lpstr>
      <vt:lpstr>Allocation of overheads</vt:lpstr>
      <vt:lpstr>Apportionment of overhead</vt:lpstr>
      <vt:lpstr>Primary and Secondary Distribution of Overheads</vt:lpstr>
      <vt:lpstr>Primary Distribution of overheads</vt:lpstr>
      <vt:lpstr>basis of primary distribution of production overheads</vt:lpstr>
      <vt:lpstr>Secondary Apportionment of Overheads on Reciprocal Basis </vt:lpstr>
      <vt:lpstr>Absorption of overheads</vt:lpstr>
      <vt:lpstr>Presentation and Disclosure: </vt:lpstr>
      <vt:lpstr>Question</vt:lpstr>
      <vt:lpstr>Solution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 ACCOUNTING STANDARD 3</dc:title>
  <dc:creator>DELL</dc:creator>
  <cp:lastModifiedBy>DELL</cp:lastModifiedBy>
  <cp:revision>10</cp:revision>
  <dcterms:created xsi:type="dcterms:W3CDTF">2020-04-19T11:01:41Z</dcterms:created>
  <dcterms:modified xsi:type="dcterms:W3CDTF">2020-04-22T02:07:45Z</dcterms:modified>
</cp:coreProperties>
</file>