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266"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163"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97447CE5-B878-4F9A-875E-136B89E25919}" type="datetimeFigureOut">
              <a:rPr lang="en-IN" smtClean="0"/>
              <a:t>27-04-2020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7FB8CA-B38C-4544-B396-4ECD1F49BB6D}" type="slidenum">
              <a:rPr lang="en-IN" smtClean="0"/>
              <a:t>‹#›</a:t>
            </a:fld>
            <a:endParaRPr lang="en-IN"/>
          </a:p>
        </p:txBody>
      </p:sp>
    </p:spTree>
    <p:extLst>
      <p:ext uri="{BB962C8B-B14F-4D97-AF65-F5344CB8AC3E}">
        <p14:creationId xmlns:p14="http://schemas.microsoft.com/office/powerpoint/2010/main" val="4070640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97447CE5-B878-4F9A-875E-136B89E25919}" type="datetimeFigureOut">
              <a:rPr lang="en-IN" smtClean="0"/>
              <a:t>27-04-2020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7FB8CA-B38C-4544-B396-4ECD1F49BB6D}" type="slidenum">
              <a:rPr lang="en-IN" smtClean="0"/>
              <a:t>‹#›</a:t>
            </a:fld>
            <a:endParaRPr lang="en-IN"/>
          </a:p>
        </p:txBody>
      </p:sp>
    </p:spTree>
    <p:extLst>
      <p:ext uri="{BB962C8B-B14F-4D97-AF65-F5344CB8AC3E}">
        <p14:creationId xmlns:p14="http://schemas.microsoft.com/office/powerpoint/2010/main" val="3027347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97447CE5-B878-4F9A-875E-136B89E25919}" type="datetimeFigureOut">
              <a:rPr lang="en-IN" smtClean="0"/>
              <a:t>27-04-2020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7FB8CA-B38C-4544-B396-4ECD1F49BB6D}" type="slidenum">
              <a:rPr lang="en-IN" smtClean="0"/>
              <a:t>‹#›</a:t>
            </a:fld>
            <a:endParaRPr lang="en-IN"/>
          </a:p>
        </p:txBody>
      </p:sp>
    </p:spTree>
    <p:extLst>
      <p:ext uri="{BB962C8B-B14F-4D97-AF65-F5344CB8AC3E}">
        <p14:creationId xmlns:p14="http://schemas.microsoft.com/office/powerpoint/2010/main" val="3054730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97447CE5-B878-4F9A-875E-136B89E25919}" type="datetimeFigureOut">
              <a:rPr lang="en-IN" smtClean="0"/>
              <a:t>27-04-2020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7FB8CA-B38C-4544-B396-4ECD1F49BB6D}" type="slidenum">
              <a:rPr lang="en-IN" smtClean="0"/>
              <a:t>‹#›</a:t>
            </a:fld>
            <a:endParaRPr lang="en-IN"/>
          </a:p>
        </p:txBody>
      </p:sp>
    </p:spTree>
    <p:extLst>
      <p:ext uri="{BB962C8B-B14F-4D97-AF65-F5344CB8AC3E}">
        <p14:creationId xmlns:p14="http://schemas.microsoft.com/office/powerpoint/2010/main" val="630162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447CE5-B878-4F9A-875E-136B89E25919}" type="datetimeFigureOut">
              <a:rPr lang="en-IN" smtClean="0"/>
              <a:t>27-04-2020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7FB8CA-B38C-4544-B396-4ECD1F49BB6D}" type="slidenum">
              <a:rPr lang="en-IN" smtClean="0"/>
              <a:t>‹#›</a:t>
            </a:fld>
            <a:endParaRPr lang="en-IN"/>
          </a:p>
        </p:txBody>
      </p:sp>
    </p:spTree>
    <p:extLst>
      <p:ext uri="{BB962C8B-B14F-4D97-AF65-F5344CB8AC3E}">
        <p14:creationId xmlns:p14="http://schemas.microsoft.com/office/powerpoint/2010/main" val="2750014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97447CE5-B878-4F9A-875E-136B89E25919}" type="datetimeFigureOut">
              <a:rPr lang="en-IN" smtClean="0"/>
              <a:t>27-04-2020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97FB8CA-B38C-4544-B396-4ECD1F49BB6D}" type="slidenum">
              <a:rPr lang="en-IN" smtClean="0"/>
              <a:t>‹#›</a:t>
            </a:fld>
            <a:endParaRPr lang="en-IN"/>
          </a:p>
        </p:txBody>
      </p:sp>
    </p:spTree>
    <p:extLst>
      <p:ext uri="{BB962C8B-B14F-4D97-AF65-F5344CB8AC3E}">
        <p14:creationId xmlns:p14="http://schemas.microsoft.com/office/powerpoint/2010/main" val="552511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97447CE5-B878-4F9A-875E-136B89E25919}" type="datetimeFigureOut">
              <a:rPr lang="en-IN" smtClean="0"/>
              <a:t>27-04-2020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97FB8CA-B38C-4544-B396-4ECD1F49BB6D}" type="slidenum">
              <a:rPr lang="en-IN" smtClean="0"/>
              <a:t>‹#›</a:t>
            </a:fld>
            <a:endParaRPr lang="en-IN"/>
          </a:p>
        </p:txBody>
      </p:sp>
    </p:spTree>
    <p:extLst>
      <p:ext uri="{BB962C8B-B14F-4D97-AF65-F5344CB8AC3E}">
        <p14:creationId xmlns:p14="http://schemas.microsoft.com/office/powerpoint/2010/main" val="1492553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97447CE5-B878-4F9A-875E-136B89E25919}" type="datetimeFigureOut">
              <a:rPr lang="en-IN" smtClean="0"/>
              <a:t>27-04-2020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97FB8CA-B38C-4544-B396-4ECD1F49BB6D}" type="slidenum">
              <a:rPr lang="en-IN" smtClean="0"/>
              <a:t>‹#›</a:t>
            </a:fld>
            <a:endParaRPr lang="en-IN"/>
          </a:p>
        </p:txBody>
      </p:sp>
    </p:spTree>
    <p:extLst>
      <p:ext uri="{BB962C8B-B14F-4D97-AF65-F5344CB8AC3E}">
        <p14:creationId xmlns:p14="http://schemas.microsoft.com/office/powerpoint/2010/main" val="3640820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447CE5-B878-4F9A-875E-136B89E25919}" type="datetimeFigureOut">
              <a:rPr lang="en-IN" smtClean="0"/>
              <a:t>27-04-2020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97FB8CA-B38C-4544-B396-4ECD1F49BB6D}" type="slidenum">
              <a:rPr lang="en-IN" smtClean="0"/>
              <a:t>‹#›</a:t>
            </a:fld>
            <a:endParaRPr lang="en-IN"/>
          </a:p>
        </p:txBody>
      </p:sp>
    </p:spTree>
    <p:extLst>
      <p:ext uri="{BB962C8B-B14F-4D97-AF65-F5344CB8AC3E}">
        <p14:creationId xmlns:p14="http://schemas.microsoft.com/office/powerpoint/2010/main" val="3546343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447CE5-B878-4F9A-875E-136B89E25919}" type="datetimeFigureOut">
              <a:rPr lang="en-IN" smtClean="0"/>
              <a:t>27-04-2020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97FB8CA-B38C-4544-B396-4ECD1F49BB6D}" type="slidenum">
              <a:rPr lang="en-IN" smtClean="0"/>
              <a:t>‹#›</a:t>
            </a:fld>
            <a:endParaRPr lang="en-IN"/>
          </a:p>
        </p:txBody>
      </p:sp>
    </p:spTree>
    <p:extLst>
      <p:ext uri="{BB962C8B-B14F-4D97-AF65-F5344CB8AC3E}">
        <p14:creationId xmlns:p14="http://schemas.microsoft.com/office/powerpoint/2010/main" val="3617495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447CE5-B878-4F9A-875E-136B89E25919}" type="datetimeFigureOut">
              <a:rPr lang="en-IN" smtClean="0"/>
              <a:t>27-04-2020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97FB8CA-B38C-4544-B396-4ECD1F49BB6D}" type="slidenum">
              <a:rPr lang="en-IN" smtClean="0"/>
              <a:t>‹#›</a:t>
            </a:fld>
            <a:endParaRPr lang="en-IN"/>
          </a:p>
        </p:txBody>
      </p:sp>
    </p:spTree>
    <p:extLst>
      <p:ext uri="{BB962C8B-B14F-4D97-AF65-F5344CB8AC3E}">
        <p14:creationId xmlns:p14="http://schemas.microsoft.com/office/powerpoint/2010/main" val="1391900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47CE5-B878-4F9A-875E-136B89E25919}" type="datetimeFigureOut">
              <a:rPr lang="en-IN" smtClean="0"/>
              <a:t>27-04-2020</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FB8CA-B38C-4544-B396-4ECD1F49BB6D}" type="slidenum">
              <a:rPr lang="en-IN" smtClean="0"/>
              <a:t>‹#›</a:t>
            </a:fld>
            <a:endParaRPr lang="en-IN"/>
          </a:p>
        </p:txBody>
      </p:sp>
    </p:spTree>
    <p:extLst>
      <p:ext uri="{BB962C8B-B14F-4D97-AF65-F5344CB8AC3E}">
        <p14:creationId xmlns:p14="http://schemas.microsoft.com/office/powerpoint/2010/main" val="2551888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IN" b="1" dirty="0"/>
              <a:t>CAS-5</a:t>
            </a:r>
            <a:br>
              <a:rPr lang="en-IN" b="1" dirty="0"/>
            </a:br>
            <a:r>
              <a:rPr lang="en-IN" b="1" dirty="0"/>
              <a:t>COST ACCOUNTING STANDARD</a:t>
            </a:r>
            <a:br>
              <a:rPr lang="en-IN" b="1" dirty="0"/>
            </a:br>
            <a:endParaRPr lang="en-IN" dirty="0"/>
          </a:p>
        </p:txBody>
      </p:sp>
      <p:sp>
        <p:nvSpPr>
          <p:cNvPr id="3" name="Subtitle 2"/>
          <p:cNvSpPr>
            <a:spLocks noGrp="1"/>
          </p:cNvSpPr>
          <p:nvPr>
            <p:ph type="subTitle" idx="1"/>
          </p:nvPr>
        </p:nvSpPr>
        <p:spPr/>
        <p:txBody>
          <a:bodyPr>
            <a:noAutofit/>
          </a:bodyPr>
          <a:lstStyle/>
          <a:p>
            <a:r>
              <a:rPr lang="en-IN" sz="4000" b="1" dirty="0" smtClean="0"/>
              <a:t>DETERMINATION OF</a:t>
            </a:r>
            <a:br>
              <a:rPr lang="en-IN" sz="4000" b="1" dirty="0" smtClean="0"/>
            </a:br>
            <a:r>
              <a:rPr lang="en-IN" sz="4000" b="1" dirty="0" smtClean="0"/>
              <a:t>AVERAGE (EQUALIZED) COST OF TRANSPORTATION</a:t>
            </a:r>
            <a:endParaRPr lang="en-IN" sz="4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88253987"/>
      </p:ext>
    </p:extLst>
  </p:cSld>
  <p:clrMapOvr>
    <a:masterClrMapping/>
  </p:clrMapOvr>
  <mc:AlternateContent xmlns:mc="http://schemas.openxmlformats.org/markup-compatibility/2006" xmlns:p14="http://schemas.microsoft.com/office/powerpoint/2010/main">
    <mc:Choice Requires="p14">
      <p:transition spd="slow" p14:dur="2000" advTm="17232"/>
    </mc:Choice>
    <mc:Fallback xmlns="">
      <p:transition spd="slow" advTm="17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38201" y="1"/>
            <a:ext cx="5806440" cy="6858000"/>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7898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Calculation of passenger KM</a:t>
            </a:r>
            <a:endParaRPr lang="en-IN" dirty="0"/>
          </a:p>
        </p:txBody>
      </p:sp>
      <p:sp>
        <p:nvSpPr>
          <p:cNvPr id="3" name="Content Placeholder 2"/>
          <p:cNvSpPr>
            <a:spLocks noGrp="1"/>
          </p:cNvSpPr>
          <p:nvPr>
            <p:ph idx="1"/>
          </p:nvPr>
        </p:nvSpPr>
        <p:spPr/>
        <p:txBody>
          <a:bodyPr/>
          <a:lstStyle/>
          <a:p>
            <a:r>
              <a:rPr lang="en-US" dirty="0" smtClean="0"/>
              <a:t>Total seating capacity= (10*50)+(15*40)= 1100</a:t>
            </a:r>
          </a:p>
          <a:p>
            <a:r>
              <a:rPr lang="en-US" dirty="0" smtClean="0"/>
              <a:t>Capacity utilized= 1100*75/100*20/25=660</a:t>
            </a:r>
          </a:p>
          <a:p>
            <a:r>
              <a:rPr lang="en-US" dirty="0" smtClean="0"/>
              <a:t>Average distance run in the month=8*10*30=2400</a:t>
            </a:r>
          </a:p>
          <a:p>
            <a:r>
              <a:rPr lang="en-US" dirty="0" smtClean="0"/>
              <a:t>Effective passenger </a:t>
            </a:r>
            <a:r>
              <a:rPr lang="en-US" dirty="0" err="1" smtClean="0"/>
              <a:t>kms</a:t>
            </a:r>
            <a:r>
              <a:rPr lang="en-US" smtClean="0"/>
              <a:t>.= 660*2400=1584000</a:t>
            </a:r>
            <a:endParaRPr lang="en-IN"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3990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Transportation cost is an important element of cost </a:t>
            </a:r>
            <a:r>
              <a:rPr lang="en-IN" dirty="0" smtClean="0"/>
              <a:t>for procurement </a:t>
            </a:r>
            <a:r>
              <a:rPr lang="en-IN" dirty="0"/>
              <a:t>of materials for production and for distribution of product for sale. </a:t>
            </a:r>
            <a:endParaRPr lang="en-IN" dirty="0" smtClean="0"/>
          </a:p>
          <a:p>
            <a:r>
              <a:rPr lang="en-IN" dirty="0" smtClean="0"/>
              <a:t>Therefore</a:t>
            </a:r>
            <a:r>
              <a:rPr lang="en-IN" dirty="0"/>
              <a:t>, </a:t>
            </a:r>
            <a:r>
              <a:rPr lang="en-IN" dirty="0" smtClean="0"/>
              <a:t>Cost Accounting </a:t>
            </a:r>
            <a:r>
              <a:rPr lang="en-IN" dirty="0"/>
              <a:t>Records should present transportation cost separately from the other cost of </a:t>
            </a:r>
            <a:r>
              <a:rPr lang="en-IN" dirty="0" smtClean="0"/>
              <a:t>inward materials </a:t>
            </a:r>
            <a:r>
              <a:rPr lang="en-IN" dirty="0"/>
              <a:t>or cost of sales of finished goods.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2662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IN" dirty="0"/>
          </a:p>
        </p:txBody>
      </p:sp>
      <p:sp>
        <p:nvSpPr>
          <p:cNvPr id="3" name="Content Placeholder 2"/>
          <p:cNvSpPr>
            <a:spLocks noGrp="1"/>
          </p:cNvSpPr>
          <p:nvPr>
            <p:ph idx="1"/>
          </p:nvPr>
        </p:nvSpPr>
        <p:spPr/>
        <p:txBody>
          <a:bodyPr/>
          <a:lstStyle/>
          <a:p>
            <a:r>
              <a:rPr lang="en-IN" dirty="0"/>
              <a:t>To bring uniformity in the application of principles and methods used in the determination </a:t>
            </a:r>
            <a:r>
              <a:rPr lang="en-IN" dirty="0" smtClean="0"/>
              <a:t>of averaged/equalized </a:t>
            </a:r>
            <a:r>
              <a:rPr lang="en-IN" dirty="0"/>
              <a:t>transportation cost.</a:t>
            </a:r>
          </a:p>
          <a:p>
            <a:r>
              <a:rPr lang="en-IN" dirty="0" smtClean="0"/>
              <a:t>To </a:t>
            </a:r>
            <a:r>
              <a:rPr lang="en-IN" dirty="0"/>
              <a:t>prescribe the system to be followed for maintenance of records for collection of cost </a:t>
            </a:r>
            <a:r>
              <a:rPr lang="en-IN" dirty="0" smtClean="0"/>
              <a:t>of transportation</a:t>
            </a:r>
            <a:r>
              <a:rPr lang="en-IN" dirty="0"/>
              <a:t>, its allocation/apportionment to cost centres, locations or products.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6590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b="1" i="1" dirty="0"/>
              <a:t>Cost of Transportation comprises of the cost of freight, cartage, transit insurance and cost of </a:t>
            </a:r>
            <a:r>
              <a:rPr lang="en-IN" b="1" i="1" dirty="0" smtClean="0"/>
              <a:t>operating and </a:t>
            </a:r>
            <a:r>
              <a:rPr lang="en-IN" b="1" i="1" dirty="0"/>
              <a:t>other incidental charges whether incurred internally or paid to an outside agency </a:t>
            </a:r>
            <a:r>
              <a:rPr lang="en-IN" b="1" i="1" dirty="0" smtClean="0"/>
              <a:t>for transportation </a:t>
            </a:r>
            <a:r>
              <a:rPr lang="en-IN" b="1" i="1" dirty="0"/>
              <a:t>of goods but does not include detention and demurrage charges.</a:t>
            </a:r>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0223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Treatment of cost</a:t>
            </a:r>
            <a:r>
              <a:rPr lang="en-IN" dirty="0" smtClean="0"/>
              <a:t>:</a:t>
            </a:r>
            <a:br>
              <a:rPr lang="en-IN" dirty="0" smtClean="0"/>
            </a:br>
            <a:endParaRPr lang="en-IN" dirty="0"/>
          </a:p>
        </p:txBody>
      </p:sp>
      <p:sp>
        <p:nvSpPr>
          <p:cNvPr id="3" name="Content Placeholder 2"/>
          <p:cNvSpPr>
            <a:spLocks noGrp="1"/>
          </p:cNvSpPr>
          <p:nvPr>
            <p:ph idx="1"/>
          </p:nvPr>
        </p:nvSpPr>
        <p:spPr/>
        <p:txBody>
          <a:bodyPr/>
          <a:lstStyle/>
          <a:p>
            <a:r>
              <a:rPr lang="en-IN" dirty="0" smtClean="0"/>
              <a:t> </a:t>
            </a:r>
            <a:r>
              <a:rPr lang="en-IN" dirty="0"/>
              <a:t>Inward transportation costs shall form the part of the cost of procurement of materials which </a:t>
            </a:r>
            <a:r>
              <a:rPr lang="en-IN" dirty="0" smtClean="0"/>
              <a:t>are to </a:t>
            </a:r>
            <a:r>
              <a:rPr lang="en-IN" dirty="0"/>
              <a:t>be identified for proper allocation/ apportionment to the materials / products.</a:t>
            </a:r>
          </a:p>
          <a:p>
            <a:r>
              <a:rPr lang="en-IN" dirty="0" smtClean="0"/>
              <a:t> </a:t>
            </a:r>
            <a:r>
              <a:rPr lang="en-IN" dirty="0"/>
              <a:t>Outward transportation cost shall form the part of the cost of sale and shall be allocated </a:t>
            </a:r>
            <a:r>
              <a:rPr lang="en-IN" dirty="0" smtClean="0"/>
              <a:t>/apportioned </a:t>
            </a:r>
            <a:r>
              <a:rPr lang="en-IN" dirty="0"/>
              <a:t>to the materials and goods on a suitable basis.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0376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sz="2700" dirty="0" smtClean="0"/>
              <a:t/>
            </a:r>
            <a:br>
              <a:rPr lang="en-IN" sz="2700" dirty="0" smtClean="0"/>
            </a:br>
            <a:r>
              <a:rPr lang="en-IN" sz="2700" dirty="0" smtClean="0"/>
              <a:t>The following basis may be used, in order of priority, for apportionment of outward transportation cost depending upon the nature of products, unit of measurement followed and type of transport used </a:t>
            </a:r>
            <a:r>
              <a:rPr lang="en-IN" dirty="0" smtClean="0"/>
              <a:t>:</a:t>
            </a:r>
            <a:br>
              <a:rPr lang="en-IN" dirty="0" smtClean="0"/>
            </a:br>
            <a:endParaRPr lang="en-IN" dirty="0"/>
          </a:p>
        </p:txBody>
      </p:sp>
      <p:sp>
        <p:nvSpPr>
          <p:cNvPr id="3" name="Content Placeholder 2"/>
          <p:cNvSpPr>
            <a:spLocks noGrp="1"/>
          </p:cNvSpPr>
          <p:nvPr>
            <p:ph idx="1"/>
          </p:nvPr>
        </p:nvSpPr>
        <p:spPr/>
        <p:txBody>
          <a:bodyPr>
            <a:normAutofit/>
          </a:bodyPr>
          <a:lstStyle/>
          <a:p>
            <a:r>
              <a:rPr lang="en-IN" dirty="0" err="1" smtClean="0"/>
              <a:t>i</a:t>
            </a:r>
            <a:r>
              <a:rPr lang="en-IN" dirty="0"/>
              <a:t>) Weight</a:t>
            </a:r>
          </a:p>
          <a:p>
            <a:r>
              <a:rPr lang="en-IN" dirty="0"/>
              <a:t>ii) Volume of goods</a:t>
            </a:r>
          </a:p>
          <a:p>
            <a:r>
              <a:rPr lang="en-IN" dirty="0"/>
              <a:t>iii) Tonne-Km</a:t>
            </a:r>
          </a:p>
          <a:p>
            <a:r>
              <a:rPr lang="en-IN" dirty="0"/>
              <a:t>iv) Unit / Equivalent unit</a:t>
            </a:r>
          </a:p>
          <a:p>
            <a:r>
              <a:rPr lang="en-IN" dirty="0"/>
              <a:t>v) Value of goods</a:t>
            </a:r>
          </a:p>
          <a:p>
            <a:r>
              <a:rPr lang="en-IN" dirty="0"/>
              <a:t>vi) Percentage of usage of space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8349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4"/>
          <a:stretch>
            <a:fillRect/>
          </a:stretch>
        </p:blipFill>
        <p:spPr>
          <a:xfrm>
            <a:off x="1108364" y="526473"/>
            <a:ext cx="9213271" cy="538378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8717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4"/>
          <a:stretch>
            <a:fillRect/>
          </a:stretch>
        </p:blipFill>
        <p:spPr>
          <a:xfrm>
            <a:off x="838200" y="365125"/>
            <a:ext cx="10093036" cy="600796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399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Qusetion</a:t>
            </a:r>
            <a:endParaRPr lang="en-IN"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16200000">
            <a:off x="3588546" y="-1059656"/>
            <a:ext cx="5014912" cy="10515600"/>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5188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265</Words>
  <Application>Microsoft Office PowerPoint</Application>
  <PresentationFormat>Widescreen</PresentationFormat>
  <Paragraphs>24</Paragraphs>
  <Slides>11</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CAS-5 COST ACCOUNTING STANDARD </vt:lpstr>
      <vt:lpstr>PowerPoint Presentation</vt:lpstr>
      <vt:lpstr>objectives</vt:lpstr>
      <vt:lpstr>PowerPoint Presentation</vt:lpstr>
      <vt:lpstr>Treatment of cost: </vt:lpstr>
      <vt:lpstr> The following basis may be used, in order of priority, for apportionment of outward transportation cost depending upon the nature of products, unit of measurement followed and type of transport used : </vt:lpstr>
      <vt:lpstr>PowerPoint Presentation</vt:lpstr>
      <vt:lpstr>PowerPoint Presentation</vt:lpstr>
      <vt:lpstr>Qusetion</vt:lpstr>
      <vt:lpstr>PowerPoint Presentation</vt:lpstr>
      <vt:lpstr>Calculation of passenger KM</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CAS-5 COST ACCOUNTING STANDARD</dc:title>
  <dc:creator>DELL</dc:creator>
  <cp:lastModifiedBy>DELL</cp:lastModifiedBy>
  <cp:revision>8</cp:revision>
  <dcterms:created xsi:type="dcterms:W3CDTF">2020-04-11T11:00:36Z</dcterms:created>
  <dcterms:modified xsi:type="dcterms:W3CDTF">2020-04-27T03:31:18Z</dcterms:modified>
</cp:coreProperties>
</file>