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64" r:id="rId7"/>
    <p:sldId id="266" r:id="rId8"/>
    <p:sldId id="271" r:id="rId9"/>
    <p:sldId id="267" r:id="rId10"/>
    <p:sldId id="268" r:id="rId11"/>
    <p:sldId id="269" r:id="rId12"/>
    <p:sldId id="265" r:id="rId13"/>
    <p:sldId id="261" r:id="rId14"/>
    <p:sldId id="262" r:id="rId15"/>
    <p:sldId id="263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799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89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41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3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26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63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83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94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3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56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50CC6-9161-4147-80C7-B9D12436DE68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0BC6-5049-4697-928C-47C63E087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6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COST ACCOUNTING STANDARD 6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Material Cost</a:t>
            </a:r>
            <a:endParaRPr lang="en-IN" sz="5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 dirty="0"/>
              <a:t>Subsidy/Grant/Incentive and any such payment received/receivable with respect to any </a:t>
            </a:r>
            <a:r>
              <a:rPr lang="en-IN" b="1" i="1" dirty="0" smtClean="0"/>
              <a:t>material shall </a:t>
            </a:r>
            <a:r>
              <a:rPr lang="en-IN" b="1" i="1" dirty="0"/>
              <a:t>be reduced from cost for ascertainment of the cost of the cost object to which such amounts </a:t>
            </a:r>
            <a:r>
              <a:rPr lang="en-IN" b="1" i="1" dirty="0" smtClean="0"/>
              <a:t>are related</a:t>
            </a:r>
            <a:r>
              <a:rPr lang="en-IN" b="1" i="1" dirty="0"/>
              <a:t>.</a:t>
            </a:r>
            <a:endParaRPr lang="en-IN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manufactured components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 dirty="0"/>
              <a:t>Self manufactured components and sub-assemblies shall be valued including direct material </a:t>
            </a:r>
            <a:r>
              <a:rPr lang="en-IN" b="1" i="1" dirty="0" smtClean="0"/>
              <a:t>cost, direct </a:t>
            </a:r>
            <a:r>
              <a:rPr lang="en-IN" b="1" i="1" dirty="0"/>
              <a:t>employee cost, direct expenses, factory overheads, share of administrative overheads relating </a:t>
            </a:r>
            <a:r>
              <a:rPr lang="en-IN" b="1" i="1" dirty="0" smtClean="0"/>
              <a:t>to production </a:t>
            </a:r>
            <a:r>
              <a:rPr lang="en-IN" b="1" i="1" dirty="0"/>
              <a:t>but excluding share of other administrative overheads, finance cost and marketing </a:t>
            </a:r>
            <a:r>
              <a:rPr lang="en-IN" b="1" i="1" dirty="0" smtClean="0"/>
              <a:t>overheads. In </a:t>
            </a:r>
            <a:r>
              <a:rPr lang="en-IN" b="1" i="1" dirty="0"/>
              <a:t>case of captive consumption, the valuation shall be in accordance with Cost Accounting Standard 4.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of Material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CAS-6 provides for adopting any of the following three methods for valuation of issues of material:</a:t>
            </a:r>
          </a:p>
          <a:p>
            <a:r>
              <a:rPr lang="en-IN" dirty="0"/>
              <a:t>a) First in First out (FIFO)</a:t>
            </a:r>
          </a:p>
          <a:p>
            <a:r>
              <a:rPr lang="en-IN" dirty="0"/>
              <a:t>b) Last in First out (LIFO)</a:t>
            </a:r>
          </a:p>
          <a:p>
            <a:r>
              <a:rPr lang="en-IN" dirty="0"/>
              <a:t>c) Weighted Average Rate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Assignment of material cost to cost objects.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This standard targets to bring uniformity and consistency in the principles and methods of determining the material cost with a reasonable degree of accuracy</a:t>
            </a:r>
            <a:r>
              <a:rPr lang="en-IN" dirty="0" smtClean="0"/>
              <a:t>.</a:t>
            </a:r>
          </a:p>
          <a:p>
            <a:r>
              <a:rPr lang="en-IN" dirty="0"/>
              <a:t>This standard should be applied to cost statements which require classification, measurement, assignment, presentation and disclosure of material costs including those requiring attestation.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Quantity and rates of major items (which forms at least 5% of the total cost of materials) shall be disclosed</a:t>
            </a:r>
            <a:r>
              <a:rPr lang="en-IN" dirty="0" smtClean="0"/>
              <a:t>.</a:t>
            </a:r>
          </a:p>
          <a:p>
            <a:r>
              <a:rPr lang="en-IN" dirty="0"/>
              <a:t>Disclosures may be made in the body of the Cost statement or as a foot note or as a separate schedule to the main statement.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010" y="2263139"/>
            <a:ext cx="8224227" cy="265176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8421" y="2080260"/>
            <a:ext cx="9356641" cy="384048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9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standard CAS 6 prescribes principles and methods of determining the Material Cost.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Material for the purpose of this standard includes raw materials, process materials, additives, manufactured / bought out components, sub – assemblies, accessories, semi finished goods, consumable stores, spares and other indirect materials.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Standard deals with the following issues.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Principles of Valuation of receipt and </a:t>
            </a:r>
            <a:endParaRPr lang="en-IN" dirty="0" smtClean="0"/>
          </a:p>
          <a:p>
            <a:r>
              <a:rPr lang="en-IN" dirty="0" smtClean="0"/>
              <a:t>issue </a:t>
            </a:r>
            <a:r>
              <a:rPr lang="en-IN" dirty="0"/>
              <a:t>of materials.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Principles of Valuation of receipt and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case of buy the product</a:t>
            </a:r>
          </a:p>
          <a:p>
            <a:r>
              <a:rPr lang="en-US" dirty="0" smtClean="0"/>
              <a:t>In case Self manufactured components 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Valuation of receipt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 dirty="0"/>
              <a:t>The material receipt should be valued at purchase price including duties and taxes, freight </a:t>
            </a:r>
            <a:r>
              <a:rPr lang="en-IN" b="1" i="1" dirty="0" smtClean="0"/>
              <a:t>inwards, insurance</a:t>
            </a:r>
            <a:r>
              <a:rPr lang="en-IN" b="1" i="1" dirty="0"/>
              <a:t>, and other expenditure directly attributable to procurement (net of trade discounts, </a:t>
            </a:r>
            <a:r>
              <a:rPr lang="en-IN" b="1" i="1" dirty="0" smtClean="0"/>
              <a:t>rebates, taxes </a:t>
            </a:r>
            <a:r>
              <a:rPr lang="en-IN" b="1" i="1" dirty="0"/>
              <a:t>and duties refundable or to be credited by the taxing authorities) that can be quantified </a:t>
            </a:r>
            <a:r>
              <a:rPr lang="en-IN" b="1" i="1" dirty="0" smtClean="0"/>
              <a:t>with reasonable </a:t>
            </a:r>
            <a:r>
              <a:rPr lang="en-IN" b="1" i="1" dirty="0"/>
              <a:t>accuracy at the time of acquisition.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 dirty="0"/>
              <a:t>The FOREX component of imported material cost shall be converted at the rate on the date of </a:t>
            </a:r>
            <a:r>
              <a:rPr lang="en-IN" b="1" i="1" dirty="0" smtClean="0"/>
              <a:t>the transaction</a:t>
            </a:r>
            <a:r>
              <a:rPr lang="en-IN" b="1" i="1" dirty="0"/>
              <a:t>. Any subsequent change in the exchange rate till payment or otherwise shall not form </a:t>
            </a:r>
            <a:r>
              <a:rPr lang="en-IN" b="1" i="1" dirty="0" smtClean="0"/>
              <a:t>part of </a:t>
            </a:r>
            <a:r>
              <a:rPr lang="en-IN" b="1" i="1" dirty="0"/>
              <a:t>the material cost</a:t>
            </a:r>
            <a:r>
              <a:rPr lang="en-IN" b="1" i="1" dirty="0" smtClean="0"/>
              <a:t>.</a:t>
            </a:r>
          </a:p>
          <a:p>
            <a:r>
              <a:rPr lang="en-IN" b="1" dirty="0"/>
              <a:t>Any </a:t>
            </a:r>
            <a:r>
              <a:rPr lang="en-IN" b="1" i="1" dirty="0"/>
              <a:t>demurrage or detention charges, or penalty levied by transport or other authorities shall </a:t>
            </a:r>
            <a:r>
              <a:rPr lang="en-IN" b="1" i="1" dirty="0" smtClean="0"/>
              <a:t>not form </a:t>
            </a:r>
            <a:r>
              <a:rPr lang="en-IN" b="1" i="1" dirty="0"/>
              <a:t>part of the cost of materials.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 dirty="0"/>
              <a:t>Material cost may include imputed costs not considered in financial accounts.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488</Words>
  <Application>Microsoft Office PowerPoint</Application>
  <PresentationFormat>Widescreen</PresentationFormat>
  <Paragraphs>30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COST ACCOUNTING STANDARD 6</vt:lpstr>
      <vt:lpstr>PowerPoint Presentation</vt:lpstr>
      <vt:lpstr>PowerPoint Presentation</vt:lpstr>
      <vt:lpstr>The Standard deals with the following issues. </vt:lpstr>
      <vt:lpstr>Principles of Valuation of receipt and</vt:lpstr>
      <vt:lpstr>Valuation of receipt</vt:lpstr>
      <vt:lpstr>PowerPoint Presentation</vt:lpstr>
      <vt:lpstr>PowerPoint Presentation</vt:lpstr>
      <vt:lpstr>PowerPoint Presentation</vt:lpstr>
      <vt:lpstr>PowerPoint Presentation</vt:lpstr>
      <vt:lpstr>Self manufactured components</vt:lpstr>
      <vt:lpstr>Issue of Material</vt:lpstr>
      <vt:lpstr>PowerPoint Presentation</vt:lpstr>
      <vt:lpstr>PowerPoint Presentation</vt:lpstr>
      <vt:lpstr>PowerPoint Presentation</vt:lpstr>
      <vt:lpstr>Question</vt:lpstr>
      <vt:lpstr>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</cp:revision>
  <dcterms:created xsi:type="dcterms:W3CDTF">2020-04-20T16:27:13Z</dcterms:created>
  <dcterms:modified xsi:type="dcterms:W3CDTF">2020-04-22T17:03:46Z</dcterms:modified>
</cp:coreProperties>
</file>