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61" r:id="rId5"/>
    <p:sldId id="262" r:id="rId6"/>
    <p:sldId id="264" r:id="rId7"/>
    <p:sldId id="265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8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53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5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10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4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0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054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6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24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1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6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5C9E-A843-463A-AD7F-05899428DB22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56F8-6139-4212-BD31-44DDF15D4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25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COST ACCOUNTING </a:t>
            </a:r>
            <a:r>
              <a:rPr lang="en-IN" b="1" dirty="0" smtClean="0"/>
              <a:t>STANDARD7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Employee Cost</a:t>
            </a:r>
            <a:endParaRPr lang="en-IN" sz="5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Employee cost: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The </a:t>
            </a:r>
            <a:r>
              <a:rPr lang="en-IN" sz="3600" dirty="0"/>
              <a:t>aggregate of all kinds of consideration paid, payable and provisions made for </a:t>
            </a:r>
            <a:r>
              <a:rPr lang="en-IN" sz="3600" dirty="0" smtClean="0"/>
              <a:t>future payments </a:t>
            </a:r>
            <a:r>
              <a:rPr lang="en-IN" sz="3600" dirty="0"/>
              <a:t>for the services rendered by employees of an enterprise (including temporary, part time </a:t>
            </a:r>
            <a:r>
              <a:rPr lang="en-IN" sz="3600" dirty="0" smtClean="0"/>
              <a:t>and contract </a:t>
            </a:r>
            <a:r>
              <a:rPr lang="en-IN" sz="3600" dirty="0"/>
              <a:t>employees). Consideration includes wages, salary, contractual payments and benefits, </a:t>
            </a:r>
            <a:r>
              <a:rPr lang="en-IN" sz="3600" dirty="0" smtClean="0"/>
              <a:t>as applicable </a:t>
            </a:r>
            <a:r>
              <a:rPr lang="en-IN" sz="3600" dirty="0"/>
              <a:t>or any payment made on behalf of employee. This is also known as Labour Cost.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Cost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962150"/>
            <a:ext cx="10515600" cy="468629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Principles of Measurement of Employee Cost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2700" y="1924844"/>
            <a:ext cx="7086600" cy="41529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Measurement of Employee Cost: Inclusions and Exclusions: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Inclusions and </a:t>
            </a:r>
          </a:p>
          <a:p>
            <a:r>
              <a:rPr lang="en-IN" b="1" dirty="0" smtClean="0"/>
              <a:t>Exclusions: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Any payment made to an employee either in cash or kind</a:t>
            </a:r>
          </a:p>
          <a:p>
            <a:r>
              <a:rPr lang="en-IN" dirty="0" smtClean="0"/>
              <a:t>Gross </a:t>
            </a:r>
            <a:r>
              <a:rPr lang="en-IN" dirty="0"/>
              <a:t>payments including all allowances payable and includes all benefits</a:t>
            </a:r>
          </a:p>
          <a:p>
            <a:r>
              <a:rPr lang="en-IN" dirty="0" smtClean="0"/>
              <a:t> </a:t>
            </a:r>
            <a:r>
              <a:rPr lang="en-IN" dirty="0"/>
              <a:t>Bonus, ex-gratia, sharing of surplus, remuneration payable to Managerial personnel </a:t>
            </a:r>
            <a:r>
              <a:rPr lang="en-IN" dirty="0" smtClean="0"/>
              <a:t>including Executive </a:t>
            </a:r>
            <a:r>
              <a:rPr lang="en-IN" dirty="0"/>
              <a:t>Directors and other officers</a:t>
            </a:r>
          </a:p>
          <a:p>
            <a:r>
              <a:rPr lang="en-IN" dirty="0" smtClean="0"/>
              <a:t> </a:t>
            </a:r>
            <a:r>
              <a:rPr lang="en-IN" dirty="0"/>
              <a:t>Any amount of amortization arising out of voluntary retirement, retrenchment, termination, </a:t>
            </a:r>
            <a:r>
              <a:rPr lang="en-IN" dirty="0" err="1"/>
              <a:t>etc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Variance in employee payments/costs, due to normal reasons (if standard costing system is followed)</a:t>
            </a:r>
          </a:p>
          <a:p>
            <a:r>
              <a:rPr lang="en-IN" dirty="0" smtClean="0"/>
              <a:t> </a:t>
            </a:r>
            <a:r>
              <a:rPr lang="en-IN" dirty="0"/>
              <a:t>Any perquisites provided to an employee by the employer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Remuneration paid to Non-Executive Director</a:t>
            </a:r>
          </a:p>
          <a:p>
            <a:r>
              <a:rPr lang="en-IN" dirty="0"/>
              <a:t>Ø Cost of idle time [ = Hours spent as idle time x hourly rate]</a:t>
            </a:r>
          </a:p>
          <a:p>
            <a:r>
              <a:rPr lang="en-IN" dirty="0"/>
              <a:t>Ø Variance in employee payments/costs, due to abnormal reasons ( if standard costing system is</a:t>
            </a:r>
          </a:p>
          <a:p>
            <a:r>
              <a:rPr lang="en-IN" dirty="0"/>
              <a:t>followed)</a:t>
            </a:r>
          </a:p>
          <a:p>
            <a:r>
              <a:rPr lang="en-IN" dirty="0"/>
              <a:t>Ø Any abnormal payment to an employee – which are material and quantifiable</a:t>
            </a:r>
          </a:p>
          <a:p>
            <a:r>
              <a:rPr lang="en-IN" dirty="0"/>
              <a:t>Ø Penalties, damages paid to statutory authorities or third parties</a:t>
            </a:r>
          </a:p>
          <a:p>
            <a:r>
              <a:rPr lang="en-IN" dirty="0"/>
              <a:t>Ø Recoveries from employees towards benefits provided – this should be adjusted/reduced from the</a:t>
            </a:r>
          </a:p>
          <a:p>
            <a:r>
              <a:rPr lang="en-IN" dirty="0"/>
              <a:t>employee cost</a:t>
            </a:r>
          </a:p>
          <a:p>
            <a:r>
              <a:rPr lang="en-IN" dirty="0"/>
              <a:t>Ø Cost related to labour turnover – recruitment cost, training cost and </a:t>
            </a:r>
            <a:r>
              <a:rPr lang="en-IN" dirty="0" err="1"/>
              <a:t>etc</a:t>
            </a:r>
            <a:endParaRPr lang="en-IN" dirty="0"/>
          </a:p>
          <a:p>
            <a:r>
              <a:rPr lang="en-IN" dirty="0"/>
              <a:t>Ø Unamortized amount related to discontinued operations.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25" y="2101056"/>
            <a:ext cx="7905750" cy="38004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3690" y="1825625"/>
            <a:ext cx="8684620" cy="435133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285</Words>
  <Application>Microsoft Office PowerPoint</Application>
  <PresentationFormat>Widescreen</PresentationFormat>
  <Paragraphs>29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COST ACCOUNTING STANDARD7</vt:lpstr>
      <vt:lpstr>Employee cost:</vt:lpstr>
      <vt:lpstr>Employee Cost</vt:lpstr>
      <vt:lpstr>Principles of Measurement of Employee Cost</vt:lpstr>
      <vt:lpstr>Measurement of Employee Cost: Inclusions and Exclusions:</vt:lpstr>
      <vt:lpstr>Inclusions</vt:lpstr>
      <vt:lpstr>exclusions</vt:lpstr>
      <vt:lpstr>Question</vt:lpstr>
      <vt:lpstr>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2020-04-22T08:11:40Z</dcterms:created>
  <dcterms:modified xsi:type="dcterms:W3CDTF">2020-04-22T10:21:58Z</dcterms:modified>
</cp:coreProperties>
</file>