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4" r:id="rId5"/>
    <p:sldId id="265" r:id="rId6"/>
    <p:sldId id="266" r:id="rId7"/>
    <p:sldId id="267" r:id="rId8"/>
    <p:sldId id="262" r:id="rId9"/>
    <p:sldId id="263" r:id="rId10"/>
    <p:sldId id="258" r:id="rId11"/>
    <p:sldId id="259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54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B47C-AE1B-4836-98B0-817FF831C168}" type="datetimeFigureOut">
              <a:rPr lang="en-IN" smtClean="0"/>
              <a:t>29-04-2020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1A84-847E-415A-81AA-809687579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977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B47C-AE1B-4836-98B0-817FF831C168}" type="datetimeFigureOut">
              <a:rPr lang="en-IN" smtClean="0"/>
              <a:t>29-04-2020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1A84-847E-415A-81AA-809687579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752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B47C-AE1B-4836-98B0-817FF831C168}" type="datetimeFigureOut">
              <a:rPr lang="en-IN" smtClean="0"/>
              <a:t>29-04-2020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1A84-847E-415A-81AA-809687579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065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B47C-AE1B-4836-98B0-817FF831C168}" type="datetimeFigureOut">
              <a:rPr lang="en-IN" smtClean="0"/>
              <a:t>29-04-2020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1A84-847E-415A-81AA-809687579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203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B47C-AE1B-4836-98B0-817FF831C168}" type="datetimeFigureOut">
              <a:rPr lang="en-IN" smtClean="0"/>
              <a:t>29-04-2020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1A84-847E-415A-81AA-809687579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9005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B47C-AE1B-4836-98B0-817FF831C168}" type="datetimeFigureOut">
              <a:rPr lang="en-IN" smtClean="0"/>
              <a:t>29-04-2020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1A84-847E-415A-81AA-809687579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471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B47C-AE1B-4836-98B0-817FF831C168}" type="datetimeFigureOut">
              <a:rPr lang="en-IN" smtClean="0"/>
              <a:t>29-04-2020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1A84-847E-415A-81AA-809687579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206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B47C-AE1B-4836-98B0-817FF831C168}" type="datetimeFigureOut">
              <a:rPr lang="en-IN" smtClean="0"/>
              <a:t>29-04-2020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1A84-847E-415A-81AA-809687579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083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B47C-AE1B-4836-98B0-817FF831C168}" type="datetimeFigureOut">
              <a:rPr lang="en-IN" smtClean="0"/>
              <a:t>29-04-2020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1A84-847E-415A-81AA-809687579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8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B47C-AE1B-4836-98B0-817FF831C168}" type="datetimeFigureOut">
              <a:rPr lang="en-IN" smtClean="0"/>
              <a:t>29-04-2020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1A84-847E-415A-81AA-809687579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29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8B47C-AE1B-4836-98B0-817FF831C168}" type="datetimeFigureOut">
              <a:rPr lang="en-IN" smtClean="0"/>
              <a:t>29-04-2020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1A84-847E-415A-81AA-809687579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056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8B47C-AE1B-4836-98B0-817FF831C168}" type="datetimeFigureOut">
              <a:rPr lang="en-IN" smtClean="0"/>
              <a:t>29-04-2020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01A84-847E-415A-81AA-809687579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40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COST ACCOUNTING STANDARD 8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sz="4400" b="1" dirty="0"/>
              <a:t>COST OF UTILITIES</a:t>
            </a:r>
            <a:endParaRPr lang="en-IN" sz="4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5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8686" y="1908810"/>
            <a:ext cx="9289733" cy="44037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1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7030" y="2080260"/>
            <a:ext cx="10936769" cy="39776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791809"/>
            <a:ext cx="10020300" cy="40859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2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Cost Accounting Standard – 8 (CAS-8) issued by the Council of The Institute of Cost Accountants of India on “</a:t>
            </a:r>
            <a:r>
              <a:rPr lang="en-IN" dirty="0" smtClean="0"/>
              <a:t>COSTOF </a:t>
            </a:r>
            <a:r>
              <a:rPr lang="en-IN" dirty="0"/>
              <a:t>UTILITIES”</a:t>
            </a:r>
            <a:r>
              <a:rPr lang="en-IN" b="1" dirty="0"/>
              <a:t>. </a:t>
            </a:r>
            <a:r>
              <a:rPr lang="en-IN" dirty="0"/>
              <a:t>This </a:t>
            </a:r>
            <a:r>
              <a:rPr lang="en-IN" dirty="0" smtClean="0"/>
              <a:t> standard </a:t>
            </a:r>
            <a:r>
              <a:rPr lang="en-IN" dirty="0"/>
              <a:t>deals with the principles and methods of classification, measurement and </a:t>
            </a:r>
            <a:r>
              <a:rPr lang="en-IN" dirty="0" smtClean="0"/>
              <a:t>assignment of </a:t>
            </a:r>
            <a:r>
              <a:rPr lang="en-IN" dirty="0"/>
              <a:t>cost of utilities, for determination of the cost of product or service, and the presentation and disclosure in </a:t>
            </a:r>
            <a:r>
              <a:rPr lang="en-IN" dirty="0" smtClean="0"/>
              <a:t>cost statements</a:t>
            </a:r>
            <a:r>
              <a:rPr lang="en-IN" dirty="0"/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6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/>
              <a:t>Definitions:</a:t>
            </a:r>
            <a:br>
              <a:rPr lang="en-IN" b="1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• </a:t>
            </a:r>
            <a:r>
              <a:rPr lang="en-IN" b="1" dirty="0"/>
              <a:t>Committed Cost: </a:t>
            </a:r>
            <a:r>
              <a:rPr lang="en-IN" dirty="0"/>
              <a:t>The cost of maintaining stand-by utilities shall be the committed cost.</a:t>
            </a:r>
          </a:p>
          <a:p>
            <a:r>
              <a:rPr lang="en-IN" dirty="0"/>
              <a:t>• </a:t>
            </a:r>
            <a:r>
              <a:rPr lang="en-IN" b="1" dirty="0"/>
              <a:t>Standard Cost: </a:t>
            </a:r>
            <a:r>
              <a:rPr lang="en-IN" dirty="0"/>
              <a:t>A predetermined cost of a product or service based on technical specifications and </a:t>
            </a:r>
            <a:r>
              <a:rPr lang="en-IN" dirty="0" smtClean="0"/>
              <a:t>efficient operating </a:t>
            </a:r>
            <a:r>
              <a:rPr lang="en-IN" dirty="0"/>
              <a:t>conditions.</a:t>
            </a:r>
          </a:p>
          <a:p>
            <a:r>
              <a:rPr lang="en-IN" dirty="0"/>
              <a:t>• </a:t>
            </a:r>
            <a:r>
              <a:rPr lang="en-IN" b="1" dirty="0"/>
              <a:t>Stand-by utilities: </a:t>
            </a:r>
            <a:r>
              <a:rPr lang="en-IN" dirty="0"/>
              <a:t>Any utility created as backup against any failure of the main source of utilities.</a:t>
            </a:r>
          </a:p>
          <a:p>
            <a:r>
              <a:rPr lang="en-IN" dirty="0"/>
              <a:t>• </a:t>
            </a:r>
            <a:r>
              <a:rPr lang="en-IN" b="1" dirty="0"/>
              <a:t>Utilities: </a:t>
            </a:r>
            <a:r>
              <a:rPr lang="en-IN" dirty="0"/>
              <a:t>Significant inputs such as power, steam, water, compressed air and the like which are used </a:t>
            </a:r>
            <a:r>
              <a:rPr lang="en-IN" dirty="0" smtClean="0"/>
              <a:t>for manufacturing </a:t>
            </a:r>
            <a:r>
              <a:rPr lang="en-IN" dirty="0"/>
              <a:t>process but do not form part of the final product.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of generation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Cost of self generated utilities for own consumption shall comprise direct material cost, direct </a:t>
            </a:r>
            <a:r>
              <a:rPr lang="en-IN" dirty="0" smtClean="0"/>
              <a:t>employee cost</a:t>
            </a:r>
            <a:r>
              <a:rPr lang="en-IN" dirty="0"/>
              <a:t>, direct expenses and factory overheads.</a:t>
            </a:r>
          </a:p>
          <a:p>
            <a:r>
              <a:rPr lang="en-IN" dirty="0" smtClean="0"/>
              <a:t> </a:t>
            </a:r>
            <a:r>
              <a:rPr lang="en-IN" dirty="0"/>
              <a:t>In case of utilities generated for the purpose of inter unit transfers, the distribution cost incurred for </a:t>
            </a:r>
            <a:r>
              <a:rPr lang="en-IN" dirty="0" smtClean="0"/>
              <a:t>such transfers </a:t>
            </a:r>
            <a:r>
              <a:rPr lang="en-IN" dirty="0"/>
              <a:t>shall be added to the cost of utilities </a:t>
            </a:r>
            <a:r>
              <a:rPr lang="en-IN" dirty="0" smtClean="0"/>
              <a:t>determined.</a:t>
            </a:r>
            <a:endParaRPr lang="en-IN" dirty="0"/>
          </a:p>
          <a:p>
            <a:r>
              <a:rPr lang="en-IN" dirty="0" smtClean="0"/>
              <a:t>Cost </a:t>
            </a:r>
            <a:r>
              <a:rPr lang="en-IN" dirty="0"/>
              <a:t>of Utilities generated for the inter company transfers shall comprise direct material cost, </a:t>
            </a:r>
            <a:r>
              <a:rPr lang="en-IN" dirty="0" smtClean="0"/>
              <a:t>direct employee </a:t>
            </a:r>
            <a:r>
              <a:rPr lang="en-IN" dirty="0"/>
              <a:t>cost, direct expenses, factory overheads, distribution cost and share of </a:t>
            </a:r>
            <a:r>
              <a:rPr lang="en-IN" dirty="0" smtClean="0"/>
              <a:t>administrative overheads</a:t>
            </a:r>
            <a:r>
              <a:rPr lang="en-IN" dirty="0"/>
              <a:t>.</a:t>
            </a:r>
          </a:p>
          <a:p>
            <a:r>
              <a:rPr lang="en-IN" dirty="0" smtClean="0"/>
              <a:t> </a:t>
            </a:r>
            <a:r>
              <a:rPr lang="en-IN" dirty="0"/>
              <a:t>Cost of Utilities generated for the sale to outside parties shall comprise direct material cost, </a:t>
            </a:r>
            <a:r>
              <a:rPr lang="en-IN" dirty="0" smtClean="0"/>
              <a:t>direct employee </a:t>
            </a:r>
            <a:r>
              <a:rPr lang="en-IN" dirty="0"/>
              <a:t>cost, direct expenses, factory overheads, distribution cost, share of administrative </a:t>
            </a:r>
            <a:r>
              <a:rPr lang="en-IN" dirty="0" smtClean="0"/>
              <a:t>overheads and </a:t>
            </a:r>
            <a:r>
              <a:rPr lang="en-IN" dirty="0"/>
              <a:t>marketing overheads.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1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sale value of such utilities will also include the margin.</a:t>
            </a:r>
          </a:p>
          <a:p>
            <a:r>
              <a:rPr lang="en-IN" dirty="0"/>
              <a:t>• Finance costs incurred in connection with the utilities shall not form part of cost of utilities.</a:t>
            </a:r>
          </a:p>
          <a:p>
            <a:r>
              <a:rPr lang="en-IN" dirty="0"/>
              <a:t>• The cost of utilities shall include the cost of distribution of such utilities.</a:t>
            </a:r>
          </a:p>
          <a:p>
            <a:r>
              <a:rPr lang="en-IN" dirty="0"/>
              <a:t>The cost of distribution will consist of the cost of delivery of utilities up to the point of consumption.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6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Cost of utilities shall not include imputed costs.</a:t>
            </a:r>
          </a:p>
          <a:p>
            <a:r>
              <a:rPr lang="en-IN" dirty="0"/>
              <a:t>• Where cost of utilities is accounted at standard cost, the price variances related to utilities shall be treated </a:t>
            </a:r>
            <a:r>
              <a:rPr lang="en-IN" dirty="0" smtClean="0"/>
              <a:t>as part </a:t>
            </a:r>
            <a:r>
              <a:rPr lang="en-IN" dirty="0"/>
              <a:t>of cost of utilities and the portion of usage variances due to normal reasons shall be treated as part </a:t>
            </a:r>
            <a:r>
              <a:rPr lang="en-IN" dirty="0" smtClean="0"/>
              <a:t>of cost </a:t>
            </a:r>
            <a:r>
              <a:rPr lang="en-IN" dirty="0"/>
              <a:t>of utilities. Usage variances due to abnormal reasons shall be treated as part of abnormal cost</a:t>
            </a:r>
            <a:r>
              <a:rPr lang="en-IN" dirty="0" smtClean="0"/>
              <a:t>.</a:t>
            </a:r>
            <a:endParaRPr lang="en-IN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4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• Any Subsidy/Grant/Incentive or any such payment received/receivable with respect to any cost of utilities shall be reduced for ascertainment of the cost to which such amounts are related.</a:t>
            </a:r>
          </a:p>
          <a:p>
            <a:r>
              <a:rPr lang="en-IN" dirty="0" smtClean="0"/>
              <a:t>• The cost of production and distribution of utilities shall be determined based on the normal capacity or actual capacity utilization whichever is higher and unabsorbed cost,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0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1. The </a:t>
            </a:r>
            <a:r>
              <a:rPr lang="en-IN" dirty="0"/>
              <a:t>basis of distribution of Cost of Utility to the consuming centres.</a:t>
            </a:r>
          </a:p>
          <a:p>
            <a:r>
              <a:rPr lang="en-IN" dirty="0"/>
              <a:t>2. The cost of purchase, production, distribution, marketing and price with reference to sales to </a:t>
            </a:r>
            <a:r>
              <a:rPr lang="en-IN" dirty="0" smtClean="0"/>
              <a:t>outside parties</a:t>
            </a:r>
            <a:r>
              <a:rPr lang="en-IN" dirty="0"/>
              <a:t>.</a:t>
            </a:r>
          </a:p>
          <a:p>
            <a:r>
              <a:rPr lang="en-IN" dirty="0"/>
              <a:t>3. Where cost of utilities is disclosed at standard cost, the price and usage variances.</a:t>
            </a:r>
          </a:p>
          <a:p>
            <a:r>
              <a:rPr lang="en-IN" dirty="0"/>
              <a:t>4. The cost and price of Utility received from/supplied to related parties (Related party as per the </a:t>
            </a:r>
            <a:r>
              <a:rPr lang="en-IN" dirty="0" smtClean="0"/>
              <a:t>applicable legal </a:t>
            </a:r>
            <a:r>
              <a:rPr lang="en-IN" dirty="0"/>
              <a:t>requirements relating to the cost statement as on the date of the statement).</a:t>
            </a:r>
          </a:p>
          <a:p>
            <a:r>
              <a:rPr lang="en-IN" dirty="0"/>
              <a:t>5. The cost and price of Utility received from/supplied as inter unit transfers and intercompany transfers.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5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6. Cost of utilities incurred in foreign exchange.</a:t>
            </a:r>
          </a:p>
          <a:p>
            <a:r>
              <a:rPr lang="en-IN" dirty="0"/>
              <a:t>7. Any Subsidy/Grant/Incentive and any such payment reduced from Cost of utilities.</a:t>
            </a:r>
          </a:p>
          <a:p>
            <a:r>
              <a:rPr lang="en-IN" dirty="0"/>
              <a:t>8. Credits/recoveries relating to the Cost of utilities.</a:t>
            </a:r>
          </a:p>
          <a:p>
            <a:r>
              <a:rPr lang="en-IN" dirty="0"/>
              <a:t>9. Any abnormal cost excluded from Cost of utilities.</a:t>
            </a:r>
          </a:p>
          <a:p>
            <a:r>
              <a:rPr lang="en-IN" dirty="0"/>
              <a:t>10. Penalties and damages paid etc. excluded from cost of utilities.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653</Words>
  <Application>Microsoft Office PowerPoint</Application>
  <PresentationFormat>Widescreen</PresentationFormat>
  <Paragraphs>33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COST ACCOUNTING STANDARD 8</vt:lpstr>
      <vt:lpstr>PowerPoint Presentation</vt:lpstr>
      <vt:lpstr>Definitions: </vt:lpstr>
      <vt:lpstr>Application of generation</vt:lpstr>
      <vt:lpstr>i</vt:lpstr>
      <vt:lpstr>PowerPoint Presentation</vt:lpstr>
      <vt:lpstr>PowerPoint Presentation</vt:lpstr>
      <vt:lpstr>Disclosure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 ACCOUNTING STANDARD 8</dc:title>
  <dc:creator>DELL</dc:creator>
  <cp:lastModifiedBy>DELL</cp:lastModifiedBy>
  <cp:revision>13</cp:revision>
  <dcterms:created xsi:type="dcterms:W3CDTF">2020-04-22T09:35:44Z</dcterms:created>
  <dcterms:modified xsi:type="dcterms:W3CDTF">2020-04-29T03:30:28Z</dcterms:modified>
</cp:coreProperties>
</file>