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5" r:id="rId3"/>
    <p:sldId id="268" r:id="rId4"/>
    <p:sldId id="269" r:id="rId5"/>
    <p:sldId id="274" r:id="rId6"/>
    <p:sldId id="275" r:id="rId7"/>
    <p:sldId id="276" r:id="rId8"/>
    <p:sldId id="270" r:id="rId9"/>
    <p:sldId id="284" r:id="rId10"/>
    <p:sldId id="277" r:id="rId11"/>
    <p:sldId id="278" r:id="rId12"/>
    <p:sldId id="279" r:id="rId13"/>
    <p:sldId id="280" r:id="rId14"/>
    <p:sldId id="285" r:id="rId15"/>
    <p:sldId id="288" r:id="rId16"/>
    <p:sldId id="289" r:id="rId17"/>
    <p:sldId id="290" r:id="rId18"/>
    <p:sldId id="287" r:id="rId19"/>
    <p:sldId id="291" r:id="rId20"/>
    <p:sldId id="293" r:id="rId21"/>
    <p:sldId id="2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12" autoAdjust="0"/>
    <p:restoredTop sz="94660"/>
  </p:normalViewPr>
  <p:slideViewPr>
    <p:cSldViewPr snapToGrid="0">
      <p:cViewPr varScale="1">
        <p:scale>
          <a:sx n="55" d="100"/>
          <a:sy n="55" d="100"/>
        </p:scale>
        <p:origin x="63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1BACD4E-6E77-4010-A1EB-8A8B50D2AD4A}" type="datetimeFigureOut">
              <a:rPr lang="en-IN" smtClean="0"/>
              <a:t>29-04-2020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327698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BACD4E-6E77-4010-A1EB-8A8B50D2AD4A}" type="datetimeFigureOut">
              <a:rPr lang="en-IN" smtClean="0"/>
              <a:t>29-04-2020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784079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BACD4E-6E77-4010-A1EB-8A8B50D2AD4A}" type="datetimeFigureOut">
              <a:rPr lang="en-IN" smtClean="0"/>
              <a:t>29-04-2020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300408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1BACD4E-6E77-4010-A1EB-8A8B50D2AD4A}" type="datetimeFigureOut">
              <a:rPr lang="en-IN" smtClean="0"/>
              <a:t>29-04-2020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145439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BACD4E-6E77-4010-A1EB-8A8B50D2AD4A}" type="datetimeFigureOut">
              <a:rPr lang="en-IN" smtClean="0"/>
              <a:t>29-04-2020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2145935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1BACD4E-6E77-4010-A1EB-8A8B50D2AD4A}" type="datetimeFigureOut">
              <a:rPr lang="en-IN" smtClean="0"/>
              <a:t>29-04-2020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180156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1BACD4E-6E77-4010-A1EB-8A8B50D2AD4A}" type="datetimeFigureOut">
              <a:rPr lang="en-IN" smtClean="0"/>
              <a:t>29-04-2020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33074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1BACD4E-6E77-4010-A1EB-8A8B50D2AD4A}" type="datetimeFigureOut">
              <a:rPr lang="en-IN" smtClean="0"/>
              <a:t>29-04-2020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291818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BACD4E-6E77-4010-A1EB-8A8B50D2AD4A}" type="datetimeFigureOut">
              <a:rPr lang="en-IN" smtClean="0"/>
              <a:t>29-04-2020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113396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ACD4E-6E77-4010-A1EB-8A8B50D2AD4A}" type="datetimeFigureOut">
              <a:rPr lang="en-IN" smtClean="0"/>
              <a:t>29-04-2020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2882035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ACD4E-6E77-4010-A1EB-8A8B50D2AD4A}" type="datetimeFigureOut">
              <a:rPr lang="en-IN" smtClean="0"/>
              <a:t>29-04-2020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79FDD0C-999A-4B04-BB1F-19963AD81ABA}" type="slidenum">
              <a:rPr lang="en-IN" smtClean="0"/>
              <a:t>‹#›</a:t>
            </a:fld>
            <a:endParaRPr lang="en-IN"/>
          </a:p>
        </p:txBody>
      </p:sp>
    </p:spTree>
    <p:extLst>
      <p:ext uri="{BB962C8B-B14F-4D97-AF65-F5344CB8AC3E}">
        <p14:creationId xmlns:p14="http://schemas.microsoft.com/office/powerpoint/2010/main" val="155106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BACD4E-6E77-4010-A1EB-8A8B50D2AD4A}" type="datetimeFigureOut">
              <a:rPr lang="en-IN" smtClean="0"/>
              <a:t>29-04-2020</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FDD0C-999A-4B04-BB1F-19963AD81ABA}" type="slidenum">
              <a:rPr lang="en-IN" smtClean="0"/>
              <a:t>‹#›</a:t>
            </a:fld>
            <a:endParaRPr lang="en-IN"/>
          </a:p>
        </p:txBody>
      </p:sp>
    </p:spTree>
    <p:extLst>
      <p:ext uri="{BB962C8B-B14F-4D97-AF65-F5344CB8AC3E}">
        <p14:creationId xmlns:p14="http://schemas.microsoft.com/office/powerpoint/2010/main" val="3749883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UNIT-II</a:t>
            </a:r>
            <a:endParaRPr lang="en-IN" b="1" dirty="0"/>
          </a:p>
        </p:txBody>
      </p:sp>
      <p:sp>
        <p:nvSpPr>
          <p:cNvPr id="3" name="Subtitle 2"/>
          <p:cNvSpPr>
            <a:spLocks noGrp="1"/>
          </p:cNvSpPr>
          <p:nvPr>
            <p:ph idx="1"/>
          </p:nvPr>
        </p:nvSpPr>
        <p:spPr/>
        <p:txBody>
          <a:bodyPr>
            <a:normAutofit/>
          </a:bodyPr>
          <a:lstStyle/>
          <a:p>
            <a:endParaRPr lang="en-IN" sz="5400" b="1" dirty="0" smtClean="0"/>
          </a:p>
          <a:p>
            <a:pPr marL="0" indent="0" algn="ctr">
              <a:buNone/>
            </a:pPr>
            <a:r>
              <a:rPr lang="en-US" sz="5400" dirty="0"/>
              <a:t>Cost Accounting </a:t>
            </a:r>
            <a:r>
              <a:rPr lang="en-US" sz="5400" dirty="0" smtClean="0"/>
              <a:t>Standard 9-12</a:t>
            </a:r>
            <a:endParaRPr lang="en-IN" sz="5400" b="1"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9774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Direct Expenses are royalties charged on production, job charges, hire charges for use of </a:t>
            </a:r>
            <a:r>
              <a:rPr lang="en-IN" dirty="0" smtClean="0"/>
              <a:t>specific equipment </a:t>
            </a:r>
            <a:r>
              <a:rPr lang="en-IN" dirty="0"/>
              <a:t>for a specific job, cost of special designs or drawings for a job, software services specifically </a:t>
            </a:r>
            <a:r>
              <a:rPr lang="en-IN" dirty="0" smtClean="0"/>
              <a:t>required for </a:t>
            </a:r>
            <a:r>
              <a:rPr lang="en-IN" dirty="0"/>
              <a:t>a job, travelling Expenses for a specific job.</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8363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Principles of measurement:</a:t>
            </a:r>
            <a:br>
              <a:rPr lang="en-IN" b="1" dirty="0"/>
            </a:br>
            <a:endParaRPr lang="en-IN" dirty="0"/>
          </a:p>
        </p:txBody>
      </p:sp>
      <p:sp>
        <p:nvSpPr>
          <p:cNvPr id="3" name="Content Placeholder 2"/>
          <p:cNvSpPr>
            <a:spLocks noGrp="1"/>
          </p:cNvSpPr>
          <p:nvPr>
            <p:ph idx="1"/>
          </p:nvPr>
        </p:nvSpPr>
        <p:spPr/>
        <p:txBody>
          <a:bodyPr>
            <a:normAutofit/>
          </a:bodyPr>
          <a:lstStyle/>
          <a:p>
            <a:r>
              <a:rPr lang="en-IN" dirty="0" smtClean="0"/>
              <a:t>1</a:t>
            </a:r>
            <a:r>
              <a:rPr lang="en-IN" dirty="0"/>
              <a:t>. Brought out resources shall be valued at Invoice or agreed price including taxes and duties and all </a:t>
            </a:r>
            <a:r>
              <a:rPr lang="en-IN" dirty="0" smtClean="0"/>
              <a:t>related expenses</a:t>
            </a:r>
            <a:r>
              <a:rPr lang="en-IN" dirty="0"/>
              <a:t>, net of credits.</a:t>
            </a:r>
          </a:p>
          <a:p>
            <a:r>
              <a:rPr lang="en-IN" dirty="0"/>
              <a:t>2. Self manufactured Direct Expenses shall be valued at total of direct material cost, direct employee </a:t>
            </a:r>
            <a:r>
              <a:rPr lang="en-IN" dirty="0" smtClean="0"/>
              <a:t>cost, direct </a:t>
            </a:r>
            <a:r>
              <a:rPr lang="en-IN" dirty="0"/>
              <a:t>expenses, production overheads &amp; administrative overheads relating to production, </a:t>
            </a:r>
            <a:r>
              <a:rPr lang="en-IN" dirty="0" smtClean="0"/>
              <a:t>Administrative overheads </a:t>
            </a:r>
            <a:r>
              <a:rPr lang="en-IN" dirty="0"/>
              <a:t>not relating to production or marketing overheads includable or not part of cost</a:t>
            </a:r>
            <a:r>
              <a:rPr lang="en-IN" dirty="0" smtClean="0"/>
              <a:t>.</a:t>
            </a:r>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5243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dirty="0"/>
              <a:t>3. Lump sum or One time payments: It shall be amortized on basis of benefits received.</a:t>
            </a:r>
          </a:p>
          <a:p>
            <a:r>
              <a:rPr lang="en-IN" dirty="0"/>
              <a:t>4. An item of direct expenses, if it also not meet the test of materiality, shall be treated as overheads.</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796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Presentation:</a:t>
            </a:r>
            <a:br>
              <a:rPr lang="en-IN" b="1" dirty="0"/>
            </a:br>
            <a:endParaRPr lang="en-IN" dirty="0"/>
          </a:p>
        </p:txBody>
      </p:sp>
      <p:sp>
        <p:nvSpPr>
          <p:cNvPr id="3" name="Content Placeholder 2"/>
          <p:cNvSpPr>
            <a:spLocks noGrp="1"/>
          </p:cNvSpPr>
          <p:nvPr>
            <p:ph idx="1"/>
          </p:nvPr>
        </p:nvSpPr>
        <p:spPr/>
        <p:txBody>
          <a:bodyPr/>
          <a:lstStyle/>
          <a:p>
            <a:r>
              <a:rPr lang="en-IN" dirty="0" smtClean="0"/>
              <a:t>Direct </a:t>
            </a:r>
            <a:r>
              <a:rPr lang="en-IN" dirty="0"/>
              <a:t>expenses shall be presented as a separate cost head in Cost Statement with suitable classification, </a:t>
            </a:r>
            <a:r>
              <a:rPr lang="en-IN" dirty="0" smtClean="0"/>
              <a:t>if material</a:t>
            </a:r>
            <a:r>
              <a:rPr lang="en-IN"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2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smtClean="0"/>
              <a:t>COST ACCOUNTING STANDARD 11</a:t>
            </a:r>
            <a:endParaRPr lang="en-IN" dirty="0"/>
          </a:p>
        </p:txBody>
      </p:sp>
      <p:sp>
        <p:nvSpPr>
          <p:cNvPr id="3" name="Subtitle 2"/>
          <p:cNvSpPr>
            <a:spLocks noGrp="1"/>
          </p:cNvSpPr>
          <p:nvPr>
            <p:ph type="subTitle" idx="1"/>
          </p:nvPr>
        </p:nvSpPr>
        <p:spPr/>
        <p:txBody>
          <a:bodyPr>
            <a:normAutofit/>
          </a:bodyPr>
          <a:lstStyle/>
          <a:p>
            <a:r>
              <a:rPr lang="en-US" sz="5400" dirty="0" smtClean="0"/>
              <a:t>Administrative Overhead</a:t>
            </a:r>
            <a:endParaRPr lang="en-IN" sz="5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8549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4" name="Rectangle 3"/>
          <p:cNvSpPr/>
          <p:nvPr/>
        </p:nvSpPr>
        <p:spPr>
          <a:xfrm>
            <a:off x="838200" y="2548890"/>
            <a:ext cx="10214610" cy="2246769"/>
          </a:xfrm>
          <a:prstGeom prst="rect">
            <a:avLst/>
          </a:prstGeom>
        </p:spPr>
        <p:txBody>
          <a:bodyPr wrap="square">
            <a:spAutoFit/>
          </a:bodyPr>
          <a:lstStyle/>
          <a:p>
            <a:r>
              <a:rPr lang="en-IN" sz="2800" b="1" i="1" dirty="0">
                <a:latin typeface="CenturyGothic-BoldItalic"/>
              </a:rPr>
              <a:t>This standard deals with the principles and methods of classification, measurement and assignment</a:t>
            </a:r>
          </a:p>
          <a:p>
            <a:r>
              <a:rPr lang="en-IN" sz="2800" b="1" i="1" dirty="0">
                <a:latin typeface="CenturyGothic-BoldItalic"/>
              </a:rPr>
              <a:t>of administrative overheads, for determination of the Cost of product or service, and the presentation</a:t>
            </a:r>
          </a:p>
          <a:p>
            <a:r>
              <a:rPr lang="en-IN" sz="2800" b="1" i="1" dirty="0">
                <a:latin typeface="CenturyGothic-BoldItalic"/>
              </a:rPr>
              <a:t>and disclosure in cost statements.</a:t>
            </a:r>
            <a:endParaRPr lang="en-IN"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89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buNone/>
            </a:pPr>
            <a:endParaRPr lang="en-IN" dirty="0"/>
          </a:p>
        </p:txBody>
      </p:sp>
      <p:sp>
        <p:nvSpPr>
          <p:cNvPr id="4" name="Rectangle 3"/>
          <p:cNvSpPr/>
          <p:nvPr/>
        </p:nvSpPr>
        <p:spPr>
          <a:xfrm>
            <a:off x="948690" y="1908809"/>
            <a:ext cx="9921240" cy="3046988"/>
          </a:xfrm>
          <a:prstGeom prst="rect">
            <a:avLst/>
          </a:prstGeom>
        </p:spPr>
        <p:txBody>
          <a:bodyPr wrap="square">
            <a:spAutoFit/>
          </a:bodyPr>
          <a:lstStyle/>
          <a:p>
            <a:pPr algn="just"/>
            <a:r>
              <a:rPr lang="en-IN" sz="2400" b="1" i="1" dirty="0" smtClean="0">
                <a:latin typeface="CenturyGothic-BoldItalic"/>
              </a:rPr>
              <a:t>Administrative overheads shall be the aggregate of cost of resources consumed in activities relating to general management and administration of an organisation.</a:t>
            </a:r>
          </a:p>
          <a:p>
            <a:pPr algn="just"/>
            <a:r>
              <a:rPr lang="en-IN" sz="2400" dirty="0" smtClean="0">
                <a:latin typeface="CenturyGothic"/>
              </a:rPr>
              <a:t>services. </a:t>
            </a:r>
          </a:p>
          <a:p>
            <a:pPr algn="just"/>
            <a:r>
              <a:rPr lang="en-IN" sz="2400" b="1" dirty="0" smtClean="0">
                <a:latin typeface="CenturyGothic-Bold"/>
              </a:rPr>
              <a:t> </a:t>
            </a:r>
            <a:r>
              <a:rPr lang="en-IN" sz="2400" b="1" i="1" dirty="0" smtClean="0">
                <a:latin typeface="CenturyGothic-BoldItalic"/>
              </a:rPr>
              <a:t>The cost of software (developed in house, purchased, licensed or customised), including </a:t>
            </a:r>
            <a:r>
              <a:rPr lang="en-IN" sz="2400" b="1" i="1" dirty="0" err="1" smtClean="0">
                <a:latin typeface="CenturyGothic-BoldItalic"/>
              </a:rPr>
              <a:t>upgradation</a:t>
            </a:r>
            <a:r>
              <a:rPr lang="en-IN" sz="2400" b="1" i="1" dirty="0" smtClean="0">
                <a:latin typeface="CenturyGothic-BoldItalic"/>
              </a:rPr>
              <a:t> cost shall be amortised over its estimated useful life.</a:t>
            </a:r>
          </a:p>
          <a:p>
            <a:pPr algn="just"/>
            <a:r>
              <a:rPr lang="en-IN" sz="2400" b="1" dirty="0" smtClean="0">
                <a:latin typeface="CenturyGothic-Bold"/>
              </a:rPr>
              <a:t> </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056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i="1" dirty="0">
                <a:latin typeface="CenturyGothic-BoldItalic"/>
              </a:rPr>
              <a:t>The cost of administrative services procured from outside shall be determined at invoice or agreed price including duties and taxes, and other expenditure directly attributable thereto net of discounts (other than cash discount), taxes and duties refundable or to be credited.</a:t>
            </a:r>
            <a:endParaRPr lang="en-IN" dirty="0"/>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37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smtClean="0"/>
              <a:t>COST ACCOUNTING STANDARD 12</a:t>
            </a:r>
            <a:endParaRPr lang="en-IN" dirty="0"/>
          </a:p>
        </p:txBody>
      </p:sp>
      <p:sp>
        <p:nvSpPr>
          <p:cNvPr id="3" name="Subtitle 2"/>
          <p:cNvSpPr>
            <a:spLocks noGrp="1"/>
          </p:cNvSpPr>
          <p:nvPr>
            <p:ph type="subTitle" idx="1"/>
          </p:nvPr>
        </p:nvSpPr>
        <p:spPr/>
        <p:txBody>
          <a:bodyPr>
            <a:normAutofit/>
          </a:bodyPr>
          <a:lstStyle/>
          <a:p>
            <a:r>
              <a:rPr lang="en-US" sz="5400" dirty="0" smtClean="0"/>
              <a:t>Cost of Repairs and Maintenance</a:t>
            </a:r>
            <a:endParaRPr lang="en-IN" sz="5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63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i="1" dirty="0"/>
              <a:t>This standard deals with the principles and methods of classification, measurement and </a:t>
            </a:r>
            <a:r>
              <a:rPr lang="en-IN" b="1" i="1" dirty="0" smtClean="0"/>
              <a:t>assignment of </a:t>
            </a:r>
            <a:r>
              <a:rPr lang="en-IN" b="1" i="1" dirty="0"/>
              <a:t>repairs and maintenance cost, for determination of the Cost of product or service, and </a:t>
            </a:r>
            <a:r>
              <a:rPr lang="en-IN" b="1" i="1" dirty="0" smtClean="0"/>
              <a:t>the presentation </a:t>
            </a:r>
            <a:r>
              <a:rPr lang="en-IN" b="1" i="1" dirty="0"/>
              <a:t>and disclosure in cost statements.</a:t>
            </a:r>
            <a:endParaRPr lang="en-IN"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48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dirty="0"/>
              <a:t>Cost Accounting Standard-9</a:t>
            </a:r>
            <a:r>
              <a:rPr lang="en-IN" sz="6000" b="1" dirty="0"/>
              <a:t/>
            </a:r>
            <a:br>
              <a:rPr lang="en-IN" sz="6000" b="1" dirty="0"/>
            </a:br>
            <a:endParaRPr lang="en-IN" sz="6000" b="1" dirty="0"/>
          </a:p>
        </p:txBody>
      </p:sp>
      <p:sp>
        <p:nvSpPr>
          <p:cNvPr id="3" name="Subtitle 2"/>
          <p:cNvSpPr>
            <a:spLocks noGrp="1"/>
          </p:cNvSpPr>
          <p:nvPr>
            <p:ph idx="1"/>
          </p:nvPr>
        </p:nvSpPr>
        <p:spPr/>
        <p:txBody>
          <a:bodyPr>
            <a:normAutofit/>
          </a:bodyPr>
          <a:lstStyle/>
          <a:p>
            <a:r>
              <a:rPr lang="en-US" sz="5400" b="1" dirty="0" smtClean="0"/>
              <a:t>Packing Material Cost</a:t>
            </a:r>
            <a:endParaRPr lang="en-IN" sz="5400"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0611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fontScale="92500" lnSpcReduction="20000"/>
          </a:bodyPr>
          <a:lstStyle/>
          <a:p>
            <a:r>
              <a:rPr lang="en-IN" b="1" dirty="0" smtClean="0">
                <a:latin typeface="CenturyGothic-Bold"/>
              </a:rPr>
              <a:t> </a:t>
            </a:r>
            <a:r>
              <a:rPr lang="en-IN" b="1" i="1" dirty="0">
                <a:latin typeface="CenturyGothic-BoldItalic"/>
              </a:rPr>
              <a:t>Cost of repairs and maintenance activity carried out by outside contractors inside the entity </a:t>
            </a:r>
            <a:r>
              <a:rPr lang="en-IN" b="1" i="1" dirty="0" smtClean="0">
                <a:latin typeface="CenturyGothic-BoldItalic"/>
              </a:rPr>
              <a:t>shall include </a:t>
            </a:r>
            <a:r>
              <a:rPr lang="en-IN" b="1" i="1" dirty="0">
                <a:latin typeface="CenturyGothic-BoldItalic"/>
              </a:rPr>
              <a:t>charges payable to the contractor and cost of materials, consumable stores, </a:t>
            </a:r>
            <a:r>
              <a:rPr lang="en-IN" b="1" i="1" dirty="0" smtClean="0">
                <a:latin typeface="CenturyGothic-BoldItalic"/>
              </a:rPr>
              <a:t>spares, manpower</a:t>
            </a:r>
            <a:r>
              <a:rPr lang="en-IN" b="1" i="1" dirty="0">
                <a:latin typeface="CenturyGothic-BoldItalic"/>
              </a:rPr>
              <a:t>, equipment usage, utilities, and other costs incurred by the entity for such jobs.</a:t>
            </a:r>
          </a:p>
          <a:p>
            <a:r>
              <a:rPr lang="en-IN" b="1" dirty="0" smtClean="0">
                <a:latin typeface="CenturyGothic-Bold"/>
              </a:rPr>
              <a:t> </a:t>
            </a:r>
            <a:r>
              <a:rPr lang="en-IN" b="1" i="1" dirty="0">
                <a:latin typeface="CenturyGothic-BoldItalic"/>
              </a:rPr>
              <a:t>Cost of repairs and maintenance jobs carried out by contractor at its premises shall be </a:t>
            </a:r>
            <a:r>
              <a:rPr lang="en-IN" b="1" i="1" dirty="0" smtClean="0">
                <a:latin typeface="CenturyGothic-BoldItalic"/>
              </a:rPr>
              <a:t>determined at </a:t>
            </a:r>
            <a:r>
              <a:rPr lang="en-IN" b="1" i="1" dirty="0">
                <a:latin typeface="CenturyGothic-BoldItalic"/>
              </a:rPr>
              <a:t>invoice or agreed price including duties and taxes, and other expenditure directly </a:t>
            </a:r>
            <a:r>
              <a:rPr lang="en-IN" b="1" i="1" dirty="0" smtClean="0">
                <a:latin typeface="CenturyGothic-BoldItalic"/>
              </a:rPr>
              <a:t>attributable thereto </a:t>
            </a:r>
            <a:r>
              <a:rPr lang="en-IN" b="1" i="1" dirty="0">
                <a:latin typeface="CenturyGothic-BoldItalic"/>
              </a:rPr>
              <a:t>net of discounts (other than cash discount), taxes and duties refundable or to be </a:t>
            </a:r>
            <a:r>
              <a:rPr lang="en-IN" b="1" i="1" dirty="0" smtClean="0">
                <a:latin typeface="CenturyGothic-BoldItalic"/>
              </a:rPr>
              <a:t>credited. This </a:t>
            </a:r>
            <a:r>
              <a:rPr lang="en-IN" b="1" i="1" dirty="0">
                <a:latin typeface="CenturyGothic-BoldItalic"/>
              </a:rPr>
              <a:t>cost shall also include the cost of other resources provided to the contractors.</a:t>
            </a:r>
          </a:p>
          <a:p>
            <a:r>
              <a:rPr lang="en-IN" b="1" dirty="0" smtClean="0">
                <a:latin typeface="CenturyGothic-Bold"/>
              </a:rPr>
              <a:t> </a:t>
            </a:r>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0328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i="1" dirty="0">
                <a:latin typeface="CenturyGothic-BoldItalic"/>
              </a:rPr>
              <a:t>Cost of repairs and maintenance jobs carried out by outside contractors shall include charges made by the contractor and cost of own materials, consumable stores, spares, manpower, equipment usage, utilities and other costs used in such jobs</a:t>
            </a:r>
            <a:endParaRPr lang="en-IN" dirty="0"/>
          </a:p>
          <a:p>
            <a:endParaRPr lang="en-IN"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49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Cost Accounting Standard - (CAS - 9)</a:t>
            </a:r>
            <a:endParaRPr lang="en-IN" dirty="0"/>
          </a:p>
        </p:txBody>
      </p:sp>
      <p:sp>
        <p:nvSpPr>
          <p:cNvPr id="3" name="Content Placeholder 2"/>
          <p:cNvSpPr>
            <a:spLocks noGrp="1"/>
          </p:cNvSpPr>
          <p:nvPr>
            <p:ph idx="1"/>
          </p:nvPr>
        </p:nvSpPr>
        <p:spPr/>
        <p:txBody>
          <a:bodyPr/>
          <a:lstStyle/>
          <a:p>
            <a:r>
              <a:rPr lang="en-IN" dirty="0" smtClean="0"/>
              <a:t>This standards issued </a:t>
            </a:r>
            <a:r>
              <a:rPr lang="en-IN" dirty="0"/>
              <a:t>by the Council of The Institute of Cost Accountants of India </a:t>
            </a:r>
            <a:r>
              <a:rPr lang="en-IN" dirty="0" smtClean="0"/>
              <a:t>on “PACKING </a:t>
            </a:r>
            <a:r>
              <a:rPr lang="en-IN" dirty="0"/>
              <a:t>MATERIAL COST”. </a:t>
            </a:r>
            <a:endParaRPr lang="en-IN" dirty="0" smtClean="0"/>
          </a:p>
          <a:p>
            <a:r>
              <a:rPr lang="en-IN" dirty="0" smtClean="0"/>
              <a:t>This </a:t>
            </a:r>
            <a:r>
              <a:rPr lang="en-IN" dirty="0"/>
              <a:t>standard deals with the principles and methods of classification, </a:t>
            </a:r>
            <a:r>
              <a:rPr lang="en-IN" dirty="0" smtClean="0"/>
              <a:t>measurement and </a:t>
            </a:r>
            <a:r>
              <a:rPr lang="en-IN" dirty="0"/>
              <a:t>assignment of Packing Material Cost, for determination of the cost of product, and the presentation </a:t>
            </a:r>
            <a:r>
              <a:rPr lang="en-IN" dirty="0" smtClean="0"/>
              <a:t>and disclosure </a:t>
            </a:r>
            <a:r>
              <a:rPr lang="en-IN" dirty="0"/>
              <a:t>in cost statements. Packing Materials for the purpose of this standard are classified into primary </a:t>
            </a:r>
            <a:r>
              <a:rPr lang="en-IN" dirty="0" smtClean="0"/>
              <a:t>and secondary </a:t>
            </a:r>
            <a:r>
              <a:rPr lang="en-IN" dirty="0"/>
              <a:t>packing materials.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65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Packing Material Cost: </a:t>
            </a:r>
            <a:r>
              <a:rPr lang="en-IN" dirty="0"/>
              <a:t>The cost of material of any nature used for the purpose of packing of a product.</a:t>
            </a:r>
          </a:p>
          <a:p>
            <a:r>
              <a:rPr lang="en-IN" dirty="0"/>
              <a:t>• </a:t>
            </a:r>
            <a:r>
              <a:rPr lang="en-IN" b="1" dirty="0"/>
              <a:t>Primary Packing Material: </a:t>
            </a:r>
            <a:r>
              <a:rPr lang="en-IN" dirty="0"/>
              <a:t>Packing material which is essential to hold and preserve the product for its use </a:t>
            </a:r>
            <a:r>
              <a:rPr lang="en-IN" dirty="0" smtClean="0"/>
              <a:t>by the </a:t>
            </a:r>
            <a:r>
              <a:rPr lang="en-IN" dirty="0"/>
              <a:t>customer.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638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b="1" dirty="0"/>
              <a:t>Pharmaceutical industry: </a:t>
            </a:r>
            <a:r>
              <a:rPr lang="en-IN" dirty="0"/>
              <a:t>Insertions related to product, Foils for strips of tablets/capsules, vials.</a:t>
            </a:r>
          </a:p>
          <a:p>
            <a:r>
              <a:rPr lang="en-IN" dirty="0"/>
              <a:t>� </a:t>
            </a:r>
            <a:r>
              <a:rPr lang="en-IN" b="1" dirty="0"/>
              <a:t>Industrial gases: </a:t>
            </a:r>
            <a:r>
              <a:rPr lang="en-IN" dirty="0"/>
              <a:t>Cylinders / bottles used for filling the gaseous products.</a:t>
            </a:r>
          </a:p>
          <a:p>
            <a:r>
              <a:rPr lang="en-IN" dirty="0"/>
              <a:t>� </a:t>
            </a:r>
            <a:r>
              <a:rPr lang="en-IN" b="1" dirty="0"/>
              <a:t>Confectionary Industry: </a:t>
            </a:r>
            <a:r>
              <a:rPr lang="en-IN" dirty="0"/>
              <a:t>Butter, paper and wrappers.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9435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b="1" dirty="0"/>
              <a:t>Secondary Packing Material: </a:t>
            </a:r>
            <a:r>
              <a:rPr lang="en-IN" dirty="0"/>
              <a:t>Packing material that enables to store, transport, inform the customer, </a:t>
            </a:r>
            <a:r>
              <a:rPr lang="en-IN" dirty="0" smtClean="0"/>
              <a:t>promote and </a:t>
            </a:r>
            <a:r>
              <a:rPr lang="en-IN" dirty="0"/>
              <a:t>otherwise make the product marketable.</a:t>
            </a:r>
          </a:p>
          <a:p>
            <a:r>
              <a:rPr lang="en-IN" b="1" i="1" dirty="0"/>
              <a:t>For example:</a:t>
            </a:r>
          </a:p>
          <a:p>
            <a:r>
              <a:rPr lang="en-IN" dirty="0"/>
              <a:t>� </a:t>
            </a:r>
            <a:r>
              <a:rPr lang="en-IN" b="1" dirty="0"/>
              <a:t>Pharmaceutical industry: </a:t>
            </a:r>
            <a:r>
              <a:rPr lang="en-IN" dirty="0"/>
              <a:t>Cartons used for holding strips of tablets and card board boxes used for </a:t>
            </a:r>
            <a:r>
              <a:rPr lang="en-IN" dirty="0" smtClean="0"/>
              <a:t>holding cartons</a:t>
            </a:r>
            <a:r>
              <a:rPr lang="en-IN" dirty="0"/>
              <a:t>.</a:t>
            </a:r>
          </a:p>
          <a:p>
            <a:r>
              <a:rPr lang="en-IN" dirty="0"/>
              <a:t>� </a:t>
            </a:r>
            <a:r>
              <a:rPr lang="en-IN" b="1" dirty="0"/>
              <a:t>Textile industry: </a:t>
            </a:r>
            <a:r>
              <a:rPr lang="en-IN" dirty="0"/>
              <a:t>Card board boxes used for holding cones on which yarn is woven.</a:t>
            </a:r>
          </a:p>
          <a:p>
            <a:r>
              <a:rPr lang="en-IN" dirty="0"/>
              <a:t>� </a:t>
            </a:r>
            <a:r>
              <a:rPr lang="en-IN" b="1" dirty="0"/>
              <a:t>Confectionary Industry: </a:t>
            </a:r>
            <a:r>
              <a:rPr lang="en-IN" dirty="0"/>
              <a:t>Jars for holding wrapped chocolates, Cartons containing packs of biscuits.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816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Principles of measurement:</a:t>
            </a:r>
            <a:endParaRPr lang="en-IN" dirty="0"/>
          </a:p>
        </p:txBody>
      </p:sp>
      <p:sp>
        <p:nvSpPr>
          <p:cNvPr id="3" name="Content Placeholder 2"/>
          <p:cNvSpPr>
            <a:spLocks noGrp="1"/>
          </p:cNvSpPr>
          <p:nvPr>
            <p:ph idx="1"/>
          </p:nvPr>
        </p:nvSpPr>
        <p:spPr/>
        <p:txBody>
          <a:bodyPr>
            <a:normAutofit fontScale="92500" lnSpcReduction="10000"/>
          </a:bodyPr>
          <a:lstStyle/>
          <a:p>
            <a:r>
              <a:rPr lang="en-IN" dirty="0"/>
              <a:t>Purchase of packing material shall be valued at purchase price inclusive of taxes &amp; duties and all </a:t>
            </a:r>
            <a:r>
              <a:rPr lang="en-IN" dirty="0" smtClean="0"/>
              <a:t>related expense </a:t>
            </a:r>
            <a:r>
              <a:rPr lang="en-IN" dirty="0"/>
              <a:t>(net of credit).</a:t>
            </a:r>
          </a:p>
          <a:p>
            <a:r>
              <a:rPr lang="en-IN" dirty="0"/>
              <a:t>Credit refers to trade discount, cash credits and rebates, however cash discount </a:t>
            </a:r>
            <a:r>
              <a:rPr lang="en-IN" dirty="0" smtClean="0"/>
              <a:t>is not </a:t>
            </a:r>
            <a:r>
              <a:rPr lang="en-IN" dirty="0" err="1"/>
              <a:t>deductable</a:t>
            </a:r>
            <a:r>
              <a:rPr lang="en-IN" dirty="0"/>
              <a:t>.</a:t>
            </a:r>
          </a:p>
          <a:p>
            <a:r>
              <a:rPr lang="en-IN" dirty="0"/>
              <a:t>2. Self manufactured packing material shall be valued at total of direct material cost, direct employee </a:t>
            </a:r>
            <a:r>
              <a:rPr lang="en-IN" dirty="0" smtClean="0"/>
              <a:t>cost, direct </a:t>
            </a:r>
            <a:r>
              <a:rPr lang="en-IN" dirty="0"/>
              <a:t>expenses, production overheads &amp; administrative overheads relating to production, </a:t>
            </a:r>
            <a:r>
              <a:rPr lang="en-IN" dirty="0" smtClean="0"/>
              <a:t>Administrative overheads </a:t>
            </a:r>
            <a:r>
              <a:rPr lang="en-IN" dirty="0"/>
              <a:t>not relating to production or marketing overheads includable or not part of cost.</a:t>
            </a:r>
          </a:p>
          <a:p>
            <a:r>
              <a:rPr lang="en-IN" dirty="0"/>
              <a:t>3. Normal losses are includable.</a:t>
            </a:r>
          </a:p>
          <a:p>
            <a:r>
              <a:rPr lang="en-IN" dirty="0"/>
              <a:t>4. Abnormal losses are not includable.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1300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IN" dirty="0"/>
          </a:p>
        </p:txBody>
      </p:sp>
      <p:sp>
        <p:nvSpPr>
          <p:cNvPr id="3" name="Content Placeholder 2"/>
          <p:cNvSpPr>
            <a:spLocks noGrp="1"/>
          </p:cNvSpPr>
          <p:nvPr>
            <p:ph idx="1"/>
          </p:nvPr>
        </p:nvSpPr>
        <p:spPr/>
        <p:txBody>
          <a:bodyPr/>
          <a:lstStyle/>
          <a:p>
            <a:r>
              <a:rPr lang="en-IN" dirty="0"/>
              <a:t>Packing material cost shall be classified as primary and secondary packing material.</a:t>
            </a:r>
          </a:p>
          <a:p>
            <a:r>
              <a:rPr lang="en-IN" dirty="0"/>
              <a:t> Further classification:</a:t>
            </a:r>
          </a:p>
          <a:p>
            <a:r>
              <a:rPr lang="en-IN" dirty="0"/>
              <a:t>• Purchase Indigenous</a:t>
            </a:r>
          </a:p>
          <a:p>
            <a:r>
              <a:rPr lang="en-IN" dirty="0"/>
              <a:t>• Purchase Imported</a:t>
            </a:r>
          </a:p>
          <a:p>
            <a:r>
              <a:rPr lang="en-IN" dirty="0"/>
              <a:t>• Self Manufactured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8918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b="1" dirty="0" smtClean="0"/>
              <a:t>COST ACCOUNTING STANDARD 10</a:t>
            </a:r>
            <a:endParaRPr lang="en-IN" dirty="0"/>
          </a:p>
        </p:txBody>
      </p:sp>
      <p:sp>
        <p:nvSpPr>
          <p:cNvPr id="3" name="Subtitle 2"/>
          <p:cNvSpPr>
            <a:spLocks noGrp="1"/>
          </p:cNvSpPr>
          <p:nvPr>
            <p:ph type="subTitle" idx="1"/>
          </p:nvPr>
        </p:nvSpPr>
        <p:spPr/>
        <p:txBody>
          <a:bodyPr>
            <a:normAutofit/>
          </a:bodyPr>
          <a:lstStyle/>
          <a:p>
            <a:r>
              <a:rPr lang="en-US" sz="5400" dirty="0" smtClean="0"/>
              <a:t>Direct Expenses</a:t>
            </a:r>
            <a:endParaRPr lang="en-IN" sz="5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467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1668</TotalTime>
  <Words>940</Words>
  <Application>Microsoft Office PowerPoint</Application>
  <PresentationFormat>Widescreen</PresentationFormat>
  <Paragraphs>57</Paragraphs>
  <Slides>21</Slides>
  <Notes>0</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CenturyGothic</vt:lpstr>
      <vt:lpstr>CenturyGothic-Bold</vt:lpstr>
      <vt:lpstr>CenturyGothic-BoldItalic</vt:lpstr>
      <vt:lpstr>Office Theme</vt:lpstr>
      <vt:lpstr>UNIT-II</vt:lpstr>
      <vt:lpstr>Cost Accounting Standard-9 </vt:lpstr>
      <vt:lpstr>Cost Accounting Standard - (CAS - 9)</vt:lpstr>
      <vt:lpstr>PowerPoint Presentation</vt:lpstr>
      <vt:lpstr>PowerPoint Presentation</vt:lpstr>
      <vt:lpstr>PowerPoint Presentation</vt:lpstr>
      <vt:lpstr>Principles of measurement:</vt:lpstr>
      <vt:lpstr>Presentation</vt:lpstr>
      <vt:lpstr>COST ACCOUNTING STANDARD 10</vt:lpstr>
      <vt:lpstr>PowerPoint Presentation</vt:lpstr>
      <vt:lpstr>Principles of measurement: </vt:lpstr>
      <vt:lpstr>PowerPoint Presentation</vt:lpstr>
      <vt:lpstr>Presentation: </vt:lpstr>
      <vt:lpstr>COST ACCOUNTING STANDARD 11</vt:lpstr>
      <vt:lpstr>PowerPoint Presentation</vt:lpstr>
      <vt:lpstr>PowerPoint Presentation</vt:lpstr>
      <vt:lpstr>PowerPoint Presentation</vt:lpstr>
      <vt:lpstr>COST ACCOUNTING STANDARD 12</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29</cp:revision>
  <dcterms:created xsi:type="dcterms:W3CDTF">2020-04-11T05:56:07Z</dcterms:created>
  <dcterms:modified xsi:type="dcterms:W3CDTF">2020-04-30T02:09:51Z</dcterms:modified>
</cp:coreProperties>
</file>