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9" r:id="rId4"/>
    <p:sldId id="257" r:id="rId5"/>
    <p:sldId id="258" r:id="rId6"/>
    <p:sldId id="260" r:id="rId7"/>
    <p:sldId id="261" r:id="rId8"/>
    <p:sldId id="262" r:id="rId9"/>
    <p:sldId id="266" r:id="rId10"/>
    <p:sldId id="263"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5" d="100"/>
          <a:sy n="55" d="100"/>
        </p:scale>
        <p:origin x="61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BFAE6EF2-0AA7-4B64-BEDC-FB03B0219F49}"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221066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FAE6EF2-0AA7-4B64-BEDC-FB03B0219F49}"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151435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FAE6EF2-0AA7-4B64-BEDC-FB03B0219F49}"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368411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FAE6EF2-0AA7-4B64-BEDC-FB03B0219F49}"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75174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AE6EF2-0AA7-4B64-BEDC-FB03B0219F49}"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372848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BFAE6EF2-0AA7-4B64-BEDC-FB03B0219F49}" type="datetimeFigureOut">
              <a:rPr lang="en-IN" smtClean="0"/>
              <a:t>03-05-2020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329949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BFAE6EF2-0AA7-4B64-BEDC-FB03B0219F49}" type="datetimeFigureOut">
              <a:rPr lang="en-IN" smtClean="0"/>
              <a:t>03-05-2020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2928136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BFAE6EF2-0AA7-4B64-BEDC-FB03B0219F49}" type="datetimeFigureOut">
              <a:rPr lang="en-IN" smtClean="0"/>
              <a:t>03-05-2020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244846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E6EF2-0AA7-4B64-BEDC-FB03B0219F49}" type="datetimeFigureOut">
              <a:rPr lang="en-IN" smtClean="0"/>
              <a:t>03-05-2020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202178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AE6EF2-0AA7-4B64-BEDC-FB03B0219F49}" type="datetimeFigureOut">
              <a:rPr lang="en-IN" smtClean="0"/>
              <a:t>03-05-2020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262869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AE6EF2-0AA7-4B64-BEDC-FB03B0219F49}" type="datetimeFigureOut">
              <a:rPr lang="en-IN" smtClean="0"/>
              <a:t>03-05-2020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3FCE80B-8309-4BEC-8034-7AE3F50C4476}" type="slidenum">
              <a:rPr lang="en-IN" smtClean="0"/>
              <a:t>‹#›</a:t>
            </a:fld>
            <a:endParaRPr lang="en-IN"/>
          </a:p>
        </p:txBody>
      </p:sp>
    </p:spTree>
    <p:extLst>
      <p:ext uri="{BB962C8B-B14F-4D97-AF65-F5344CB8AC3E}">
        <p14:creationId xmlns:p14="http://schemas.microsoft.com/office/powerpoint/2010/main" val="2805191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E6EF2-0AA7-4B64-BEDC-FB03B0219F49}" type="datetimeFigureOut">
              <a:rPr lang="en-IN" smtClean="0"/>
              <a:t>03-05-2020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CE80B-8309-4BEC-8034-7AE3F50C4476}" type="slidenum">
              <a:rPr lang="en-IN" smtClean="0"/>
              <a:t>‹#›</a:t>
            </a:fld>
            <a:endParaRPr lang="en-IN"/>
          </a:p>
        </p:txBody>
      </p:sp>
    </p:spTree>
    <p:extLst>
      <p:ext uri="{BB962C8B-B14F-4D97-AF65-F5344CB8AC3E}">
        <p14:creationId xmlns:p14="http://schemas.microsoft.com/office/powerpoint/2010/main" val="3261959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Types of Management Audit</a:t>
            </a:r>
            <a:endParaRPr lang="en-IN" dirty="0"/>
          </a:p>
        </p:txBody>
      </p:sp>
      <p:sp>
        <p:nvSpPr>
          <p:cNvPr id="3" name="Subtitle 2"/>
          <p:cNvSpPr>
            <a:spLocks noGrp="1"/>
          </p:cNvSpPr>
          <p:nvPr>
            <p:ph type="subTitle" idx="1"/>
          </p:nvPr>
        </p:nvSpPr>
        <p:spPr/>
        <p:txBody>
          <a:bodyPr/>
          <a:lstStyle/>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0906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Productivity audit</a:t>
            </a:r>
          </a:p>
        </p:txBody>
      </p:sp>
      <p:sp>
        <p:nvSpPr>
          <p:cNvPr id="3" name="Content Placeholder 2"/>
          <p:cNvSpPr>
            <a:spLocks noGrp="1"/>
          </p:cNvSpPr>
          <p:nvPr>
            <p:ph idx="1"/>
          </p:nvPr>
        </p:nvSpPr>
        <p:spPr/>
        <p:txBody>
          <a:bodyPr/>
          <a:lstStyle/>
          <a:p>
            <a:r>
              <a:rPr lang="en-IN" dirty="0"/>
              <a:t>The Productivity audit is basically an analysis of the productivity of the resources deployed by any organization.</a:t>
            </a:r>
          </a:p>
          <a:p>
            <a:r>
              <a:rPr lang="en-IN" dirty="0"/>
              <a:t>It is generally done to generate information about the status of productivity in the organization for the </a:t>
            </a:r>
            <a:r>
              <a:rPr lang="en-IN" dirty="0" smtClean="0"/>
              <a:t>purpose of </a:t>
            </a:r>
            <a:r>
              <a:rPr lang="en-IN" dirty="0"/>
              <a:t>determining the scale of efficiency and effectiveness of ‘resource utilization’. The term ‘resources’ here </a:t>
            </a:r>
            <a:r>
              <a:rPr lang="en-IN" dirty="0" smtClean="0"/>
              <a:t>would include </a:t>
            </a:r>
            <a:r>
              <a:rPr lang="en-IN" dirty="0"/>
              <a:t>not only “money” but also “men”, “machines”, “materials” and “methods”. In other words, the </a:t>
            </a:r>
            <a:r>
              <a:rPr lang="en-IN" dirty="0" smtClean="0"/>
              <a:t>objectives of </a:t>
            </a:r>
            <a:r>
              <a:rPr lang="en-IN" dirty="0"/>
              <a:t>productivity audit is –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9825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(a) to attain optimum result, and (b) to improve on the benchmarks.</a:t>
            </a:r>
          </a:p>
          <a:p>
            <a:r>
              <a:rPr lang="en-IN" dirty="0"/>
              <a:t>This audit would generally comprise – (a) comparison of expected returns on utilization of the resources vis-à-vis</a:t>
            </a:r>
          </a:p>
          <a:p>
            <a:r>
              <a:rPr lang="en-IN" dirty="0"/>
              <a:t>the actual returns; (b) comparison of optimum returns on utilization of the resources vis-à-vis the actual returns; and</a:t>
            </a:r>
          </a:p>
          <a:p>
            <a:r>
              <a:rPr lang="en-IN" dirty="0"/>
              <a:t>(c) the steps taken to improve benchmarks of returns and the utilization.</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971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buNone/>
            </a:pPr>
            <a:r>
              <a:rPr lang="en-IN" dirty="0"/>
              <a:t>Productivity audit is done by – (a) </a:t>
            </a:r>
            <a:r>
              <a:rPr lang="en-IN" dirty="0" smtClean="0"/>
              <a:t>Ratio analysis – </a:t>
            </a:r>
            <a:r>
              <a:rPr lang="en-IN" dirty="0"/>
              <a:t>Return on capital employed – Return on sales – Turnover ratios of fixed assets, current assets, </a:t>
            </a:r>
            <a:r>
              <a:rPr lang="en-IN" dirty="0" smtClean="0"/>
              <a:t>inventories, category-wise </a:t>
            </a:r>
            <a:r>
              <a:rPr lang="en-IN" dirty="0"/>
              <a:t>debtors etc.</a:t>
            </a:r>
          </a:p>
          <a:p>
            <a:r>
              <a:rPr lang="en-IN" dirty="0"/>
              <a:t>(a) Capacity utilization of plant, machinery and equipment against available capacity.</a:t>
            </a:r>
          </a:p>
          <a:p>
            <a:r>
              <a:rPr lang="en-IN" dirty="0"/>
              <a:t>(b) Productivity analysis of man (labour) hours in time and cost.</a:t>
            </a:r>
          </a:p>
          <a:p>
            <a:r>
              <a:rPr lang="en-IN" dirty="0"/>
              <a:t>(c) Material consumption against norms and benchmarks.</a:t>
            </a:r>
          </a:p>
        </p:txBody>
      </p:sp>
    </p:spTree>
    <p:extLst>
      <p:ext uri="{BB962C8B-B14F-4D97-AF65-F5344CB8AC3E}">
        <p14:creationId xmlns:p14="http://schemas.microsoft.com/office/powerpoint/2010/main" val="4051394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N"/>
          </a:p>
        </p:txBody>
      </p:sp>
      <p:sp>
        <p:nvSpPr>
          <p:cNvPr id="6" name="Content Placeholder 5"/>
          <p:cNvSpPr>
            <a:spLocks noGrp="1"/>
          </p:cNvSpPr>
          <p:nvPr>
            <p:ph idx="1"/>
          </p:nvPr>
        </p:nvSpPr>
        <p:spPr/>
        <p:txBody>
          <a:bodyPr/>
          <a:lstStyle/>
          <a:p>
            <a:r>
              <a:rPr lang="en-US" dirty="0" smtClean="0"/>
              <a:t>1. </a:t>
            </a:r>
            <a:r>
              <a:rPr lang="en-IN" dirty="0">
                <a:latin typeface="CenturyGothic"/>
              </a:rPr>
              <a:t>Propriety</a:t>
            </a:r>
            <a:r>
              <a:rPr lang="en-US" dirty="0" smtClean="0"/>
              <a:t> Audit</a:t>
            </a:r>
          </a:p>
          <a:p>
            <a:r>
              <a:rPr lang="en-US" dirty="0" smtClean="0"/>
              <a:t>2. </a:t>
            </a:r>
            <a:r>
              <a:rPr lang="en-US" dirty="0"/>
              <a:t>Energy </a:t>
            </a:r>
            <a:r>
              <a:rPr lang="en-US" dirty="0" smtClean="0"/>
              <a:t>Audit</a:t>
            </a:r>
          </a:p>
          <a:p>
            <a:r>
              <a:rPr lang="en-US" dirty="0" smtClean="0"/>
              <a:t>3. </a:t>
            </a:r>
            <a:r>
              <a:rPr lang="en-US" dirty="0"/>
              <a:t>Productivity Audit/ Efficiency Audit</a:t>
            </a: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6190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smtClean="0">
                <a:latin typeface="CenturyGothic"/>
              </a:rPr>
              <a:t>Propriety </a:t>
            </a:r>
            <a:r>
              <a:rPr lang="en-IN" dirty="0">
                <a:latin typeface="CenturyGothic"/>
              </a:rPr>
              <a:t>audit</a:t>
            </a:r>
            <a:br>
              <a:rPr lang="en-IN" dirty="0">
                <a:latin typeface="CenturyGothic"/>
              </a:rPr>
            </a:br>
            <a:endParaRPr lang="en-IN" dirty="0"/>
          </a:p>
        </p:txBody>
      </p:sp>
      <p:sp>
        <p:nvSpPr>
          <p:cNvPr id="3" name="Content Placeholder 2"/>
          <p:cNvSpPr>
            <a:spLocks noGrp="1"/>
          </p:cNvSpPr>
          <p:nvPr>
            <p:ph type="body" idx="1"/>
          </p:nvPr>
        </p:nvSpPr>
        <p:spPr/>
        <p:txBody>
          <a:bodyPr/>
          <a:lstStyle/>
          <a:p>
            <a:endParaRPr lang="en-IN"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3815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enturyGothic"/>
              </a:rPr>
              <a:t>Propriety audit</a:t>
            </a:r>
            <a:endParaRPr lang="en-IN" dirty="0"/>
          </a:p>
        </p:txBody>
      </p:sp>
      <p:sp>
        <p:nvSpPr>
          <p:cNvPr id="3" name="Content Placeholder 2"/>
          <p:cNvSpPr>
            <a:spLocks noGrp="1"/>
          </p:cNvSpPr>
          <p:nvPr>
            <p:ph idx="1"/>
          </p:nvPr>
        </p:nvSpPr>
        <p:spPr/>
        <p:txBody>
          <a:bodyPr>
            <a:normAutofit lnSpcReduction="10000"/>
          </a:bodyPr>
          <a:lstStyle/>
          <a:p>
            <a:r>
              <a:rPr lang="en-IN" dirty="0">
                <a:latin typeface="CenturyGothic"/>
              </a:rPr>
              <a:t>Propriety audit stands for verification of transactions in the best interest of the public, commonly </a:t>
            </a:r>
            <a:r>
              <a:rPr lang="en-IN" dirty="0" smtClean="0">
                <a:latin typeface="CenturyGothic"/>
              </a:rPr>
              <a:t>accepted customs and </a:t>
            </a:r>
            <a:r>
              <a:rPr lang="en-IN" dirty="0">
                <a:latin typeface="CenturyGothic"/>
              </a:rPr>
              <a:t>standards of conduct. </a:t>
            </a:r>
            <a:endParaRPr lang="en-IN" dirty="0" smtClean="0">
              <a:latin typeface="CenturyGothic"/>
            </a:endParaRPr>
          </a:p>
          <a:p>
            <a:r>
              <a:rPr lang="en-IN" dirty="0" smtClean="0">
                <a:latin typeface="CenturyGothic"/>
              </a:rPr>
              <a:t>The </a:t>
            </a:r>
            <a:r>
              <a:rPr lang="en-IN" dirty="0">
                <a:latin typeface="CenturyGothic"/>
              </a:rPr>
              <a:t>term “propriety” has been defined by </a:t>
            </a:r>
            <a:r>
              <a:rPr lang="en-IN" dirty="0" err="1">
                <a:latin typeface="CenturyGothic"/>
              </a:rPr>
              <a:t>Kholer</a:t>
            </a:r>
            <a:r>
              <a:rPr lang="en-IN" dirty="0">
                <a:latin typeface="CenturyGothic"/>
              </a:rPr>
              <a:t> as “that which meets </a:t>
            </a:r>
            <a:r>
              <a:rPr lang="en-IN" dirty="0" smtClean="0">
                <a:latin typeface="CenturyGothic"/>
              </a:rPr>
              <a:t>the tests </a:t>
            </a:r>
            <a:r>
              <a:rPr lang="en-IN" dirty="0">
                <a:latin typeface="CenturyGothic"/>
              </a:rPr>
              <a:t>of public interest, commonly accepted customs and standards of conduct and particularly as applied </a:t>
            </a:r>
            <a:r>
              <a:rPr lang="en-IN" dirty="0" smtClean="0">
                <a:latin typeface="CenturyGothic"/>
              </a:rPr>
              <a:t>to professional </a:t>
            </a:r>
            <a:r>
              <a:rPr lang="en-IN" dirty="0">
                <a:latin typeface="CenturyGothic"/>
              </a:rPr>
              <a:t>performance, requirements of Government regulations, and professional codes</a:t>
            </a:r>
            <a:r>
              <a:rPr lang="en-IN" dirty="0" smtClean="0">
                <a:latin typeface="CenturyGothic"/>
              </a:rPr>
              <a:t>.”</a:t>
            </a:r>
          </a:p>
          <a:p>
            <a:r>
              <a:rPr lang="en-IN" dirty="0" smtClean="0">
                <a:latin typeface="CenturyGothic"/>
              </a:rPr>
              <a:t> </a:t>
            </a:r>
            <a:r>
              <a:rPr lang="en-IN" dirty="0">
                <a:latin typeface="CenturyGothic"/>
              </a:rPr>
              <a:t>The tests boil </a:t>
            </a:r>
            <a:r>
              <a:rPr lang="en-IN" dirty="0" smtClean="0">
                <a:latin typeface="CenturyGothic"/>
              </a:rPr>
              <a:t>down consideration </a:t>
            </a:r>
            <a:r>
              <a:rPr lang="en-IN" dirty="0">
                <a:latin typeface="CenturyGothic"/>
              </a:rPr>
              <a:t>of financial prudence and economy, instead of too much dependence on documents, </a:t>
            </a:r>
            <a:r>
              <a:rPr lang="en-IN" dirty="0" smtClean="0">
                <a:latin typeface="CenturyGothic"/>
              </a:rPr>
              <a:t>vouchers etc. </a:t>
            </a:r>
            <a:endParaRPr lang="en-IN"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838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IN" dirty="0">
                <a:latin typeface="CenturyGothic"/>
              </a:rPr>
              <a:t>It shifts the emphasis to find the wisdom and appropriateness of expenditure, rather than verifying whether </a:t>
            </a:r>
            <a:r>
              <a:rPr lang="en-IN" dirty="0" smtClean="0">
                <a:latin typeface="CenturyGothic"/>
              </a:rPr>
              <a:t>it has </a:t>
            </a:r>
            <a:r>
              <a:rPr lang="en-IN" dirty="0">
                <a:latin typeface="CenturyGothic"/>
              </a:rPr>
              <a:t>been duly authorized or evidenced by proper vouchers etc.</a:t>
            </a:r>
          </a:p>
          <a:p>
            <a:r>
              <a:rPr lang="en-IN" dirty="0">
                <a:latin typeface="CenturyGothic"/>
              </a:rPr>
              <a:t>In other words, the propriety audit seeks to ensure that the planned expenditure would yield the optimum </a:t>
            </a:r>
            <a:r>
              <a:rPr lang="en-IN" dirty="0" smtClean="0">
                <a:latin typeface="CenturyGothic"/>
              </a:rPr>
              <a:t>returns and </a:t>
            </a:r>
            <a:r>
              <a:rPr lang="en-IN" dirty="0">
                <a:latin typeface="CenturyGothic"/>
              </a:rPr>
              <a:t>there is no other better alternative available. It seeks to ensure that the expenditure is not only appropriate </a:t>
            </a:r>
            <a:r>
              <a:rPr lang="en-IN" dirty="0" smtClean="0">
                <a:latin typeface="CenturyGothic"/>
              </a:rPr>
              <a:t>to the </a:t>
            </a:r>
            <a:r>
              <a:rPr lang="en-IN" dirty="0">
                <a:latin typeface="CenturyGothic"/>
              </a:rPr>
              <a:t>circumstances of each case, it has indeed achieved the objectives for which it has been incurred. The </a:t>
            </a:r>
            <a:r>
              <a:rPr lang="en-IN" dirty="0" smtClean="0">
                <a:latin typeface="CenturyGothic"/>
              </a:rPr>
              <a:t>audit of </a:t>
            </a:r>
            <a:r>
              <a:rPr lang="en-IN" dirty="0">
                <a:latin typeface="CenturyGothic"/>
              </a:rPr>
              <a:t>public sector undertakings as undertaken by the Comptroller and Auditor-General of India is the best </a:t>
            </a:r>
            <a:r>
              <a:rPr lang="en-IN" dirty="0" smtClean="0">
                <a:latin typeface="CenturyGothic"/>
              </a:rPr>
              <a:t>example of </a:t>
            </a:r>
            <a:r>
              <a:rPr lang="en-IN" dirty="0">
                <a:latin typeface="CenturyGothic"/>
              </a:rPr>
              <a:t>propriety audit.</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4935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Audit</a:t>
            </a:r>
            <a:endParaRPr lang="en-IN" dirty="0"/>
          </a:p>
        </p:txBody>
      </p:sp>
      <p:sp>
        <p:nvSpPr>
          <p:cNvPr id="4" name="Text Placeholder 3"/>
          <p:cNvSpPr>
            <a:spLocks noGrp="1"/>
          </p:cNvSpPr>
          <p:nvPr>
            <p:ph type="body" idx="1"/>
          </p:nvPr>
        </p:nvSpPr>
        <p:spPr/>
        <p:txBody>
          <a:bodyPr/>
          <a:lstStyle/>
          <a:p>
            <a:endParaRPr lang="en-I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510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An Energy Audit has been defined as an inspection, survey and analysis of energy flows in a building, process or system with the objective of instituting energy efficiency programs in an establishment. It consists of activities that seek to identify conservation opportunities preliminary to the development of an energy savings program. In other words, an energy audit is conducted to seek opportunities to reduce the amount of energy input into the system without negatively affecting the output(s). An energy audit also seeks to prioritize the energy uses according to the greatest to least cost effective opportunities for energy savings.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3169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IN" dirty="0"/>
              <a:t>Energy audit means monitoring the energy efficiency of different equipment and process in a plant and looking into way by which the total sum of energy consumed can be cut down without affecting production or its efficiency.</a:t>
            </a:r>
          </a:p>
          <a:p>
            <a:r>
              <a:rPr lang="en-IN" dirty="0" smtClean="0"/>
              <a:t> </a:t>
            </a:r>
            <a:r>
              <a:rPr lang="en-IN" dirty="0"/>
              <a:t>A</a:t>
            </a:r>
            <a:r>
              <a:rPr lang="en-IN" dirty="0" smtClean="0"/>
              <a:t>n </a:t>
            </a:r>
            <a:r>
              <a:rPr lang="en-IN" dirty="0"/>
              <a:t>energy audit is a fundamental step of the energy conservation programme in any industrial plant or energy consuming facility. Energy utilization and conservation play an important role in an industry in the current scenario of rapidly diminishing fossil fuels, explosive rise in the prices of crude oil and other energy sources and a possible switch over to alternative source of energy both for conserving energy costs and towards attempt for alternative sources of energy.</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564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Productivity Audit/ Efficiency Audit</a:t>
            </a:r>
            <a:endParaRPr lang="en-IN" dirty="0"/>
          </a:p>
        </p:txBody>
      </p:sp>
      <p:sp>
        <p:nvSpPr>
          <p:cNvPr id="4" name="Text Placeholder 3"/>
          <p:cNvSpPr>
            <a:spLocks noGrp="1"/>
          </p:cNvSpPr>
          <p:nvPr>
            <p:ph type="body" idx="1"/>
          </p:nvPr>
        </p:nvSpPr>
        <p:spPr/>
        <p:txBody>
          <a:bodyPr/>
          <a:lstStyle/>
          <a:p>
            <a:endParaRPr lang="en-I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0698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696</Words>
  <Application>Microsoft Office PowerPoint</Application>
  <PresentationFormat>Widescreen</PresentationFormat>
  <Paragraphs>27</Paragraphs>
  <Slides>12</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CenturyGothic</vt:lpstr>
      <vt:lpstr>Office Theme</vt:lpstr>
      <vt:lpstr>Types of Management Audit</vt:lpstr>
      <vt:lpstr>PowerPoint Presentation</vt:lpstr>
      <vt:lpstr>Propriety audit </vt:lpstr>
      <vt:lpstr>Propriety audit</vt:lpstr>
      <vt:lpstr>PowerPoint Presentation</vt:lpstr>
      <vt:lpstr>Energy Audit</vt:lpstr>
      <vt:lpstr>PowerPoint Presentation</vt:lpstr>
      <vt:lpstr>PowerPoint Presentation</vt:lpstr>
      <vt:lpstr>Productivity Audit/ Efficiency Audit</vt:lpstr>
      <vt:lpstr>Productivity audit</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Audit</dc:title>
  <dc:creator>DELL</dc:creator>
  <cp:lastModifiedBy>DELL</cp:lastModifiedBy>
  <cp:revision>13</cp:revision>
  <dcterms:created xsi:type="dcterms:W3CDTF">2020-04-28T10:05:18Z</dcterms:created>
  <dcterms:modified xsi:type="dcterms:W3CDTF">2020-05-03T03:16:37Z</dcterms:modified>
</cp:coreProperties>
</file>