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64" r:id="rId4"/>
    <p:sldId id="265" r:id="rId5"/>
    <p:sldId id="267" r:id="rId6"/>
    <p:sldId id="266" r:id="rId7"/>
    <p:sldId id="263" r:id="rId8"/>
    <p:sldId id="257" r:id="rId9"/>
    <p:sldId id="258" r:id="rId10"/>
    <p:sldId id="259" r:id="rId11"/>
    <p:sldId id="260" r:id="rId12"/>
    <p:sldId id="261"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55" d="100"/>
          <a:sy n="55" d="100"/>
        </p:scale>
        <p:origin x="614"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4FDAFC8A-FAE8-483F-A853-E8065301352E}" type="datetimeFigureOut">
              <a:rPr lang="en-IN" smtClean="0"/>
              <a:t>03-05-2020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8A62437E-8D32-4767-8ECE-25AE4421E968}" type="slidenum">
              <a:rPr lang="en-IN" smtClean="0"/>
              <a:t>‹#›</a:t>
            </a:fld>
            <a:endParaRPr lang="en-IN"/>
          </a:p>
        </p:txBody>
      </p:sp>
    </p:spTree>
    <p:extLst>
      <p:ext uri="{BB962C8B-B14F-4D97-AF65-F5344CB8AC3E}">
        <p14:creationId xmlns:p14="http://schemas.microsoft.com/office/powerpoint/2010/main" val="907626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4FDAFC8A-FAE8-483F-A853-E8065301352E}" type="datetimeFigureOut">
              <a:rPr lang="en-IN" smtClean="0"/>
              <a:t>03-05-2020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8A62437E-8D32-4767-8ECE-25AE4421E968}" type="slidenum">
              <a:rPr lang="en-IN" smtClean="0"/>
              <a:t>‹#›</a:t>
            </a:fld>
            <a:endParaRPr lang="en-IN"/>
          </a:p>
        </p:txBody>
      </p:sp>
    </p:spTree>
    <p:extLst>
      <p:ext uri="{BB962C8B-B14F-4D97-AF65-F5344CB8AC3E}">
        <p14:creationId xmlns:p14="http://schemas.microsoft.com/office/powerpoint/2010/main" val="337905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4FDAFC8A-FAE8-483F-A853-E8065301352E}" type="datetimeFigureOut">
              <a:rPr lang="en-IN" smtClean="0"/>
              <a:t>03-05-2020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8A62437E-8D32-4767-8ECE-25AE4421E968}" type="slidenum">
              <a:rPr lang="en-IN" smtClean="0"/>
              <a:t>‹#›</a:t>
            </a:fld>
            <a:endParaRPr lang="en-IN"/>
          </a:p>
        </p:txBody>
      </p:sp>
    </p:spTree>
    <p:extLst>
      <p:ext uri="{BB962C8B-B14F-4D97-AF65-F5344CB8AC3E}">
        <p14:creationId xmlns:p14="http://schemas.microsoft.com/office/powerpoint/2010/main" val="3329572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4FDAFC8A-FAE8-483F-A853-E8065301352E}" type="datetimeFigureOut">
              <a:rPr lang="en-IN" smtClean="0"/>
              <a:t>03-05-2020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8A62437E-8D32-4767-8ECE-25AE4421E968}" type="slidenum">
              <a:rPr lang="en-IN" smtClean="0"/>
              <a:t>‹#›</a:t>
            </a:fld>
            <a:endParaRPr lang="en-IN"/>
          </a:p>
        </p:txBody>
      </p:sp>
    </p:spTree>
    <p:extLst>
      <p:ext uri="{BB962C8B-B14F-4D97-AF65-F5344CB8AC3E}">
        <p14:creationId xmlns:p14="http://schemas.microsoft.com/office/powerpoint/2010/main" val="2368255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FDAFC8A-FAE8-483F-A853-E8065301352E}" type="datetimeFigureOut">
              <a:rPr lang="en-IN" smtClean="0"/>
              <a:t>03-05-2020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8A62437E-8D32-4767-8ECE-25AE4421E968}" type="slidenum">
              <a:rPr lang="en-IN" smtClean="0"/>
              <a:t>‹#›</a:t>
            </a:fld>
            <a:endParaRPr lang="en-IN"/>
          </a:p>
        </p:txBody>
      </p:sp>
    </p:spTree>
    <p:extLst>
      <p:ext uri="{BB962C8B-B14F-4D97-AF65-F5344CB8AC3E}">
        <p14:creationId xmlns:p14="http://schemas.microsoft.com/office/powerpoint/2010/main" val="2534846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4FDAFC8A-FAE8-483F-A853-E8065301352E}" type="datetimeFigureOut">
              <a:rPr lang="en-IN" smtClean="0"/>
              <a:t>03-05-2020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8A62437E-8D32-4767-8ECE-25AE4421E968}" type="slidenum">
              <a:rPr lang="en-IN" smtClean="0"/>
              <a:t>‹#›</a:t>
            </a:fld>
            <a:endParaRPr lang="en-IN"/>
          </a:p>
        </p:txBody>
      </p:sp>
    </p:spTree>
    <p:extLst>
      <p:ext uri="{BB962C8B-B14F-4D97-AF65-F5344CB8AC3E}">
        <p14:creationId xmlns:p14="http://schemas.microsoft.com/office/powerpoint/2010/main" val="2796144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4FDAFC8A-FAE8-483F-A853-E8065301352E}" type="datetimeFigureOut">
              <a:rPr lang="en-IN" smtClean="0"/>
              <a:t>03-05-2020</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8A62437E-8D32-4767-8ECE-25AE4421E968}" type="slidenum">
              <a:rPr lang="en-IN" smtClean="0"/>
              <a:t>‹#›</a:t>
            </a:fld>
            <a:endParaRPr lang="en-IN"/>
          </a:p>
        </p:txBody>
      </p:sp>
    </p:spTree>
    <p:extLst>
      <p:ext uri="{BB962C8B-B14F-4D97-AF65-F5344CB8AC3E}">
        <p14:creationId xmlns:p14="http://schemas.microsoft.com/office/powerpoint/2010/main" val="3080955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4FDAFC8A-FAE8-483F-A853-E8065301352E}" type="datetimeFigureOut">
              <a:rPr lang="en-IN" smtClean="0"/>
              <a:t>03-05-2020</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8A62437E-8D32-4767-8ECE-25AE4421E968}" type="slidenum">
              <a:rPr lang="en-IN" smtClean="0"/>
              <a:t>‹#›</a:t>
            </a:fld>
            <a:endParaRPr lang="en-IN"/>
          </a:p>
        </p:txBody>
      </p:sp>
    </p:spTree>
    <p:extLst>
      <p:ext uri="{BB962C8B-B14F-4D97-AF65-F5344CB8AC3E}">
        <p14:creationId xmlns:p14="http://schemas.microsoft.com/office/powerpoint/2010/main" val="1968955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DAFC8A-FAE8-483F-A853-E8065301352E}" type="datetimeFigureOut">
              <a:rPr lang="en-IN" smtClean="0"/>
              <a:t>03-05-2020</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8A62437E-8D32-4767-8ECE-25AE4421E968}" type="slidenum">
              <a:rPr lang="en-IN" smtClean="0"/>
              <a:t>‹#›</a:t>
            </a:fld>
            <a:endParaRPr lang="en-IN"/>
          </a:p>
        </p:txBody>
      </p:sp>
    </p:spTree>
    <p:extLst>
      <p:ext uri="{BB962C8B-B14F-4D97-AF65-F5344CB8AC3E}">
        <p14:creationId xmlns:p14="http://schemas.microsoft.com/office/powerpoint/2010/main" val="2334806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DAFC8A-FAE8-483F-A853-E8065301352E}" type="datetimeFigureOut">
              <a:rPr lang="en-IN" smtClean="0"/>
              <a:t>03-05-2020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8A62437E-8D32-4767-8ECE-25AE4421E968}" type="slidenum">
              <a:rPr lang="en-IN" smtClean="0"/>
              <a:t>‹#›</a:t>
            </a:fld>
            <a:endParaRPr lang="en-IN"/>
          </a:p>
        </p:txBody>
      </p:sp>
    </p:spTree>
    <p:extLst>
      <p:ext uri="{BB962C8B-B14F-4D97-AF65-F5344CB8AC3E}">
        <p14:creationId xmlns:p14="http://schemas.microsoft.com/office/powerpoint/2010/main" val="4259586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DAFC8A-FAE8-483F-A853-E8065301352E}" type="datetimeFigureOut">
              <a:rPr lang="en-IN" smtClean="0"/>
              <a:t>03-05-2020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8A62437E-8D32-4767-8ECE-25AE4421E968}" type="slidenum">
              <a:rPr lang="en-IN" smtClean="0"/>
              <a:t>‹#›</a:t>
            </a:fld>
            <a:endParaRPr lang="en-IN"/>
          </a:p>
        </p:txBody>
      </p:sp>
    </p:spTree>
    <p:extLst>
      <p:ext uri="{BB962C8B-B14F-4D97-AF65-F5344CB8AC3E}">
        <p14:creationId xmlns:p14="http://schemas.microsoft.com/office/powerpoint/2010/main" val="1798967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DAFC8A-FAE8-483F-A853-E8065301352E}" type="datetimeFigureOut">
              <a:rPr lang="en-IN" smtClean="0"/>
              <a:t>03-05-2020</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62437E-8D32-4767-8ECE-25AE4421E968}" type="slidenum">
              <a:rPr lang="en-IN" smtClean="0"/>
              <a:t>‹#›</a:t>
            </a:fld>
            <a:endParaRPr lang="en-IN"/>
          </a:p>
        </p:txBody>
      </p:sp>
    </p:spTree>
    <p:extLst>
      <p:ext uri="{BB962C8B-B14F-4D97-AF65-F5344CB8AC3E}">
        <p14:creationId xmlns:p14="http://schemas.microsoft.com/office/powerpoint/2010/main" val="25273220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ma"/><Relationship Id="rId1" Type="http://schemas.microsoft.com/office/2007/relationships/media" Target="../media/media2.wm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wma"/><Relationship Id="rId1" Type="http://schemas.microsoft.com/office/2007/relationships/media" Target="../media/media7.wm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Corporate Social Benefit Analysis and Social Audit</a:t>
            </a:r>
            <a:endParaRPr lang="en-IN" dirty="0"/>
          </a:p>
        </p:txBody>
      </p:sp>
      <p:sp>
        <p:nvSpPr>
          <p:cNvPr id="3" name="Subtitle 2"/>
          <p:cNvSpPr>
            <a:spLocks noGrp="1"/>
          </p:cNvSpPr>
          <p:nvPr>
            <p:ph type="subTitle" idx="1"/>
          </p:nvPr>
        </p:nvSpPr>
        <p:spPr/>
        <p:txBody>
          <a:bodyPr/>
          <a:lstStyle/>
          <a:p>
            <a:endParaRPr lang="en-IN"/>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607873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IN" b="1" dirty="0"/>
              <a:t>CORPORATE SOCIAL RESPONSIBILITY (CSR) AUDIT- PROCESS</a:t>
            </a:r>
          </a:p>
          <a:p>
            <a:r>
              <a:rPr lang="en-IN" b="1" dirty="0"/>
              <a:t>A CSR audit program can cover all or any of the following risks: -</a:t>
            </a:r>
          </a:p>
          <a:p>
            <a:r>
              <a:rPr lang="en-IN" dirty="0"/>
              <a:t>• Effectiveness of the operating framework for CSR implementation</a:t>
            </a:r>
          </a:p>
          <a:p>
            <a:r>
              <a:rPr lang="en-IN" dirty="0"/>
              <a:t>• Effectiveness of implementation of specific, large CSR projects</a:t>
            </a:r>
          </a:p>
          <a:p>
            <a:r>
              <a:rPr lang="en-IN" dirty="0"/>
              <a:t>• Adequacy of internal control and review mechanisms</a:t>
            </a:r>
          </a:p>
          <a:p>
            <a:r>
              <a:rPr lang="en-IN" dirty="0"/>
              <a:t>• Reliability of measures of performance</a:t>
            </a:r>
          </a:p>
          <a:p>
            <a:r>
              <a:rPr lang="en-IN" dirty="0"/>
              <a:t>• Management of risks associated with external factors like regulatory compliance, management of </a:t>
            </a:r>
            <a:r>
              <a:rPr lang="en-IN" dirty="0" smtClean="0"/>
              <a:t>potential adverse </a:t>
            </a:r>
            <a:r>
              <a:rPr lang="en-IN" dirty="0"/>
              <a:t>NGO attention, etc.</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459493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lnSpcReduction="10000"/>
          </a:bodyPr>
          <a:lstStyle/>
          <a:p>
            <a:r>
              <a:rPr lang="en-IN" b="1" dirty="0"/>
              <a:t>A CSR Audit should cover the following points:</a:t>
            </a:r>
          </a:p>
          <a:p>
            <a:r>
              <a:rPr lang="en-IN" dirty="0"/>
              <a:t>• Human Rights: Fundamental Human Rights, Freedom of association and Collective </a:t>
            </a:r>
            <a:r>
              <a:rPr lang="en-IN" dirty="0" smtClean="0"/>
              <a:t>bargaining, Non-discrimination</a:t>
            </a:r>
            <a:r>
              <a:rPr lang="en-IN" dirty="0"/>
              <a:t>, Forced </a:t>
            </a:r>
            <a:r>
              <a:rPr lang="en-IN" dirty="0" err="1"/>
              <a:t>labor</a:t>
            </a:r>
            <a:r>
              <a:rPr lang="en-IN" dirty="0"/>
              <a:t>, Child </a:t>
            </a:r>
            <a:r>
              <a:rPr lang="en-IN" dirty="0" err="1"/>
              <a:t>labor</a:t>
            </a:r>
            <a:endParaRPr lang="en-IN" dirty="0"/>
          </a:p>
          <a:p>
            <a:r>
              <a:rPr lang="en-IN" dirty="0"/>
              <a:t>• Business </a:t>
            </a:r>
            <a:r>
              <a:rPr lang="en-IN" dirty="0" err="1"/>
              <a:t>behavior</a:t>
            </a:r>
            <a:r>
              <a:rPr lang="en-IN" dirty="0"/>
              <a:t>: Relations with clients, suppliers and sub-contractors, Prevention of corruption and </a:t>
            </a:r>
            <a:r>
              <a:rPr lang="en-IN" dirty="0" smtClean="0"/>
              <a:t>anticompetitive practices</a:t>
            </a:r>
            <a:endParaRPr lang="en-IN" dirty="0"/>
          </a:p>
          <a:p>
            <a:r>
              <a:rPr lang="en-IN" dirty="0"/>
              <a:t>• Human Resources: </a:t>
            </a:r>
            <a:r>
              <a:rPr lang="en-IN" dirty="0" err="1"/>
              <a:t>Labor</a:t>
            </a:r>
            <a:r>
              <a:rPr lang="en-IN" dirty="0"/>
              <a:t> relations, Working conditions including steps taken for preventing accidents </a:t>
            </a:r>
            <a:r>
              <a:rPr lang="en-IN" dirty="0" smtClean="0"/>
              <a:t>and health </a:t>
            </a:r>
            <a:r>
              <a:rPr lang="en-IN" dirty="0"/>
              <a:t>hazards, health and safety measures including compensation in case of any accidents, </a:t>
            </a:r>
            <a:r>
              <a:rPr lang="en-IN" dirty="0" smtClean="0"/>
              <a:t>career development and </a:t>
            </a:r>
            <a:r>
              <a:rPr lang="en-IN" dirty="0"/>
              <a:t>training, Remuneration system that motivates the employees</a:t>
            </a:r>
            <a:r>
              <a:rPr lang="en-IN" dirty="0" smtClean="0"/>
              <a:t>.</a:t>
            </a:r>
            <a:endParaRPr lang="en-IN"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223975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IN" dirty="0" smtClean="0"/>
              <a:t>• Corporate Governance: Board of Directors, Audit and internal controls, Treatment of shareholders, </a:t>
            </a:r>
            <a:r>
              <a:rPr lang="en-IN" dirty="0" smtClean="0"/>
              <a:t>Executive remuneration</a:t>
            </a:r>
            <a:endParaRPr lang="en-IN" dirty="0" smtClean="0"/>
          </a:p>
          <a:p>
            <a:r>
              <a:rPr lang="en-IN" dirty="0" smtClean="0"/>
              <a:t>• Environment: Incorporation of environmental considerations into the manufacturing and distribution </a:t>
            </a:r>
            <a:r>
              <a:rPr lang="en-IN" dirty="0" smtClean="0"/>
              <a:t>of products</a:t>
            </a:r>
            <a:r>
              <a:rPr lang="en-IN" dirty="0" smtClean="0"/>
              <a:t>, and into their use and disposal, effect on pollution, pollution control measures undertaken,</a:t>
            </a:r>
          </a:p>
          <a:p>
            <a:r>
              <a:rPr lang="en-IN" dirty="0" smtClean="0"/>
              <a:t>• Community Involvement: Impacts on local communities, contribution to social and economic </a:t>
            </a:r>
            <a:r>
              <a:rPr lang="en-IN" dirty="0" smtClean="0"/>
              <a:t>development, General </a:t>
            </a:r>
            <a:r>
              <a:rPr lang="en-IN" dirty="0" smtClean="0"/>
              <a:t>interest causes, creation of socials infrastructure like roads, schools, hospitals.</a:t>
            </a:r>
          </a:p>
          <a:p>
            <a:endParaRPr lang="en-IN"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668519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Corporate Social Benefit Analysis</a:t>
            </a:r>
            <a:endParaRPr lang="en-IN" dirty="0"/>
          </a:p>
        </p:txBody>
      </p:sp>
      <p:sp>
        <p:nvSpPr>
          <p:cNvPr id="3" name="Subtitle 2"/>
          <p:cNvSpPr>
            <a:spLocks noGrp="1"/>
          </p:cNvSpPr>
          <p:nvPr>
            <p:ph type="subTitle" idx="1"/>
          </p:nvPr>
        </p:nvSpPr>
        <p:spPr/>
        <p:txBody>
          <a:bodyPr/>
          <a:lstStyle/>
          <a:p>
            <a:endParaRPr lang="en-IN"/>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54176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b="1" dirty="0"/>
              <a:t>Corporate Social Responsibility (CSR) under Companies Act, 2013</a:t>
            </a:r>
            <a:br>
              <a:rPr lang="en-IN" b="1" dirty="0"/>
            </a:br>
            <a:endParaRPr lang="en-IN" dirty="0"/>
          </a:p>
        </p:txBody>
      </p:sp>
      <p:sp>
        <p:nvSpPr>
          <p:cNvPr id="3" name="Content Placeholder 2"/>
          <p:cNvSpPr>
            <a:spLocks noGrp="1"/>
          </p:cNvSpPr>
          <p:nvPr>
            <p:ph idx="1"/>
          </p:nvPr>
        </p:nvSpPr>
        <p:spPr/>
        <p:txBody>
          <a:bodyPr>
            <a:normAutofit/>
          </a:bodyPr>
          <a:lstStyle/>
          <a:p>
            <a:r>
              <a:rPr lang="en-IN" dirty="0" smtClean="0"/>
              <a:t>The </a:t>
            </a:r>
            <a:r>
              <a:rPr lang="en-IN" dirty="0"/>
              <a:t>concept of CSR rests on the ideology of give and take. Companies take resources in the form of raw </a:t>
            </a:r>
            <a:r>
              <a:rPr lang="en-IN" dirty="0" smtClean="0"/>
              <a:t>materials, human </a:t>
            </a:r>
            <a:r>
              <a:rPr lang="en-IN" dirty="0"/>
              <a:t>resources etc. from the society. By performing the task of CSR activities, the companies are giving </a:t>
            </a:r>
            <a:r>
              <a:rPr lang="en-IN" dirty="0" smtClean="0"/>
              <a:t>something back </a:t>
            </a:r>
            <a:r>
              <a:rPr lang="en-IN" dirty="0"/>
              <a:t>to the society.</a:t>
            </a:r>
          </a:p>
          <a:p>
            <a:r>
              <a:rPr lang="en-IN" dirty="0"/>
              <a:t>India`s new Companies Act 2013 has introduced several new provisions which change the face of </a:t>
            </a:r>
            <a:r>
              <a:rPr lang="en-IN" dirty="0" smtClean="0"/>
              <a:t>Indian corporate </a:t>
            </a:r>
            <a:r>
              <a:rPr lang="en-IN" dirty="0"/>
              <a:t>business. One of such new provisions is Corporate Social Responsibility (CSR).</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56314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IN" dirty="0"/>
              <a:t>Section 135 deal with CSR. As per Section 135(1), Every company having net worth of rupees five hundred </a:t>
            </a:r>
            <a:r>
              <a:rPr lang="en-IN" dirty="0" err="1" smtClean="0"/>
              <a:t>crore</a:t>
            </a:r>
            <a:r>
              <a:rPr lang="en-IN" dirty="0"/>
              <a:t> </a:t>
            </a:r>
            <a:r>
              <a:rPr lang="en-IN" dirty="0" smtClean="0"/>
              <a:t>or </a:t>
            </a:r>
            <a:r>
              <a:rPr lang="en-IN" dirty="0"/>
              <a:t>more, or turnover of rupees one thousand </a:t>
            </a:r>
            <a:r>
              <a:rPr lang="en-IN" dirty="0" err="1"/>
              <a:t>crore</a:t>
            </a:r>
            <a:r>
              <a:rPr lang="en-IN" dirty="0"/>
              <a:t> or more or a net profit of rupees five </a:t>
            </a:r>
            <a:r>
              <a:rPr lang="en-IN" dirty="0" err="1"/>
              <a:t>crore</a:t>
            </a:r>
            <a:r>
              <a:rPr lang="en-IN" dirty="0"/>
              <a:t> or more during </a:t>
            </a:r>
            <a:r>
              <a:rPr lang="en-IN" dirty="0" smtClean="0"/>
              <a:t>any financial </a:t>
            </a:r>
            <a:r>
              <a:rPr lang="en-IN" dirty="0"/>
              <a:t>year shall constitute a Corporate Social Responsibility Committee of the Board consisting of three or </a:t>
            </a:r>
            <a:r>
              <a:rPr lang="en-IN" dirty="0" smtClean="0"/>
              <a:t>more directors</a:t>
            </a:r>
            <a:r>
              <a:rPr lang="en-IN" dirty="0"/>
              <a:t>, out of which at least one director shall be an independent director</a:t>
            </a:r>
            <a:r>
              <a:rPr lang="en-IN" dirty="0" smtClean="0"/>
              <a:t>.</a:t>
            </a:r>
            <a:endParaRPr lang="en-IN"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961733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IN" dirty="0"/>
              <a:t>Section 135(5) states that The Board of every company referred to in sub-section (</a:t>
            </a:r>
            <a:r>
              <a:rPr lang="en-IN" i="1" dirty="0"/>
              <a:t>1</a:t>
            </a:r>
            <a:r>
              <a:rPr lang="en-IN" dirty="0"/>
              <a:t>), shall ensure that the company spends, in every financial year, at least two percent of the average net profits of the company made during the three immediately preceding financial years, in pursuance of its Corporate Social Responsibility Policy:</a:t>
            </a:r>
          </a:p>
          <a:p>
            <a:endParaRPr lang="en-IN"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699002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IN" dirty="0"/>
              <a:t>“Net profit” means the net profit of a company as Per its financial statement prepared in accordance with </a:t>
            </a:r>
            <a:r>
              <a:rPr lang="en-IN" dirty="0" smtClean="0"/>
              <a:t>the applicable </a:t>
            </a:r>
            <a:r>
              <a:rPr lang="en-IN" dirty="0"/>
              <a:t>provisions of the Act, but shall not include the following, namely :-</a:t>
            </a:r>
          </a:p>
          <a:p>
            <a:r>
              <a:rPr lang="en-IN" dirty="0"/>
              <a:t>(</a:t>
            </a:r>
            <a:r>
              <a:rPr lang="en-IN" dirty="0" err="1"/>
              <a:t>i</a:t>
            </a:r>
            <a:r>
              <a:rPr lang="en-IN" dirty="0"/>
              <a:t>) any profit arising from any overseas branch or branches of the company’ whether operated as a </a:t>
            </a:r>
            <a:r>
              <a:rPr lang="en-IN" dirty="0" smtClean="0"/>
              <a:t>separate company </a:t>
            </a:r>
            <a:r>
              <a:rPr lang="en-IN" dirty="0"/>
              <a:t>or otherwise; and</a:t>
            </a:r>
          </a:p>
          <a:p>
            <a:r>
              <a:rPr lang="en-IN" dirty="0"/>
              <a:t>(ii) any dividend received from other companies in India, which are covered under and complying with </a:t>
            </a:r>
            <a:r>
              <a:rPr lang="en-IN" dirty="0" smtClean="0"/>
              <a:t>the provisions </a:t>
            </a:r>
            <a:r>
              <a:rPr lang="en-IN" dirty="0" err="1"/>
              <a:t>ofsection</a:t>
            </a:r>
            <a:r>
              <a:rPr lang="en-IN" dirty="0"/>
              <a:t> 135 </a:t>
            </a:r>
            <a:r>
              <a:rPr lang="en-IN" dirty="0" smtClean="0"/>
              <a:t>of the </a:t>
            </a:r>
            <a:r>
              <a:rPr lang="en-IN" dirty="0"/>
              <a:t>Act: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569963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Corporate Social Audit</a:t>
            </a:r>
            <a:endParaRPr lang="en-IN" dirty="0"/>
          </a:p>
        </p:txBody>
      </p:sp>
      <p:sp>
        <p:nvSpPr>
          <p:cNvPr id="3" name="Subtitle 2"/>
          <p:cNvSpPr>
            <a:spLocks noGrp="1"/>
          </p:cNvSpPr>
          <p:nvPr>
            <p:ph type="subTitle" idx="1"/>
          </p:nvPr>
        </p:nvSpPr>
        <p:spPr/>
        <p:txBody>
          <a:bodyPr/>
          <a:lstStyle/>
          <a:p>
            <a:endParaRPr lang="en-IN"/>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908629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IN" dirty="0"/>
              <a:t>Social audit is generally defined to be the audit of data or information depicting social performance of </a:t>
            </a:r>
            <a:r>
              <a:rPr lang="en-IN" dirty="0" smtClean="0"/>
              <a:t>a business </a:t>
            </a:r>
            <a:r>
              <a:rPr lang="en-IN" dirty="0"/>
              <a:t>in contrast to its normal economic performance as measured in financial audit. A lot of research </a:t>
            </a:r>
            <a:r>
              <a:rPr lang="en-IN" dirty="0" smtClean="0"/>
              <a:t>and experimentation </a:t>
            </a:r>
            <a:r>
              <a:rPr lang="en-IN" dirty="0"/>
              <a:t>are being conducted to device techniques or models, which can measure the contribution </a:t>
            </a:r>
            <a:r>
              <a:rPr lang="en-IN" dirty="0" smtClean="0"/>
              <a:t>of an </a:t>
            </a:r>
            <a:r>
              <a:rPr lang="en-IN" dirty="0"/>
              <a:t>enterprise to the society. These developments result from an increasing realization of the fact that </a:t>
            </a:r>
            <a:r>
              <a:rPr lang="en-IN" dirty="0" smtClean="0"/>
              <a:t>business undertakings </a:t>
            </a:r>
            <a:r>
              <a:rPr lang="en-IN" dirty="0"/>
              <a:t>have social responsibilities also and that the performance as a whole should be seen in this context</a:t>
            </a:r>
            <a:r>
              <a:rPr lang="en-IN" dirty="0" smtClean="0"/>
              <a:t>.</a:t>
            </a:r>
            <a:endParaRPr lang="en-IN"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038520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IN" dirty="0" smtClean="0"/>
              <a:t>A corporate social audit is an assessment of company’s performance on corporate social responsibility objectives.</a:t>
            </a:r>
          </a:p>
          <a:p>
            <a:r>
              <a:rPr lang="en-IN" dirty="0" smtClean="0"/>
              <a:t>It evaluates measurable goals intended to help the business meet the expectations stakeholder groups </a:t>
            </a:r>
            <a:r>
              <a:rPr lang="en-IN" dirty="0" smtClean="0"/>
              <a:t>have regarding </a:t>
            </a:r>
            <a:r>
              <a:rPr lang="en-IN" dirty="0" smtClean="0"/>
              <a:t>social and environmental responsibilities. Balancing social responsibility with business performance </a:t>
            </a:r>
            <a:r>
              <a:rPr lang="en-IN" dirty="0" smtClean="0"/>
              <a:t>is imperative </a:t>
            </a:r>
            <a:r>
              <a:rPr lang="en-IN" dirty="0" smtClean="0"/>
              <a:t>in today’s business arena.</a:t>
            </a:r>
          </a:p>
          <a:p>
            <a:endParaRPr lang="en-IN"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62098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TotalTime>
  <Words>720</Words>
  <Application>Microsoft Office PowerPoint</Application>
  <PresentationFormat>Widescreen</PresentationFormat>
  <Paragraphs>28</Paragraphs>
  <Slides>12</Slides>
  <Notes>0</Notes>
  <HiddenSlides>0</HiddenSlides>
  <MMClips>12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Corporate Social Benefit Analysis and Social Audit</vt:lpstr>
      <vt:lpstr>Corporate Social Benefit Analysis</vt:lpstr>
      <vt:lpstr>Corporate Social Responsibility (CSR) under Companies Act, 2013 </vt:lpstr>
      <vt:lpstr>PowerPoint Presentation</vt:lpstr>
      <vt:lpstr>PowerPoint Presentation</vt:lpstr>
      <vt:lpstr>PowerPoint Presentation</vt:lpstr>
      <vt:lpstr>Corporate Social Audit</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Corporate Social Benefit Analysis and Social Audit</dc:title>
  <dc:creator>DELL</dc:creator>
  <cp:lastModifiedBy>DELL</cp:lastModifiedBy>
  <cp:revision>8</cp:revision>
  <dcterms:created xsi:type="dcterms:W3CDTF">2020-04-28T10:49:41Z</dcterms:created>
  <dcterms:modified xsi:type="dcterms:W3CDTF">2020-05-03T17:04:29Z</dcterms:modified>
</cp:coreProperties>
</file>