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67" r:id="rId4"/>
    <p:sldId id="268" r:id="rId5"/>
    <p:sldId id="269" r:id="rId6"/>
    <p:sldId id="278" r:id="rId7"/>
    <p:sldId id="279" r:id="rId8"/>
    <p:sldId id="273" r:id="rId9"/>
    <p:sldId id="274" r:id="rId10"/>
    <p:sldId id="275" r:id="rId11"/>
    <p:sldId id="258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70" r:id="rId21"/>
    <p:sldId id="271" r:id="rId22"/>
    <p:sldId id="272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667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Taxonomy and Binomial Nomenclature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Dr. DEEPAK RAWAL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Department  of Zoology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MLSU Udaipur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Monophyletic/</a:t>
            </a:r>
            <a:r>
              <a:rPr lang="en-US" sz="2800" dirty="0" err="1" smtClean="0">
                <a:solidFill>
                  <a:schemeClr val="bg1"/>
                </a:solidFill>
              </a:rPr>
              <a:t>Paraphyletic</a:t>
            </a:r>
            <a:r>
              <a:rPr lang="en-US" sz="2800" dirty="0" smtClean="0">
                <a:solidFill>
                  <a:schemeClr val="bg1"/>
                </a:solidFill>
              </a:rPr>
              <a:t>/Polyphyletic groups</a:t>
            </a:r>
          </a:p>
        </p:txBody>
      </p:sp>
      <p:pic>
        <p:nvPicPr>
          <p:cNvPr id="3074" name="Picture 2" descr="C:\Users\User\Desktop\Monophyly,_paraphyly,_polyphy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799"/>
            <a:ext cx="8686800" cy="560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620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Before: all </a:t>
            </a:r>
            <a:r>
              <a:rPr lang="en-US" b="1" dirty="0" err="1" smtClean="0">
                <a:solidFill>
                  <a:schemeClr val="bg1"/>
                </a:solidFill>
              </a:rPr>
              <a:t>taxa</a:t>
            </a:r>
            <a:r>
              <a:rPr lang="en-US" b="1" dirty="0" smtClean="0">
                <a:solidFill>
                  <a:schemeClr val="bg1"/>
                </a:solidFill>
              </a:rPr>
              <a:t> were used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future: may be numbering system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CAROLUS LINNAEUS- SYSTEMA NATURAE (1758)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Carl_von_Linné.jpg"/>
          <p:cNvPicPr>
            <a:picLocks noChangeAspect="1"/>
          </p:cNvPicPr>
          <p:nvPr/>
        </p:nvPicPr>
        <p:blipFill>
          <a:blip r:embed="rId2" cstate="print"/>
          <a:srcRect t="4545" r="14859"/>
          <a:stretch>
            <a:fillRect/>
          </a:stretch>
        </p:blipFill>
        <p:spPr>
          <a:xfrm>
            <a:off x="0" y="3347884"/>
            <a:ext cx="2743200" cy="3510116"/>
          </a:xfrm>
          <a:prstGeom prst="rect">
            <a:avLst/>
          </a:prstGeom>
        </p:spPr>
      </p:pic>
      <p:pic>
        <p:nvPicPr>
          <p:cNvPr id="6" name="Picture 5" descr="Systema_Naturae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337560"/>
            <a:ext cx="2514600" cy="352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7630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ICZN-INTERNATIONAL CODE OF ZOOLOGICAL NOMENCLATURE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ICNafp</a:t>
            </a:r>
            <a:r>
              <a:rPr lang="en-US" sz="2400" b="1" dirty="0" smtClean="0">
                <a:solidFill>
                  <a:schemeClr val="bg1"/>
                </a:solidFill>
              </a:rPr>
              <a:t>-INTERNATIONAL CODE OF NOMENCLATURE FOR ALGAE, FUNGI AND PLANTS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ICTN-INTERNATIONAL CODE FOR TAXONOMY OF VIRUSES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CZN at 500 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09258"/>
            <a:ext cx="2819401" cy="3948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7630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FIRST WORD- GENUS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SECOND WORD- SPECIES EPITHET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e</a:t>
            </a:r>
            <a:r>
              <a:rPr lang="en-US" sz="2400" b="1" dirty="0" err="1" smtClean="0">
                <a:solidFill>
                  <a:schemeClr val="bg1"/>
                </a:solidFill>
              </a:rPr>
              <a:t>g</a:t>
            </a:r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i="1" dirty="0" smtClean="0">
                <a:solidFill>
                  <a:schemeClr val="bg1"/>
                </a:solidFill>
              </a:rPr>
              <a:t>Homo sapiens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2wo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4064000" cy="3048000"/>
          </a:xfrm>
          <a:prstGeom prst="rect">
            <a:avLst/>
          </a:prstGeom>
        </p:spPr>
      </p:pic>
      <p:pic>
        <p:nvPicPr>
          <p:cNvPr id="6" name="Picture 5" descr="1b9b52eccc136ef956758901b929355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00" y="2590800"/>
            <a:ext cx="3256699" cy="426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763000" cy="1828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NAME MUST BE LATINIZED AND PRITNTED IN ITALLIC FONT STYLE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eg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i="1" dirty="0" err="1" smtClean="0">
                <a:solidFill>
                  <a:schemeClr val="bg1"/>
                </a:solidFill>
              </a:rPr>
              <a:t>Einfeldia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pritiensis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Singh and  </a:t>
            </a:r>
            <a:r>
              <a:rPr lang="en-US" b="1" dirty="0" err="1" smtClean="0">
                <a:solidFill>
                  <a:schemeClr val="bg1"/>
                </a:solidFill>
              </a:rPr>
              <a:t>Rawal</a:t>
            </a:r>
            <a:r>
              <a:rPr lang="en-US" b="1" dirty="0" smtClean="0">
                <a:solidFill>
                  <a:schemeClr val="bg1"/>
                </a:solidFill>
              </a:rPr>
              <a:t>, 2016</a:t>
            </a:r>
          </a:p>
        </p:txBody>
      </p:sp>
      <p:pic>
        <p:nvPicPr>
          <p:cNvPr id="7" name="Picture 6" descr="1408633565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8073">
            <a:off x="2996301" y="3711418"/>
            <a:ext cx="3374151" cy="2252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763000" cy="1066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AUTHOR’ S NAME AND YEAR OF PUBLICATION MAY USED AFTER NAME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eg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i="1" dirty="0" smtClean="0">
                <a:solidFill>
                  <a:schemeClr val="bg1"/>
                </a:solidFill>
              </a:rPr>
              <a:t>Homo sapiens </a:t>
            </a:r>
            <a:r>
              <a:rPr lang="en-US" b="1" dirty="0" smtClean="0">
                <a:solidFill>
                  <a:schemeClr val="bg1"/>
                </a:solidFill>
              </a:rPr>
              <a:t>Linn., 1758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uthorAuthorPlain_1__op_800x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3733800" cy="2133600"/>
          </a:xfrm>
          <a:prstGeom prst="rect">
            <a:avLst/>
          </a:prstGeom>
        </p:spPr>
      </p:pic>
      <p:pic>
        <p:nvPicPr>
          <p:cNvPr id="6" name="Picture 5" descr="stock-photo-the-word-year-written-with-alphabet-puzzle-letters-isolated-on-white-background-88259032.jpg"/>
          <p:cNvPicPr>
            <a:picLocks noChangeAspect="1"/>
          </p:cNvPicPr>
          <p:nvPr/>
        </p:nvPicPr>
        <p:blipFill>
          <a:blip r:embed="rId3" cstate="print"/>
          <a:srcRect t="15909" b="13636"/>
          <a:stretch>
            <a:fillRect/>
          </a:stretch>
        </p:blipFill>
        <p:spPr>
          <a:xfrm>
            <a:off x="4572000" y="4724400"/>
            <a:ext cx="4572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7630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NAME MUST BE UNIQUE AND UNAMBIGUOUS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unique-selling-propos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7630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NOT TOO SHORT NOT TOO LONG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141113124808-01-shortest-tallest-man-horizontal-large-gall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81400"/>
            <a:ext cx="5817152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7630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LAW OF PRIORITY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rightway-wrongway_500x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45" y="2680716"/>
            <a:ext cx="6737555" cy="4177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1950-X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1970-Y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763000" cy="1066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MORPHEME ‘†’ MAY USED FOR EXTINCT SPECIES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eg</a:t>
            </a:r>
            <a:r>
              <a:rPr lang="en-US" b="1" dirty="0" smtClean="0">
                <a:solidFill>
                  <a:schemeClr val="bg1"/>
                </a:solidFill>
              </a:rPr>
              <a:t>.-</a:t>
            </a:r>
            <a:r>
              <a:rPr lang="en-US" b="1" i="1" dirty="0" smtClean="0">
                <a:solidFill>
                  <a:schemeClr val="bg1"/>
                </a:solidFill>
              </a:rPr>
              <a:t>Tyrannosaurus </a:t>
            </a:r>
            <a:r>
              <a:rPr lang="en-US" b="1" i="1" dirty="0" err="1" smtClean="0">
                <a:solidFill>
                  <a:schemeClr val="bg1"/>
                </a:solidFill>
              </a:rPr>
              <a:t>rex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† 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† </a:t>
            </a:r>
            <a:r>
              <a:rPr lang="en-US" b="1" i="1" dirty="0" smtClean="0">
                <a:solidFill>
                  <a:schemeClr val="bg1"/>
                </a:solidFill>
              </a:rPr>
              <a:t>Tyrannosaurus </a:t>
            </a:r>
            <a:r>
              <a:rPr lang="en-US" b="1" i="1" dirty="0" err="1" smtClean="0">
                <a:solidFill>
                  <a:schemeClr val="bg1"/>
                </a:solidFill>
              </a:rPr>
              <a:t>rex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1950-X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1970-Y</a:t>
            </a:r>
            <a:endParaRPr lang="en-US" sz="2800" b="1" dirty="0"/>
          </a:p>
        </p:txBody>
      </p:sp>
      <p:pic>
        <p:nvPicPr>
          <p:cNvPr id="9" name="Picture 8" descr="tyrannosaurus-rex-info-graph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6598763" cy="3200400"/>
          </a:xfrm>
          <a:prstGeom prst="rect">
            <a:avLst/>
          </a:prstGeom>
        </p:spPr>
      </p:pic>
      <p:pic>
        <p:nvPicPr>
          <p:cNvPr id="10" name="Picture 9" descr="2f4f557859a81282a6d9bb948d83fc38_sign-of-the-cross-colouring-sign-of-the-cross-clipart_940-14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147062"/>
            <a:ext cx="1752600" cy="2710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839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Aristotle: </a:t>
            </a:r>
            <a:r>
              <a:rPr lang="en-US" sz="3200" dirty="0" err="1" smtClean="0">
                <a:solidFill>
                  <a:srgbClr val="FFC000"/>
                </a:solidFill>
              </a:rPr>
              <a:t>Historia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Animalium</a:t>
            </a:r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&gt;95% organisms are invertebrates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Out of them, 80% are arthropods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Species is unit of classification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Taxis: arrangement</a:t>
            </a:r>
          </a:p>
          <a:p>
            <a:r>
              <a:rPr lang="en-US" sz="3200" dirty="0" err="1" smtClean="0">
                <a:solidFill>
                  <a:srgbClr val="FFC000"/>
                </a:solidFill>
              </a:rPr>
              <a:t>Nomia:distribution</a:t>
            </a:r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Term taxonomy coined by A. P. de </a:t>
            </a:r>
            <a:r>
              <a:rPr lang="en-US" sz="3200" dirty="0" err="1" smtClean="0">
                <a:solidFill>
                  <a:srgbClr val="FFC000"/>
                </a:solidFill>
              </a:rPr>
              <a:t>Condolle</a:t>
            </a:r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763000" cy="10668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Tautonyms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i="1" dirty="0" smtClean="0">
                <a:solidFill>
                  <a:schemeClr val="bg1"/>
                </a:solidFill>
              </a:rPr>
              <a:t>Gorilla </a:t>
            </a:r>
            <a:r>
              <a:rPr lang="en-US" b="1" i="1" dirty="0" err="1" smtClean="0">
                <a:solidFill>
                  <a:schemeClr val="bg1"/>
                </a:solidFill>
              </a:rPr>
              <a:t>gorilla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1950-X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1970-Y</a:t>
            </a:r>
            <a:endParaRPr lang="en-US" sz="2800" b="1" dirty="0"/>
          </a:p>
        </p:txBody>
      </p:sp>
      <p:pic>
        <p:nvPicPr>
          <p:cNvPr id="1026" name="Picture 2" descr="C:\Users\Us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1" y="2624623"/>
            <a:ext cx="6384769" cy="4233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763000" cy="1066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Trinomial Nomenclature: for subspecies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eg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i="1" dirty="0" err="1" smtClean="0">
                <a:solidFill>
                  <a:schemeClr val="bg1"/>
                </a:solidFill>
              </a:rPr>
              <a:t>Canis</a:t>
            </a:r>
            <a:r>
              <a:rPr lang="en-US" b="1" i="1" dirty="0" smtClean="0">
                <a:solidFill>
                  <a:schemeClr val="bg1"/>
                </a:solidFill>
              </a:rPr>
              <a:t> lupus </a:t>
            </a:r>
            <a:r>
              <a:rPr lang="en-US" b="1" i="1" dirty="0" err="1" smtClean="0">
                <a:solidFill>
                  <a:schemeClr val="bg1"/>
                </a:solidFill>
              </a:rPr>
              <a:t>familiaris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1950-X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1970-Y</a:t>
            </a:r>
            <a:endParaRPr lang="en-US" sz="2800" b="1" dirty="0"/>
          </a:p>
        </p:txBody>
      </p:sp>
      <p:pic>
        <p:nvPicPr>
          <p:cNvPr id="2050" name="Picture 2" descr="C:\Users\User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93" y="2819400"/>
            <a:ext cx="5795407" cy="385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BINOMIAL NOMENCLATURE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763000" cy="1066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Hybrids: Not species 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Mule= </a:t>
            </a:r>
            <a:r>
              <a:rPr lang="en-US" sz="2400" b="1" i="1" dirty="0" err="1" smtClean="0">
                <a:solidFill>
                  <a:schemeClr val="bg1">
                    <a:lumMod val="95000"/>
                  </a:schemeClr>
                </a:solidFill>
              </a:rPr>
              <a:t>Equus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1">
                    <a:lumMod val="95000"/>
                  </a:schemeClr>
                </a:solidFill>
              </a:rPr>
              <a:t>asinus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(male donkey)*</a:t>
            </a:r>
            <a:r>
              <a:rPr lang="en-US" sz="2400" b="1" i="1" dirty="0" err="1" smtClean="0">
                <a:solidFill>
                  <a:schemeClr val="bg1">
                    <a:lumMod val="95000"/>
                  </a:schemeClr>
                </a:solidFill>
              </a:rPr>
              <a:t>Equus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1">
                    <a:lumMod val="95000"/>
                  </a:schemeClr>
                </a:solidFill>
              </a:rPr>
              <a:t>caballus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(female horse)</a:t>
            </a:r>
            <a:endParaRPr lang="en-US" sz="24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1950-X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1970-Y</a:t>
            </a:r>
            <a:endParaRPr lang="en-US" sz="2800" b="1" dirty="0"/>
          </a:p>
        </p:txBody>
      </p:sp>
      <p:pic>
        <p:nvPicPr>
          <p:cNvPr id="3074" name="Picture 2" descr="C:\Users\User\Desktop\800px-Juanc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418531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914399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THANK YOU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1950-X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1970-Y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839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Def: Branch of science deals with identification, nomenclature and classification of organisms.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err="1" smtClean="0">
                <a:solidFill>
                  <a:srgbClr val="FFC000"/>
                </a:solidFill>
              </a:rPr>
              <a:t>Systematics</a:t>
            </a:r>
            <a:r>
              <a:rPr lang="en-US" sz="3200" dirty="0" smtClean="0">
                <a:solidFill>
                  <a:srgbClr val="FFC000"/>
                </a:solidFill>
              </a:rPr>
              <a:t>: determination of evolutionary relationships.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Old taxonomy: based on homology/morphology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New taxonomy/</a:t>
            </a:r>
            <a:r>
              <a:rPr lang="en-US" sz="3200" dirty="0" err="1" smtClean="0">
                <a:solidFill>
                  <a:srgbClr val="FFC000"/>
                </a:solidFill>
              </a:rPr>
              <a:t>neosystematics</a:t>
            </a:r>
            <a:r>
              <a:rPr lang="en-US" sz="3200" dirty="0" smtClean="0">
                <a:solidFill>
                  <a:srgbClr val="FFC000"/>
                </a:solidFill>
              </a:rPr>
              <a:t>/biosystematics: based on Phylogeny/DNA </a:t>
            </a:r>
            <a:r>
              <a:rPr lang="en-US" sz="3200" dirty="0" err="1" smtClean="0">
                <a:solidFill>
                  <a:srgbClr val="FFC000"/>
                </a:solidFill>
              </a:rPr>
              <a:t>barcoding</a:t>
            </a:r>
            <a:r>
              <a:rPr lang="en-US" sz="3200" dirty="0" smtClean="0">
                <a:solidFill>
                  <a:srgbClr val="FFC000"/>
                </a:solidFill>
              </a:rPr>
              <a:t>/Molecular taxonomy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Father of Taxonomy: </a:t>
            </a:r>
            <a:r>
              <a:rPr lang="en-US" sz="3200" dirty="0" err="1" smtClean="0">
                <a:solidFill>
                  <a:srgbClr val="FFC000"/>
                </a:solidFill>
              </a:rPr>
              <a:t>Carolus</a:t>
            </a:r>
            <a:r>
              <a:rPr lang="en-US" sz="3200" dirty="0" smtClean="0">
                <a:solidFill>
                  <a:srgbClr val="FFC000"/>
                </a:solidFill>
              </a:rPr>
              <a:t> Linnaeus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err="1" smtClean="0">
                <a:solidFill>
                  <a:srgbClr val="FFC000"/>
                </a:solidFill>
              </a:rPr>
              <a:t>Taxon</a:t>
            </a:r>
            <a:r>
              <a:rPr lang="en-US" sz="3200" dirty="0" smtClean="0">
                <a:solidFill>
                  <a:srgbClr val="FFC000"/>
                </a:solidFill>
              </a:rPr>
              <a:t>: singular; </a:t>
            </a:r>
            <a:r>
              <a:rPr lang="en-US" sz="3200" dirty="0" err="1" smtClean="0">
                <a:solidFill>
                  <a:srgbClr val="FFC000"/>
                </a:solidFill>
              </a:rPr>
              <a:t>Taxa</a:t>
            </a:r>
            <a:r>
              <a:rPr lang="en-US" sz="3200" dirty="0" smtClean="0">
                <a:solidFill>
                  <a:srgbClr val="FFC000"/>
                </a:solidFill>
              </a:rPr>
              <a:t>: plural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Why we need taxonomy?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C000"/>
                </a:solidFill>
              </a:rPr>
              <a:t>Different languages in different regions.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C000"/>
                </a:solidFill>
              </a:rPr>
              <a:t>Misleading common names such as starfish, sea horse, jelly fish </a:t>
            </a:r>
            <a:r>
              <a:rPr lang="en-US" sz="3200" i="1" dirty="0" smtClean="0">
                <a:solidFill>
                  <a:srgbClr val="FFC000"/>
                </a:solidFill>
              </a:rPr>
              <a:t>etc.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C000"/>
                </a:solidFill>
              </a:rPr>
              <a:t>Analogy/</a:t>
            </a:r>
            <a:r>
              <a:rPr lang="en-US" sz="3200" dirty="0" err="1" smtClean="0">
                <a:solidFill>
                  <a:srgbClr val="FFC000"/>
                </a:solidFill>
              </a:rPr>
              <a:t>homoplasies</a:t>
            </a:r>
            <a:r>
              <a:rPr lang="en-US" sz="3200" dirty="0" smtClean="0">
                <a:solidFill>
                  <a:srgbClr val="FFC000"/>
                </a:solidFill>
              </a:rPr>
              <a:t> such as bats and birds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C000"/>
                </a:solidFill>
              </a:rPr>
              <a:t>Universal and unique in research.</a:t>
            </a:r>
          </a:p>
          <a:p>
            <a:pPr marL="514350" indent="-514350"/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839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*Taxonomic categories/ranks/hierarchies:</a:t>
            </a:r>
          </a:p>
          <a:p>
            <a:pPr marL="514350" indent="-514350"/>
            <a:endParaRPr lang="en-US" sz="2800" dirty="0" smtClean="0">
              <a:solidFill>
                <a:srgbClr val="FFC000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1. Domain (Karl </a:t>
            </a:r>
            <a:r>
              <a:rPr lang="en-US" sz="2800" dirty="0" err="1" smtClean="0">
                <a:solidFill>
                  <a:srgbClr val="FFC000"/>
                </a:solidFill>
              </a:rPr>
              <a:t>Woese</a:t>
            </a:r>
            <a:r>
              <a:rPr lang="en-US" sz="2800" dirty="0" smtClean="0">
                <a:solidFill>
                  <a:srgbClr val="FFC000"/>
                </a:solidFill>
              </a:rPr>
              <a:t>): Archaea, Bacteria and </a:t>
            </a:r>
            <a:r>
              <a:rPr lang="en-US" sz="2800" dirty="0" err="1" smtClean="0">
                <a:solidFill>
                  <a:srgbClr val="FFC000"/>
                </a:solidFill>
              </a:rPr>
              <a:t>Eukarya</a:t>
            </a:r>
            <a:r>
              <a:rPr lang="en-US" sz="2800" dirty="0" smtClean="0">
                <a:solidFill>
                  <a:srgbClr val="FFC000"/>
                </a:solidFill>
              </a:rPr>
              <a:t>.</a:t>
            </a: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2. Kingdom (Whittaker): </a:t>
            </a:r>
            <a:r>
              <a:rPr lang="en-US" sz="2800" dirty="0" err="1" smtClean="0">
                <a:solidFill>
                  <a:srgbClr val="FFC000"/>
                </a:solidFill>
              </a:rPr>
              <a:t>Monera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</a:rPr>
              <a:t>Protista</a:t>
            </a:r>
            <a:r>
              <a:rPr lang="en-US" sz="2800" dirty="0" smtClean="0">
                <a:solidFill>
                  <a:srgbClr val="FFC000"/>
                </a:solidFill>
              </a:rPr>
              <a:t>, Fungi, </a:t>
            </a:r>
            <a:r>
              <a:rPr lang="en-US" sz="2800" dirty="0" err="1" smtClean="0">
                <a:solidFill>
                  <a:srgbClr val="FFC000"/>
                </a:solidFill>
              </a:rPr>
              <a:t>Plantae</a:t>
            </a:r>
            <a:r>
              <a:rPr lang="en-US" sz="2800" dirty="0" smtClean="0">
                <a:solidFill>
                  <a:srgbClr val="FFC000"/>
                </a:solidFill>
              </a:rPr>
              <a:t> and </a:t>
            </a:r>
            <a:r>
              <a:rPr lang="en-US" sz="2800" dirty="0" err="1" smtClean="0">
                <a:solidFill>
                  <a:srgbClr val="FFC000"/>
                </a:solidFill>
              </a:rPr>
              <a:t>Animalia</a:t>
            </a:r>
            <a:r>
              <a:rPr lang="en-US" sz="2800" dirty="0" smtClean="0">
                <a:solidFill>
                  <a:srgbClr val="FFC000"/>
                </a:solidFill>
              </a:rPr>
              <a:t>.</a:t>
            </a: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3. Phylum: </a:t>
            </a:r>
            <a:r>
              <a:rPr lang="en-US" sz="2800" dirty="0" err="1" smtClean="0">
                <a:solidFill>
                  <a:srgbClr val="FFC000"/>
                </a:solidFill>
              </a:rPr>
              <a:t>Arthropoda</a:t>
            </a:r>
            <a:endParaRPr lang="en-US" sz="2800" dirty="0" smtClean="0">
              <a:solidFill>
                <a:srgbClr val="FFC000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4. Class: </a:t>
            </a:r>
            <a:r>
              <a:rPr lang="en-US" sz="2800" dirty="0" err="1" smtClean="0">
                <a:solidFill>
                  <a:srgbClr val="FFC000"/>
                </a:solidFill>
              </a:rPr>
              <a:t>Insecta</a:t>
            </a:r>
            <a:r>
              <a:rPr lang="en-US" sz="2800" dirty="0" smtClean="0">
                <a:solidFill>
                  <a:srgbClr val="FFC000"/>
                </a:solidFill>
              </a:rPr>
              <a:t>/</a:t>
            </a:r>
            <a:r>
              <a:rPr lang="en-US" sz="2800" dirty="0" err="1" smtClean="0">
                <a:solidFill>
                  <a:srgbClr val="FFC000"/>
                </a:solidFill>
              </a:rPr>
              <a:t>Hexapoda</a:t>
            </a:r>
            <a:endParaRPr lang="en-US" sz="2800" dirty="0" smtClean="0">
              <a:solidFill>
                <a:srgbClr val="FFC000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5. Order: Diptera</a:t>
            </a: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6. Family: </a:t>
            </a:r>
            <a:r>
              <a:rPr lang="en-US" sz="2800" dirty="0" err="1" smtClean="0">
                <a:solidFill>
                  <a:srgbClr val="FFC000"/>
                </a:solidFill>
              </a:rPr>
              <a:t>Muscidae</a:t>
            </a:r>
            <a:endParaRPr lang="en-US" sz="2800" dirty="0" smtClean="0">
              <a:solidFill>
                <a:srgbClr val="FFC000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7. Genus: </a:t>
            </a:r>
            <a:r>
              <a:rPr lang="en-US" sz="2800" dirty="0" err="1" smtClean="0">
                <a:solidFill>
                  <a:srgbClr val="FFC000"/>
                </a:solidFill>
              </a:rPr>
              <a:t>Musca</a:t>
            </a:r>
            <a:endParaRPr lang="en-US" sz="2800" dirty="0" smtClean="0">
              <a:solidFill>
                <a:srgbClr val="FFC000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8. Species: </a:t>
            </a:r>
            <a:r>
              <a:rPr lang="en-US" sz="2800" dirty="0" err="1" smtClean="0">
                <a:solidFill>
                  <a:srgbClr val="FFC000"/>
                </a:solidFill>
              </a:rPr>
              <a:t>domestica</a:t>
            </a:r>
            <a:endParaRPr lang="en-US" sz="2800" dirty="0" smtClean="0">
              <a:solidFill>
                <a:srgbClr val="FFC000"/>
              </a:solidFill>
            </a:endParaRPr>
          </a:p>
          <a:p>
            <a:pPr marL="514350" indent="-514350"/>
            <a:endParaRPr lang="en-US" sz="2800" dirty="0" smtClean="0">
              <a:solidFill>
                <a:srgbClr val="FFC000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*1.7-1.8 million species described already.</a:t>
            </a:r>
          </a:p>
          <a:p>
            <a:pPr marL="514350" indent="-514350"/>
            <a:r>
              <a:rPr lang="en-US" sz="2800" dirty="0" smtClean="0">
                <a:solidFill>
                  <a:srgbClr val="FFC000"/>
                </a:solidFill>
              </a:rPr>
              <a:t>*Viruses are not included.</a:t>
            </a:r>
          </a:p>
          <a:p>
            <a:pPr marL="514350" indent="-514350"/>
            <a:endParaRPr lang="en-US" sz="2800" dirty="0" smtClean="0">
              <a:solidFill>
                <a:srgbClr val="FFC000"/>
              </a:solidFill>
            </a:endParaRPr>
          </a:p>
          <a:p>
            <a:pPr marL="514350" indent="-514350"/>
            <a:endParaRPr lang="en-US" sz="2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ntroduction-to-non-chordates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-1"/>
            <a:ext cx="646279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61129-13224287-1995-2-invertebra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27" y="304800"/>
            <a:ext cx="8956084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err="1" smtClean="0">
                <a:solidFill>
                  <a:schemeClr val="bg1"/>
                </a:solidFill>
              </a:rPr>
              <a:t>Cladogram</a:t>
            </a:r>
            <a:r>
              <a:rPr lang="en-US" sz="2800" dirty="0" smtClean="0">
                <a:solidFill>
                  <a:schemeClr val="bg1"/>
                </a:solidFill>
              </a:rPr>
              <a:t>/evolutionary tree/phylogenetic tree</a:t>
            </a:r>
          </a:p>
          <a:p>
            <a:pPr marL="514350" indent="-514350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cladograms-1-638.jpg"/>
          <p:cNvPicPr>
            <a:picLocks noChangeAspect="1" noChangeArrowheads="1"/>
          </p:cNvPicPr>
          <p:nvPr/>
        </p:nvPicPr>
        <p:blipFill>
          <a:blip r:embed="rId2"/>
          <a:srcRect t="19224"/>
          <a:stretch>
            <a:fillRect/>
          </a:stretch>
        </p:blipFill>
        <p:spPr bwMode="auto">
          <a:xfrm>
            <a:off x="457200" y="1219200"/>
            <a:ext cx="8229600" cy="547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Monophyletic/</a:t>
            </a:r>
            <a:r>
              <a:rPr lang="en-US" sz="2800" dirty="0" err="1" smtClean="0">
                <a:solidFill>
                  <a:schemeClr val="bg1"/>
                </a:solidFill>
              </a:rPr>
              <a:t>Paraphyletic</a:t>
            </a:r>
            <a:r>
              <a:rPr lang="en-US" sz="2800" dirty="0" smtClean="0">
                <a:solidFill>
                  <a:schemeClr val="bg1"/>
                </a:solidFill>
              </a:rPr>
              <a:t>/Polyphyletic groups</a:t>
            </a:r>
          </a:p>
        </p:txBody>
      </p:sp>
      <p:pic>
        <p:nvPicPr>
          <p:cNvPr id="2050" name="Picture 2" descr="C:\Users\User\Desktop\c16_fi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066800"/>
            <a:ext cx="8678862" cy="573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408</Words>
  <Application>Microsoft Office PowerPoint</Application>
  <PresentationFormat>On-screen Show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Taxonomy and Binomial Nomenclature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BINOMIAL NOMENCLATURE</vt:lpstr>
      <vt:lpstr>BINOMIAL NOMENCLATURE</vt:lpstr>
      <vt:lpstr>BINOMIAL NOMENCLATURE</vt:lpstr>
      <vt:lpstr>BINOMIAL NOMENCLATURE</vt:lpstr>
      <vt:lpstr>BINOMIAL NOMENCLATURE</vt:lpstr>
      <vt:lpstr>BINOMIAL NOMENCLATURE</vt:lpstr>
      <vt:lpstr>BINOMIAL NOMENCLATURE</vt:lpstr>
      <vt:lpstr>BINOMIAL NOMENCLATURE</vt:lpstr>
      <vt:lpstr>BINOMIAL NOMENCLATURE</vt:lpstr>
      <vt:lpstr>BINOMIAL NOMENCLATURE</vt:lpstr>
      <vt:lpstr>BINOMIAL NOMENCLATURE</vt:lpstr>
      <vt:lpstr>BINOMIAL NOMENCLATURE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BINOMIAL NOMENCLATURE</dc:title>
  <dc:creator>Windows</dc:creator>
  <cp:lastModifiedBy>User</cp:lastModifiedBy>
  <cp:revision>21</cp:revision>
  <dcterms:created xsi:type="dcterms:W3CDTF">2006-08-16T00:00:00Z</dcterms:created>
  <dcterms:modified xsi:type="dcterms:W3CDTF">2021-02-13T07:03:51Z</dcterms:modified>
</cp:coreProperties>
</file>