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83" r:id="rId5"/>
    <p:sldId id="292" r:id="rId6"/>
    <p:sldId id="282" r:id="rId7"/>
    <p:sldId id="285" r:id="rId8"/>
    <p:sldId id="284" r:id="rId9"/>
    <p:sldId id="286" r:id="rId10"/>
    <p:sldId id="288" r:id="rId11"/>
    <p:sldId id="290" r:id="rId12"/>
    <p:sldId id="291" r:id="rId13"/>
    <p:sldId id="289" r:id="rId14"/>
    <p:sldId id="29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2667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Symmetry, </a:t>
            </a:r>
            <a:r>
              <a:rPr lang="en-US" sz="7200" dirty="0" err="1" smtClean="0">
                <a:solidFill>
                  <a:srgbClr val="C00000"/>
                </a:solidFill>
              </a:rPr>
              <a:t>Metamerism</a:t>
            </a:r>
            <a:r>
              <a:rPr lang="en-US" sz="7200" dirty="0" smtClean="0">
                <a:solidFill>
                  <a:srgbClr val="C00000"/>
                </a:solidFill>
              </a:rPr>
              <a:t> and </a:t>
            </a:r>
            <a:r>
              <a:rPr lang="en-US" sz="7200" dirty="0" err="1" smtClean="0">
                <a:solidFill>
                  <a:srgbClr val="C00000"/>
                </a:solidFill>
              </a:rPr>
              <a:t>Coelom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Dr. DEEPAK RAWAL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Assistant Professor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Department  of Zoology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MLSU Udaipur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Coelom</a:t>
            </a:r>
            <a:endParaRPr lang="en-US" sz="7200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3352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3733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53340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" y="57912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0" y="12954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Def- fluid filled cavity between body wall and digestive tube covered on both side (outer and inner) by embryonic mesoderm.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Triploblastic</a:t>
            </a:r>
            <a:r>
              <a:rPr lang="en-US" dirty="0" smtClean="0">
                <a:solidFill>
                  <a:schemeClr val="bg1"/>
                </a:solidFill>
              </a:rPr>
              <a:t> organisms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Acoelomates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Pseudocoelomates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Coelomates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Enterocoelomates</a:t>
            </a:r>
            <a:r>
              <a:rPr lang="en-US" dirty="0" smtClean="0">
                <a:solidFill>
                  <a:schemeClr val="bg1"/>
                </a:solidFill>
              </a:rPr>
              <a:t> 	</a:t>
            </a:r>
            <a:r>
              <a:rPr lang="en-US" dirty="0" err="1" smtClean="0">
                <a:solidFill>
                  <a:schemeClr val="bg1"/>
                </a:solidFill>
              </a:rPr>
              <a:t>Schizocoelomates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114800" y="3276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62000" y="3962400"/>
            <a:ext cx="7315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762000" y="39624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114800" y="39624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001000" y="39624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543800" y="48006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495800" y="5638800"/>
            <a:ext cx="396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>
            <a:off x="4495800" y="56388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382000" y="56388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Coelom</a:t>
            </a:r>
            <a:endParaRPr lang="en-US" sz="7200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3352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3733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53340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" y="57912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0" y="12954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User\Desktop\Body+cavity+(coelom)+Acoelomate_+Pseudocoelomate_.jpg"/>
          <p:cNvPicPr>
            <a:picLocks noChangeAspect="1" noChangeArrowheads="1"/>
          </p:cNvPicPr>
          <p:nvPr/>
        </p:nvPicPr>
        <p:blipFill>
          <a:blip r:embed="rId2"/>
          <a:srcRect t="15570"/>
          <a:stretch>
            <a:fillRect/>
          </a:stretch>
        </p:blipFill>
        <p:spPr bwMode="auto">
          <a:xfrm>
            <a:off x="304800" y="1447800"/>
            <a:ext cx="8543910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Coelom</a:t>
            </a:r>
            <a:endParaRPr lang="en-US" sz="7200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3352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3733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53340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" y="57912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0" y="12954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User\Desktop\ck_55c7514d7f0a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5803"/>
            <a:ext cx="9144000" cy="5652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Coelom</a:t>
            </a:r>
            <a:endParaRPr lang="en-US" sz="7200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3352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3733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53340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" y="57912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0" y="12954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User\Desktop\IMG-5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419600" cy="5638800"/>
          </a:xfrm>
          <a:prstGeom prst="rect">
            <a:avLst/>
          </a:prstGeom>
          <a:noFill/>
        </p:spPr>
      </p:pic>
      <p:pic>
        <p:nvPicPr>
          <p:cNvPr id="8195" name="Picture 3" descr="C:\Users\User\Desktop\IMG-5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1219200"/>
            <a:ext cx="4724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Coelom</a:t>
            </a:r>
            <a:endParaRPr lang="en-US" sz="7200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3352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3733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53340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" y="57912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0" y="12954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Significance of </a:t>
            </a:r>
            <a:r>
              <a:rPr lang="en-US" dirty="0" err="1" smtClean="0">
                <a:solidFill>
                  <a:schemeClr val="bg1"/>
                </a:solidFill>
              </a:rPr>
              <a:t>Coelom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Provide space for viscera.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Provide flexibility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Provide medium for circulation and nutrition.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Shok</a:t>
            </a:r>
            <a:r>
              <a:rPr lang="en-US" dirty="0" smtClean="0">
                <a:solidFill>
                  <a:schemeClr val="bg1"/>
                </a:solidFill>
              </a:rPr>
              <a:t> protection.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Collection </a:t>
            </a:r>
            <a:r>
              <a:rPr lang="en-US" smtClean="0">
                <a:solidFill>
                  <a:schemeClr val="bg1"/>
                </a:solidFill>
              </a:rPr>
              <a:t>of excretory matter.</a:t>
            </a:r>
            <a:endParaRPr lang="en-US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914399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THANK YOU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572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1950-X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962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1970-Y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Symmetry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105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Def- arrangements of body parts/organs into geometrical axis/plans.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Axis- imaginary line having two poles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Advantages-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Cepahlization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, polarity, locomotion</a:t>
            </a: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User\Desktop\figure-33-01-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981168"/>
            <a:ext cx="6248401" cy="387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Symmetry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4876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Division of organisms on basis of symmetry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1. Asymmetrical-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eg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. Sponges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2. Symmetrical-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Spherical		     Radial			Bilateral</a:t>
            </a:r>
          </a:p>
          <a:p>
            <a:pPr algn="l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eg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Volvox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eg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. Echinoderms  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eg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Platyhelminthes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-Chordates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			        Cnidarians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34194" y="3809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48894" y="3847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392194" y="3809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762000" y="3581400"/>
            <a:ext cx="701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Symmetry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4876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C:\Users\User\Desktop\IMG-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52719"/>
            <a:ext cx="4267200" cy="4931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Symmetry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4876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User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Metamerism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48768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Def- division of body into linear series of similar parts/sections.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Each part is called segment/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somite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metamere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Hox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genes are responsible for this.</a:t>
            </a:r>
          </a:p>
          <a:p>
            <a:pPr lvl="6" algn="l"/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6"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Head/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Prostomium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				Trunk</a:t>
            </a:r>
          </a:p>
          <a:p>
            <a:pPr algn="l"/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			Tail/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Pygidium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895600"/>
            <a:ext cx="9906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3352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3733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95400" y="4114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5400" y="4495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4876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53340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" y="57912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>
            <a:off x="2743200" y="3429000"/>
            <a:ext cx="762000" cy="2362200"/>
          </a:xfrm>
          <a:prstGeom prst="rightBrace">
            <a:avLst>
              <a:gd name="adj1" fmla="val 8333"/>
              <a:gd name="adj2" fmla="val 6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1715294" y="5523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1715294" y="5066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715294" y="4685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1715294" y="4228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715294" y="3923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1715294" y="3542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Metamerism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4876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3352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3733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95400" y="4114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5400" y="4495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4876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53340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" y="57912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C:\Users\User\Desktop\image_2019-06-25 17_46_26.826446+00_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400800" cy="492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Metamerism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1054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Types-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External (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Arthropoda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Internal (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Chordata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{ribs, vertebrae,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somites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etc.}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Both (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Annelida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lvl="6" algn="l"/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6" algn="l"/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			</a:t>
            </a:r>
          </a:p>
          <a:p>
            <a:pPr algn="l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	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600" y="3733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53340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" y="57912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Users\User\Desktop\0303.jpg.crdownload"/>
          <p:cNvPicPr>
            <a:picLocks noChangeAspect="1" noChangeArrowheads="1"/>
          </p:cNvPicPr>
          <p:nvPr/>
        </p:nvPicPr>
        <p:blipFill>
          <a:blip r:embed="rId2"/>
          <a:srcRect l="24907"/>
          <a:stretch>
            <a:fillRect/>
          </a:stretch>
        </p:blipFill>
        <p:spPr bwMode="auto">
          <a:xfrm>
            <a:off x="-1" y="3661544"/>
            <a:ext cx="3200401" cy="319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2954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Metamerism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48768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Pseudometamerism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strobilization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Taenia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6" algn="l"/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6" algn="l"/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			</a:t>
            </a:r>
          </a:p>
          <a:p>
            <a:pPr algn="l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	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3352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37338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53340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" y="5791200"/>
            <a:ext cx="1066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C:\Users\User\Desktop\image_2019-09-09 07_32_30.537917+00_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5550"/>
            <a:ext cx="5821363" cy="448245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2324100" y="46863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179</Words>
  <Application>Microsoft Office PowerPoint</Application>
  <PresentationFormat>On-screen Show 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Symmetry, Metamerism and Coelom</vt:lpstr>
      <vt:lpstr>Symmetry</vt:lpstr>
      <vt:lpstr>Symmetry</vt:lpstr>
      <vt:lpstr>Symmetry</vt:lpstr>
      <vt:lpstr>Symmetry</vt:lpstr>
      <vt:lpstr>Metamerism</vt:lpstr>
      <vt:lpstr>Metamerism</vt:lpstr>
      <vt:lpstr>Metamerism</vt:lpstr>
      <vt:lpstr>Metamerism</vt:lpstr>
      <vt:lpstr>Coelom</vt:lpstr>
      <vt:lpstr>Coelom</vt:lpstr>
      <vt:lpstr>Coelom</vt:lpstr>
      <vt:lpstr>Coelom</vt:lpstr>
      <vt:lpstr>Coelom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BINOMIAL NOMENCLATURE</dc:title>
  <dc:creator>Windows</dc:creator>
  <cp:lastModifiedBy>User</cp:lastModifiedBy>
  <cp:revision>40</cp:revision>
  <dcterms:created xsi:type="dcterms:W3CDTF">2006-08-16T00:00:00Z</dcterms:created>
  <dcterms:modified xsi:type="dcterms:W3CDTF">2021-03-03T04:24:23Z</dcterms:modified>
</cp:coreProperties>
</file>