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97" r:id="rId4"/>
    <p:sldId id="292" r:id="rId5"/>
    <p:sldId id="293" r:id="rId6"/>
    <p:sldId id="294" r:id="rId7"/>
    <p:sldId id="295" r:id="rId8"/>
    <p:sldId id="296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6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2667000"/>
          </a:xfrm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</a:rPr>
              <a:t>Locomotor</a:t>
            </a:r>
            <a:r>
              <a:rPr lang="en-US" sz="7200" dirty="0" smtClean="0">
                <a:solidFill>
                  <a:srgbClr val="C00000"/>
                </a:solidFill>
              </a:rPr>
              <a:t> mechanisms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Dr. DEEPAK RAWAL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Assistant Professor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Department  of Zoology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MLSU Udaipur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Locomotion: change of space and position for feeding, breeding and survival. 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Survival includes: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	 Excretion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	Respiration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	Avoid </a:t>
            </a:r>
            <a:r>
              <a:rPr lang="en-US" dirty="0" smtClean="0">
                <a:solidFill>
                  <a:schemeClr val="bg1"/>
                </a:solidFill>
              </a:rPr>
              <a:t>adverse climatic conditions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	Reduce </a:t>
            </a:r>
            <a:r>
              <a:rPr lang="en-US" dirty="0" smtClean="0">
                <a:solidFill>
                  <a:schemeClr val="bg1"/>
                </a:solidFill>
              </a:rPr>
              <a:t>competition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	Find </a:t>
            </a:r>
            <a:r>
              <a:rPr lang="en-US" dirty="0" smtClean="0">
                <a:solidFill>
                  <a:schemeClr val="bg1"/>
                </a:solidFill>
              </a:rPr>
              <a:t>suitable habitat and niche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	Reduce </a:t>
            </a:r>
            <a:r>
              <a:rPr lang="en-US" dirty="0" smtClean="0">
                <a:solidFill>
                  <a:schemeClr val="bg1"/>
                </a:solidFill>
              </a:rPr>
              <a:t>dependency on genes 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Amoeboid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Phylum Protozoa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2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Sarcodina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Amoeba)</a:t>
            </a:r>
          </a:p>
          <a:p>
            <a:pPr lvl="2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Locomotion by pseudopodia/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lobopodia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2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Mastigophora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Euglena)</a:t>
            </a:r>
          </a:p>
          <a:p>
            <a:pPr lvl="2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Locomotion by flagella</a:t>
            </a:r>
          </a:p>
          <a:p>
            <a:pPr lvl="2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Ciliata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Paramecium)</a:t>
            </a:r>
          </a:p>
          <a:p>
            <a:pPr lvl="2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Locomotion by cilia</a:t>
            </a:r>
          </a:p>
          <a:p>
            <a:pPr lvl="2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Sporozoa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Plasmodium)</a:t>
            </a:r>
          </a:p>
          <a:p>
            <a:pPr lvl="2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parasitic</a:t>
            </a:r>
          </a:p>
          <a:p>
            <a:pPr lvl="2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Suctoria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Ephelota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lvl="2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Locomotion by tentacles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filopodia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rhizopodia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reticulopodia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actinopodia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axopodia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6200" y="2438400"/>
            <a:ext cx="4953000" cy="3429000"/>
          </a:xfrm>
          <a:prstGeom prst="bentConnector3">
            <a:avLst>
              <a:gd name="adj1" fmla="val -11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Amoeboid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By Pseudopodia/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lobopodia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Average speed= 1-3 micron per sec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Sol-gel theory/change of viscosity theory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Picture 2" descr="C:\Users\User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1" y="3276600"/>
            <a:ext cx="7050882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</a:rPr>
              <a:t>Flagellar</a:t>
            </a:r>
            <a:r>
              <a:rPr lang="en-US" sz="7200" dirty="0" smtClean="0">
                <a:solidFill>
                  <a:srgbClr val="C00000"/>
                </a:solidFill>
              </a:rPr>
              <a:t>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By sliding tubules/filaments with the help of ATPs.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speed= 15-300 micron per sec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require liquid medium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   Undulation		paddling		   gyration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 descr="C:\Users\Use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3229163" cy="2667000"/>
          </a:xfrm>
          <a:prstGeom prst="rect">
            <a:avLst/>
          </a:prstGeom>
          <a:noFill/>
        </p:spPr>
      </p:pic>
      <p:pic>
        <p:nvPicPr>
          <p:cNvPr id="2052" name="Picture 4" descr="C:\Users\User\Desktop\download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200400"/>
            <a:ext cx="2971800" cy="2667000"/>
          </a:xfrm>
          <a:prstGeom prst="rect">
            <a:avLst/>
          </a:prstGeom>
          <a:noFill/>
        </p:spPr>
      </p:pic>
      <p:pic>
        <p:nvPicPr>
          <p:cNvPr id="2053" name="Picture 5" descr="C:\Users\User\Desktop\Flagella2.png"/>
          <p:cNvPicPr>
            <a:picLocks noChangeAspect="1" noChangeArrowheads="1"/>
          </p:cNvPicPr>
          <p:nvPr/>
        </p:nvPicPr>
        <p:blipFill>
          <a:blip r:embed="rId4"/>
          <a:srcRect l="52667" t="11458" r="400"/>
          <a:stretch>
            <a:fillRect/>
          </a:stretch>
        </p:blipFill>
        <p:spPr bwMode="auto">
          <a:xfrm>
            <a:off x="6324600" y="3200400"/>
            <a:ext cx="28194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</a:rPr>
              <a:t>Ciliary</a:t>
            </a:r>
            <a:r>
              <a:rPr lang="en-US" sz="7200" dirty="0" smtClean="0">
                <a:solidFill>
                  <a:srgbClr val="C00000"/>
                </a:solidFill>
              </a:rPr>
              <a:t>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By sliding tubules/filaments with the help of ATPs.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speed= 400-2000 micron per sec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require liquid medium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Bodies of all cilia are linked by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kinetodesmata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Spiral movement in anti clockwise direction.</a:t>
            </a:r>
          </a:p>
          <a:p>
            <a:pPr algn="l">
              <a:buFont typeface="Arial" pitchFamily="34" charset="0"/>
              <a:buChar char="•"/>
            </a:pP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metachronal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rhythm </a:t>
            </a:r>
          </a:p>
          <a:p>
            <a:pPr lvl="1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(in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longitudianl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rows from tail to head)</a:t>
            </a:r>
          </a:p>
          <a:p>
            <a:pPr marL="0"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Synchronal rhythm </a:t>
            </a:r>
          </a:p>
          <a:p>
            <a:pPr lvl="1"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(in transverse rows)</a:t>
            </a:r>
          </a:p>
          <a:p>
            <a:pPr algn="l"/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</a:rPr>
              <a:t>Ciliary</a:t>
            </a:r>
            <a:r>
              <a:rPr lang="en-US" sz="7200" dirty="0" smtClean="0">
                <a:solidFill>
                  <a:srgbClr val="C00000"/>
                </a:solidFill>
              </a:rPr>
              <a:t> locomotion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098" name="Picture 2" descr="C:\Users\User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201151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676400"/>
          </a:xfrm>
        </p:spPr>
        <p:txBody>
          <a:bodyPr>
            <a:normAutofit fontScale="90000"/>
          </a:bodyPr>
          <a:lstStyle/>
          <a:p>
            <a:r>
              <a:rPr lang="en-US" sz="7200" dirty="0" err="1" smtClean="0">
                <a:solidFill>
                  <a:srgbClr val="C00000"/>
                </a:solidFill>
              </a:rPr>
              <a:t>Ultrastructure</a:t>
            </a:r>
            <a:r>
              <a:rPr lang="en-US" sz="7200" smtClean="0">
                <a:solidFill>
                  <a:srgbClr val="C00000"/>
                </a:solidFill>
              </a:rPr>
              <a:t> (EM) </a:t>
            </a:r>
            <a:r>
              <a:rPr lang="en-US" sz="7200" dirty="0" smtClean="0">
                <a:solidFill>
                  <a:srgbClr val="C00000"/>
                </a:solidFill>
              </a:rPr>
              <a:t>of cilia and flagella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122" name="Picture 2" descr="C:\Users\User\Desktop\500px-Eukaryotic_cilium_diagram_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1" y="1981200"/>
            <a:ext cx="67818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4384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189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Locomotor mechanisms</vt:lpstr>
      <vt:lpstr>Locomotion</vt:lpstr>
      <vt:lpstr>Amoeboid locomotion</vt:lpstr>
      <vt:lpstr>Amoeboid locomotion</vt:lpstr>
      <vt:lpstr>Flagellar locomotion</vt:lpstr>
      <vt:lpstr>Ciliary locomotion</vt:lpstr>
      <vt:lpstr>Ciliary locomotion</vt:lpstr>
      <vt:lpstr>Ultrastructure (EM) of cilia and flagella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BINOMIAL NOMENCLATURE</dc:title>
  <dc:creator>Windows</dc:creator>
  <cp:lastModifiedBy>User</cp:lastModifiedBy>
  <cp:revision>51</cp:revision>
  <dcterms:created xsi:type="dcterms:W3CDTF">2006-08-16T00:00:00Z</dcterms:created>
  <dcterms:modified xsi:type="dcterms:W3CDTF">2021-03-03T09:44:00Z</dcterms:modified>
</cp:coreProperties>
</file>