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8" r:id="rId3"/>
    <p:sldId id="325" r:id="rId4"/>
    <p:sldId id="318" r:id="rId5"/>
    <p:sldId id="289" r:id="rId6"/>
    <p:sldId id="290" r:id="rId7"/>
    <p:sldId id="291" r:id="rId8"/>
    <p:sldId id="315" r:id="rId9"/>
    <p:sldId id="292" r:id="rId10"/>
    <p:sldId id="293" r:id="rId11"/>
    <p:sldId id="295" r:id="rId12"/>
    <p:sldId id="319" r:id="rId13"/>
    <p:sldId id="320" r:id="rId14"/>
    <p:sldId id="284" r:id="rId15"/>
    <p:sldId id="280" r:id="rId16"/>
    <p:sldId id="282" r:id="rId17"/>
    <p:sldId id="281" r:id="rId18"/>
    <p:sldId id="322" r:id="rId19"/>
    <p:sldId id="285" r:id="rId20"/>
    <p:sldId id="323" r:id="rId21"/>
    <p:sldId id="309" r:id="rId22"/>
    <p:sldId id="286" r:id="rId23"/>
    <p:sldId id="324" r:id="rId24"/>
    <p:sldId id="303" r:id="rId25"/>
    <p:sldId id="313" r:id="rId26"/>
    <p:sldId id="310" r:id="rId27"/>
    <p:sldId id="311" r:id="rId28"/>
    <p:sldId id="312" r:id="rId29"/>
    <p:sldId id="304" r:id="rId30"/>
    <p:sldId id="287" r:id="rId31"/>
    <p:sldId id="317" r:id="rId32"/>
    <p:sldId id="305" r:id="rId33"/>
    <p:sldId id="283" r:id="rId34"/>
    <p:sldId id="316" r:id="rId35"/>
    <p:sldId id="297" r:id="rId36"/>
    <p:sldId id="298" r:id="rId37"/>
    <p:sldId id="301" r:id="rId38"/>
    <p:sldId id="302" r:id="rId39"/>
    <p:sldId id="307" r:id="rId40"/>
    <p:sldId id="26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534400" cy="26670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system of  Invertebrates, </a:t>
            </a:r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r>
              <a:rPr lang="en-US" sz="7200" dirty="0" smtClean="0">
                <a:solidFill>
                  <a:srgbClr val="C00000"/>
                </a:solidFill>
              </a:rPr>
              <a:t> and 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105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Dr. DEEPAK RAWAL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Department  of Zoology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MLSU Udaipur 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User\Desktop\unit4\slide_19.jpg"/>
          <p:cNvPicPr>
            <a:picLocks noChangeAspect="1" noChangeArrowheads="1"/>
          </p:cNvPicPr>
          <p:nvPr/>
        </p:nvPicPr>
        <p:blipFill>
          <a:blip r:embed="rId2"/>
          <a:srcRect t="20009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1143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Lipid soluble hormones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Evolution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6389" name="Picture 5" descr="C:\Users\User\Desktop\unit4\images_medium_z9j002202931r001.png"/>
          <p:cNvPicPr>
            <a:picLocks noChangeAspect="1" noChangeArrowheads="1"/>
          </p:cNvPicPr>
          <p:nvPr/>
        </p:nvPicPr>
        <p:blipFill>
          <a:blip r:embed="rId2"/>
          <a:srcRect l="29167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Evolution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User\Desktop\1432852826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80286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structures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NCERT_BIO_XI_C04_E01_005_S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structures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newmoultcontro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77000" y="2209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/</a:t>
            </a:r>
            <a:r>
              <a:rPr lang="en-US" b="1" dirty="0" err="1" smtClean="0"/>
              <a:t>neotenin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structures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unit4\c35_fig1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75325"/>
            <a:ext cx="9144000" cy="5682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86600" y="518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ecdysial</a:t>
            </a:r>
            <a:r>
              <a:rPr lang="en-US" dirty="0" smtClean="0"/>
              <a:t> gland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structures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User\Desktop\F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1356"/>
            <a:ext cx="9144000" cy="5796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structures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IMG-5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Pupa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901" y="1447800"/>
            <a:ext cx="919205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User\Desktop\unit4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3703"/>
            <a:ext cx="9144000" cy="58042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24800" y="3962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or naiad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1524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Seen in </a:t>
            </a:r>
            <a:r>
              <a:rPr lang="en-US" sz="2400" b="1" dirty="0" err="1" smtClean="0"/>
              <a:t>Hemiptera</a:t>
            </a:r>
            <a:r>
              <a:rPr lang="en-US" sz="2400" b="1" dirty="0" smtClean="0"/>
              <a:t> (bugs)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</a:t>
            </a:r>
            <a:r>
              <a:rPr lang="en-US" sz="7200" dirty="0" err="1" smtClean="0">
                <a:solidFill>
                  <a:srgbClr val="C00000"/>
                </a:solidFill>
              </a:rPr>
              <a:t>vs</a:t>
            </a:r>
            <a:r>
              <a:rPr lang="en-US" sz="7200" dirty="0" smtClean="0">
                <a:solidFill>
                  <a:srgbClr val="C00000"/>
                </a:solidFill>
              </a:rPr>
              <a:t> Exocrine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https___haygot.s3.amazonaws.com_443_cheatsheet_31257_04ba62c1b5514e48b029dcdbf41d92b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548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Seen in Diptera/Hymenoptera</a:t>
            </a:r>
            <a:endParaRPr lang="en-US" b="1" dirty="0"/>
          </a:p>
        </p:txBody>
      </p:sp>
      <p:pic>
        <p:nvPicPr>
          <p:cNvPr id="5123" name="Picture 3" descr="C:\Users\User\Desktop\Difference-Between-Incomplete-and-Complete-Metamorphosis-Tabular-F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2863"/>
            <a:ext cx="9144000" cy="694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User\Desktop\unnamed.jpg"/>
          <p:cNvPicPr>
            <a:picLocks noChangeAspect="1" noChangeArrowheads="1"/>
          </p:cNvPicPr>
          <p:nvPr/>
        </p:nvPicPr>
        <p:blipFill>
          <a:blip r:embed="rId2"/>
          <a:srcRect t="5423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unit4\tumblr_5480492bf28b3d662048daafa1b44ca5_037f1676_5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0400" y="62116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Paurametabolous</a:t>
            </a:r>
            <a:r>
              <a:rPr lang="en-US" b="1" dirty="0" smtClean="0"/>
              <a:t>/gradual metamorphosis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48399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Seen in </a:t>
            </a:r>
            <a:r>
              <a:rPr lang="en-US" sz="2000" b="1" dirty="0" err="1" smtClean="0"/>
              <a:t>Thysanura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lepisma</a:t>
            </a:r>
            <a:r>
              <a:rPr lang="en-US" sz="2000" b="1" dirty="0" smtClean="0"/>
              <a:t>/silver fish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Seen in Diptera/Hymenoptera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Seen in Diptera/Hymenoptera</a:t>
            </a:r>
            <a:endParaRPr lang="en-US" b="1" dirty="0"/>
          </a:p>
        </p:txBody>
      </p:sp>
      <p:pic>
        <p:nvPicPr>
          <p:cNvPr id="6146" name="Picture 2" descr="C:\Users\User\Desktop\complete-and-incomplete_orig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1"/>
            <a:ext cx="9077326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larval-types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62"/>
            <a:ext cx="9144000" cy="578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C:\Users\User\Desktop\butterfly_lifecyc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17416"/>
            <a:ext cx="5657850" cy="5240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Desktop\mosquito_life_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9278"/>
            <a:ext cx="9144000" cy="5498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Metamorphosis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34-Figure2.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9543"/>
            <a:ext cx="9144000" cy="579845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13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Coleoptera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User\Desktop\main-qimg-0efee9b5e919b08d1e881dffa6dde9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36855"/>
            <a:ext cx="5791200" cy="57211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maggots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Pupa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User\Desktop\slide_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5849"/>
            <a:ext cx="9144000" cy="5772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Endocrine </a:t>
            </a:r>
            <a:r>
              <a:rPr lang="en-US" sz="7200" dirty="0" err="1" smtClean="0">
                <a:solidFill>
                  <a:srgbClr val="C00000"/>
                </a:solidFill>
              </a:rPr>
              <a:t>vs</a:t>
            </a:r>
            <a:r>
              <a:rPr lang="en-US" sz="7200" dirty="0" smtClean="0">
                <a:solidFill>
                  <a:srgbClr val="C00000"/>
                </a:solidFill>
              </a:rPr>
              <a:t> Exocrine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7171" name="Picture 3" descr="C:\Users\User\Desktop\tumblr_nsaxw32VSs1stoxi4o3_500.jpg"/>
          <p:cNvPicPr>
            <a:picLocks noChangeAspect="1" noChangeArrowheads="1"/>
          </p:cNvPicPr>
          <p:nvPr/>
        </p:nvPicPr>
        <p:blipFill>
          <a:blip r:embed="rId2"/>
          <a:srcRect b="28347"/>
          <a:stretch>
            <a:fillRect/>
          </a:stretch>
        </p:blipFill>
        <p:spPr bwMode="auto">
          <a:xfrm>
            <a:off x="0" y="1295401"/>
            <a:ext cx="9296401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esktop\Final-ShrimpL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IMG-5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28618"/>
            <a:ext cx="6172200" cy="5729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Metamorphosis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Final-Blue-CrabLFF_life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1"/>
            <a:ext cx="9144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4100" name="Picture 4" descr="C:\Users\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8345"/>
            <a:ext cx="9144000" cy="55596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1676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Chitin (C8H13O5N)/N-</a:t>
            </a:r>
            <a:r>
              <a:rPr lang="en-US" sz="2400" b="1" dirty="0" err="1" smtClean="0"/>
              <a:t>acetylglucosamine</a:t>
            </a:r>
            <a:r>
              <a:rPr lang="en-US" sz="2400" b="1" dirty="0" smtClean="0"/>
              <a:t>/polysaccharide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IMG-5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82" y="0"/>
            <a:ext cx="9078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5388"/>
            <a:ext cx="9144000" cy="5432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20857"/>
            <a:ext cx="9144000" cy="5737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599"/>
            <a:ext cx="9144000" cy="548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18461"/>
            <a:ext cx="5715000" cy="553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C00000"/>
                </a:solidFill>
              </a:rPr>
              <a:t>Moulting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24578" name="Picture 2" descr="C:\Users\User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User\Desktop\unit4\slide_8.jpg"/>
          <p:cNvPicPr>
            <a:picLocks noChangeAspect="1" noChangeArrowheads="1"/>
          </p:cNvPicPr>
          <p:nvPr/>
        </p:nvPicPr>
        <p:blipFill>
          <a:blip r:embed="rId2"/>
          <a:srcRect t="2416"/>
          <a:stretch>
            <a:fillRect/>
          </a:stretch>
        </p:blipFill>
        <p:spPr bwMode="auto">
          <a:xfrm>
            <a:off x="0" y="1295400"/>
            <a:ext cx="9144000" cy="55626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533400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Ecdysone</a:t>
            </a:r>
            <a:r>
              <a:rPr lang="en-US" sz="3200" b="1" dirty="0" smtClean="0"/>
              <a:t>, PTTH, Juvenile </a:t>
            </a:r>
            <a:r>
              <a:rPr lang="en-US" sz="3200" b="1" dirty="0" err="1" smtClean="0"/>
              <a:t>Hornome</a:t>
            </a:r>
            <a:r>
              <a:rPr lang="en-US" sz="3200" b="1" dirty="0" smtClean="0"/>
              <a:t>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384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User\Desktop\unit4\slide_10.jpg"/>
          <p:cNvPicPr>
            <a:picLocks noChangeAspect="1" noChangeArrowheads="1"/>
          </p:cNvPicPr>
          <p:nvPr/>
        </p:nvPicPr>
        <p:blipFill>
          <a:blip r:embed="rId2"/>
          <a:srcRect t="18244"/>
          <a:stretch>
            <a:fillRect/>
          </a:stretch>
        </p:blipFill>
        <p:spPr bwMode="auto">
          <a:xfrm>
            <a:off x="0" y="1295400"/>
            <a:ext cx="9144000" cy="550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unit4\slide_11.jpg"/>
          <p:cNvPicPr>
            <a:picLocks noChangeAspect="1" noChangeArrowheads="1"/>
          </p:cNvPicPr>
          <p:nvPr/>
        </p:nvPicPr>
        <p:blipFill>
          <a:blip r:embed="rId2"/>
          <a:srcRect t="2321"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28800" y="5638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C000"/>
                </a:solidFill>
              </a:rPr>
              <a:t>Ecdysone</a:t>
            </a:r>
            <a:r>
              <a:rPr lang="en-US" sz="2800" b="1" dirty="0" smtClean="0">
                <a:solidFill>
                  <a:srgbClr val="FFC000"/>
                </a:solidFill>
              </a:rPr>
              <a:t>, Juvenile hormone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3124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PTTH/brain hormone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2293" name="Picture 5" descr="C:\Users\User\Desktop\unit4\slide_15.jpg"/>
          <p:cNvPicPr>
            <a:picLocks noChangeAspect="1" noChangeArrowheads="1"/>
          </p:cNvPicPr>
          <p:nvPr/>
        </p:nvPicPr>
        <p:blipFill>
          <a:blip r:embed="rId2"/>
          <a:srcRect t="3896"/>
          <a:stretch>
            <a:fillRect/>
          </a:stretch>
        </p:blipFill>
        <p:spPr bwMode="auto">
          <a:xfrm>
            <a:off x="1" y="1219200"/>
            <a:ext cx="9144000" cy="5638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95600" y="4800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Very rare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2971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(Most)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negfeedb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345"/>
            <a:ext cx="9144000" cy="5745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8153400" cy="914400"/>
          </a:xfrm>
        </p:spPr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Hormones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User\Desktop\unit4\slide_18.jpg"/>
          <p:cNvPicPr>
            <a:picLocks noChangeAspect="1" noChangeArrowheads="1"/>
          </p:cNvPicPr>
          <p:nvPr/>
        </p:nvPicPr>
        <p:blipFill>
          <a:blip r:embed="rId2"/>
          <a:srcRect t="16676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6248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Water soluble hormones (polypeptides and amine hormones)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135</Words>
  <Application>Microsoft Office PowerPoint</Application>
  <PresentationFormat>On-screen Show (4:3)</PresentationFormat>
  <Paragraphs>63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Endocrine system of  Invertebrates, moulting and metamorphosis</vt:lpstr>
      <vt:lpstr>Endocrine vs Exocrine</vt:lpstr>
      <vt:lpstr>Endocrine vs Exocrine</vt:lpstr>
      <vt:lpstr>Hormones</vt:lpstr>
      <vt:lpstr>Hormones</vt:lpstr>
      <vt:lpstr>Hormones</vt:lpstr>
      <vt:lpstr>Hormones</vt:lpstr>
      <vt:lpstr>Hormones</vt:lpstr>
      <vt:lpstr>Hormones</vt:lpstr>
      <vt:lpstr>Hormones</vt:lpstr>
      <vt:lpstr>Evolution</vt:lpstr>
      <vt:lpstr>Evolution</vt:lpstr>
      <vt:lpstr>Endocrine structures</vt:lpstr>
      <vt:lpstr>Endocrine structures</vt:lpstr>
      <vt:lpstr>Endocrine structures</vt:lpstr>
      <vt:lpstr>Endocrine structures</vt:lpstr>
      <vt:lpstr>Endocrine structures</vt:lpstr>
      <vt:lpstr>Pupa</vt:lpstr>
      <vt:lpstr>Metamorphosis</vt:lpstr>
      <vt:lpstr>Metamorphosis</vt:lpstr>
      <vt:lpstr>Metamorphosis</vt:lpstr>
      <vt:lpstr>Metamorphosis</vt:lpstr>
      <vt:lpstr>Metamorphosis</vt:lpstr>
      <vt:lpstr>Metamorphosis</vt:lpstr>
      <vt:lpstr>Metamorphosis</vt:lpstr>
      <vt:lpstr>Metamorphosis</vt:lpstr>
      <vt:lpstr>Metamorphosis</vt:lpstr>
      <vt:lpstr>Metamorphosis</vt:lpstr>
      <vt:lpstr>Pupa</vt:lpstr>
      <vt:lpstr>Metamorphosis</vt:lpstr>
      <vt:lpstr>Metamorphosis</vt:lpstr>
      <vt:lpstr>Metamorphosis</vt:lpstr>
      <vt:lpstr>Moulting</vt:lpstr>
      <vt:lpstr>Moulting</vt:lpstr>
      <vt:lpstr>Moulting</vt:lpstr>
      <vt:lpstr>Moulting</vt:lpstr>
      <vt:lpstr>Moulting</vt:lpstr>
      <vt:lpstr>Moulting</vt:lpstr>
      <vt:lpstr>Moulting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BINOMIAL NOMENCLATURE</dc:title>
  <dc:creator>Windows</dc:creator>
  <cp:lastModifiedBy>User</cp:lastModifiedBy>
  <cp:revision>85</cp:revision>
  <dcterms:created xsi:type="dcterms:W3CDTF">2006-08-16T00:00:00Z</dcterms:created>
  <dcterms:modified xsi:type="dcterms:W3CDTF">2021-03-16T04:16:41Z</dcterms:modified>
</cp:coreProperties>
</file>