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292" r:id="rId3"/>
    <p:sldId id="341" r:id="rId4"/>
    <p:sldId id="306" r:id="rId5"/>
    <p:sldId id="322" r:id="rId6"/>
    <p:sldId id="342" r:id="rId7"/>
    <p:sldId id="309" r:id="rId8"/>
    <p:sldId id="324" r:id="rId9"/>
    <p:sldId id="307" r:id="rId10"/>
    <p:sldId id="343" r:id="rId11"/>
    <p:sldId id="344" r:id="rId12"/>
    <p:sldId id="327" r:id="rId13"/>
    <p:sldId id="328" r:id="rId14"/>
    <p:sldId id="334" r:id="rId15"/>
    <p:sldId id="329" r:id="rId16"/>
    <p:sldId id="330" r:id="rId17"/>
    <p:sldId id="331" r:id="rId18"/>
    <p:sldId id="332" r:id="rId19"/>
    <p:sldId id="333" r:id="rId20"/>
    <p:sldId id="346" r:id="rId21"/>
    <p:sldId id="323" r:id="rId22"/>
    <p:sldId id="318" r:id="rId23"/>
    <p:sldId id="325" r:id="rId24"/>
    <p:sldId id="320" r:id="rId25"/>
    <p:sldId id="317" r:id="rId26"/>
    <p:sldId id="308" r:id="rId27"/>
    <p:sldId id="310" r:id="rId28"/>
    <p:sldId id="315" r:id="rId29"/>
    <p:sldId id="335" r:id="rId30"/>
    <p:sldId id="338" r:id="rId31"/>
    <p:sldId id="312" r:id="rId32"/>
    <p:sldId id="313" r:id="rId33"/>
    <p:sldId id="316" r:id="rId34"/>
    <p:sldId id="314" r:id="rId35"/>
    <p:sldId id="336" r:id="rId36"/>
    <p:sldId id="337" r:id="rId37"/>
    <p:sldId id="311" r:id="rId38"/>
    <p:sldId id="340" r:id="rId39"/>
    <p:sldId id="339" r:id="rId40"/>
    <p:sldId id="345" r:id="rId41"/>
    <p:sldId id="26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p:scale>
          <a:sx n="60" d="100"/>
          <a:sy n="60" d="100"/>
        </p:scale>
        <p:origin x="-1560" y="-198"/>
      </p:cViewPr>
      <p:guideLst>
        <p:guide orient="horz" pos="2160"/>
        <p:guide pos="2880"/>
      </p:guideLst>
    </p:cSldViewPr>
  </p:slideViewPr>
  <p:outlineViewPr>
    <p:cViewPr>
      <p:scale>
        <a:sx n="33" d="100"/>
        <a:sy n="33" d="100"/>
      </p:scale>
      <p:origin x="0" y="264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9AE2D-6F7E-478A-B2C7-8739E647AA16}" type="datetimeFigureOut">
              <a:rPr lang="en-US" smtClean="0"/>
              <a:pPr/>
              <a:t>10-Mar-21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C30A7-75CB-4F01-8C00-821A446AE9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DC30A7-75CB-4F01-8C00-821A446AE9E3}"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10-Mar-21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534400" cy="2667000"/>
          </a:xfrm>
        </p:spPr>
        <p:txBody>
          <a:bodyPr>
            <a:normAutofit fontScale="90000"/>
          </a:bodyPr>
          <a:lstStyle/>
          <a:p>
            <a:r>
              <a:rPr lang="en-US" sz="7200" dirty="0" smtClean="0">
                <a:solidFill>
                  <a:srgbClr val="C00000"/>
                </a:solidFill>
              </a:rPr>
              <a:t>Feeding modes, Feeding apparatus and Digestion</a:t>
            </a:r>
            <a:endParaRPr lang="en-US" sz="7200" dirty="0">
              <a:solidFill>
                <a:srgbClr val="C00000"/>
              </a:solidFill>
            </a:endParaRPr>
          </a:p>
        </p:txBody>
      </p:sp>
      <p:sp>
        <p:nvSpPr>
          <p:cNvPr id="3" name="Subtitle 2"/>
          <p:cNvSpPr>
            <a:spLocks noGrp="1"/>
          </p:cNvSpPr>
          <p:nvPr>
            <p:ph type="subTitle" idx="1"/>
          </p:nvPr>
        </p:nvSpPr>
        <p:spPr>
          <a:xfrm>
            <a:off x="1447800" y="5105400"/>
            <a:ext cx="6400800" cy="1752600"/>
          </a:xfrm>
        </p:spPr>
        <p:txBody>
          <a:bodyPr>
            <a:normAutofit fontScale="85000" lnSpcReduction="20000"/>
          </a:bodyPr>
          <a:lstStyle/>
          <a:p>
            <a:r>
              <a:rPr lang="en-US" b="1" dirty="0" smtClean="0">
                <a:solidFill>
                  <a:schemeClr val="bg1">
                    <a:lumMod val="95000"/>
                  </a:schemeClr>
                </a:solidFill>
              </a:rPr>
              <a:t>Dr. DEEPAK RAWAL</a:t>
            </a:r>
          </a:p>
          <a:p>
            <a:r>
              <a:rPr lang="en-US" dirty="0" smtClean="0">
                <a:solidFill>
                  <a:schemeClr val="bg1">
                    <a:lumMod val="95000"/>
                  </a:schemeClr>
                </a:solidFill>
              </a:rPr>
              <a:t>Assistant Professor</a:t>
            </a:r>
          </a:p>
          <a:p>
            <a:r>
              <a:rPr lang="en-US" dirty="0" smtClean="0">
                <a:solidFill>
                  <a:schemeClr val="bg1">
                    <a:lumMod val="95000"/>
                  </a:schemeClr>
                </a:solidFill>
              </a:rPr>
              <a:t>Department  of Zoology</a:t>
            </a:r>
          </a:p>
          <a:p>
            <a:r>
              <a:rPr lang="en-US" dirty="0" smtClean="0">
                <a:solidFill>
                  <a:schemeClr val="bg1">
                    <a:lumMod val="95000"/>
                  </a:schemeClr>
                </a:solidFill>
              </a:rPr>
              <a:t>MLSU Udaipur </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pic>
        <p:nvPicPr>
          <p:cNvPr id="2050" name="Picture 2" descr="C:\Users\User\Desktop\ck_59399504e65a5.jpg"/>
          <p:cNvPicPr>
            <a:picLocks noChangeAspect="1" noChangeArrowheads="1"/>
          </p:cNvPicPr>
          <p:nvPr/>
        </p:nvPicPr>
        <p:blipFill>
          <a:blip r:embed="rId2"/>
          <a:srcRect/>
          <a:stretch>
            <a:fillRect/>
          </a:stretch>
        </p:blipFill>
        <p:spPr bwMode="auto">
          <a:xfrm>
            <a:off x="990600" y="1279911"/>
            <a:ext cx="7391400" cy="5578089"/>
          </a:xfrm>
          <a:prstGeom prst="rect">
            <a:avLst/>
          </a:prstGeom>
          <a:noFill/>
        </p:spPr>
      </p:pic>
      <p:sp>
        <p:nvSpPr>
          <p:cNvPr id="5" name="TextBox 4"/>
          <p:cNvSpPr txBox="1"/>
          <p:nvPr/>
        </p:nvSpPr>
        <p:spPr>
          <a:xfrm>
            <a:off x="3505200" y="3581400"/>
            <a:ext cx="1066800" cy="369332"/>
          </a:xfrm>
          <a:prstGeom prst="rect">
            <a:avLst/>
          </a:prstGeom>
          <a:noFill/>
        </p:spPr>
        <p:txBody>
          <a:bodyPr wrap="square" rtlCol="0">
            <a:spAutoFit/>
          </a:bodyPr>
          <a:lstStyle/>
          <a:p>
            <a:r>
              <a:rPr lang="en-US" dirty="0" smtClean="0"/>
              <a:t>lumen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sp>
        <p:nvSpPr>
          <p:cNvPr id="5" name="TextBox 4"/>
          <p:cNvSpPr txBox="1"/>
          <p:nvPr/>
        </p:nvSpPr>
        <p:spPr>
          <a:xfrm>
            <a:off x="3505200" y="3581400"/>
            <a:ext cx="1066800" cy="369332"/>
          </a:xfrm>
          <a:prstGeom prst="rect">
            <a:avLst/>
          </a:prstGeom>
          <a:noFill/>
        </p:spPr>
        <p:txBody>
          <a:bodyPr wrap="square" rtlCol="0">
            <a:spAutoFit/>
          </a:bodyPr>
          <a:lstStyle/>
          <a:p>
            <a:r>
              <a:rPr lang="en-US" dirty="0" smtClean="0"/>
              <a:t>lumen</a:t>
            </a:r>
            <a:endParaRPr lang="en-US" dirty="0"/>
          </a:p>
        </p:txBody>
      </p:sp>
      <p:pic>
        <p:nvPicPr>
          <p:cNvPr id="3074" name="Picture 2" descr="C:\Users\User\Desktop\Active-and-Passive-Transport-Its-Difference.png"/>
          <p:cNvPicPr>
            <a:picLocks noChangeAspect="1" noChangeArrowheads="1"/>
          </p:cNvPicPr>
          <p:nvPr/>
        </p:nvPicPr>
        <p:blipFill>
          <a:blip r:embed="rId2"/>
          <a:srcRect t="15000"/>
          <a:stretch>
            <a:fillRect/>
          </a:stretch>
        </p:blipFill>
        <p:spPr bwMode="auto">
          <a:xfrm>
            <a:off x="0" y="1219200"/>
            <a:ext cx="9144000" cy="5638801"/>
          </a:xfrm>
          <a:prstGeom prst="rect">
            <a:avLst/>
          </a:prstGeom>
          <a:noFill/>
        </p:spPr>
      </p:pic>
      <p:cxnSp>
        <p:nvCxnSpPr>
          <p:cNvPr id="7" name="Straight Arrow Connector 6"/>
          <p:cNvCxnSpPr/>
          <p:nvPr/>
        </p:nvCxnSpPr>
        <p:spPr>
          <a:xfrm rot="5400000">
            <a:off x="3200400" y="3657600"/>
            <a:ext cx="2438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rot="5400000">
            <a:off x="7544594" y="3580606"/>
            <a:ext cx="2438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0" y="1905000"/>
            <a:ext cx="1447800" cy="369332"/>
          </a:xfrm>
          <a:prstGeom prst="rect">
            <a:avLst/>
          </a:prstGeom>
          <a:noFill/>
        </p:spPr>
        <p:txBody>
          <a:bodyPr wrap="square" rtlCol="0">
            <a:spAutoFit/>
          </a:bodyPr>
          <a:lstStyle/>
          <a:p>
            <a:r>
              <a:rPr lang="en-US" dirty="0" smtClean="0"/>
              <a:t>Lumen of gut</a:t>
            </a:r>
            <a:endParaRPr lang="en-US" dirty="0"/>
          </a:p>
        </p:txBody>
      </p:sp>
      <p:sp>
        <p:nvSpPr>
          <p:cNvPr id="10" name="TextBox 9"/>
          <p:cNvSpPr txBox="1"/>
          <p:nvPr/>
        </p:nvSpPr>
        <p:spPr>
          <a:xfrm>
            <a:off x="0" y="4953000"/>
            <a:ext cx="1981200" cy="923330"/>
          </a:xfrm>
          <a:prstGeom prst="rect">
            <a:avLst/>
          </a:prstGeom>
          <a:noFill/>
        </p:spPr>
        <p:txBody>
          <a:bodyPr wrap="square" rtlCol="0">
            <a:spAutoFit/>
          </a:bodyPr>
          <a:lstStyle/>
          <a:p>
            <a:r>
              <a:rPr lang="en-US" dirty="0" smtClean="0"/>
              <a:t>Cytoplasm of mucosal epithelium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pic>
        <p:nvPicPr>
          <p:cNvPr id="22530" name="Picture 2" descr="C:\Users\User\Desktop\Extracellular+digestion_.jpg"/>
          <p:cNvPicPr>
            <a:picLocks noChangeAspect="1" noChangeArrowheads="1"/>
          </p:cNvPicPr>
          <p:nvPr/>
        </p:nvPicPr>
        <p:blipFill>
          <a:blip r:embed="rId2"/>
          <a:srcRect t="18916"/>
          <a:stretch>
            <a:fillRect/>
          </a:stretch>
        </p:blipFill>
        <p:spPr bwMode="auto">
          <a:xfrm>
            <a:off x="0" y="1295400"/>
            <a:ext cx="9144000" cy="5562601"/>
          </a:xfrm>
          <a:prstGeom prst="rect">
            <a:avLst/>
          </a:prstGeom>
          <a:noFill/>
        </p:spPr>
      </p:pic>
      <p:sp>
        <p:nvSpPr>
          <p:cNvPr id="4" name="TextBox 3"/>
          <p:cNvSpPr txBox="1"/>
          <p:nvPr/>
        </p:nvSpPr>
        <p:spPr>
          <a:xfrm>
            <a:off x="3124200" y="1600200"/>
            <a:ext cx="1905000" cy="461665"/>
          </a:xfrm>
          <a:prstGeom prst="rect">
            <a:avLst/>
          </a:prstGeom>
          <a:noFill/>
        </p:spPr>
        <p:txBody>
          <a:bodyPr wrap="square" rtlCol="0">
            <a:spAutoFit/>
          </a:bodyPr>
          <a:lstStyle/>
          <a:p>
            <a:r>
              <a:rPr lang="en-US" sz="2400" b="1" dirty="0" err="1" smtClean="0"/>
              <a:t>amphostome</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pic>
        <p:nvPicPr>
          <p:cNvPr id="23554" name="Picture 2" descr="C:\Users\User\Desktop\Extracellular+digestion+1.jpg"/>
          <p:cNvPicPr>
            <a:picLocks noChangeAspect="1" noChangeArrowheads="1"/>
          </p:cNvPicPr>
          <p:nvPr/>
        </p:nvPicPr>
        <p:blipFill>
          <a:blip r:embed="rId2"/>
          <a:srcRect t="21138"/>
          <a:stretch>
            <a:fillRect/>
          </a:stretch>
        </p:blipFill>
        <p:spPr bwMode="auto">
          <a:xfrm>
            <a:off x="0" y="1447800"/>
            <a:ext cx="9144000" cy="5410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pic>
        <p:nvPicPr>
          <p:cNvPr id="28674" name="Picture 2" descr="C:\Users\User\Desktop\4750305_orig.gif.crdownload"/>
          <p:cNvPicPr>
            <a:picLocks noChangeAspect="1" noChangeArrowheads="1"/>
          </p:cNvPicPr>
          <p:nvPr/>
        </p:nvPicPr>
        <p:blipFill>
          <a:blip r:embed="rId2"/>
          <a:srcRect/>
          <a:stretch>
            <a:fillRect/>
          </a:stretch>
        </p:blipFill>
        <p:spPr bwMode="auto">
          <a:xfrm>
            <a:off x="0" y="3810000"/>
            <a:ext cx="4026569" cy="3048000"/>
          </a:xfrm>
          <a:prstGeom prst="rect">
            <a:avLst/>
          </a:prstGeom>
          <a:noFill/>
        </p:spPr>
      </p:pic>
      <p:pic>
        <p:nvPicPr>
          <p:cNvPr id="28675" name="Picture 3" descr="C:\Users\User\Desktop\images.jpg"/>
          <p:cNvPicPr>
            <a:picLocks noChangeAspect="1" noChangeArrowheads="1"/>
          </p:cNvPicPr>
          <p:nvPr/>
        </p:nvPicPr>
        <p:blipFill>
          <a:blip r:embed="rId3"/>
          <a:srcRect/>
          <a:stretch>
            <a:fillRect/>
          </a:stretch>
        </p:blipFill>
        <p:spPr bwMode="auto">
          <a:xfrm>
            <a:off x="1905000" y="1143000"/>
            <a:ext cx="4898571" cy="2590800"/>
          </a:xfrm>
          <a:prstGeom prst="rect">
            <a:avLst/>
          </a:prstGeom>
          <a:noFill/>
        </p:spPr>
      </p:pic>
      <p:pic>
        <p:nvPicPr>
          <p:cNvPr id="28676" name="Picture 4" descr="C:\Users\User\Desktop\9537999_orig.jpg.crdownload"/>
          <p:cNvPicPr>
            <a:picLocks noChangeAspect="1" noChangeArrowheads="1"/>
          </p:cNvPicPr>
          <p:nvPr/>
        </p:nvPicPr>
        <p:blipFill>
          <a:blip r:embed="rId4"/>
          <a:srcRect/>
          <a:stretch>
            <a:fillRect/>
          </a:stretch>
        </p:blipFill>
        <p:spPr bwMode="auto">
          <a:xfrm>
            <a:off x="5486400" y="3737972"/>
            <a:ext cx="3657600" cy="31200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pic>
        <p:nvPicPr>
          <p:cNvPr id="24578" name="Picture 2" descr="C:\Users\User\Desktop\6934074.jpg.crdownload"/>
          <p:cNvPicPr>
            <a:picLocks noChangeAspect="1" noChangeArrowheads="1"/>
          </p:cNvPicPr>
          <p:nvPr/>
        </p:nvPicPr>
        <p:blipFill>
          <a:blip r:embed="rId2"/>
          <a:srcRect/>
          <a:stretch>
            <a:fillRect/>
          </a:stretch>
        </p:blipFill>
        <p:spPr bwMode="auto">
          <a:xfrm>
            <a:off x="0" y="1371600"/>
            <a:ext cx="9144000" cy="5486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pic>
        <p:nvPicPr>
          <p:cNvPr id="25603" name="Picture 3" descr="C:\Users\User\Desktop\complete-digestive-system-l.jpg"/>
          <p:cNvPicPr>
            <a:picLocks noChangeAspect="1" noChangeArrowheads="1"/>
          </p:cNvPicPr>
          <p:nvPr/>
        </p:nvPicPr>
        <p:blipFill>
          <a:blip r:embed="rId2"/>
          <a:srcRect t="20000"/>
          <a:stretch>
            <a:fillRect/>
          </a:stretch>
        </p:blipFill>
        <p:spPr bwMode="auto">
          <a:xfrm>
            <a:off x="0" y="1371600"/>
            <a:ext cx="9144000" cy="5486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pic>
        <p:nvPicPr>
          <p:cNvPr id="4" name="Picture 3" descr="C:\Users\User\Desktop\slide_6 (1).jpg.crdownload"/>
          <p:cNvPicPr>
            <a:picLocks noChangeAspect="1" noChangeArrowheads="1"/>
          </p:cNvPicPr>
          <p:nvPr/>
        </p:nvPicPr>
        <p:blipFill>
          <a:blip r:embed="rId2"/>
          <a:srcRect/>
          <a:stretch>
            <a:fillRect/>
          </a:stretch>
        </p:blipFill>
        <p:spPr bwMode="auto">
          <a:xfrm>
            <a:off x="0" y="1304924"/>
            <a:ext cx="9144000" cy="55530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pic>
        <p:nvPicPr>
          <p:cNvPr id="26626" name="Picture 2" descr="C:\Users\User\Desktop\5f1c7ed4ed8447f0e830a5a3134b32d0.jpg"/>
          <p:cNvPicPr>
            <a:picLocks noChangeAspect="1" noChangeArrowheads="1"/>
          </p:cNvPicPr>
          <p:nvPr/>
        </p:nvPicPr>
        <p:blipFill>
          <a:blip r:embed="rId2"/>
          <a:srcRect/>
          <a:stretch>
            <a:fillRect/>
          </a:stretch>
        </p:blipFill>
        <p:spPr bwMode="auto">
          <a:xfrm>
            <a:off x="685800" y="1661762"/>
            <a:ext cx="7772400" cy="51962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pic>
        <p:nvPicPr>
          <p:cNvPr id="27650" name="Picture 2" descr="C:\Users\User\Desktop\Figure_15_05_05.jpg"/>
          <p:cNvPicPr>
            <a:picLocks noChangeAspect="1" noChangeArrowheads="1"/>
          </p:cNvPicPr>
          <p:nvPr/>
        </p:nvPicPr>
        <p:blipFill>
          <a:blip r:embed="rId2"/>
          <a:srcRect/>
          <a:stretch>
            <a:fillRect/>
          </a:stretch>
        </p:blipFill>
        <p:spPr bwMode="auto">
          <a:xfrm>
            <a:off x="609600" y="1403101"/>
            <a:ext cx="8077200" cy="54548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Feeding </a:t>
            </a:r>
            <a:endParaRPr lang="en-US" sz="7200" dirty="0">
              <a:solidFill>
                <a:srgbClr val="C00000"/>
              </a:solidFill>
            </a:endParaRPr>
          </a:p>
        </p:txBody>
      </p:sp>
      <p:sp>
        <p:nvSpPr>
          <p:cNvPr id="3" name="Subtitle 2"/>
          <p:cNvSpPr>
            <a:spLocks noGrp="1"/>
          </p:cNvSpPr>
          <p:nvPr>
            <p:ph type="subTitle" idx="1"/>
          </p:nvPr>
        </p:nvSpPr>
        <p:spPr>
          <a:xfrm>
            <a:off x="0" y="1066800"/>
            <a:ext cx="9144000" cy="5791200"/>
          </a:xfrm>
        </p:spPr>
        <p:txBody>
          <a:bodyPr>
            <a:normAutofit fontScale="85000" lnSpcReduction="20000"/>
          </a:bodyPr>
          <a:lstStyle/>
          <a:p>
            <a:pPr algn="l">
              <a:buFont typeface="Arial" pitchFamily="34" charset="0"/>
              <a:buChar char="•"/>
            </a:pPr>
            <a:r>
              <a:rPr lang="en-US" dirty="0" smtClean="0">
                <a:solidFill>
                  <a:schemeClr val="bg1">
                    <a:lumMod val="95000"/>
                  </a:schemeClr>
                </a:solidFill>
              </a:rPr>
              <a:t>Why? Because eukaryotes are heterotrophic.</a:t>
            </a:r>
          </a:p>
          <a:p>
            <a:pPr algn="l">
              <a:buFont typeface="Arial" pitchFamily="34" charset="0"/>
              <a:buChar char="•"/>
            </a:pPr>
            <a:r>
              <a:rPr lang="en-US" dirty="0" smtClean="0">
                <a:solidFill>
                  <a:schemeClr val="bg1">
                    <a:lumMod val="95000"/>
                  </a:schemeClr>
                </a:solidFill>
              </a:rPr>
              <a:t>Food give us energy (ATP) and raw material for growth, regeneration, survival and reproduction.</a:t>
            </a:r>
          </a:p>
          <a:p>
            <a:pPr algn="l">
              <a:buFont typeface="Arial" pitchFamily="34" charset="0"/>
              <a:buChar char="•"/>
            </a:pPr>
            <a:endParaRPr lang="en-US" dirty="0" smtClean="0">
              <a:solidFill>
                <a:schemeClr val="bg1">
                  <a:lumMod val="95000"/>
                </a:schemeClr>
              </a:solidFill>
            </a:endParaRPr>
          </a:p>
          <a:p>
            <a:pPr algn="l">
              <a:buFont typeface="Arial" pitchFamily="34" charset="0"/>
              <a:buChar char="•"/>
            </a:pPr>
            <a:r>
              <a:rPr lang="en-US" dirty="0" smtClean="0">
                <a:solidFill>
                  <a:schemeClr val="bg1">
                    <a:lumMod val="95000"/>
                  </a:schemeClr>
                </a:solidFill>
              </a:rPr>
              <a:t>It involves four stages:</a:t>
            </a:r>
          </a:p>
          <a:p>
            <a:pPr algn="l">
              <a:buFont typeface="Arial" pitchFamily="34" charset="0"/>
              <a:buChar char="•"/>
            </a:pPr>
            <a:r>
              <a:rPr lang="en-US" dirty="0" smtClean="0">
                <a:solidFill>
                  <a:schemeClr val="bg1">
                    <a:lumMod val="95000"/>
                  </a:schemeClr>
                </a:solidFill>
              </a:rPr>
              <a:t>1. Ingestion- capture and intake of food (Pseudopodia, teeth, tongue, </a:t>
            </a:r>
            <a:r>
              <a:rPr lang="en-US" dirty="0" err="1" smtClean="0">
                <a:solidFill>
                  <a:schemeClr val="bg1">
                    <a:lumMod val="95000"/>
                  </a:schemeClr>
                </a:solidFill>
              </a:rPr>
              <a:t>radula</a:t>
            </a:r>
            <a:r>
              <a:rPr lang="en-US" dirty="0" smtClean="0">
                <a:solidFill>
                  <a:schemeClr val="bg1">
                    <a:lumMod val="95000"/>
                  </a:schemeClr>
                </a:solidFill>
              </a:rPr>
              <a:t>, cilia, flagella, tentacles, appendages, hands </a:t>
            </a:r>
            <a:r>
              <a:rPr lang="en-US" i="1" dirty="0" smtClean="0">
                <a:solidFill>
                  <a:schemeClr val="bg1">
                    <a:lumMod val="95000"/>
                  </a:schemeClr>
                </a:solidFill>
              </a:rPr>
              <a:t>etc</a:t>
            </a:r>
            <a:r>
              <a:rPr lang="en-US" dirty="0" smtClean="0">
                <a:solidFill>
                  <a:schemeClr val="bg1">
                    <a:lumMod val="95000"/>
                  </a:schemeClr>
                </a:solidFill>
              </a:rPr>
              <a:t> help in this)</a:t>
            </a:r>
          </a:p>
          <a:p>
            <a:pPr algn="l">
              <a:buFont typeface="Arial" pitchFamily="34" charset="0"/>
              <a:buChar char="•"/>
            </a:pPr>
            <a:r>
              <a:rPr lang="en-US" dirty="0" smtClean="0">
                <a:solidFill>
                  <a:schemeClr val="bg1">
                    <a:lumMod val="95000"/>
                  </a:schemeClr>
                </a:solidFill>
              </a:rPr>
              <a:t>2. Digestion- mechanical and chemical breakdown of food into absorbable form.</a:t>
            </a:r>
          </a:p>
          <a:p>
            <a:pPr algn="l"/>
            <a:r>
              <a:rPr lang="en-US" dirty="0" err="1" smtClean="0">
                <a:solidFill>
                  <a:schemeClr val="bg1">
                    <a:lumMod val="95000"/>
                  </a:schemeClr>
                </a:solidFill>
              </a:rPr>
              <a:t>hydrolases</a:t>
            </a:r>
            <a:r>
              <a:rPr lang="en-US" dirty="0" smtClean="0">
                <a:solidFill>
                  <a:schemeClr val="bg1">
                    <a:lumMod val="95000"/>
                  </a:schemeClr>
                </a:solidFill>
              </a:rPr>
              <a:t>/hydrolytic enzymes /digestive enzymes</a:t>
            </a:r>
          </a:p>
          <a:p>
            <a:pPr algn="l">
              <a:buFont typeface="Arial" pitchFamily="34" charset="0"/>
              <a:buChar char="•"/>
            </a:pPr>
            <a:r>
              <a:rPr lang="en-US" dirty="0" smtClean="0">
                <a:solidFill>
                  <a:schemeClr val="bg1">
                    <a:lumMod val="95000"/>
                  </a:schemeClr>
                </a:solidFill>
              </a:rPr>
              <a:t>3. Absorption/assimilation- only micro molecules/monomers can pass the channel (active and passive transport)</a:t>
            </a:r>
          </a:p>
          <a:p>
            <a:pPr algn="l">
              <a:buFont typeface="Arial" pitchFamily="34" charset="0"/>
              <a:buChar char="•"/>
            </a:pPr>
            <a:r>
              <a:rPr lang="en-US" dirty="0" smtClean="0">
                <a:solidFill>
                  <a:schemeClr val="bg1">
                    <a:lumMod val="95000"/>
                  </a:schemeClr>
                </a:solidFill>
              </a:rPr>
              <a:t>4. </a:t>
            </a:r>
            <a:r>
              <a:rPr lang="en-US" dirty="0" err="1" smtClean="0">
                <a:solidFill>
                  <a:schemeClr val="bg1">
                    <a:lumMod val="95000"/>
                  </a:schemeClr>
                </a:solidFill>
              </a:rPr>
              <a:t>Egestion</a:t>
            </a:r>
            <a:r>
              <a:rPr lang="en-US" dirty="0" smtClean="0">
                <a:solidFill>
                  <a:schemeClr val="bg1">
                    <a:lumMod val="95000"/>
                  </a:schemeClr>
                </a:solidFill>
              </a:rPr>
              <a:t>/</a:t>
            </a:r>
            <a:r>
              <a:rPr lang="en-US" dirty="0" err="1" smtClean="0">
                <a:solidFill>
                  <a:schemeClr val="bg1">
                    <a:lumMod val="95000"/>
                  </a:schemeClr>
                </a:solidFill>
              </a:rPr>
              <a:t>defaecation</a:t>
            </a:r>
            <a:r>
              <a:rPr lang="en-US" dirty="0" smtClean="0">
                <a:solidFill>
                  <a:schemeClr val="bg1">
                    <a:lumMod val="95000"/>
                  </a:schemeClr>
                </a:solidFill>
              </a:rPr>
              <a:t>- removal of undigested residues</a:t>
            </a:r>
          </a:p>
          <a:p>
            <a:pPr lvl="8" algn="l"/>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pic>
        <p:nvPicPr>
          <p:cNvPr id="2050" name="Picture 2" descr="C:\Users\User\Desktop\slide_9.jpg"/>
          <p:cNvPicPr>
            <a:picLocks noChangeAspect="1" noChangeArrowheads="1"/>
          </p:cNvPicPr>
          <p:nvPr/>
        </p:nvPicPr>
        <p:blipFill>
          <a:blip r:embed="rId2"/>
          <a:srcRect/>
          <a:stretch>
            <a:fillRect/>
          </a:stretch>
        </p:blipFill>
        <p:spPr bwMode="auto">
          <a:xfrm>
            <a:off x="0" y="1314450"/>
            <a:ext cx="9144000" cy="55435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Filter feeding</a:t>
            </a:r>
            <a:endParaRPr lang="en-US" sz="7200" dirty="0">
              <a:solidFill>
                <a:srgbClr val="C00000"/>
              </a:solidFill>
            </a:endParaRPr>
          </a:p>
        </p:txBody>
      </p:sp>
      <p:sp>
        <p:nvSpPr>
          <p:cNvPr id="5" name="TextBox 4"/>
          <p:cNvSpPr txBox="1"/>
          <p:nvPr/>
        </p:nvSpPr>
        <p:spPr>
          <a:xfrm>
            <a:off x="838200" y="6324600"/>
            <a:ext cx="7696200" cy="584775"/>
          </a:xfrm>
          <a:prstGeom prst="rect">
            <a:avLst/>
          </a:prstGeom>
          <a:noFill/>
        </p:spPr>
        <p:txBody>
          <a:bodyPr wrap="square" rtlCol="0">
            <a:spAutoFit/>
          </a:bodyPr>
          <a:lstStyle/>
          <a:p>
            <a:pPr algn="ctr"/>
            <a:r>
              <a:rPr lang="en-US" sz="3200" dirty="0" smtClean="0">
                <a:solidFill>
                  <a:srgbClr val="FFFF00"/>
                </a:solidFill>
              </a:rPr>
              <a:t>Is it intracellular or extracellular digestion?</a:t>
            </a:r>
            <a:endParaRPr lang="en-US" sz="3200" dirty="0">
              <a:solidFill>
                <a:srgbClr val="FFFF00"/>
              </a:solidFill>
            </a:endParaRPr>
          </a:p>
        </p:txBody>
      </p:sp>
      <p:pic>
        <p:nvPicPr>
          <p:cNvPr id="16386" name="Picture 2" descr="C:\Users\User\Desktop\slide_10.jpg"/>
          <p:cNvPicPr>
            <a:picLocks noChangeAspect="1" noChangeArrowheads="1"/>
          </p:cNvPicPr>
          <p:nvPr/>
        </p:nvPicPr>
        <p:blipFill>
          <a:blip r:embed="rId2"/>
          <a:srcRect/>
          <a:stretch>
            <a:fillRect/>
          </a:stretch>
        </p:blipFill>
        <p:spPr bwMode="auto">
          <a:xfrm>
            <a:off x="0" y="1200150"/>
            <a:ext cx="9144000" cy="50482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Filter feeding</a:t>
            </a:r>
            <a:endParaRPr lang="en-US" sz="7200" dirty="0">
              <a:solidFill>
                <a:srgbClr val="C00000"/>
              </a:solidFill>
            </a:endParaRPr>
          </a:p>
        </p:txBody>
      </p:sp>
      <p:sp>
        <p:nvSpPr>
          <p:cNvPr id="5" name="TextBox 4"/>
          <p:cNvSpPr txBox="1"/>
          <p:nvPr/>
        </p:nvSpPr>
        <p:spPr>
          <a:xfrm>
            <a:off x="1371600" y="6324600"/>
            <a:ext cx="7010400" cy="584775"/>
          </a:xfrm>
          <a:prstGeom prst="rect">
            <a:avLst/>
          </a:prstGeom>
          <a:noFill/>
        </p:spPr>
        <p:txBody>
          <a:bodyPr wrap="square" rtlCol="0">
            <a:spAutoFit/>
          </a:bodyPr>
          <a:lstStyle/>
          <a:p>
            <a:r>
              <a:rPr lang="en-US" sz="3200" dirty="0" err="1" smtClean="0">
                <a:solidFill>
                  <a:srgbClr val="FFFF00"/>
                </a:solidFill>
              </a:rPr>
              <a:t>Holozoic</a:t>
            </a:r>
            <a:r>
              <a:rPr lang="en-US" sz="3200" dirty="0" smtClean="0">
                <a:solidFill>
                  <a:srgbClr val="FFFF00"/>
                </a:solidFill>
              </a:rPr>
              <a:t> nutrition/feeding in Amoeba</a:t>
            </a:r>
            <a:endParaRPr lang="en-US" sz="3200" dirty="0">
              <a:solidFill>
                <a:srgbClr val="FFFF00"/>
              </a:solidFill>
            </a:endParaRPr>
          </a:p>
        </p:txBody>
      </p:sp>
      <p:pic>
        <p:nvPicPr>
          <p:cNvPr id="12290" name="Picture 2" descr="C:\Users\User\Desktop\unnamed.png"/>
          <p:cNvPicPr>
            <a:picLocks noChangeAspect="1" noChangeArrowheads="1"/>
          </p:cNvPicPr>
          <p:nvPr/>
        </p:nvPicPr>
        <p:blipFill>
          <a:blip r:embed="rId2"/>
          <a:srcRect t="21528"/>
          <a:stretch>
            <a:fillRect/>
          </a:stretch>
        </p:blipFill>
        <p:spPr bwMode="auto">
          <a:xfrm>
            <a:off x="0" y="1295401"/>
            <a:ext cx="9144000" cy="551100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Feeding apparatus</a:t>
            </a:r>
            <a:endParaRPr lang="en-US" sz="7200" dirty="0">
              <a:solidFill>
                <a:srgbClr val="C00000"/>
              </a:solidFill>
            </a:endParaRPr>
          </a:p>
        </p:txBody>
      </p:sp>
      <p:pic>
        <p:nvPicPr>
          <p:cNvPr id="19458" name="Picture 2" descr="C:\Users\User\Desktop\20140722154226_image002.jpg.crdownload"/>
          <p:cNvPicPr>
            <a:picLocks noChangeAspect="1" noChangeArrowheads="1"/>
          </p:cNvPicPr>
          <p:nvPr/>
        </p:nvPicPr>
        <p:blipFill>
          <a:blip r:embed="rId2"/>
          <a:srcRect/>
          <a:stretch>
            <a:fillRect/>
          </a:stretch>
        </p:blipFill>
        <p:spPr bwMode="auto">
          <a:xfrm>
            <a:off x="0" y="1227221"/>
            <a:ext cx="9144000" cy="4868779"/>
          </a:xfrm>
          <a:prstGeom prst="rect">
            <a:avLst/>
          </a:prstGeom>
          <a:noFill/>
        </p:spPr>
      </p:pic>
      <p:sp>
        <p:nvSpPr>
          <p:cNvPr id="5" name="TextBox 4"/>
          <p:cNvSpPr txBox="1"/>
          <p:nvPr/>
        </p:nvSpPr>
        <p:spPr>
          <a:xfrm>
            <a:off x="838200" y="6248400"/>
            <a:ext cx="7543800" cy="369332"/>
          </a:xfrm>
          <a:prstGeom prst="rect">
            <a:avLst/>
          </a:prstGeom>
          <a:noFill/>
        </p:spPr>
        <p:txBody>
          <a:bodyPr wrap="square" rtlCol="0">
            <a:spAutoFit/>
          </a:bodyPr>
          <a:lstStyle/>
          <a:p>
            <a:pPr algn="ctr"/>
            <a:r>
              <a:rPr lang="en-US" dirty="0" smtClean="0">
                <a:solidFill>
                  <a:srgbClr val="FFFF00"/>
                </a:solidFill>
              </a:rPr>
              <a:t>Biting and Chewing  Mouthparts (</a:t>
            </a:r>
            <a:r>
              <a:rPr lang="en-US" dirty="0" err="1" smtClean="0">
                <a:solidFill>
                  <a:srgbClr val="FFFF00"/>
                </a:solidFill>
              </a:rPr>
              <a:t>eg</a:t>
            </a:r>
            <a:r>
              <a:rPr lang="en-US" dirty="0" smtClean="0">
                <a:solidFill>
                  <a:srgbClr val="FFFF00"/>
                </a:solidFill>
              </a:rPr>
              <a:t>. Cockroach)</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Feeding apparatus</a:t>
            </a:r>
            <a:endParaRPr lang="en-US" sz="7200" dirty="0">
              <a:solidFill>
                <a:srgbClr val="C00000"/>
              </a:solidFill>
            </a:endParaRPr>
          </a:p>
        </p:txBody>
      </p:sp>
      <p:pic>
        <p:nvPicPr>
          <p:cNvPr id="18434" name="Picture 2" descr="C:\Users\User\Desktop\3087f9_0c4819b23e69496e87bf63c123cfd6ca_mv2.png"/>
          <p:cNvPicPr>
            <a:picLocks noChangeAspect="1" noChangeArrowheads="1"/>
          </p:cNvPicPr>
          <p:nvPr/>
        </p:nvPicPr>
        <p:blipFill>
          <a:blip r:embed="rId2"/>
          <a:srcRect/>
          <a:stretch>
            <a:fillRect/>
          </a:stretch>
        </p:blipFill>
        <p:spPr bwMode="auto">
          <a:xfrm>
            <a:off x="0" y="1185547"/>
            <a:ext cx="9144000" cy="567245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Feeding </a:t>
            </a:r>
            <a:endParaRPr lang="en-US" sz="7200" dirty="0">
              <a:solidFill>
                <a:srgbClr val="C00000"/>
              </a:solidFill>
            </a:endParaRPr>
          </a:p>
        </p:txBody>
      </p:sp>
      <p:sp>
        <p:nvSpPr>
          <p:cNvPr id="3" name="Subtitle 2"/>
          <p:cNvSpPr>
            <a:spLocks noGrp="1"/>
          </p:cNvSpPr>
          <p:nvPr>
            <p:ph type="subTitle" idx="1"/>
          </p:nvPr>
        </p:nvSpPr>
        <p:spPr>
          <a:xfrm>
            <a:off x="0" y="1295400"/>
            <a:ext cx="9144000" cy="5562600"/>
          </a:xfrm>
        </p:spPr>
        <p:txBody>
          <a:bodyPr>
            <a:normAutofit fontScale="92500"/>
          </a:bodyPr>
          <a:lstStyle/>
          <a:p>
            <a:pPr algn="just" fontAlgn="base">
              <a:buFont typeface="Arial" pitchFamily="34" charset="0"/>
              <a:buChar char="•"/>
            </a:pPr>
            <a:r>
              <a:rPr lang="en-US" b="1" dirty="0" err="1" smtClean="0">
                <a:solidFill>
                  <a:schemeClr val="bg1"/>
                </a:solidFill>
              </a:rPr>
              <a:t>Microphagy</a:t>
            </a:r>
            <a:r>
              <a:rPr lang="en-US" b="1" dirty="0" smtClean="0">
                <a:solidFill>
                  <a:schemeClr val="bg1"/>
                </a:solidFill>
              </a:rPr>
              <a:t>:</a:t>
            </a:r>
            <a:endParaRPr lang="en-US" dirty="0" smtClean="0">
              <a:solidFill>
                <a:schemeClr val="bg1"/>
              </a:solidFill>
            </a:endParaRPr>
          </a:p>
          <a:p>
            <a:pPr algn="just" fontAlgn="base"/>
            <a:r>
              <a:rPr lang="en-US" dirty="0" smtClean="0">
                <a:solidFill>
                  <a:schemeClr val="bg1"/>
                </a:solidFill>
              </a:rPr>
              <a:t>These are mechanisms for dealing with small food particles. In this process pseudopodia, cilia, tentacles, mucus, setae and muscles are used for obtaining food.</a:t>
            </a:r>
          </a:p>
          <a:p>
            <a:pPr algn="just" fontAlgn="base"/>
            <a:endParaRPr lang="en-US" dirty="0" smtClean="0">
              <a:solidFill>
                <a:schemeClr val="bg1"/>
              </a:solidFill>
            </a:endParaRPr>
          </a:p>
          <a:p>
            <a:pPr algn="just" fontAlgn="base">
              <a:buFont typeface="Arial" pitchFamily="34" charset="0"/>
              <a:buChar char="•"/>
            </a:pPr>
            <a:r>
              <a:rPr lang="en-US" b="1" dirty="0" err="1" smtClean="0">
                <a:solidFill>
                  <a:schemeClr val="bg1"/>
                </a:solidFill>
              </a:rPr>
              <a:t>Macrophagy</a:t>
            </a:r>
            <a:r>
              <a:rPr lang="en-US" b="1" dirty="0" smtClean="0">
                <a:solidFill>
                  <a:schemeClr val="bg1"/>
                </a:solidFill>
              </a:rPr>
              <a:t>:</a:t>
            </a:r>
            <a:endParaRPr lang="en-US" dirty="0" smtClean="0">
              <a:solidFill>
                <a:schemeClr val="bg1"/>
              </a:solidFill>
            </a:endParaRPr>
          </a:p>
          <a:p>
            <a:pPr algn="just" fontAlgn="base"/>
            <a:r>
              <a:rPr lang="en-US" dirty="0" smtClean="0">
                <a:solidFill>
                  <a:schemeClr val="bg1"/>
                </a:solidFill>
              </a:rPr>
              <a:t>These are mechanisms for dealing with large food particles or masses. This process involves swallowing of inactive food, scraping, boring, and seizing the prey. After seizing the prey, the animals chew, swallow and may digest it externally.</a:t>
            </a:r>
          </a:p>
          <a:p>
            <a:pPr lvl="8" algn="just"/>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Mode of Feeding </a:t>
            </a:r>
            <a:endParaRPr lang="en-US" sz="7200" dirty="0">
              <a:solidFill>
                <a:srgbClr val="C00000"/>
              </a:solidFill>
            </a:endParaRPr>
          </a:p>
        </p:txBody>
      </p:sp>
      <p:sp>
        <p:nvSpPr>
          <p:cNvPr id="3" name="Subtitle 2"/>
          <p:cNvSpPr>
            <a:spLocks noGrp="1"/>
          </p:cNvSpPr>
          <p:nvPr>
            <p:ph type="subTitle" idx="1"/>
          </p:nvPr>
        </p:nvSpPr>
        <p:spPr>
          <a:xfrm>
            <a:off x="0" y="1295400"/>
            <a:ext cx="9144000" cy="5105400"/>
          </a:xfrm>
        </p:spPr>
        <p:txBody>
          <a:bodyPr>
            <a:normAutofit/>
          </a:bodyPr>
          <a:lstStyle/>
          <a:p>
            <a:pPr algn="l">
              <a:buFont typeface="Arial" pitchFamily="34" charset="0"/>
              <a:buChar char="•"/>
            </a:pPr>
            <a:endParaRPr lang="en-US" dirty="0" smtClean="0">
              <a:solidFill>
                <a:schemeClr val="bg1">
                  <a:lumMod val="95000"/>
                </a:schemeClr>
              </a:solidFill>
            </a:endParaRPr>
          </a:p>
          <a:p>
            <a:pPr lvl="8" algn="l"/>
            <a:endParaRPr lang="en-US" dirty="0">
              <a:solidFill>
                <a:schemeClr val="bg1">
                  <a:lumMod val="95000"/>
                </a:schemeClr>
              </a:solidFill>
            </a:endParaRPr>
          </a:p>
        </p:txBody>
      </p:sp>
      <p:pic>
        <p:nvPicPr>
          <p:cNvPr id="3074" name="Picture 2" descr="C:\Users\User\Desktop\Heterotrophic-Nutrition-Types-Of-Heterotrophic-Nutrition-With-Examples-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Mode of Feeding </a:t>
            </a:r>
            <a:endParaRPr lang="en-US" sz="7200" dirty="0">
              <a:solidFill>
                <a:srgbClr val="C00000"/>
              </a:solidFill>
            </a:endParaRPr>
          </a:p>
        </p:txBody>
      </p:sp>
      <p:sp>
        <p:nvSpPr>
          <p:cNvPr id="8" name="TextBox 7"/>
          <p:cNvSpPr txBox="1"/>
          <p:nvPr/>
        </p:nvSpPr>
        <p:spPr>
          <a:xfrm>
            <a:off x="0" y="990600"/>
            <a:ext cx="8610600" cy="2062103"/>
          </a:xfrm>
          <a:prstGeom prst="rect">
            <a:avLst/>
          </a:prstGeom>
          <a:noFill/>
        </p:spPr>
        <p:txBody>
          <a:bodyPr wrap="square" rtlCol="0">
            <a:spAutoFit/>
          </a:bodyPr>
          <a:lstStyle/>
          <a:p>
            <a:pPr algn="ctr"/>
            <a:r>
              <a:rPr lang="en-US" sz="3200" dirty="0" err="1" smtClean="0">
                <a:solidFill>
                  <a:srgbClr val="FF0000"/>
                </a:solidFill>
              </a:rPr>
              <a:t>Holozoic</a:t>
            </a:r>
            <a:r>
              <a:rPr lang="en-US" sz="3200" dirty="0" smtClean="0">
                <a:solidFill>
                  <a:srgbClr val="FF0000"/>
                </a:solidFill>
              </a:rPr>
              <a:t> nutrition/consumers/</a:t>
            </a:r>
            <a:r>
              <a:rPr lang="en-US" sz="3200" dirty="0" err="1" smtClean="0">
                <a:solidFill>
                  <a:srgbClr val="FF0000"/>
                </a:solidFill>
              </a:rPr>
              <a:t>Macrpphagy</a:t>
            </a:r>
            <a:endParaRPr lang="en-US" sz="3200" dirty="0" smtClean="0">
              <a:solidFill>
                <a:srgbClr val="FF0000"/>
              </a:solidFill>
            </a:endParaRPr>
          </a:p>
          <a:p>
            <a:pPr algn="ctr"/>
            <a:endParaRPr lang="en-US" sz="3200" dirty="0" smtClean="0">
              <a:solidFill>
                <a:srgbClr val="FF0000"/>
              </a:solidFill>
            </a:endParaRPr>
          </a:p>
          <a:p>
            <a:pPr algn="ctr"/>
            <a:endParaRPr lang="en-US" sz="3200" dirty="0" smtClean="0">
              <a:solidFill>
                <a:srgbClr val="FF0000"/>
              </a:solidFill>
            </a:endParaRPr>
          </a:p>
          <a:p>
            <a:pPr algn="ctr"/>
            <a:r>
              <a:rPr lang="en-US" sz="3200" dirty="0" smtClean="0">
                <a:solidFill>
                  <a:srgbClr val="FF0000"/>
                </a:solidFill>
              </a:rPr>
              <a:t>Herbivores		  Carnivores	Omnivores</a:t>
            </a:r>
            <a:endParaRPr lang="en-US" sz="3200" dirty="0">
              <a:solidFill>
                <a:srgbClr val="FF0000"/>
              </a:solidFill>
            </a:endParaRPr>
          </a:p>
        </p:txBody>
      </p:sp>
      <p:cxnSp>
        <p:nvCxnSpPr>
          <p:cNvPr id="10" name="Straight Arrow Connector 9"/>
          <p:cNvCxnSpPr/>
          <p:nvPr/>
        </p:nvCxnSpPr>
        <p:spPr>
          <a:xfrm rot="5400000">
            <a:off x="4001294" y="1713706"/>
            <a:ext cx="5334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1524000" y="2133600"/>
            <a:ext cx="556260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rot="5400000">
            <a:off x="1296194" y="2361406"/>
            <a:ext cx="457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rot="5400000">
            <a:off x="6858794" y="2361406"/>
            <a:ext cx="457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6149" name="Picture 5" descr="C:\Users\User\Desktop\0dcba4acac53cf08a4590231a1acf447.png"/>
          <p:cNvPicPr>
            <a:picLocks noChangeAspect="1" noChangeArrowheads="1"/>
          </p:cNvPicPr>
          <p:nvPr/>
        </p:nvPicPr>
        <p:blipFill>
          <a:blip r:embed="rId2"/>
          <a:srcRect/>
          <a:stretch>
            <a:fillRect/>
          </a:stretch>
        </p:blipFill>
        <p:spPr bwMode="auto">
          <a:xfrm>
            <a:off x="0" y="3200400"/>
            <a:ext cx="9144000" cy="36576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Mode of Feeding </a:t>
            </a:r>
            <a:endParaRPr lang="en-US" sz="7200" dirty="0">
              <a:solidFill>
                <a:srgbClr val="C00000"/>
              </a:solidFill>
            </a:endParaRPr>
          </a:p>
        </p:txBody>
      </p:sp>
      <p:pic>
        <p:nvPicPr>
          <p:cNvPr id="11266" name="Picture 2" descr="C:\Users\User\Desktop\Hui_figure1_v001-01_1_2.jpg"/>
          <p:cNvPicPr>
            <a:picLocks noChangeAspect="1" noChangeArrowheads="1"/>
          </p:cNvPicPr>
          <p:nvPr/>
        </p:nvPicPr>
        <p:blipFill>
          <a:blip r:embed="rId2"/>
          <a:srcRect/>
          <a:stretch>
            <a:fillRect/>
          </a:stretch>
        </p:blipFill>
        <p:spPr bwMode="auto">
          <a:xfrm>
            <a:off x="0" y="1267063"/>
            <a:ext cx="9144000" cy="559093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Herbivores</a:t>
            </a:r>
            <a:endParaRPr lang="en-US" sz="7200" dirty="0">
              <a:solidFill>
                <a:srgbClr val="C00000"/>
              </a:solidFill>
            </a:endParaRPr>
          </a:p>
        </p:txBody>
      </p:sp>
      <p:pic>
        <p:nvPicPr>
          <p:cNvPr id="49154" name="Picture 2" descr="C:\Users\User\Desktop\Herbivores+vs.+Carnivores.jpg"/>
          <p:cNvPicPr>
            <a:picLocks noChangeAspect="1" noChangeArrowheads="1"/>
          </p:cNvPicPr>
          <p:nvPr/>
        </p:nvPicPr>
        <p:blipFill>
          <a:blip r:embed="rId2"/>
          <a:srcRect t="26667"/>
          <a:stretch>
            <a:fillRect/>
          </a:stretch>
        </p:blipFill>
        <p:spPr bwMode="auto">
          <a:xfrm>
            <a:off x="0" y="1371600"/>
            <a:ext cx="9144000" cy="54864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Feeding</a:t>
            </a:r>
            <a:endParaRPr lang="en-US" sz="7200" dirty="0">
              <a:solidFill>
                <a:srgbClr val="C00000"/>
              </a:solidFill>
            </a:endParaRPr>
          </a:p>
        </p:txBody>
      </p:sp>
      <p:sp>
        <p:nvSpPr>
          <p:cNvPr id="5" name="TextBox 4"/>
          <p:cNvSpPr txBox="1"/>
          <p:nvPr/>
        </p:nvSpPr>
        <p:spPr>
          <a:xfrm>
            <a:off x="228600" y="1066800"/>
            <a:ext cx="8915400" cy="5693866"/>
          </a:xfrm>
          <a:prstGeom prst="rect">
            <a:avLst/>
          </a:prstGeom>
          <a:noFill/>
        </p:spPr>
        <p:txBody>
          <a:bodyPr wrap="square" rtlCol="0">
            <a:spAutoFit/>
          </a:bodyPr>
          <a:lstStyle/>
          <a:p>
            <a:pPr lvl="8" indent="-3657600"/>
            <a:r>
              <a:rPr lang="en-US" sz="2800" dirty="0" err="1" smtClean="0">
                <a:solidFill>
                  <a:schemeClr val="bg1">
                    <a:lumMod val="95000"/>
                  </a:schemeClr>
                </a:solidFill>
              </a:rPr>
              <a:t>Shri</a:t>
            </a:r>
            <a:r>
              <a:rPr lang="en-US" sz="2800" dirty="0" smtClean="0">
                <a:solidFill>
                  <a:schemeClr val="bg1">
                    <a:lumMod val="95000"/>
                  </a:schemeClr>
                </a:solidFill>
              </a:rPr>
              <a:t> </a:t>
            </a:r>
            <a:r>
              <a:rPr lang="en-US" sz="2800" dirty="0" err="1" smtClean="0">
                <a:solidFill>
                  <a:schemeClr val="bg1">
                    <a:lumMod val="95000"/>
                  </a:schemeClr>
                </a:solidFill>
              </a:rPr>
              <a:t>Prahalad</a:t>
            </a:r>
            <a:r>
              <a:rPr lang="en-US" sz="2800" dirty="0" smtClean="0">
                <a:solidFill>
                  <a:schemeClr val="bg1">
                    <a:lumMod val="95000"/>
                  </a:schemeClr>
                </a:solidFill>
              </a:rPr>
              <a:t> </a:t>
            </a:r>
            <a:r>
              <a:rPr lang="en-US" sz="2800" dirty="0" err="1" smtClean="0">
                <a:solidFill>
                  <a:schemeClr val="bg1">
                    <a:lumMod val="95000"/>
                  </a:schemeClr>
                </a:solidFill>
              </a:rPr>
              <a:t>Jani</a:t>
            </a:r>
            <a:r>
              <a:rPr lang="en-US" sz="2800" dirty="0" smtClean="0">
                <a:solidFill>
                  <a:schemeClr val="bg1">
                    <a:lumMod val="95000"/>
                  </a:schemeClr>
                </a:solidFill>
              </a:rPr>
              <a:t>- lived without food and water for 65 years</a:t>
            </a:r>
          </a:p>
          <a:p>
            <a:pPr lvl="8" indent="-3657600">
              <a:buFont typeface="Arial" pitchFamily="34" charset="0"/>
              <a:buChar char="•"/>
            </a:pPr>
            <a:endParaRPr lang="en-US" sz="2800" dirty="0" smtClean="0">
              <a:solidFill>
                <a:schemeClr val="bg1">
                  <a:lumMod val="95000"/>
                </a:schemeClr>
              </a:solidFill>
            </a:endParaRPr>
          </a:p>
          <a:p>
            <a:pPr lvl="8" indent="-3657600"/>
            <a:r>
              <a:rPr lang="en-US" sz="2800" dirty="0" err="1" smtClean="0">
                <a:solidFill>
                  <a:schemeClr val="bg1">
                    <a:lumMod val="95000"/>
                  </a:schemeClr>
                </a:solidFill>
              </a:rPr>
              <a:t>Shahid</a:t>
            </a:r>
            <a:r>
              <a:rPr lang="en-US" sz="2800" dirty="0" smtClean="0">
                <a:solidFill>
                  <a:schemeClr val="bg1">
                    <a:lumMod val="95000"/>
                  </a:schemeClr>
                </a:solidFill>
              </a:rPr>
              <a:t> </a:t>
            </a:r>
            <a:r>
              <a:rPr lang="en-US" sz="2800" dirty="0" err="1" smtClean="0">
                <a:solidFill>
                  <a:schemeClr val="bg1">
                    <a:lumMod val="95000"/>
                  </a:schemeClr>
                </a:solidFill>
              </a:rPr>
              <a:t>Bhagat</a:t>
            </a:r>
            <a:r>
              <a:rPr lang="en-US" sz="2800" dirty="0" smtClean="0">
                <a:solidFill>
                  <a:schemeClr val="bg1">
                    <a:lumMod val="95000"/>
                  </a:schemeClr>
                </a:solidFill>
              </a:rPr>
              <a:t> Singh JI- Do fasting of 116 days without food.</a:t>
            </a:r>
          </a:p>
          <a:p>
            <a:pPr lvl="8" indent="-3657600">
              <a:buFont typeface="Arial" pitchFamily="34" charset="0"/>
              <a:buChar char="•"/>
            </a:pPr>
            <a:endParaRPr lang="en-US" sz="2800" dirty="0" smtClean="0">
              <a:solidFill>
                <a:schemeClr val="bg1">
                  <a:lumMod val="95000"/>
                </a:schemeClr>
              </a:solidFill>
            </a:endParaRPr>
          </a:p>
          <a:p>
            <a:pPr lvl="8" indent="-3657600"/>
            <a:r>
              <a:rPr lang="en-US" sz="2800" dirty="0" smtClean="0">
                <a:solidFill>
                  <a:schemeClr val="bg1">
                    <a:lumMod val="95000"/>
                  </a:schemeClr>
                </a:solidFill>
              </a:rPr>
              <a:t>Digestive system is made up of gut and digestive glands.</a:t>
            </a:r>
          </a:p>
          <a:p>
            <a:pPr lvl="8" indent="-3657600"/>
            <a:endParaRPr lang="en-US" sz="2800" dirty="0" smtClean="0">
              <a:solidFill>
                <a:schemeClr val="bg1">
                  <a:lumMod val="95000"/>
                </a:schemeClr>
              </a:solidFill>
            </a:endParaRPr>
          </a:p>
          <a:p>
            <a:pPr marL="0" lvl="8"/>
            <a:r>
              <a:rPr lang="en-US" sz="2800" dirty="0" err="1" smtClean="0">
                <a:solidFill>
                  <a:schemeClr val="bg1">
                    <a:lumMod val="95000"/>
                  </a:schemeClr>
                </a:solidFill>
              </a:rPr>
              <a:t>Teeth:Homodont</a:t>
            </a:r>
            <a:r>
              <a:rPr lang="en-US" sz="2800" dirty="0" smtClean="0">
                <a:solidFill>
                  <a:schemeClr val="bg1">
                    <a:lumMod val="95000"/>
                  </a:schemeClr>
                </a:solidFill>
              </a:rPr>
              <a:t>/</a:t>
            </a:r>
            <a:r>
              <a:rPr lang="en-US" sz="2800" dirty="0" err="1" smtClean="0">
                <a:solidFill>
                  <a:schemeClr val="bg1">
                    <a:lumMod val="95000"/>
                  </a:schemeClr>
                </a:solidFill>
              </a:rPr>
              <a:t>Heterodont</a:t>
            </a:r>
            <a:r>
              <a:rPr lang="en-US" sz="2800" dirty="0" smtClean="0">
                <a:solidFill>
                  <a:schemeClr val="bg1">
                    <a:lumMod val="95000"/>
                  </a:schemeClr>
                </a:solidFill>
              </a:rPr>
              <a:t>/</a:t>
            </a:r>
            <a:r>
              <a:rPr lang="en-US" sz="2800" dirty="0" err="1" smtClean="0">
                <a:solidFill>
                  <a:schemeClr val="bg1">
                    <a:lumMod val="95000"/>
                  </a:schemeClr>
                </a:solidFill>
              </a:rPr>
              <a:t>acrodont</a:t>
            </a:r>
            <a:r>
              <a:rPr lang="en-US" sz="2800" dirty="0" smtClean="0">
                <a:solidFill>
                  <a:schemeClr val="bg1">
                    <a:lumMod val="95000"/>
                  </a:schemeClr>
                </a:solidFill>
              </a:rPr>
              <a:t>/</a:t>
            </a:r>
            <a:r>
              <a:rPr lang="en-US" sz="2800" dirty="0" err="1" smtClean="0">
                <a:solidFill>
                  <a:schemeClr val="bg1">
                    <a:lumMod val="95000"/>
                  </a:schemeClr>
                </a:solidFill>
              </a:rPr>
              <a:t>pleurodont</a:t>
            </a:r>
            <a:r>
              <a:rPr lang="en-US" sz="2800" dirty="0" smtClean="0">
                <a:solidFill>
                  <a:schemeClr val="bg1">
                    <a:lumMod val="95000"/>
                  </a:schemeClr>
                </a:solidFill>
              </a:rPr>
              <a:t>/</a:t>
            </a:r>
            <a:r>
              <a:rPr lang="en-US" sz="2800" dirty="0" err="1" smtClean="0">
                <a:solidFill>
                  <a:schemeClr val="bg1">
                    <a:lumMod val="95000"/>
                  </a:schemeClr>
                </a:solidFill>
              </a:rPr>
              <a:t>thecodont</a:t>
            </a:r>
            <a:r>
              <a:rPr lang="en-US" sz="2800" dirty="0" smtClean="0">
                <a:solidFill>
                  <a:schemeClr val="bg1">
                    <a:lumMod val="95000"/>
                  </a:schemeClr>
                </a:solidFill>
              </a:rPr>
              <a:t>.</a:t>
            </a:r>
          </a:p>
          <a:p>
            <a:pPr lvl="8" indent="-3657600"/>
            <a:endParaRPr lang="en-US" sz="2800" dirty="0" smtClean="0">
              <a:solidFill>
                <a:schemeClr val="bg1">
                  <a:lumMod val="95000"/>
                </a:schemeClr>
              </a:solidFill>
            </a:endParaRPr>
          </a:p>
          <a:p>
            <a:pPr lvl="8" indent="-3657600"/>
            <a:r>
              <a:rPr lang="en-US" sz="2800" dirty="0" smtClean="0">
                <a:solidFill>
                  <a:schemeClr val="bg1">
                    <a:lumMod val="95000"/>
                  </a:schemeClr>
                </a:solidFill>
              </a:rPr>
              <a:t>Vitamins, Hormones and Minerals are accessory elements.</a:t>
            </a:r>
          </a:p>
          <a:p>
            <a:pPr lvl="8" indent="-3657600"/>
            <a:r>
              <a:rPr lang="en-US" sz="2800" dirty="0" smtClean="0">
                <a:solidFill>
                  <a:schemeClr val="bg1">
                    <a:lumMod val="95000"/>
                  </a:schemeClr>
                </a:solidFill>
              </a:rPr>
              <a:t>Vitamins do not digest, they only absorbs.</a:t>
            </a:r>
          </a:p>
          <a:p>
            <a:pPr lvl="8" indent="-3657600"/>
            <a:endParaRPr lang="en-US" sz="2800" dirty="0" smtClean="0">
              <a:solidFill>
                <a:schemeClr val="bg1">
                  <a:lumMod val="95000"/>
                </a:schemeClr>
              </a:solidFill>
            </a:endParaRPr>
          </a:p>
          <a:p>
            <a:pPr lvl="8" indent="-3657600"/>
            <a:r>
              <a:rPr lang="en-US" sz="2800" dirty="0" smtClean="0">
                <a:solidFill>
                  <a:schemeClr val="bg1">
                    <a:lumMod val="95000"/>
                  </a:schemeClr>
                </a:solidFill>
              </a:rPr>
              <a:t>Some bacteria synthesize </a:t>
            </a:r>
            <a:r>
              <a:rPr lang="en-US" sz="2800" dirty="0" err="1" smtClean="0">
                <a:solidFill>
                  <a:schemeClr val="bg1">
                    <a:lumMod val="95000"/>
                  </a:schemeClr>
                </a:solidFill>
              </a:rPr>
              <a:t>Vit</a:t>
            </a:r>
            <a:r>
              <a:rPr lang="en-US" sz="2800" dirty="0" smtClean="0">
                <a:solidFill>
                  <a:schemeClr val="bg1">
                    <a:lumMod val="95000"/>
                  </a:schemeClr>
                </a:solidFill>
              </a:rPr>
              <a:t> k and </a:t>
            </a:r>
            <a:r>
              <a:rPr lang="en-US" sz="2800" dirty="0" err="1" smtClean="0">
                <a:solidFill>
                  <a:schemeClr val="bg1">
                    <a:lumMod val="95000"/>
                  </a:schemeClr>
                </a:solidFill>
              </a:rPr>
              <a:t>Vit</a:t>
            </a:r>
            <a:r>
              <a:rPr lang="en-US" sz="2800" dirty="0" smtClean="0">
                <a:solidFill>
                  <a:schemeClr val="bg1">
                    <a:lumMod val="95000"/>
                  </a:schemeClr>
                </a:solidFill>
              </a:rPr>
              <a:t> B complex.</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Herbivores</a:t>
            </a:r>
            <a:endParaRPr lang="en-US" sz="7200" dirty="0">
              <a:solidFill>
                <a:srgbClr val="C00000"/>
              </a:solidFill>
            </a:endParaRPr>
          </a:p>
        </p:txBody>
      </p:sp>
      <p:pic>
        <p:nvPicPr>
          <p:cNvPr id="52229" name="Picture 5" descr="C:\Users\User\Desktop\adaptations-to-food-sources8-l.jpg"/>
          <p:cNvPicPr>
            <a:picLocks noChangeAspect="1" noChangeArrowheads="1"/>
          </p:cNvPicPr>
          <p:nvPr/>
        </p:nvPicPr>
        <p:blipFill>
          <a:blip r:embed="rId2"/>
          <a:srcRect/>
          <a:stretch>
            <a:fillRect/>
          </a:stretch>
        </p:blipFill>
        <p:spPr bwMode="auto">
          <a:xfrm>
            <a:off x="0" y="1266825"/>
            <a:ext cx="9144000" cy="55911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Herbivores</a:t>
            </a:r>
            <a:endParaRPr lang="en-US" sz="7200" dirty="0">
              <a:solidFill>
                <a:srgbClr val="C00000"/>
              </a:solidFill>
            </a:endParaRPr>
          </a:p>
        </p:txBody>
      </p:sp>
      <p:pic>
        <p:nvPicPr>
          <p:cNvPr id="8194" name="Picture 2" descr="C:\Users\User\Desktop\33_25_07_11_1_18_44.jpeg"/>
          <p:cNvPicPr>
            <a:picLocks noChangeAspect="1" noChangeArrowheads="1"/>
          </p:cNvPicPr>
          <p:nvPr/>
        </p:nvPicPr>
        <p:blipFill>
          <a:blip r:embed="rId2"/>
          <a:srcRect/>
          <a:stretch>
            <a:fillRect/>
          </a:stretch>
        </p:blipFill>
        <p:spPr bwMode="auto">
          <a:xfrm>
            <a:off x="0" y="1070386"/>
            <a:ext cx="9144000" cy="578761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Herbivores</a:t>
            </a:r>
            <a:endParaRPr lang="en-US" sz="7200" dirty="0">
              <a:solidFill>
                <a:srgbClr val="C00000"/>
              </a:solidFill>
            </a:endParaRPr>
          </a:p>
        </p:txBody>
      </p:sp>
      <p:pic>
        <p:nvPicPr>
          <p:cNvPr id="9219" name="Picture 3" descr="C:\Users\User\Desktop\Untitled-1 copy.png"/>
          <p:cNvPicPr>
            <a:picLocks noChangeAspect="1" noChangeArrowheads="1"/>
          </p:cNvPicPr>
          <p:nvPr/>
        </p:nvPicPr>
        <p:blipFill>
          <a:blip r:embed="rId2" cstate="print"/>
          <a:srcRect/>
          <a:stretch>
            <a:fillRect/>
          </a:stretch>
        </p:blipFill>
        <p:spPr bwMode="auto">
          <a:xfrm>
            <a:off x="0" y="1295400"/>
            <a:ext cx="9144000" cy="556259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Carnivores</a:t>
            </a:r>
            <a:endParaRPr lang="en-US" sz="7200" dirty="0">
              <a:solidFill>
                <a:srgbClr val="C00000"/>
              </a:solidFill>
            </a:endParaRPr>
          </a:p>
        </p:txBody>
      </p:sp>
      <p:pic>
        <p:nvPicPr>
          <p:cNvPr id="6145" name="Picture 1" descr="C:\Users\User\Desktop\Herbivores+vs.+Carnivores (1).jpg"/>
          <p:cNvPicPr>
            <a:picLocks noChangeAspect="1" noChangeArrowheads="1"/>
          </p:cNvPicPr>
          <p:nvPr/>
        </p:nvPicPr>
        <p:blipFill>
          <a:blip r:embed="rId2"/>
          <a:srcRect t="23333"/>
          <a:stretch>
            <a:fillRect/>
          </a:stretch>
        </p:blipFill>
        <p:spPr bwMode="auto">
          <a:xfrm>
            <a:off x="0" y="1295400"/>
            <a:ext cx="9144000" cy="5562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Autofit/>
          </a:bodyPr>
          <a:lstStyle/>
          <a:p>
            <a:r>
              <a:rPr lang="en-US" sz="6600" dirty="0" smtClean="0">
                <a:solidFill>
                  <a:srgbClr val="C00000"/>
                </a:solidFill>
              </a:rPr>
              <a:t> Carnivores</a:t>
            </a:r>
            <a:endParaRPr lang="en-US" sz="6600" dirty="0">
              <a:solidFill>
                <a:srgbClr val="C00000"/>
              </a:solidFill>
            </a:endParaRPr>
          </a:p>
        </p:txBody>
      </p:sp>
      <p:sp>
        <p:nvSpPr>
          <p:cNvPr id="11" name="Rectangle 10"/>
          <p:cNvSpPr/>
          <p:nvPr/>
        </p:nvSpPr>
        <p:spPr>
          <a:xfrm>
            <a:off x="0" y="1295400"/>
            <a:ext cx="9144000" cy="5262979"/>
          </a:xfrm>
          <a:prstGeom prst="rect">
            <a:avLst/>
          </a:prstGeom>
        </p:spPr>
        <p:txBody>
          <a:bodyPr wrap="square">
            <a:spAutoFit/>
          </a:bodyPr>
          <a:lstStyle/>
          <a:p>
            <a:r>
              <a:rPr lang="en-US" sz="2800" dirty="0" smtClean="0">
                <a:solidFill>
                  <a:schemeClr val="bg1"/>
                </a:solidFill>
                <a:latin typeface="+mj-lt"/>
              </a:rPr>
              <a:t>By amount of meat in diet</a:t>
            </a:r>
          </a:p>
          <a:p>
            <a:pPr>
              <a:buFont typeface="Arial" pitchFamily="34" charset="0"/>
              <a:buChar char="•"/>
            </a:pPr>
            <a:r>
              <a:rPr lang="en-US" sz="2800" dirty="0" err="1" smtClean="0">
                <a:solidFill>
                  <a:schemeClr val="bg1"/>
                </a:solidFill>
                <a:latin typeface="+mj-lt"/>
              </a:rPr>
              <a:t>Hypercarnivores</a:t>
            </a:r>
            <a:r>
              <a:rPr lang="en-US" sz="2800" dirty="0" smtClean="0">
                <a:solidFill>
                  <a:schemeClr val="bg1"/>
                </a:solidFill>
                <a:latin typeface="+mj-lt"/>
              </a:rPr>
              <a:t>: more than 70% meat</a:t>
            </a:r>
          </a:p>
          <a:p>
            <a:r>
              <a:rPr lang="en-US" sz="2800" dirty="0" err="1" smtClean="0">
                <a:solidFill>
                  <a:schemeClr val="bg1"/>
                </a:solidFill>
                <a:latin typeface="+mj-lt"/>
              </a:rPr>
              <a:t>eg</a:t>
            </a:r>
            <a:r>
              <a:rPr lang="en-US" sz="2800" dirty="0" smtClean="0">
                <a:solidFill>
                  <a:schemeClr val="bg1"/>
                </a:solidFill>
                <a:latin typeface="+mj-lt"/>
              </a:rPr>
              <a:t>. Lion, Tiger, Panther </a:t>
            </a:r>
            <a:r>
              <a:rPr lang="en-US" sz="2800" i="1" dirty="0" smtClean="0">
                <a:solidFill>
                  <a:schemeClr val="bg1"/>
                </a:solidFill>
                <a:latin typeface="+mj-lt"/>
              </a:rPr>
              <a:t>etc</a:t>
            </a:r>
            <a:r>
              <a:rPr lang="en-US" sz="2800" dirty="0" smtClean="0">
                <a:solidFill>
                  <a:schemeClr val="bg1"/>
                </a:solidFill>
                <a:latin typeface="+mj-lt"/>
              </a:rPr>
              <a:t>.</a:t>
            </a:r>
          </a:p>
          <a:p>
            <a:pPr>
              <a:buFont typeface="Arial" pitchFamily="34" charset="0"/>
              <a:buChar char="•"/>
            </a:pPr>
            <a:endParaRPr lang="en-US" sz="2800" dirty="0" smtClean="0">
              <a:solidFill>
                <a:schemeClr val="bg1"/>
              </a:solidFill>
              <a:latin typeface="+mj-lt"/>
            </a:endParaRPr>
          </a:p>
          <a:p>
            <a:pPr>
              <a:buFont typeface="Arial" pitchFamily="34" charset="0"/>
              <a:buChar char="•"/>
            </a:pPr>
            <a:r>
              <a:rPr lang="en-US" sz="2800" dirty="0" err="1" smtClean="0">
                <a:solidFill>
                  <a:schemeClr val="bg1"/>
                </a:solidFill>
                <a:latin typeface="+mj-lt"/>
              </a:rPr>
              <a:t>Mesocarnivores</a:t>
            </a:r>
            <a:r>
              <a:rPr lang="en-US" sz="2800" dirty="0" smtClean="0">
                <a:solidFill>
                  <a:schemeClr val="bg1"/>
                </a:solidFill>
                <a:latin typeface="+mj-lt"/>
              </a:rPr>
              <a:t>: 30–70% meat</a:t>
            </a:r>
          </a:p>
          <a:p>
            <a:r>
              <a:rPr lang="en-US" sz="2800" dirty="0" err="1" smtClean="0">
                <a:solidFill>
                  <a:schemeClr val="bg1"/>
                </a:solidFill>
                <a:latin typeface="+mj-lt"/>
              </a:rPr>
              <a:t>eg</a:t>
            </a:r>
            <a:r>
              <a:rPr lang="en-US" sz="2800" dirty="0" smtClean="0">
                <a:solidFill>
                  <a:schemeClr val="bg1"/>
                </a:solidFill>
                <a:latin typeface="+mj-lt"/>
              </a:rPr>
              <a:t>. Red Fox, Coyote, </a:t>
            </a:r>
            <a:r>
              <a:rPr lang="en-US" sz="2800" dirty="0" err="1" smtClean="0">
                <a:solidFill>
                  <a:schemeClr val="bg1"/>
                </a:solidFill>
                <a:latin typeface="+mj-lt"/>
              </a:rPr>
              <a:t>Mangoose</a:t>
            </a:r>
            <a:r>
              <a:rPr lang="en-US" sz="2800" dirty="0" smtClean="0">
                <a:solidFill>
                  <a:schemeClr val="bg1"/>
                </a:solidFill>
                <a:latin typeface="+mj-lt"/>
              </a:rPr>
              <a:t> </a:t>
            </a:r>
            <a:r>
              <a:rPr lang="en-US" sz="2800" i="1" dirty="0" smtClean="0">
                <a:solidFill>
                  <a:schemeClr val="bg1"/>
                </a:solidFill>
                <a:latin typeface="+mj-lt"/>
              </a:rPr>
              <a:t>etc</a:t>
            </a:r>
            <a:r>
              <a:rPr lang="en-US" sz="2800" dirty="0" smtClean="0">
                <a:solidFill>
                  <a:schemeClr val="bg1"/>
                </a:solidFill>
                <a:latin typeface="+mj-lt"/>
              </a:rPr>
              <a:t>.</a:t>
            </a:r>
          </a:p>
          <a:p>
            <a:pPr>
              <a:buFont typeface="Arial" pitchFamily="34" charset="0"/>
              <a:buChar char="•"/>
            </a:pPr>
            <a:endParaRPr lang="en-US" sz="2800" dirty="0" smtClean="0">
              <a:solidFill>
                <a:schemeClr val="bg1"/>
              </a:solidFill>
              <a:latin typeface="+mj-lt"/>
            </a:endParaRPr>
          </a:p>
          <a:p>
            <a:pPr>
              <a:buFont typeface="Arial" pitchFamily="34" charset="0"/>
              <a:buChar char="•"/>
            </a:pPr>
            <a:r>
              <a:rPr lang="en-US" sz="2800" dirty="0" err="1" smtClean="0">
                <a:solidFill>
                  <a:schemeClr val="bg1"/>
                </a:solidFill>
                <a:latin typeface="+mj-lt"/>
              </a:rPr>
              <a:t>Hypocarnivores</a:t>
            </a:r>
            <a:r>
              <a:rPr lang="en-US" sz="2800" dirty="0" smtClean="0">
                <a:solidFill>
                  <a:schemeClr val="bg1"/>
                </a:solidFill>
                <a:latin typeface="+mj-lt"/>
              </a:rPr>
              <a:t>: less than 30% meat</a:t>
            </a:r>
          </a:p>
          <a:p>
            <a:r>
              <a:rPr lang="en-US" sz="2800" dirty="0" err="1" smtClean="0">
                <a:solidFill>
                  <a:schemeClr val="bg1"/>
                </a:solidFill>
                <a:latin typeface="+mj-lt"/>
              </a:rPr>
              <a:t>eg</a:t>
            </a:r>
            <a:r>
              <a:rPr lang="en-US" sz="2800" dirty="0" smtClean="0">
                <a:solidFill>
                  <a:schemeClr val="bg1"/>
                </a:solidFill>
                <a:latin typeface="+mj-lt"/>
              </a:rPr>
              <a:t>. Grizzly bear, Black dear </a:t>
            </a:r>
            <a:r>
              <a:rPr lang="en-US" sz="2800" i="1" dirty="0" smtClean="0">
                <a:solidFill>
                  <a:schemeClr val="bg1"/>
                </a:solidFill>
                <a:latin typeface="+mj-lt"/>
              </a:rPr>
              <a:t>etc</a:t>
            </a:r>
            <a:r>
              <a:rPr lang="en-US" sz="2800" dirty="0" smtClean="0">
                <a:solidFill>
                  <a:schemeClr val="bg1"/>
                </a:solidFill>
                <a:latin typeface="+mj-lt"/>
              </a:rPr>
              <a:t>.</a:t>
            </a:r>
          </a:p>
          <a:p>
            <a:endParaRPr lang="en-US" sz="2800" dirty="0" smtClean="0">
              <a:solidFill>
                <a:schemeClr val="bg1"/>
              </a:solidFill>
              <a:latin typeface="+mj-lt"/>
            </a:endParaRPr>
          </a:p>
          <a:p>
            <a:pPr>
              <a:buFont typeface="Arial" pitchFamily="34" charset="0"/>
              <a:buChar char="•"/>
            </a:pPr>
            <a:r>
              <a:rPr lang="en-US" sz="2800" dirty="0" err="1" smtClean="0">
                <a:solidFill>
                  <a:schemeClr val="bg1"/>
                </a:solidFill>
                <a:latin typeface="+mj-lt"/>
              </a:rPr>
              <a:t>Sanguivory</a:t>
            </a:r>
            <a:r>
              <a:rPr lang="en-US" sz="2800" dirty="0" smtClean="0">
                <a:solidFill>
                  <a:schemeClr val="bg1"/>
                </a:solidFill>
                <a:latin typeface="+mj-lt"/>
              </a:rPr>
              <a:t>/hematophagy is also a type of </a:t>
            </a:r>
            <a:r>
              <a:rPr lang="en-US" sz="2800" dirty="0" err="1" smtClean="0">
                <a:solidFill>
                  <a:schemeClr val="bg1"/>
                </a:solidFill>
                <a:latin typeface="+mj-lt"/>
              </a:rPr>
              <a:t>carnivory</a:t>
            </a:r>
            <a:r>
              <a:rPr lang="en-US" sz="2800" dirty="0" smtClean="0">
                <a:solidFill>
                  <a:schemeClr val="bg1"/>
                </a:solidFill>
                <a:latin typeface="+mj-lt"/>
              </a:rPr>
              <a:t>.</a:t>
            </a:r>
          </a:p>
          <a:p>
            <a:pPr>
              <a:buFont typeface="Arial" pitchFamily="34" charset="0"/>
              <a:buChar char="•"/>
            </a:pPr>
            <a:r>
              <a:rPr lang="en-US" sz="2800" dirty="0" err="1" smtClean="0">
                <a:solidFill>
                  <a:schemeClr val="bg1"/>
                </a:solidFill>
                <a:latin typeface="+mj-lt"/>
              </a:rPr>
              <a:t>Cannabalism</a:t>
            </a:r>
            <a:r>
              <a:rPr lang="en-US" sz="2800" dirty="0" smtClean="0">
                <a:solidFill>
                  <a:schemeClr val="bg1"/>
                </a:solidFill>
                <a:latin typeface="+mj-lt"/>
              </a:rPr>
              <a:t> is also a type of extreme  </a:t>
            </a:r>
            <a:r>
              <a:rPr lang="en-US" sz="2800" dirty="0" err="1" smtClean="0">
                <a:solidFill>
                  <a:schemeClr val="bg1"/>
                </a:solidFill>
                <a:latin typeface="+mj-lt"/>
              </a:rPr>
              <a:t>carnivory</a:t>
            </a:r>
            <a:endParaRPr lang="en-US" sz="2800"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Comparisons</a:t>
            </a:r>
            <a:endParaRPr lang="en-US" sz="7200" dirty="0">
              <a:solidFill>
                <a:srgbClr val="C00000"/>
              </a:solidFill>
            </a:endParaRPr>
          </a:p>
        </p:txBody>
      </p:sp>
      <p:pic>
        <p:nvPicPr>
          <p:cNvPr id="50179" name="Picture 3" descr="C:\Users\User\Desktop\Unconfirmed 903620.crdownload"/>
          <p:cNvPicPr>
            <a:picLocks noChangeAspect="1" noChangeArrowheads="1"/>
          </p:cNvPicPr>
          <p:nvPr/>
        </p:nvPicPr>
        <p:blipFill>
          <a:blip r:embed="rId2"/>
          <a:srcRect/>
          <a:stretch>
            <a:fillRect/>
          </a:stretch>
        </p:blipFill>
        <p:spPr bwMode="auto">
          <a:xfrm>
            <a:off x="0" y="1143001"/>
            <a:ext cx="9144000" cy="5715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Comparisons</a:t>
            </a:r>
            <a:endParaRPr lang="en-US" sz="7200" dirty="0">
              <a:solidFill>
                <a:srgbClr val="C00000"/>
              </a:solidFill>
            </a:endParaRPr>
          </a:p>
        </p:txBody>
      </p:sp>
      <p:pic>
        <p:nvPicPr>
          <p:cNvPr id="51205" name="Picture 5" descr="C:\Users\User\Desktop\Length+of+digestive+system.jpg"/>
          <p:cNvPicPr>
            <a:picLocks noChangeAspect="1" noChangeArrowheads="1"/>
          </p:cNvPicPr>
          <p:nvPr/>
        </p:nvPicPr>
        <p:blipFill>
          <a:blip r:embed="rId2"/>
          <a:srcRect/>
          <a:stretch>
            <a:fillRect/>
          </a:stretch>
        </p:blipFill>
        <p:spPr bwMode="auto">
          <a:xfrm>
            <a:off x="0" y="1295401"/>
            <a:ext cx="9144000" cy="5562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Comparisons</a:t>
            </a:r>
            <a:endParaRPr lang="en-US" sz="7200" dirty="0">
              <a:solidFill>
                <a:srgbClr val="C00000"/>
              </a:solidFill>
            </a:endParaRPr>
          </a:p>
        </p:txBody>
      </p:sp>
      <p:pic>
        <p:nvPicPr>
          <p:cNvPr id="7171" name="Picture 3" descr="C:\Users\User\Desktop\herbivore-chart-500x417.jpg"/>
          <p:cNvPicPr>
            <a:picLocks noChangeAspect="1" noChangeArrowheads="1"/>
          </p:cNvPicPr>
          <p:nvPr/>
        </p:nvPicPr>
        <p:blipFill>
          <a:blip r:embed="rId2"/>
          <a:srcRect t="21860" r="21667"/>
          <a:stretch>
            <a:fillRect/>
          </a:stretch>
        </p:blipFill>
        <p:spPr bwMode="auto">
          <a:xfrm>
            <a:off x="0" y="1219200"/>
            <a:ext cx="9144000" cy="5638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Comparisons</a:t>
            </a:r>
            <a:endParaRPr lang="en-US" sz="7200" dirty="0">
              <a:solidFill>
                <a:srgbClr val="C00000"/>
              </a:solidFill>
            </a:endParaRPr>
          </a:p>
        </p:txBody>
      </p:sp>
      <p:pic>
        <p:nvPicPr>
          <p:cNvPr id="54274" name="Picture 2" descr="C:\Users\User\Desktop\ajqotb1vfnb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0"/>
            <a:ext cx="4724400" cy="1066800"/>
          </a:xfrm>
        </p:spPr>
        <p:txBody>
          <a:bodyPr>
            <a:normAutofit fontScale="90000"/>
          </a:bodyPr>
          <a:lstStyle/>
          <a:p>
            <a:r>
              <a:rPr lang="en-US" sz="7200" dirty="0" smtClean="0">
                <a:solidFill>
                  <a:srgbClr val="C00000"/>
                </a:solidFill>
              </a:rPr>
              <a:t>Comparisons</a:t>
            </a:r>
            <a:endParaRPr lang="en-US" sz="7200" dirty="0">
              <a:solidFill>
                <a:srgbClr val="C00000"/>
              </a:solidFill>
            </a:endParaRPr>
          </a:p>
        </p:txBody>
      </p:sp>
      <p:pic>
        <p:nvPicPr>
          <p:cNvPr id="53252" name="Picture 4" descr="C:\Users\User\Desktop\Fieldofview-pigeon-owl.svg.png"/>
          <p:cNvPicPr>
            <a:picLocks noChangeAspect="1" noChangeArrowheads="1"/>
          </p:cNvPicPr>
          <p:nvPr/>
        </p:nvPicPr>
        <p:blipFill>
          <a:blip r:embed="rId2"/>
          <a:srcRect/>
          <a:stretch>
            <a:fillRect/>
          </a:stretch>
        </p:blipFill>
        <p:spPr bwMode="auto">
          <a:xfrm>
            <a:off x="0" y="1"/>
            <a:ext cx="4105470" cy="2743200"/>
          </a:xfrm>
          <a:prstGeom prst="rect">
            <a:avLst/>
          </a:prstGeom>
          <a:noFill/>
        </p:spPr>
      </p:pic>
      <p:pic>
        <p:nvPicPr>
          <p:cNvPr id="53253" name="Picture 5" descr="C:\Users\User\Desktop\1-Figure1-1.png"/>
          <p:cNvPicPr>
            <a:picLocks noChangeAspect="1" noChangeArrowheads="1"/>
          </p:cNvPicPr>
          <p:nvPr/>
        </p:nvPicPr>
        <p:blipFill>
          <a:blip r:embed="rId3"/>
          <a:srcRect b="19733"/>
          <a:stretch>
            <a:fillRect/>
          </a:stretch>
        </p:blipFill>
        <p:spPr bwMode="auto">
          <a:xfrm>
            <a:off x="0" y="2743200"/>
            <a:ext cx="9144000" cy="4114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Feeding </a:t>
            </a:r>
            <a:endParaRPr lang="en-US" sz="7200" dirty="0">
              <a:solidFill>
                <a:srgbClr val="C00000"/>
              </a:solidFill>
            </a:endParaRPr>
          </a:p>
        </p:txBody>
      </p:sp>
      <p:sp>
        <p:nvSpPr>
          <p:cNvPr id="3" name="Subtitle 2"/>
          <p:cNvSpPr>
            <a:spLocks noGrp="1"/>
          </p:cNvSpPr>
          <p:nvPr>
            <p:ph type="subTitle" idx="1"/>
          </p:nvPr>
        </p:nvSpPr>
        <p:spPr>
          <a:xfrm>
            <a:off x="0" y="1066800"/>
            <a:ext cx="9144000" cy="5791200"/>
          </a:xfrm>
        </p:spPr>
        <p:txBody>
          <a:bodyPr>
            <a:noAutofit/>
          </a:bodyPr>
          <a:lstStyle/>
          <a:p>
            <a:pPr marL="0" lvl="8" algn="l">
              <a:buFont typeface="Arial" pitchFamily="34" charset="0"/>
              <a:buChar char="•"/>
            </a:pPr>
            <a:r>
              <a:rPr lang="en-US" sz="3200" dirty="0" smtClean="0">
                <a:solidFill>
                  <a:schemeClr val="bg1">
                    <a:lumMod val="95000"/>
                  </a:schemeClr>
                </a:solidFill>
              </a:rPr>
              <a:t>Eukaryotes can </a:t>
            </a:r>
            <a:r>
              <a:rPr lang="en-US" sz="3200" dirty="0" err="1" smtClean="0">
                <a:solidFill>
                  <a:schemeClr val="bg1">
                    <a:lumMod val="95000"/>
                  </a:schemeClr>
                </a:solidFill>
              </a:rPr>
              <a:t>metabolise</a:t>
            </a:r>
            <a:r>
              <a:rPr lang="en-US" sz="3200" dirty="0" smtClean="0">
                <a:solidFill>
                  <a:schemeClr val="bg1">
                    <a:lumMod val="95000"/>
                  </a:schemeClr>
                </a:solidFill>
              </a:rPr>
              <a:t> only four molecules </a:t>
            </a:r>
            <a:r>
              <a:rPr lang="en-US" sz="3200" dirty="0" err="1" smtClean="0">
                <a:solidFill>
                  <a:schemeClr val="bg1">
                    <a:lumMod val="95000"/>
                  </a:schemeClr>
                </a:solidFill>
              </a:rPr>
              <a:t>viz</a:t>
            </a:r>
            <a:r>
              <a:rPr lang="en-US" sz="3200" dirty="0" smtClean="0">
                <a:solidFill>
                  <a:schemeClr val="bg1">
                    <a:lumMod val="95000"/>
                  </a:schemeClr>
                </a:solidFill>
              </a:rPr>
              <a:t> Carbohydrates, proteins, lipids and nucleic acids.</a:t>
            </a:r>
          </a:p>
          <a:p>
            <a:pPr marL="0" lvl="8" algn="l">
              <a:buFont typeface="Arial" pitchFamily="34" charset="0"/>
              <a:buChar char="•"/>
            </a:pPr>
            <a:endParaRPr lang="en-US" sz="3200" dirty="0" smtClean="0">
              <a:solidFill>
                <a:schemeClr val="bg1">
                  <a:lumMod val="95000"/>
                </a:schemeClr>
              </a:solidFill>
            </a:endParaRPr>
          </a:p>
          <a:p>
            <a:pPr marL="0" lvl="8" algn="l">
              <a:buFont typeface="Arial" pitchFamily="34" charset="0"/>
              <a:buChar char="•"/>
            </a:pPr>
            <a:r>
              <a:rPr lang="en-US" sz="3200" dirty="0" smtClean="0">
                <a:solidFill>
                  <a:schemeClr val="bg1">
                    <a:lumMod val="95000"/>
                  </a:schemeClr>
                </a:solidFill>
              </a:rPr>
              <a:t>(Polymers)					(Monomers)</a:t>
            </a:r>
            <a:endParaRPr lang="en-US" sz="3200" dirty="0">
              <a:solidFill>
                <a:schemeClr val="bg1">
                  <a:lumMod val="95000"/>
                </a:schemeClr>
              </a:solidFill>
            </a:endParaRPr>
          </a:p>
          <a:p>
            <a:pPr marL="0" lvl="8" algn="l">
              <a:buFont typeface="Arial" pitchFamily="34" charset="0"/>
              <a:buChar char="•"/>
            </a:pPr>
            <a:r>
              <a:rPr lang="en-US" sz="1600" dirty="0" smtClean="0">
                <a:solidFill>
                  <a:schemeClr val="bg1">
                    <a:lumMod val="95000"/>
                  </a:schemeClr>
                </a:solidFill>
              </a:rPr>
              <a:t>Carbohydrates(starch/glycogen/cellulose)				glucose/dextrose</a:t>
            </a:r>
          </a:p>
          <a:p>
            <a:pPr marL="0" lvl="8" algn="l">
              <a:buFont typeface="Arial" pitchFamily="34" charset="0"/>
              <a:buChar char="•"/>
            </a:pPr>
            <a:r>
              <a:rPr lang="en-US" sz="3200" dirty="0" smtClean="0">
                <a:solidFill>
                  <a:schemeClr val="bg1">
                    <a:lumMod val="95000"/>
                  </a:schemeClr>
                </a:solidFill>
              </a:rPr>
              <a:t>Proteins					Amino acids (20 AA)</a:t>
            </a:r>
          </a:p>
          <a:p>
            <a:pPr marL="0" lvl="8" algn="l">
              <a:buFont typeface="Arial" pitchFamily="34" charset="0"/>
              <a:buChar char="•"/>
            </a:pPr>
            <a:r>
              <a:rPr lang="en-US" sz="3200" dirty="0" smtClean="0">
                <a:solidFill>
                  <a:schemeClr val="bg1">
                    <a:lumMod val="95000"/>
                  </a:schemeClr>
                </a:solidFill>
              </a:rPr>
              <a:t>Lipids/Fat					Fatty acids/glycerol</a:t>
            </a:r>
          </a:p>
          <a:p>
            <a:pPr marL="0" lvl="8" algn="l">
              <a:buFont typeface="Arial" pitchFamily="34" charset="0"/>
              <a:buChar char="•"/>
            </a:pPr>
            <a:r>
              <a:rPr lang="en-US" sz="3200" dirty="0" smtClean="0">
                <a:solidFill>
                  <a:schemeClr val="bg1">
                    <a:lumMod val="95000"/>
                  </a:schemeClr>
                </a:solidFill>
              </a:rPr>
              <a:t>Nucleic acids 				</a:t>
            </a:r>
            <a:r>
              <a:rPr lang="en-US" sz="3200" dirty="0" err="1" smtClean="0">
                <a:solidFill>
                  <a:schemeClr val="bg1">
                    <a:lumMod val="95000"/>
                  </a:schemeClr>
                </a:solidFill>
              </a:rPr>
              <a:t>Nitogenous</a:t>
            </a:r>
            <a:r>
              <a:rPr lang="en-US" sz="3200" dirty="0" smtClean="0">
                <a:solidFill>
                  <a:schemeClr val="bg1">
                    <a:lumMod val="95000"/>
                  </a:schemeClr>
                </a:solidFill>
              </a:rPr>
              <a:t> </a:t>
            </a:r>
          </a:p>
          <a:p>
            <a:pPr marL="0" lvl="8" algn="l"/>
            <a:r>
              <a:rPr lang="en-US" sz="3200" dirty="0" smtClean="0">
                <a:solidFill>
                  <a:schemeClr val="bg1">
                    <a:lumMod val="95000"/>
                  </a:schemeClr>
                </a:solidFill>
              </a:rPr>
              <a:t>(RNA/DNA)				base/pentose sugar</a:t>
            </a:r>
          </a:p>
          <a:p>
            <a:pPr marL="0" lvl="8" algn="l"/>
            <a:r>
              <a:rPr lang="en-US" sz="3200" dirty="0" smtClean="0">
                <a:solidFill>
                  <a:schemeClr val="bg1">
                    <a:lumMod val="95000"/>
                  </a:schemeClr>
                </a:solidFill>
              </a:rPr>
              <a:t>				</a:t>
            </a:r>
          </a:p>
        </p:txBody>
      </p:sp>
      <p:cxnSp>
        <p:nvCxnSpPr>
          <p:cNvPr id="5" name="Straight Arrow Connector 4"/>
          <p:cNvCxnSpPr/>
          <p:nvPr/>
        </p:nvCxnSpPr>
        <p:spPr>
          <a:xfrm>
            <a:off x="2590800" y="3124200"/>
            <a:ext cx="34290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7" name="Straight Arrow Connector 6"/>
          <p:cNvCxnSpPr/>
          <p:nvPr/>
        </p:nvCxnSpPr>
        <p:spPr>
          <a:xfrm>
            <a:off x="1981200" y="4114800"/>
            <a:ext cx="34290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a:off x="2133600" y="4572000"/>
            <a:ext cx="34290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a:off x="2362200" y="5105400"/>
            <a:ext cx="29718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a:off x="3733800" y="3581400"/>
            <a:ext cx="26670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3" name="TextBox 12"/>
          <p:cNvSpPr txBox="1"/>
          <p:nvPr/>
        </p:nvSpPr>
        <p:spPr>
          <a:xfrm>
            <a:off x="2590800" y="2743200"/>
            <a:ext cx="3200400" cy="369332"/>
          </a:xfrm>
          <a:prstGeom prst="rect">
            <a:avLst/>
          </a:prstGeom>
          <a:noFill/>
        </p:spPr>
        <p:txBody>
          <a:bodyPr wrap="square" rtlCol="0">
            <a:spAutoFit/>
          </a:bodyPr>
          <a:lstStyle/>
          <a:p>
            <a:r>
              <a:rPr lang="en-US" dirty="0" smtClean="0">
                <a:solidFill>
                  <a:srgbClr val="FFFF00"/>
                </a:solidFill>
              </a:rPr>
              <a:t>Digestive enzymes/</a:t>
            </a:r>
            <a:r>
              <a:rPr lang="en-US" dirty="0" err="1" smtClean="0">
                <a:solidFill>
                  <a:srgbClr val="FFFF00"/>
                </a:solidFill>
              </a:rPr>
              <a:t>Hydrolases</a:t>
            </a:r>
            <a:endParaRPr lang="en-US" dirty="0">
              <a:solidFill>
                <a:srgbClr val="FFFF00"/>
              </a:solidFill>
            </a:endParaRPr>
          </a:p>
        </p:txBody>
      </p:sp>
      <p:sp>
        <p:nvSpPr>
          <p:cNvPr id="14" name="TextBox 13"/>
          <p:cNvSpPr txBox="1"/>
          <p:nvPr/>
        </p:nvSpPr>
        <p:spPr>
          <a:xfrm>
            <a:off x="3962400" y="3200400"/>
            <a:ext cx="2362200" cy="369332"/>
          </a:xfrm>
          <a:prstGeom prst="rect">
            <a:avLst/>
          </a:prstGeom>
          <a:noFill/>
        </p:spPr>
        <p:txBody>
          <a:bodyPr wrap="square" rtlCol="0">
            <a:spAutoFit/>
          </a:bodyPr>
          <a:lstStyle/>
          <a:p>
            <a:pPr algn="ctr"/>
            <a:r>
              <a:rPr lang="en-US" dirty="0" smtClean="0">
                <a:solidFill>
                  <a:srgbClr val="FFFF00"/>
                </a:solidFill>
              </a:rPr>
              <a:t>Amylases</a:t>
            </a:r>
            <a:endParaRPr lang="en-US" dirty="0">
              <a:solidFill>
                <a:srgbClr val="FFFF00"/>
              </a:solidFill>
            </a:endParaRPr>
          </a:p>
        </p:txBody>
      </p:sp>
      <p:sp>
        <p:nvSpPr>
          <p:cNvPr id="15" name="TextBox 14"/>
          <p:cNvSpPr txBox="1"/>
          <p:nvPr/>
        </p:nvSpPr>
        <p:spPr>
          <a:xfrm>
            <a:off x="2438400" y="3810000"/>
            <a:ext cx="2362200" cy="369332"/>
          </a:xfrm>
          <a:prstGeom prst="rect">
            <a:avLst/>
          </a:prstGeom>
          <a:noFill/>
        </p:spPr>
        <p:txBody>
          <a:bodyPr wrap="square" rtlCol="0">
            <a:spAutoFit/>
          </a:bodyPr>
          <a:lstStyle/>
          <a:p>
            <a:pPr algn="ctr"/>
            <a:r>
              <a:rPr lang="en-US" dirty="0" smtClean="0">
                <a:solidFill>
                  <a:srgbClr val="FFFF00"/>
                </a:solidFill>
              </a:rPr>
              <a:t>Proteases</a:t>
            </a:r>
            <a:endParaRPr lang="en-US" dirty="0">
              <a:solidFill>
                <a:srgbClr val="FFFF00"/>
              </a:solidFill>
            </a:endParaRPr>
          </a:p>
        </p:txBody>
      </p:sp>
      <p:sp>
        <p:nvSpPr>
          <p:cNvPr id="16" name="TextBox 15"/>
          <p:cNvSpPr txBox="1"/>
          <p:nvPr/>
        </p:nvSpPr>
        <p:spPr>
          <a:xfrm>
            <a:off x="2286000" y="4191000"/>
            <a:ext cx="2362200" cy="369332"/>
          </a:xfrm>
          <a:prstGeom prst="rect">
            <a:avLst/>
          </a:prstGeom>
          <a:noFill/>
        </p:spPr>
        <p:txBody>
          <a:bodyPr wrap="square" rtlCol="0">
            <a:spAutoFit/>
          </a:bodyPr>
          <a:lstStyle/>
          <a:p>
            <a:pPr algn="ctr"/>
            <a:r>
              <a:rPr lang="en-US" dirty="0" smtClean="0">
                <a:solidFill>
                  <a:srgbClr val="FFFF00"/>
                </a:solidFill>
              </a:rPr>
              <a:t>lipases</a:t>
            </a:r>
            <a:endParaRPr lang="en-US" dirty="0">
              <a:solidFill>
                <a:srgbClr val="FFFF00"/>
              </a:solidFill>
            </a:endParaRPr>
          </a:p>
        </p:txBody>
      </p:sp>
      <p:sp>
        <p:nvSpPr>
          <p:cNvPr id="17" name="TextBox 16"/>
          <p:cNvSpPr txBox="1"/>
          <p:nvPr/>
        </p:nvSpPr>
        <p:spPr>
          <a:xfrm>
            <a:off x="2667000" y="4724400"/>
            <a:ext cx="2362200" cy="369332"/>
          </a:xfrm>
          <a:prstGeom prst="rect">
            <a:avLst/>
          </a:prstGeom>
          <a:noFill/>
        </p:spPr>
        <p:txBody>
          <a:bodyPr wrap="square" rtlCol="0">
            <a:spAutoFit/>
          </a:bodyPr>
          <a:lstStyle/>
          <a:p>
            <a:pPr algn="ctr"/>
            <a:r>
              <a:rPr lang="en-US" dirty="0" smtClean="0">
                <a:solidFill>
                  <a:srgbClr val="FFFF00"/>
                </a:solidFill>
              </a:rPr>
              <a:t>Nucleases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073116" cy="6858000"/>
        </p:xfrm>
        <a:graphic>
          <a:graphicData uri="http://schemas.openxmlformats.org/presentationml/2006/ole">
            <p:oleObj spid="_x0000_s1026" name="Presentation" r:id="rId3" imgW="4530889" imgH="2548125" progId="PowerPoint.Show.12">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90800"/>
            <a:ext cx="7772400" cy="914399"/>
          </a:xfrm>
        </p:spPr>
        <p:txBody>
          <a:bodyPr>
            <a:noAutofit/>
          </a:bodyPr>
          <a:lstStyle/>
          <a:p>
            <a:r>
              <a:rPr lang="en-US" sz="8000" dirty="0" smtClean="0">
                <a:solidFill>
                  <a:srgbClr val="C00000"/>
                </a:solidFill>
              </a:rPr>
              <a:t>THANK YOU</a:t>
            </a:r>
            <a:endParaRPr lang="en-US" sz="8000" dirty="0">
              <a:solidFill>
                <a:srgbClr val="C00000"/>
              </a:solidFill>
            </a:endParaRPr>
          </a:p>
        </p:txBody>
      </p:sp>
      <p:sp>
        <p:nvSpPr>
          <p:cNvPr id="7" name="TextBox 6"/>
          <p:cNvSpPr txBox="1"/>
          <p:nvPr/>
        </p:nvSpPr>
        <p:spPr>
          <a:xfrm>
            <a:off x="1447800" y="4572000"/>
            <a:ext cx="1295400" cy="523220"/>
          </a:xfrm>
          <a:prstGeom prst="rect">
            <a:avLst/>
          </a:prstGeom>
          <a:noFill/>
        </p:spPr>
        <p:txBody>
          <a:bodyPr wrap="square" rtlCol="0">
            <a:spAutoFit/>
          </a:bodyPr>
          <a:lstStyle/>
          <a:p>
            <a:r>
              <a:rPr lang="en-US" sz="2800" b="1" dirty="0" smtClean="0"/>
              <a:t>1950-X</a:t>
            </a:r>
            <a:endParaRPr lang="en-US" sz="2800" b="1" dirty="0"/>
          </a:p>
        </p:txBody>
      </p:sp>
      <p:sp>
        <p:nvSpPr>
          <p:cNvPr id="8" name="TextBox 7"/>
          <p:cNvSpPr txBox="1"/>
          <p:nvPr/>
        </p:nvSpPr>
        <p:spPr>
          <a:xfrm>
            <a:off x="5715000" y="3962400"/>
            <a:ext cx="1295400" cy="523220"/>
          </a:xfrm>
          <a:prstGeom prst="rect">
            <a:avLst/>
          </a:prstGeom>
          <a:noFill/>
        </p:spPr>
        <p:txBody>
          <a:bodyPr wrap="square" rtlCol="0">
            <a:spAutoFit/>
          </a:bodyPr>
          <a:lstStyle/>
          <a:p>
            <a:r>
              <a:rPr lang="en-US" sz="2800" b="1" dirty="0" smtClean="0"/>
              <a:t>1970-Y</a:t>
            </a:r>
            <a:endParaRPr 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Types of digestion</a:t>
            </a:r>
            <a:endParaRPr lang="en-US" sz="7200" dirty="0">
              <a:solidFill>
                <a:srgbClr val="C00000"/>
              </a:solidFill>
            </a:endParaRPr>
          </a:p>
        </p:txBody>
      </p:sp>
      <p:pic>
        <p:nvPicPr>
          <p:cNvPr id="1026" name="Picture 2" descr="C:\Users\User\Desktop\slide_9.jpg"/>
          <p:cNvPicPr>
            <a:picLocks noChangeAspect="1" noChangeArrowheads="1"/>
          </p:cNvPicPr>
          <p:nvPr/>
        </p:nvPicPr>
        <p:blipFill>
          <a:blip r:embed="rId2"/>
          <a:srcRect/>
          <a:stretch>
            <a:fillRect/>
          </a:stretch>
        </p:blipFill>
        <p:spPr bwMode="auto">
          <a:xfrm>
            <a:off x="0" y="1028700"/>
            <a:ext cx="9144000" cy="58293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Types of digestion</a:t>
            </a:r>
            <a:endParaRPr lang="en-US" sz="7200" dirty="0">
              <a:solidFill>
                <a:srgbClr val="C00000"/>
              </a:solidFill>
            </a:endParaRPr>
          </a:p>
        </p:txBody>
      </p:sp>
      <p:pic>
        <p:nvPicPr>
          <p:cNvPr id="15362" name="Picture 2" descr="C:\Users\User\Desktop\NCERT_BIO_XI_C04_E01_004_S01.png"/>
          <p:cNvPicPr>
            <a:picLocks noChangeAspect="1" noChangeArrowheads="1"/>
          </p:cNvPicPr>
          <p:nvPr/>
        </p:nvPicPr>
        <p:blipFill>
          <a:blip r:embed="rId2"/>
          <a:srcRect/>
          <a:stretch>
            <a:fillRect/>
          </a:stretch>
        </p:blipFill>
        <p:spPr bwMode="auto">
          <a:xfrm>
            <a:off x="-228600" y="990600"/>
            <a:ext cx="9610460" cy="58674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Intracellular digestion</a:t>
            </a:r>
            <a:endParaRPr lang="en-US" sz="7200" dirty="0">
              <a:solidFill>
                <a:srgbClr val="C00000"/>
              </a:solidFill>
            </a:endParaRPr>
          </a:p>
        </p:txBody>
      </p:sp>
      <p:pic>
        <p:nvPicPr>
          <p:cNvPr id="2050" name="Picture 2" descr="C:\Users\User\Desktop\amoeba-700x443.png"/>
          <p:cNvPicPr>
            <a:picLocks noChangeAspect="1" noChangeArrowheads="1"/>
          </p:cNvPicPr>
          <p:nvPr/>
        </p:nvPicPr>
        <p:blipFill>
          <a:blip r:embed="rId2"/>
          <a:srcRect/>
          <a:stretch>
            <a:fillRect/>
          </a:stretch>
        </p:blipFill>
        <p:spPr bwMode="auto">
          <a:xfrm>
            <a:off x="0" y="1066800"/>
            <a:ext cx="9150881" cy="5791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Intracellular digestion</a:t>
            </a:r>
            <a:endParaRPr lang="en-US" sz="7200" dirty="0">
              <a:solidFill>
                <a:srgbClr val="C00000"/>
              </a:solidFill>
            </a:endParaRPr>
          </a:p>
        </p:txBody>
      </p:sp>
      <p:pic>
        <p:nvPicPr>
          <p:cNvPr id="17410" name="Picture 2" descr="C:\Users\User\Desktop\4amFhSH9RFuyKuzep93g_cytostome.png"/>
          <p:cNvPicPr>
            <a:picLocks noChangeAspect="1" noChangeArrowheads="1"/>
          </p:cNvPicPr>
          <p:nvPr/>
        </p:nvPicPr>
        <p:blipFill>
          <a:blip r:embed="rId2"/>
          <a:srcRect/>
          <a:stretch>
            <a:fillRect/>
          </a:stretch>
        </p:blipFill>
        <p:spPr bwMode="auto">
          <a:xfrm>
            <a:off x="0" y="1290138"/>
            <a:ext cx="9144000" cy="556786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1066800"/>
          </a:xfrm>
        </p:spPr>
        <p:txBody>
          <a:bodyPr>
            <a:normAutofit fontScale="90000"/>
          </a:bodyPr>
          <a:lstStyle/>
          <a:p>
            <a:r>
              <a:rPr lang="en-US" sz="7200" dirty="0" smtClean="0">
                <a:solidFill>
                  <a:srgbClr val="C00000"/>
                </a:solidFill>
              </a:rPr>
              <a:t> Extracellular digestion </a:t>
            </a:r>
            <a:endParaRPr lang="en-US" sz="7200" dirty="0">
              <a:solidFill>
                <a:srgbClr val="C00000"/>
              </a:solidFill>
            </a:endParaRPr>
          </a:p>
        </p:txBody>
      </p:sp>
      <p:pic>
        <p:nvPicPr>
          <p:cNvPr id="4099" name="Picture 3" descr="C:\Users\User\Desktop\tube in tube 001 - Copy.jpg"/>
          <p:cNvPicPr>
            <a:picLocks noChangeAspect="1" noChangeArrowheads="1"/>
          </p:cNvPicPr>
          <p:nvPr/>
        </p:nvPicPr>
        <p:blipFill>
          <a:blip r:embed="rId2"/>
          <a:srcRect/>
          <a:stretch>
            <a:fillRect/>
          </a:stretch>
        </p:blipFill>
        <p:spPr bwMode="auto">
          <a:xfrm>
            <a:off x="1600200" y="1100772"/>
            <a:ext cx="6096000" cy="575722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TotalTime>
  <Words>492</Words>
  <Application>Microsoft Office PowerPoint</Application>
  <PresentationFormat>On-screen Show (4:3)</PresentationFormat>
  <Paragraphs>111</Paragraphs>
  <Slides>41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Microsoft Office PowerPoint Presentation</vt:lpstr>
      <vt:lpstr>Feeding modes, Feeding apparatus and Digestion</vt:lpstr>
      <vt:lpstr> Feeding </vt:lpstr>
      <vt:lpstr> Feeding</vt:lpstr>
      <vt:lpstr> Feeding </vt:lpstr>
      <vt:lpstr> Types of digestion</vt:lpstr>
      <vt:lpstr> Types of digestion</vt:lpstr>
      <vt:lpstr> Intracellular digestion</vt:lpstr>
      <vt:lpstr> Intracellular digestion</vt:lpstr>
      <vt:lpstr> Extracellular digestion </vt:lpstr>
      <vt:lpstr> Extracellular digestion </vt:lpstr>
      <vt:lpstr> Extracellular digestion </vt:lpstr>
      <vt:lpstr> Extracellular digestion </vt:lpstr>
      <vt:lpstr> Extracellular digestion </vt:lpstr>
      <vt:lpstr> Extracellular digestion </vt:lpstr>
      <vt:lpstr> Extracellular digestion </vt:lpstr>
      <vt:lpstr> Extracellular digestion </vt:lpstr>
      <vt:lpstr> Extracellular digestion </vt:lpstr>
      <vt:lpstr> Extracellular digestion </vt:lpstr>
      <vt:lpstr> Extracellular digestion </vt:lpstr>
      <vt:lpstr> Extracellular digestion </vt:lpstr>
      <vt:lpstr> Filter feeding</vt:lpstr>
      <vt:lpstr> Filter feeding</vt:lpstr>
      <vt:lpstr>Feeding apparatus</vt:lpstr>
      <vt:lpstr>Feeding apparatus</vt:lpstr>
      <vt:lpstr> Feeding </vt:lpstr>
      <vt:lpstr> Mode of Feeding </vt:lpstr>
      <vt:lpstr> Mode of Feeding </vt:lpstr>
      <vt:lpstr> Mode of Feeding </vt:lpstr>
      <vt:lpstr> Herbivores</vt:lpstr>
      <vt:lpstr> Herbivores</vt:lpstr>
      <vt:lpstr> Herbivores</vt:lpstr>
      <vt:lpstr> Herbivores</vt:lpstr>
      <vt:lpstr>Carnivores</vt:lpstr>
      <vt:lpstr> Carnivores</vt:lpstr>
      <vt:lpstr>Comparisons</vt:lpstr>
      <vt:lpstr>Comparisons</vt:lpstr>
      <vt:lpstr>Comparisons</vt:lpstr>
      <vt:lpstr>Comparisons</vt:lpstr>
      <vt:lpstr>Comparisons</vt:lpstr>
      <vt:lpstr>Slide 40</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BINOMIAL NOMENCLATURE</dc:title>
  <dc:creator>Windows</dc:creator>
  <cp:lastModifiedBy>User</cp:lastModifiedBy>
  <cp:revision>107</cp:revision>
  <dcterms:created xsi:type="dcterms:W3CDTF">2006-08-16T00:00:00Z</dcterms:created>
  <dcterms:modified xsi:type="dcterms:W3CDTF">2021-03-10T11:30:10Z</dcterms:modified>
</cp:coreProperties>
</file>