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70" r:id="rId5"/>
    <p:sldId id="272" r:id="rId6"/>
    <p:sldId id="273" r:id="rId7"/>
    <p:sldId id="279" r:id="rId8"/>
    <p:sldId id="275" r:id="rId9"/>
    <p:sldId id="278" r:id="rId10"/>
    <p:sldId id="260" r:id="rId11"/>
    <p:sldId id="280" r:id="rId12"/>
    <p:sldId id="261" r:id="rId13"/>
    <p:sldId id="262" r:id="rId14"/>
    <p:sldId id="282" r:id="rId15"/>
    <p:sldId id="281" r:id="rId16"/>
    <p:sldId id="283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8F8F8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015" y="6095"/>
              <a:ext cx="1784604" cy="17846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212" y="1045463"/>
              <a:ext cx="1155192" cy="1150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9" y="1050633"/>
              <a:ext cx="1116813" cy="11114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object 15"/>
            <p:cNvSpPr/>
            <p:nvPr/>
          </p:nvSpPr>
          <p:spPr>
            <a:xfrm>
              <a:off x="922782" y="1415033"/>
              <a:ext cx="210312" cy="2103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1892" y="1339596"/>
              <a:ext cx="304927" cy="2866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22680" y="1913890"/>
            <a:ext cx="69615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0" spc="-5" dirty="0">
                <a:solidFill>
                  <a:srgbClr val="000000"/>
                </a:solidFill>
                <a:latin typeface="Arial"/>
                <a:cs typeface="Arial"/>
              </a:rPr>
              <a:t>History </a:t>
            </a:r>
            <a:r>
              <a:rPr sz="5400" i="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5400" i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400" i="0" spc="-5" dirty="0">
                <a:solidFill>
                  <a:srgbClr val="000000"/>
                </a:solidFill>
                <a:latin typeface="Arial"/>
                <a:cs typeface="Arial"/>
              </a:rPr>
              <a:t>Microbiology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8F8F8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015" y="6095"/>
              <a:ext cx="1784604" cy="17846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212" y="1045463"/>
              <a:ext cx="1155192" cy="1150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9" y="1050633"/>
              <a:ext cx="1116813" cy="11114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" y="257556"/>
            <a:ext cx="4445508" cy="12054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30200" y="404875"/>
            <a:ext cx="375920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i="0" spc="-5" dirty="0">
                <a:solidFill>
                  <a:srgbClr val="3E4258"/>
                </a:solidFill>
                <a:latin typeface="Arial"/>
                <a:cs typeface="Arial"/>
              </a:rPr>
              <a:t>GOLDEN</a:t>
            </a:r>
            <a:r>
              <a:rPr sz="4300" i="0" spc="-45" dirty="0">
                <a:solidFill>
                  <a:srgbClr val="3E4258"/>
                </a:solidFill>
                <a:latin typeface="Arial"/>
                <a:cs typeface="Arial"/>
              </a:rPr>
              <a:t> </a:t>
            </a:r>
            <a:r>
              <a:rPr sz="4300" i="0" spc="-5" dirty="0">
                <a:solidFill>
                  <a:srgbClr val="3E4258"/>
                </a:solidFill>
                <a:latin typeface="Arial"/>
                <a:cs typeface="Arial"/>
              </a:rPr>
              <a:t>ERA:</a:t>
            </a:r>
            <a:endParaRPr sz="4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0563" y="1205212"/>
            <a:ext cx="8612505" cy="49752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3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Louis</a:t>
            </a:r>
            <a:r>
              <a:rPr sz="30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Pasteur</a:t>
            </a:r>
            <a:endParaRPr sz="30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70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</a:tabLst>
            </a:pPr>
            <a:r>
              <a:rPr sz="2800" spc="-5" dirty="0">
                <a:latin typeface="Times New Roman"/>
                <a:cs typeface="Times New Roman"/>
              </a:rPr>
              <a:t>He is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father of Medical</a:t>
            </a:r>
            <a:r>
              <a:rPr sz="2800" spc="-15" dirty="0">
                <a:latin typeface="Times New Roman"/>
                <a:cs typeface="Times New Roman"/>
              </a:rPr>
              <a:t> Microbiology.</a:t>
            </a:r>
            <a:endParaRPr sz="2800">
              <a:latin typeface="Times New Roman"/>
              <a:cs typeface="Times New Roman"/>
            </a:endParaRPr>
          </a:p>
          <a:p>
            <a:pPr marL="295910" marR="5080" indent="-283845">
              <a:lnSpc>
                <a:spcPct val="90000"/>
              </a:lnSpc>
              <a:spcBef>
                <a:spcPts val="600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  <a:tab pos="882650" algn="l"/>
                <a:tab pos="1223010" algn="l"/>
                <a:tab pos="1376680" algn="l"/>
                <a:tab pos="1833880" algn="l"/>
                <a:tab pos="2087245" algn="l"/>
                <a:tab pos="2434590" algn="l"/>
                <a:tab pos="2856230" algn="l"/>
                <a:tab pos="3020060" algn="l"/>
                <a:tab pos="3203575" algn="l"/>
                <a:tab pos="3595370" algn="l"/>
                <a:tab pos="4171315" algn="l"/>
                <a:tab pos="4857115" algn="l"/>
                <a:tab pos="5824855" algn="l"/>
                <a:tab pos="6528434" algn="l"/>
                <a:tab pos="6554470" algn="l"/>
                <a:tab pos="7165975" algn="l"/>
              </a:tabLst>
            </a:pPr>
            <a:r>
              <a:rPr sz="2800" spc="-5" dirty="0">
                <a:latin typeface="Times New Roman"/>
                <a:cs typeface="Times New Roman"/>
              </a:rPr>
              <a:t>He </a:t>
            </a:r>
            <a:r>
              <a:rPr sz="2800" dirty="0">
                <a:latin typeface="Times New Roman"/>
                <a:cs typeface="Times New Roman"/>
              </a:rPr>
              <a:t>pointed </a:t>
            </a:r>
            <a:r>
              <a:rPr sz="2800" spc="-5" dirty="0">
                <a:latin typeface="Times New Roman"/>
                <a:cs typeface="Times New Roman"/>
              </a:rPr>
              <a:t>that no </a:t>
            </a:r>
            <a:r>
              <a:rPr sz="2800" dirty="0">
                <a:latin typeface="Times New Roman"/>
                <a:cs typeface="Times New Roman"/>
              </a:rPr>
              <a:t>growth took </a:t>
            </a:r>
            <a:r>
              <a:rPr sz="2800" spc="-5" dirty="0">
                <a:latin typeface="Times New Roman"/>
                <a:cs typeface="Times New Roman"/>
              </a:rPr>
              <a:t>place in swan neck </a:t>
            </a:r>
            <a:r>
              <a:rPr sz="2800" spc="-70" dirty="0">
                <a:latin typeface="Times New Roman"/>
                <a:cs typeface="Times New Roman"/>
              </a:rPr>
              <a:t>shaped  </a:t>
            </a:r>
            <a:r>
              <a:rPr sz="2800" spc="-5" dirty="0">
                <a:latin typeface="Times New Roman"/>
                <a:cs typeface="Times New Roman"/>
              </a:rPr>
              <a:t>tubes because	dust	and germs had been trapped on </a:t>
            </a:r>
            <a:r>
              <a:rPr sz="2800" dirty="0">
                <a:latin typeface="Times New Roman"/>
                <a:cs typeface="Times New Roman"/>
              </a:rPr>
              <a:t>the  </a:t>
            </a:r>
            <a:r>
              <a:rPr sz="2800" spc="-5" dirty="0">
                <a:latin typeface="Times New Roman"/>
                <a:cs typeface="Times New Roman"/>
              </a:rPr>
              <a:t>walls	of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curved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necks	</a:t>
            </a:r>
            <a:r>
              <a:rPr sz="2800" dirty="0">
                <a:latin typeface="Times New Roman"/>
                <a:cs typeface="Times New Roman"/>
              </a:rPr>
              <a:t>but </a:t>
            </a:r>
            <a:r>
              <a:rPr sz="2800" spc="-5" dirty="0">
                <a:latin typeface="Times New Roman"/>
                <a:cs typeface="Times New Roman"/>
              </a:rPr>
              <a:t>if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necks	were broken  </a:t>
            </a:r>
            <a:r>
              <a:rPr sz="2800" spc="-15" dirty="0">
                <a:latin typeface="Times New Roman"/>
                <a:cs typeface="Times New Roman"/>
              </a:rPr>
              <a:t>off	</a:t>
            </a:r>
            <a:r>
              <a:rPr sz="2800" spc="-5" dirty="0">
                <a:latin typeface="Times New Roman"/>
                <a:cs typeface="Times New Roman"/>
              </a:rPr>
              <a:t>so		that	dust	fell	directly	down	into		the	flask,  microbial	</a:t>
            </a:r>
            <a:r>
              <a:rPr sz="2800" dirty="0">
                <a:latin typeface="Times New Roman"/>
                <a:cs typeface="Times New Roman"/>
              </a:rPr>
              <a:t>growth		</a:t>
            </a:r>
            <a:r>
              <a:rPr sz="2800" spc="-10" dirty="0">
                <a:latin typeface="Times New Roman"/>
                <a:cs typeface="Times New Roman"/>
              </a:rPr>
              <a:t>commenced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immediately.</a:t>
            </a:r>
            <a:endParaRPr sz="2800">
              <a:latin typeface="Times New Roman"/>
              <a:cs typeface="Times New Roman"/>
            </a:endParaRPr>
          </a:p>
          <a:p>
            <a:pPr marL="295910" marR="95250" indent="-283845">
              <a:lnSpc>
                <a:spcPct val="90000"/>
              </a:lnSpc>
              <a:spcBef>
                <a:spcPts val="605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  <a:tab pos="1122680" algn="l"/>
                <a:tab pos="1586865" algn="l"/>
                <a:tab pos="2207895" algn="l"/>
                <a:tab pos="3559810" algn="l"/>
                <a:tab pos="4170045" algn="l"/>
                <a:tab pos="4880610" algn="l"/>
                <a:tab pos="5412105" algn="l"/>
                <a:tab pos="5709285" algn="l"/>
                <a:tab pos="6142355" algn="l"/>
                <a:tab pos="6931025" algn="l"/>
                <a:tab pos="7599045" algn="l"/>
              </a:tabLst>
            </a:pP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Pasteur in</a:t>
            </a:r>
            <a:r>
              <a:rPr sz="2800" spc="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1897</a:t>
            </a:r>
            <a:r>
              <a:rPr sz="28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suggested	that	</a:t>
            </a:r>
            <a:r>
              <a:rPr sz="2800" spc="-10" dirty="0">
                <a:solidFill>
                  <a:srgbClr val="C00000"/>
                </a:solidFill>
                <a:latin typeface="Times New Roman"/>
                <a:cs typeface="Times New Roman"/>
              </a:rPr>
              <a:t>mild	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heating	</a:t>
            </a:r>
            <a:r>
              <a:rPr sz="2800" spc="-10" dirty="0">
                <a:solidFill>
                  <a:srgbClr val="C00000"/>
                </a:solidFill>
                <a:latin typeface="Times New Roman"/>
                <a:cs typeface="Times New Roman"/>
              </a:rPr>
              <a:t>at </a:t>
            </a:r>
            <a:r>
              <a:rPr sz="2800" spc="5" dirty="0">
                <a:solidFill>
                  <a:srgbClr val="C00000"/>
                </a:solidFill>
                <a:latin typeface="Times New Roman"/>
                <a:cs typeface="Times New Roman"/>
              </a:rPr>
              <a:t>62.8°C 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(145°F)	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for 30 minutes </a:t>
            </a:r>
            <a:r>
              <a:rPr sz="2800" spc="-5" dirty="0">
                <a:latin typeface="Times New Roman"/>
                <a:cs typeface="Times New Roman"/>
              </a:rPr>
              <a:t>rather than </a:t>
            </a:r>
            <a:r>
              <a:rPr sz="2800" dirty="0">
                <a:latin typeface="Times New Roman"/>
                <a:cs typeface="Times New Roman"/>
              </a:rPr>
              <a:t>boiling </a:t>
            </a:r>
            <a:r>
              <a:rPr sz="2800" spc="-5" dirty="0">
                <a:latin typeface="Times New Roman"/>
                <a:cs typeface="Times New Roman"/>
              </a:rPr>
              <a:t>was enough to  </a:t>
            </a:r>
            <a:r>
              <a:rPr sz="2800" dirty="0">
                <a:latin typeface="Times New Roman"/>
                <a:cs typeface="Times New Roman"/>
              </a:rPr>
              <a:t>destroy </a:t>
            </a:r>
            <a:r>
              <a:rPr sz="2800" spc="-5" dirty="0">
                <a:latin typeface="Times New Roman"/>
                <a:cs typeface="Times New Roman"/>
              </a:rPr>
              <a:t>the undesirable </a:t>
            </a:r>
            <a:r>
              <a:rPr sz="2800" spc="-10" dirty="0">
                <a:latin typeface="Times New Roman"/>
                <a:cs typeface="Times New Roman"/>
              </a:rPr>
              <a:t>organisms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without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ruining	</a:t>
            </a:r>
            <a:r>
              <a:rPr sz="2800" spc="-5" dirty="0">
                <a:latin typeface="Times New Roman"/>
                <a:cs typeface="Times New Roman"/>
              </a:rPr>
              <a:t>the  taste	of	the	product,	</a:t>
            </a:r>
            <a:r>
              <a:rPr sz="2800" dirty="0">
                <a:latin typeface="Times New Roman"/>
                <a:cs typeface="Times New Roman"/>
              </a:rPr>
              <a:t>the	</a:t>
            </a:r>
            <a:r>
              <a:rPr sz="2800" spc="-5" dirty="0">
                <a:latin typeface="Times New Roman"/>
                <a:cs typeface="Times New Roman"/>
              </a:rPr>
              <a:t>process	</a:t>
            </a:r>
            <a:r>
              <a:rPr sz="2800" spc="-10" dirty="0">
                <a:latin typeface="Times New Roman"/>
                <a:cs typeface="Times New Roman"/>
              </a:rPr>
              <a:t>was	</a:t>
            </a:r>
            <a:r>
              <a:rPr sz="2800" spc="-5" dirty="0">
                <a:latin typeface="Times New Roman"/>
                <a:cs typeface="Times New Roman"/>
              </a:rPr>
              <a:t>called  Pasteurization.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35152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8F8F8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015" y="6095"/>
              <a:ext cx="1784604" cy="17846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212" y="1045463"/>
              <a:ext cx="1155192" cy="1150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9" y="1050633"/>
              <a:ext cx="1116813" cy="11114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0563" y="353694"/>
            <a:ext cx="4389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spc="-595" dirty="0">
                <a:solidFill>
                  <a:srgbClr val="525389"/>
                </a:solidFill>
                <a:latin typeface="Arial"/>
                <a:cs typeface="Arial"/>
              </a:rPr>
              <a:t> </a:t>
            </a:r>
            <a:r>
              <a:rPr sz="2800" spc="-5" dirty="0">
                <a:latin typeface="Times New Roman"/>
                <a:cs typeface="Times New Roman"/>
              </a:rPr>
              <a:t>He invented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processes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of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07263" y="856310"/>
            <a:ext cx="5133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pasteurization, fermentation and </a:t>
            </a:r>
            <a:r>
              <a:rPr sz="2800" i="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0563" y="1282979"/>
            <a:ext cx="845058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3310254">
              <a:lnSpc>
                <a:spcPct val="1179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development of </a:t>
            </a:r>
            <a:r>
              <a:rPr sz="2800" spc="-10" dirty="0">
                <a:latin typeface="Times New Roman"/>
                <a:cs typeface="Times New Roman"/>
              </a:rPr>
              <a:t>effective </a:t>
            </a:r>
            <a:r>
              <a:rPr sz="2800" spc="-5" dirty="0">
                <a:latin typeface="Times New Roman"/>
                <a:cs typeface="Times New Roman"/>
              </a:rPr>
              <a:t>vaccines  ( rabies </a:t>
            </a:r>
            <a:r>
              <a:rPr sz="2800" spc="-10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anthrax).</a:t>
            </a:r>
            <a:endParaRPr sz="2800">
              <a:latin typeface="Times New Roman"/>
              <a:cs typeface="Times New Roman"/>
            </a:endParaRPr>
          </a:p>
          <a:p>
            <a:pPr marL="279400" marR="2174240" indent="-266700">
              <a:lnSpc>
                <a:spcPts val="3960"/>
              </a:lnSpc>
              <a:spcBef>
                <a:spcPts val="229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</a:tabLst>
            </a:pPr>
            <a:r>
              <a:rPr sz="2800" spc="-5" dirty="0">
                <a:latin typeface="Times New Roman"/>
                <a:cs typeface="Times New Roman"/>
              </a:rPr>
              <a:t>Pasteur demonstrated diseases of  silkworm was due to a protozoan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parasite.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525389"/>
              </a:buClr>
              <a:buFont typeface="Arial"/>
              <a:buChar char=""/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Contributions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3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Loius</a:t>
            </a:r>
            <a:r>
              <a:rPr sz="3000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pasteur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30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10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</a:tabLst>
            </a:pPr>
            <a:r>
              <a:rPr sz="2800" spc="-5" dirty="0">
                <a:latin typeface="Times New Roman"/>
                <a:cs typeface="Times New Roman"/>
              </a:rPr>
              <a:t>He coined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term “microbiology”, aerobic,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anaerobic.</a:t>
            </a:r>
            <a:endParaRPr sz="28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</a:tabLst>
            </a:pPr>
            <a:r>
              <a:rPr sz="2800" spc="-5" dirty="0">
                <a:latin typeface="Times New Roman"/>
                <a:cs typeface="Times New Roman"/>
              </a:rPr>
              <a:t>He disproved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theory of spontaneous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germination.</a:t>
            </a:r>
            <a:endParaRPr sz="2800">
              <a:latin typeface="Times New Roman"/>
              <a:cs typeface="Times New Roman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</a:tabLst>
            </a:pPr>
            <a:r>
              <a:rPr sz="2800" spc="-5" dirty="0">
                <a:latin typeface="Times New Roman"/>
                <a:cs typeface="Times New Roman"/>
              </a:rPr>
              <a:t>He demonstrated that </a:t>
            </a:r>
            <a:r>
              <a:rPr sz="2800" dirty="0">
                <a:latin typeface="Times New Roman"/>
                <a:cs typeface="Times New Roman"/>
              </a:rPr>
              <a:t>anthrax </a:t>
            </a:r>
            <a:r>
              <a:rPr sz="2800" spc="-10" dirty="0">
                <a:latin typeface="Times New Roman"/>
                <a:cs typeface="Times New Roman"/>
              </a:rPr>
              <a:t>was </a:t>
            </a:r>
            <a:r>
              <a:rPr sz="2800" spc="-5" dirty="0">
                <a:latin typeface="Times New Roman"/>
                <a:cs typeface="Times New Roman"/>
              </a:rPr>
              <a:t>caused by bacteria </a:t>
            </a:r>
            <a:r>
              <a:rPr sz="2800" spc="-140" dirty="0">
                <a:latin typeface="Times New Roman"/>
                <a:cs typeface="Times New Roman"/>
              </a:rPr>
              <a:t>and  </a:t>
            </a:r>
            <a:r>
              <a:rPr sz="2800" spc="-5" dirty="0">
                <a:latin typeface="Times New Roman"/>
                <a:cs typeface="Times New Roman"/>
              </a:rPr>
              <a:t>also produced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vaccine </a:t>
            </a:r>
            <a:r>
              <a:rPr sz="2800" dirty="0">
                <a:latin typeface="Times New Roman"/>
                <a:cs typeface="Times New Roman"/>
              </a:rPr>
              <a:t>for the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disease.</a:t>
            </a:r>
            <a:endParaRPr sz="28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</a:tabLst>
            </a:pPr>
            <a:r>
              <a:rPr sz="2800" spc="-5" dirty="0">
                <a:latin typeface="Times New Roman"/>
                <a:cs typeface="Times New Roman"/>
              </a:rPr>
              <a:t>He developed live attenuated vaccine </a:t>
            </a:r>
            <a:r>
              <a:rPr sz="2800" dirty="0">
                <a:latin typeface="Times New Roman"/>
                <a:cs typeface="Times New Roman"/>
              </a:rPr>
              <a:t>for 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disease.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12179" y="260604"/>
            <a:ext cx="2807207" cy="24917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8F8F8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015" y="6095"/>
              <a:ext cx="1784604" cy="17846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212" y="1045463"/>
              <a:ext cx="1155192" cy="1150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9" y="1050633"/>
              <a:ext cx="1116813" cy="11114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12494" y="207721"/>
            <a:ext cx="71313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1665" algn="l"/>
              </a:tabLst>
            </a:pPr>
            <a:r>
              <a:rPr dirty="0"/>
              <a:t>John</a:t>
            </a:r>
            <a:r>
              <a:rPr spc="15" dirty="0"/>
              <a:t> </a:t>
            </a:r>
            <a:r>
              <a:rPr spc="-35" dirty="0"/>
              <a:t>Tyndall</a:t>
            </a:r>
            <a:r>
              <a:rPr spc="15" dirty="0"/>
              <a:t> </a:t>
            </a:r>
            <a:r>
              <a:rPr i="0" dirty="0">
                <a:latin typeface="Times New Roman"/>
                <a:cs typeface="Times New Roman"/>
              </a:rPr>
              <a:t>(1820	-</a:t>
            </a:r>
            <a:r>
              <a:rPr i="0" spc="-85" dirty="0">
                <a:latin typeface="Times New Roman"/>
                <a:cs typeface="Times New Roman"/>
              </a:rPr>
              <a:t> </a:t>
            </a:r>
            <a:r>
              <a:rPr i="0" dirty="0">
                <a:latin typeface="Times New Roman"/>
                <a:cs typeface="Times New Roman"/>
              </a:rPr>
              <a:t>1893)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12495" y="743204"/>
            <a:ext cx="8166734" cy="6061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379730" indent="-283845">
              <a:lnSpc>
                <a:spcPct val="100000"/>
              </a:lnSpc>
              <a:spcBef>
                <a:spcPts val="95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  <a:tab pos="889000" algn="l"/>
                <a:tab pos="1104900" algn="l"/>
                <a:tab pos="2249805" algn="l"/>
                <a:tab pos="2603500" algn="l"/>
                <a:tab pos="3687445" algn="l"/>
                <a:tab pos="5047615" algn="l"/>
                <a:tab pos="6445885" algn="l"/>
              </a:tabLst>
            </a:pPr>
            <a:r>
              <a:rPr sz="2800" spc="-5" dirty="0">
                <a:latin typeface="Times New Roman"/>
                <a:cs typeface="Times New Roman"/>
              </a:rPr>
              <a:t>He	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sco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ered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ly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resis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ant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bacterial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st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uct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re,  later	known	as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endospore.</a:t>
            </a:r>
            <a:endParaRPr sz="2800">
              <a:latin typeface="Times New Roman"/>
              <a:cs typeface="Times New Roman"/>
            </a:endParaRPr>
          </a:p>
          <a:p>
            <a:pPr marL="295910" marR="654050" indent="-283845">
              <a:lnSpc>
                <a:spcPct val="100000"/>
              </a:lnSpc>
              <a:spcBef>
                <a:spcPts val="600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  <a:tab pos="1936114" algn="l"/>
                <a:tab pos="3119120" algn="l"/>
                <a:tab pos="3594100" algn="l"/>
                <a:tab pos="5426710" algn="l"/>
                <a:tab pos="6647815" algn="l"/>
              </a:tabLst>
            </a:pPr>
            <a:r>
              <a:rPr sz="2800" dirty="0">
                <a:latin typeface="Times New Roman"/>
                <a:cs typeface="Times New Roman"/>
              </a:rPr>
              <a:t>Prolonged	boiling	</a:t>
            </a:r>
            <a:r>
              <a:rPr sz="2800" spc="-5" dirty="0">
                <a:latin typeface="Times New Roman"/>
                <a:cs typeface="Times New Roman"/>
              </a:rPr>
              <a:t>or	intermittent	heating	</a:t>
            </a:r>
            <a:r>
              <a:rPr sz="2800" spc="-10" dirty="0">
                <a:latin typeface="Times New Roman"/>
                <a:cs typeface="Times New Roman"/>
              </a:rPr>
              <a:t>was  </a:t>
            </a:r>
            <a:r>
              <a:rPr sz="2800" spc="-5" dirty="0">
                <a:latin typeface="Times New Roman"/>
                <a:cs typeface="Times New Roman"/>
              </a:rPr>
              <a:t>necessary to kill these spores, to </a:t>
            </a:r>
            <a:r>
              <a:rPr sz="2800" spc="-10" dirty="0">
                <a:latin typeface="Times New Roman"/>
                <a:cs typeface="Times New Roman"/>
              </a:rPr>
              <a:t>make </a:t>
            </a:r>
            <a:r>
              <a:rPr sz="2800" dirty="0">
                <a:latin typeface="Times New Roman"/>
                <a:cs typeface="Times New Roman"/>
              </a:rPr>
              <a:t>the infusion  </a:t>
            </a:r>
            <a:r>
              <a:rPr sz="2800" spc="-5" dirty="0">
                <a:latin typeface="Times New Roman"/>
                <a:cs typeface="Times New Roman"/>
              </a:rPr>
              <a:t>completely sterilized, a process known </a:t>
            </a:r>
            <a:r>
              <a:rPr sz="2800" spc="-10" dirty="0">
                <a:latin typeface="Times New Roman"/>
                <a:cs typeface="Times New Roman"/>
              </a:rPr>
              <a:t>as  </a:t>
            </a:r>
            <a:r>
              <a:rPr sz="2800" spc="-15" dirty="0">
                <a:latin typeface="Times New Roman"/>
                <a:cs typeface="Times New Roman"/>
              </a:rPr>
              <a:t>Tyndallisation.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3000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Lord </a:t>
            </a:r>
            <a:r>
              <a:rPr sz="3000" i="1" dirty="0">
                <a:solidFill>
                  <a:srgbClr val="FF0000"/>
                </a:solidFill>
                <a:latin typeface="Times New Roman"/>
                <a:cs typeface="Times New Roman"/>
              </a:rPr>
              <a:t>Joseph Lister</a:t>
            </a:r>
            <a:r>
              <a:rPr sz="300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(1827-1912)</a:t>
            </a:r>
            <a:endParaRPr sz="30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10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</a:tabLst>
            </a:pPr>
            <a:r>
              <a:rPr sz="2800" spc="-5" dirty="0">
                <a:latin typeface="Times New Roman"/>
                <a:cs typeface="Times New Roman"/>
              </a:rPr>
              <a:t>He is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father of antiseptic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surgery.</a:t>
            </a:r>
            <a:endParaRPr sz="2800">
              <a:latin typeface="Times New Roman"/>
              <a:cs typeface="Times New Roman"/>
            </a:endParaRPr>
          </a:p>
          <a:p>
            <a:pPr marL="296545" marR="1961514" indent="-296545">
              <a:lnSpc>
                <a:spcPts val="3960"/>
              </a:lnSpc>
              <a:spcBef>
                <a:spcPts val="229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  <a:tab pos="999490" algn="l"/>
                <a:tab pos="1303020" algn="l"/>
                <a:tab pos="1867535" algn="l"/>
                <a:tab pos="2557780" algn="l"/>
                <a:tab pos="2938780" algn="l"/>
                <a:tab pos="3011170" algn="l"/>
                <a:tab pos="3648710" algn="l"/>
                <a:tab pos="4794885" algn="l"/>
              </a:tabLst>
            </a:pPr>
            <a:r>
              <a:rPr sz="2800" spc="-5" dirty="0">
                <a:latin typeface="Times New Roman"/>
                <a:cs typeface="Times New Roman"/>
              </a:rPr>
              <a:t>Lister	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cluded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that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wou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ti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ns  </a:t>
            </a:r>
            <a:r>
              <a:rPr sz="2800" dirty="0">
                <a:latin typeface="Times New Roman"/>
                <a:cs typeface="Times New Roman"/>
              </a:rPr>
              <a:t>too	</a:t>
            </a:r>
            <a:r>
              <a:rPr sz="2800" spc="-5" dirty="0">
                <a:latin typeface="Times New Roman"/>
                <a:cs typeface="Times New Roman"/>
              </a:rPr>
              <a:t>were	due	to		</a:t>
            </a:r>
            <a:r>
              <a:rPr sz="2800" spc="-10" dirty="0">
                <a:latin typeface="Times New Roman"/>
                <a:cs typeface="Times New Roman"/>
              </a:rPr>
              <a:t>microorganisms.</a:t>
            </a:r>
            <a:endParaRPr sz="2800">
              <a:latin typeface="Times New Roman"/>
              <a:cs typeface="Times New Roman"/>
            </a:endParaRPr>
          </a:p>
          <a:p>
            <a:pPr marL="295910" marR="5080" indent="-283845">
              <a:lnSpc>
                <a:spcPct val="100000"/>
              </a:lnSpc>
              <a:spcBef>
                <a:spcPts val="370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  <a:tab pos="631190" algn="l"/>
                <a:tab pos="889000" algn="l"/>
                <a:tab pos="1360805" algn="l"/>
                <a:tab pos="1637030" algn="l"/>
                <a:tab pos="2148205" algn="l"/>
                <a:tab pos="2623185" algn="l"/>
                <a:tab pos="2898140" algn="l"/>
                <a:tab pos="3121025" algn="l"/>
                <a:tab pos="3233420" algn="l"/>
                <a:tab pos="3732529" algn="l"/>
                <a:tab pos="3942715" algn="l"/>
                <a:tab pos="4475480" algn="l"/>
                <a:tab pos="4711065" algn="l"/>
                <a:tab pos="4928870" algn="l"/>
                <a:tab pos="5251450" algn="l"/>
                <a:tab pos="5440680" algn="l"/>
                <a:tab pos="6052185" algn="l"/>
                <a:tab pos="6395085" algn="l"/>
                <a:tab pos="6928484" algn="l"/>
              </a:tabLst>
            </a:pPr>
            <a:r>
              <a:rPr sz="2800" spc="-5" dirty="0">
                <a:latin typeface="Times New Roman"/>
                <a:cs typeface="Times New Roman"/>
              </a:rPr>
              <a:t>He	also	devised	a		method	to	destroy  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icro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gani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s in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operation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tre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sprayi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g  a	</a:t>
            </a:r>
            <a:r>
              <a:rPr sz="2800" dirty="0">
                <a:latin typeface="Times New Roman"/>
                <a:cs typeface="Times New Roman"/>
              </a:rPr>
              <a:t>fine	</a:t>
            </a:r>
            <a:r>
              <a:rPr sz="2800" spc="-10" dirty="0">
                <a:latin typeface="Times New Roman"/>
                <a:cs typeface="Times New Roman"/>
              </a:rPr>
              <a:t>mist	</a:t>
            </a:r>
            <a:r>
              <a:rPr sz="2800" dirty="0">
                <a:latin typeface="Times New Roman"/>
                <a:cs typeface="Times New Roman"/>
              </a:rPr>
              <a:t>of	</a:t>
            </a:r>
            <a:r>
              <a:rPr sz="2800" spc="-5" dirty="0">
                <a:latin typeface="Times New Roman"/>
                <a:cs typeface="Times New Roman"/>
              </a:rPr>
              <a:t>carbolic	</a:t>
            </a:r>
            <a:r>
              <a:rPr sz="2800" spc="-10" dirty="0">
                <a:latin typeface="Times New Roman"/>
                <a:cs typeface="Times New Roman"/>
              </a:rPr>
              <a:t>acid	</a:t>
            </a:r>
            <a:r>
              <a:rPr sz="2800" spc="-5" dirty="0">
                <a:latin typeface="Times New Roman"/>
                <a:cs typeface="Times New Roman"/>
              </a:rPr>
              <a:t>into	the	</a:t>
            </a:r>
            <a:r>
              <a:rPr sz="2800" spc="-45" dirty="0">
                <a:latin typeface="Times New Roman"/>
                <a:cs typeface="Times New Roman"/>
              </a:rPr>
              <a:t>air.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59880" y="3511296"/>
            <a:ext cx="2311907" cy="2438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066800"/>
            <a:ext cx="4800600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latin typeface="Carlito"/>
                <a:cs typeface="Carlito"/>
              </a:rPr>
              <a:t>Construction </a:t>
            </a:r>
            <a:r>
              <a:rPr sz="3600" dirty="0">
                <a:latin typeface="Carlito"/>
                <a:cs typeface="Carlito"/>
              </a:rPr>
              <a:t>of</a:t>
            </a:r>
            <a:r>
              <a:rPr sz="3600" spc="-50" dirty="0">
                <a:latin typeface="Carlito"/>
                <a:cs typeface="Carlito"/>
              </a:rPr>
              <a:t> </a:t>
            </a:r>
            <a:r>
              <a:rPr sz="3600" dirty="0">
                <a:latin typeface="Carlito"/>
                <a:cs typeface="Carlito"/>
              </a:rPr>
              <a:t>a  </a:t>
            </a:r>
            <a:r>
              <a:rPr sz="3600" spc="-5" dirty="0">
                <a:latin typeface="Carlito"/>
                <a:cs typeface="Carlito"/>
              </a:rPr>
              <a:t>bacterial </a:t>
            </a:r>
            <a:r>
              <a:rPr sz="3600" spc="-10" dirty="0">
                <a:latin typeface="Carlito"/>
                <a:cs typeface="Carlito"/>
              </a:rPr>
              <a:t>filter </a:t>
            </a:r>
            <a:r>
              <a:rPr sz="3600" spc="-20" dirty="0">
                <a:latin typeface="Carlito"/>
                <a:cs typeface="Carlito"/>
              </a:rPr>
              <a:t>by </a:t>
            </a:r>
            <a:r>
              <a:rPr sz="3600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600" spc="-5">
                <a:solidFill>
                  <a:srgbClr val="FF0000"/>
                </a:solidFill>
                <a:latin typeface="Carlito"/>
                <a:cs typeface="Carlito"/>
              </a:rPr>
              <a:t>Charles </a:t>
            </a:r>
            <a:r>
              <a:rPr sz="3600" spc="-5" smtClean="0">
                <a:solidFill>
                  <a:srgbClr val="FF0000"/>
                </a:solidFill>
                <a:latin typeface="Carlito"/>
                <a:cs typeface="Carlito"/>
              </a:rPr>
              <a:t>Chamberland </a:t>
            </a:r>
            <a:r>
              <a:rPr sz="3600" spc="-5" smtClean="0">
                <a:latin typeface="Carlito"/>
                <a:cs typeface="Carlito"/>
              </a:rPr>
              <a:t> </a:t>
            </a:r>
            <a:r>
              <a:rPr sz="3600" dirty="0">
                <a:latin typeface="Carlito"/>
                <a:cs typeface="Carlito"/>
              </a:rPr>
              <a:t>(1884) </a:t>
            </a:r>
            <a:r>
              <a:rPr sz="3600" spc="-5">
                <a:latin typeface="Carlito"/>
                <a:cs typeface="Carlito"/>
              </a:rPr>
              <a:t>made </a:t>
            </a:r>
            <a:r>
              <a:rPr sz="3600" smtClean="0">
                <a:latin typeface="Carlito"/>
                <a:cs typeface="Carlito"/>
              </a:rPr>
              <a:t>possible </a:t>
            </a:r>
            <a:r>
              <a:rPr sz="3600" dirty="0">
                <a:latin typeface="Carlito"/>
                <a:cs typeface="Carlito"/>
              </a:rPr>
              <a:t>the  </a:t>
            </a:r>
            <a:r>
              <a:rPr sz="3600" spc="-5" dirty="0">
                <a:latin typeface="Carlito"/>
                <a:cs typeface="Carlito"/>
              </a:rPr>
              <a:t>discovery </a:t>
            </a:r>
            <a:r>
              <a:rPr sz="3600" dirty="0">
                <a:latin typeface="Carlito"/>
                <a:cs typeface="Carlito"/>
              </a:rPr>
              <a:t>of  viruses and their  </a:t>
            </a:r>
            <a:r>
              <a:rPr sz="3600" spc="-15" dirty="0">
                <a:latin typeface="Carlito"/>
                <a:cs typeface="Carlito"/>
              </a:rPr>
              <a:t>role </a:t>
            </a:r>
            <a:r>
              <a:rPr sz="3600" dirty="0">
                <a:latin typeface="Carlito"/>
                <a:cs typeface="Carlito"/>
              </a:rPr>
              <a:t>in</a:t>
            </a:r>
            <a:r>
              <a:rPr sz="3600" spc="-15" dirty="0">
                <a:latin typeface="Carlito"/>
                <a:cs typeface="Carlito"/>
              </a:rPr>
              <a:t> </a:t>
            </a:r>
            <a:r>
              <a:rPr sz="3600" dirty="0">
                <a:latin typeface="Carlito"/>
                <a:cs typeface="Carlito"/>
              </a:rPr>
              <a:t>diseases.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0" y="838200"/>
            <a:ext cx="3340607" cy="4494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685800"/>
            <a:ext cx="434340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solidFill>
                  <a:srgbClr val="FF0000"/>
                </a:solidFill>
                <a:latin typeface="Carlito"/>
                <a:cs typeface="Carlito"/>
              </a:rPr>
              <a:t>Dmitri </a:t>
            </a:r>
            <a:r>
              <a:rPr sz="3600" spc="-10" dirty="0">
                <a:solidFill>
                  <a:srgbClr val="FF0000"/>
                </a:solidFill>
                <a:latin typeface="Carlito"/>
                <a:cs typeface="Carlito"/>
              </a:rPr>
              <a:t>Iwanowski </a:t>
            </a:r>
            <a:r>
              <a:rPr sz="3600" spc="-10" dirty="0">
                <a:latin typeface="Carlito"/>
                <a:cs typeface="Carlito"/>
              </a:rPr>
              <a:t> </a:t>
            </a:r>
            <a:r>
              <a:rPr sz="3600" dirty="0">
                <a:latin typeface="Carlito"/>
                <a:cs typeface="Carlito"/>
              </a:rPr>
              <a:t>(1892) </a:t>
            </a:r>
            <a:r>
              <a:rPr sz="3600" spc="-10" dirty="0">
                <a:latin typeface="Carlito"/>
                <a:cs typeface="Carlito"/>
              </a:rPr>
              <a:t>discovered  </a:t>
            </a:r>
            <a:r>
              <a:rPr sz="3600" spc="-45" dirty="0">
                <a:latin typeface="Carlito"/>
                <a:cs typeface="Carlito"/>
              </a:rPr>
              <a:t>Tobacco </a:t>
            </a:r>
            <a:r>
              <a:rPr sz="3600" spc="-5" dirty="0">
                <a:latin typeface="Carlito"/>
                <a:cs typeface="Carlito"/>
              </a:rPr>
              <a:t>Mosaic  Virus (TMV) </a:t>
            </a:r>
            <a:r>
              <a:rPr sz="3600" dirty="0">
                <a:latin typeface="Carlito"/>
                <a:cs typeface="Carlito"/>
              </a:rPr>
              <a:t>– the  </a:t>
            </a:r>
            <a:r>
              <a:rPr sz="3600" spc="-15" dirty="0">
                <a:latin typeface="Carlito"/>
                <a:cs typeface="Carlito"/>
              </a:rPr>
              <a:t>first </a:t>
            </a:r>
            <a:r>
              <a:rPr sz="3600" spc="-20" dirty="0">
                <a:latin typeface="Carlito"/>
                <a:cs typeface="Carlito"/>
              </a:rPr>
              <a:t>viral  </a:t>
            </a:r>
            <a:r>
              <a:rPr sz="3600" spc="-10" dirty="0">
                <a:latin typeface="Carlito"/>
                <a:cs typeface="Carlito"/>
              </a:rPr>
              <a:t>pathogen</a:t>
            </a:r>
            <a:r>
              <a:rPr sz="3600" spc="-60" dirty="0">
                <a:latin typeface="Carlito"/>
                <a:cs typeface="Carlito"/>
              </a:rPr>
              <a:t> </a:t>
            </a:r>
            <a:r>
              <a:rPr sz="3600" spc="-5" dirty="0">
                <a:latin typeface="Carlito"/>
                <a:cs typeface="Carlito"/>
              </a:rPr>
              <a:t>studied.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38800" y="457200"/>
            <a:ext cx="33528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4485" y="461899"/>
            <a:ext cx="59537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Contributions </a:t>
            </a:r>
            <a:r>
              <a:rPr sz="4400" dirty="0"/>
              <a:t>of </a:t>
            </a:r>
            <a:r>
              <a:rPr sz="4400" spc="-85" dirty="0"/>
              <a:t>F.J.</a:t>
            </a:r>
            <a:r>
              <a:rPr sz="4400" spc="-75" dirty="0"/>
              <a:t> </a:t>
            </a:r>
            <a:r>
              <a:rPr sz="4400" spc="-5" dirty="0"/>
              <a:t>Cohn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67942"/>
            <a:ext cx="3790950" cy="437832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262255" indent="-3429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Carlito"/>
                <a:cs typeface="Carlito"/>
              </a:rPr>
              <a:t>Discovered </a:t>
            </a:r>
            <a:r>
              <a:rPr sz="2800" b="1" spc="-5" dirty="0">
                <a:latin typeface="Carlito"/>
                <a:cs typeface="Carlito"/>
              </a:rPr>
              <a:t>binary  </a:t>
            </a:r>
            <a:r>
              <a:rPr sz="2800" b="1" spc="-10" dirty="0">
                <a:latin typeface="Carlito"/>
                <a:cs typeface="Carlito"/>
              </a:rPr>
              <a:t>fission </a:t>
            </a:r>
            <a:r>
              <a:rPr sz="2800" b="1" spc="-5" dirty="0">
                <a:latin typeface="Carlito"/>
                <a:cs typeface="Carlito"/>
              </a:rPr>
              <a:t>– the common  </a:t>
            </a:r>
            <a:r>
              <a:rPr sz="2800" b="1" spc="-10" dirty="0">
                <a:latin typeface="Carlito"/>
                <a:cs typeface="Carlito"/>
              </a:rPr>
              <a:t>method </a:t>
            </a:r>
            <a:r>
              <a:rPr sz="2800" b="1" spc="-5" dirty="0">
                <a:latin typeface="Carlito"/>
                <a:cs typeface="Carlito"/>
              </a:rPr>
              <a:t>of  </a:t>
            </a:r>
            <a:r>
              <a:rPr sz="2800" b="1" spc="-10" dirty="0">
                <a:latin typeface="Carlito"/>
                <a:cs typeface="Carlito"/>
              </a:rPr>
              <a:t>multiplication </a:t>
            </a:r>
            <a:r>
              <a:rPr sz="2800" b="1" spc="-5" dirty="0">
                <a:latin typeface="Carlito"/>
                <a:cs typeface="Carlito"/>
              </a:rPr>
              <a:t>in  </a:t>
            </a:r>
            <a:r>
              <a:rPr sz="2800" b="1" spc="-10" dirty="0">
                <a:latin typeface="Carlito"/>
                <a:cs typeface="Carlito"/>
              </a:rPr>
              <a:t>bacteria.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ts val="319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Carlito"/>
                <a:cs typeface="Carlito"/>
              </a:rPr>
              <a:t>Discovered</a:t>
            </a:r>
            <a:r>
              <a:rPr sz="2800" b="1" spc="-3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endospores</a:t>
            </a:r>
            <a:endParaRPr sz="2800">
              <a:latin typeface="Carlito"/>
              <a:cs typeface="Carlito"/>
            </a:endParaRPr>
          </a:p>
          <a:p>
            <a:pPr marL="355600" marR="58419">
              <a:lnSpc>
                <a:spcPct val="90000"/>
              </a:lnSpc>
              <a:spcBef>
                <a:spcPts val="165"/>
              </a:spcBef>
            </a:pPr>
            <a:r>
              <a:rPr sz="2800" b="1" spc="-5" dirty="0">
                <a:latin typeface="Carlito"/>
                <a:cs typeface="Carlito"/>
              </a:rPr>
              <a:t>– </a:t>
            </a:r>
            <a:r>
              <a:rPr sz="2800" b="1" spc="-10" dirty="0">
                <a:latin typeface="Carlito"/>
                <a:cs typeface="Carlito"/>
              </a:rPr>
              <a:t>certain bacteria </a:t>
            </a:r>
            <a:r>
              <a:rPr sz="2800" b="1" spc="-15" dirty="0">
                <a:latin typeface="Carlito"/>
                <a:cs typeface="Carlito"/>
              </a:rPr>
              <a:t>form  extremely </a:t>
            </a:r>
            <a:r>
              <a:rPr sz="2800" b="1" spc="-20" dirty="0">
                <a:latin typeface="Carlito"/>
                <a:cs typeface="Carlito"/>
              </a:rPr>
              <a:t>resistant  </a:t>
            </a:r>
            <a:r>
              <a:rPr sz="2800" b="1" spc="-10" dirty="0">
                <a:latin typeface="Carlito"/>
                <a:cs typeface="Carlito"/>
              </a:rPr>
              <a:t>spores </a:t>
            </a:r>
            <a:r>
              <a:rPr sz="2800" b="1" spc="-5" dirty="0">
                <a:latin typeface="Carlito"/>
                <a:cs typeface="Carlito"/>
              </a:rPr>
              <a:t>– </a:t>
            </a:r>
            <a:r>
              <a:rPr sz="2800" b="1" i="1" spc="-5" dirty="0">
                <a:latin typeface="Carlito"/>
                <a:cs typeface="Carlito"/>
              </a:rPr>
              <a:t>Bacillus  subtilis, Clostridium  botulinum</a:t>
            </a:r>
            <a:r>
              <a:rPr sz="2800" b="1" i="1" spc="10" dirty="0">
                <a:latin typeface="Carlito"/>
                <a:cs typeface="Carlito"/>
              </a:rPr>
              <a:t> </a:t>
            </a:r>
            <a:r>
              <a:rPr sz="2800" b="1" spc="-25" dirty="0">
                <a:latin typeface="Carlito"/>
                <a:cs typeface="Carlito"/>
              </a:rPr>
              <a:t>etc.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42559" y="1066800"/>
            <a:ext cx="390144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8F8F8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015" y="6095"/>
              <a:ext cx="1784604" cy="17846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212" y="1045463"/>
              <a:ext cx="1155192" cy="1150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9" y="1050633"/>
              <a:ext cx="1116813" cy="11114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670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41855" algn="l"/>
              </a:tabLst>
            </a:pPr>
            <a:r>
              <a:rPr/>
              <a:t>Robert</a:t>
            </a:r>
            <a:r>
              <a:rPr spc="15"/>
              <a:t> </a:t>
            </a:r>
            <a:r>
              <a:rPr smtClean="0"/>
              <a:t>Koch</a:t>
            </a:r>
            <a:r>
              <a:rPr i="0" spc="-5" smtClean="0">
                <a:latin typeface="Times New Roman"/>
                <a:cs typeface="Times New Roman"/>
              </a:rPr>
              <a:t>(1893-1910</a:t>
            </a:r>
            <a:r>
              <a:rPr i="0" spc="-5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12495" y="882548"/>
            <a:ext cx="8178800" cy="533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2521585" indent="-267335">
              <a:lnSpc>
                <a:spcPct val="117900"/>
              </a:lnSpc>
              <a:spcBef>
                <a:spcPts val="100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  <a:tab pos="3411220" algn="l"/>
                <a:tab pos="4140835" algn="l"/>
              </a:tabLst>
            </a:pPr>
            <a:r>
              <a:rPr sz="2800" spc="-5" dirty="0">
                <a:latin typeface="Times New Roman"/>
                <a:cs typeface="Times New Roman"/>
              </a:rPr>
              <a:t>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demonstrated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	role	of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bacteria  in causing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disease.</a:t>
            </a:r>
            <a:endParaRPr sz="2800">
              <a:latin typeface="Times New Roman"/>
              <a:cs typeface="Times New Roman"/>
            </a:endParaRPr>
          </a:p>
          <a:p>
            <a:pPr marL="279400" marR="2360930" indent="-267335">
              <a:lnSpc>
                <a:spcPts val="3960"/>
              </a:lnSpc>
              <a:spcBef>
                <a:spcPts val="229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</a:tabLst>
            </a:pPr>
            <a:r>
              <a:rPr sz="2800" spc="-5" dirty="0">
                <a:latin typeface="Times New Roman"/>
                <a:cs typeface="Times New Roman"/>
              </a:rPr>
              <a:t>He perfected the technique of </a:t>
            </a:r>
            <a:r>
              <a:rPr sz="2800" spc="-55" dirty="0">
                <a:latin typeface="Times New Roman"/>
                <a:cs typeface="Times New Roman"/>
              </a:rPr>
              <a:t>isolating  </a:t>
            </a:r>
            <a:r>
              <a:rPr sz="2800" spc="-5" dirty="0">
                <a:latin typeface="Times New Roman"/>
                <a:cs typeface="Times New Roman"/>
              </a:rPr>
              <a:t>bacteria in pure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culture.</a:t>
            </a:r>
            <a:endParaRPr sz="28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370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  <a:tab pos="1440815" algn="l"/>
                <a:tab pos="2388235" algn="l"/>
                <a:tab pos="3218180" algn="l"/>
                <a:tab pos="4361180" algn="l"/>
                <a:tab pos="4814570" algn="l"/>
              </a:tabLst>
            </a:pPr>
            <a:r>
              <a:rPr sz="2800" spc="-5" dirty="0">
                <a:latin typeface="Times New Roman"/>
                <a:cs typeface="Times New Roman"/>
              </a:rPr>
              <a:t>Robert	Koch	used	gelatin	to	prepare</a:t>
            </a:r>
            <a:endParaRPr sz="2800">
              <a:latin typeface="Times New Roman"/>
              <a:cs typeface="Times New Roman"/>
            </a:endParaRPr>
          </a:p>
          <a:p>
            <a:pPr marL="279400">
              <a:lnSpc>
                <a:spcPct val="100000"/>
              </a:lnSpc>
              <a:spcBef>
                <a:spcPts val="600"/>
              </a:spcBef>
              <a:tabLst>
                <a:tab pos="1147445" algn="l"/>
                <a:tab pos="2192020" algn="l"/>
                <a:tab pos="2823210" algn="l"/>
                <a:tab pos="3197860" algn="l"/>
                <a:tab pos="3926840" algn="l"/>
                <a:tab pos="4558665" algn="l"/>
                <a:tab pos="5071745" algn="l"/>
              </a:tabLst>
            </a:pPr>
            <a:r>
              <a:rPr sz="2800" dirty="0">
                <a:latin typeface="Times New Roman"/>
                <a:cs typeface="Times New Roman"/>
              </a:rPr>
              <a:t>solid	</a:t>
            </a:r>
            <a:r>
              <a:rPr sz="2800" spc="-5" dirty="0">
                <a:latin typeface="Times New Roman"/>
                <a:cs typeface="Times New Roman"/>
              </a:rPr>
              <a:t>media	but	it	</a:t>
            </a:r>
            <a:r>
              <a:rPr sz="2800" spc="-10" dirty="0">
                <a:latin typeface="Times New Roman"/>
                <a:cs typeface="Times New Roman"/>
              </a:rPr>
              <a:t>was	</a:t>
            </a:r>
            <a:r>
              <a:rPr sz="2800" dirty="0">
                <a:latin typeface="Times New Roman"/>
                <a:cs typeface="Times New Roman"/>
              </a:rPr>
              <a:t>not	</a:t>
            </a:r>
            <a:r>
              <a:rPr sz="2800" spc="-10" dirty="0">
                <a:latin typeface="Times New Roman"/>
                <a:cs typeface="Times New Roman"/>
              </a:rPr>
              <a:t>an	</a:t>
            </a:r>
            <a:r>
              <a:rPr sz="2800" spc="-5" dirty="0">
                <a:latin typeface="Times New Roman"/>
                <a:cs typeface="Times New Roman"/>
              </a:rPr>
              <a:t>ideal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because</a:t>
            </a:r>
            <a:endParaRPr sz="2800">
              <a:latin typeface="Times New Roman"/>
              <a:cs typeface="Times New Roman"/>
            </a:endParaRPr>
          </a:p>
          <a:p>
            <a:pPr marL="295910" marR="336550" lvl="1" indent="337820">
              <a:lnSpc>
                <a:spcPct val="100000"/>
              </a:lnSpc>
              <a:spcBef>
                <a:spcPts val="600"/>
              </a:spcBef>
              <a:buAutoNum type="romanLcParenBoth"/>
              <a:tabLst>
                <a:tab pos="1149350" algn="l"/>
                <a:tab pos="1149985" algn="l"/>
                <a:tab pos="1360805" algn="l"/>
                <a:tab pos="2115820" algn="l"/>
                <a:tab pos="3258820" algn="l"/>
                <a:tab pos="3673475" algn="l"/>
                <a:tab pos="4008754" algn="l"/>
                <a:tab pos="5809615" algn="l"/>
                <a:tab pos="5849620" algn="l"/>
                <a:tab pos="5892165" algn="l"/>
                <a:tab pos="6461760" algn="l"/>
              </a:tabLst>
            </a:pPr>
            <a:r>
              <a:rPr sz="2800" dirty="0">
                <a:latin typeface="Times New Roman"/>
                <a:cs typeface="Times New Roman"/>
              </a:rPr>
              <a:t>Since	</a:t>
            </a:r>
            <a:r>
              <a:rPr sz="2800" spc="-5" dirty="0">
                <a:latin typeface="Times New Roman"/>
                <a:cs typeface="Times New Roman"/>
              </a:rPr>
              <a:t>gelatin	is	a	protein,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			digested by  </a:t>
            </a:r>
            <a:r>
              <a:rPr sz="2800" spc="-10" dirty="0">
                <a:latin typeface="Times New Roman"/>
                <a:cs typeface="Times New Roman"/>
              </a:rPr>
              <a:t>many </a:t>
            </a:r>
            <a:r>
              <a:rPr sz="2800" spc="-5" dirty="0">
                <a:latin typeface="Times New Roman"/>
                <a:cs typeface="Times New Roman"/>
              </a:rPr>
              <a:t>bacteria capable of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producing a	proteolytic  exoenzyme gelatinase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hydrolyses		the	protein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  amino	acids.</a:t>
            </a:r>
            <a:endParaRPr sz="2800">
              <a:latin typeface="Times New Roman"/>
              <a:cs typeface="Times New Roman"/>
            </a:endParaRPr>
          </a:p>
          <a:p>
            <a:pPr marL="1158240" lvl="1" indent="-524510">
              <a:lnSpc>
                <a:spcPct val="100000"/>
              </a:lnSpc>
              <a:spcBef>
                <a:spcPts val="605"/>
              </a:spcBef>
              <a:buAutoNum type="romanLcParenBoth"/>
              <a:tabLst>
                <a:tab pos="1158875" algn="l"/>
                <a:tab pos="3269615" algn="l"/>
                <a:tab pos="3879850" algn="l"/>
              </a:tabLst>
            </a:pP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melts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when	</a:t>
            </a:r>
            <a:r>
              <a:rPr sz="2800" dirty="0">
                <a:latin typeface="Times New Roman"/>
                <a:cs typeface="Times New Roman"/>
              </a:rPr>
              <a:t>the	</a:t>
            </a:r>
            <a:r>
              <a:rPr sz="2800" spc="-5" dirty="0">
                <a:latin typeface="Times New Roman"/>
                <a:cs typeface="Times New Roman"/>
              </a:rPr>
              <a:t>temperature rises above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25°C.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16623" y="548640"/>
            <a:ext cx="2363724" cy="29824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495" y="207721"/>
            <a:ext cx="28886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Koch's</a:t>
            </a:r>
            <a:r>
              <a:rPr sz="3200" spc="-35" dirty="0"/>
              <a:t> </a:t>
            </a:r>
            <a:r>
              <a:rPr sz="3200" dirty="0"/>
              <a:t>postulates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60347" y="981455"/>
            <a:ext cx="6551676" cy="5707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8F8F8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015" y="6095"/>
              <a:ext cx="1784604" cy="17846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212" y="1045463"/>
              <a:ext cx="1155192" cy="1150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9" y="1050633"/>
              <a:ext cx="1116813" cy="11114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8560" algn="l"/>
                <a:tab pos="3042285" algn="l"/>
                <a:tab pos="4143375" algn="l"/>
                <a:tab pos="5222240" algn="l"/>
                <a:tab pos="5539105" algn="l"/>
              </a:tabLst>
            </a:pPr>
            <a:r>
              <a:rPr smtClean="0"/>
              <a:t>Fanne</a:t>
            </a:r>
            <a:r>
              <a:rPr lang="en-US" dirty="0" smtClean="0"/>
              <a:t> </a:t>
            </a:r>
            <a:r>
              <a:rPr smtClean="0"/>
              <a:t>Ei</a:t>
            </a:r>
            <a:r>
              <a:rPr spc="-10" smtClean="0"/>
              <a:t>l</a:t>
            </a:r>
            <a:r>
              <a:rPr spc="-5" smtClean="0"/>
              <a:t>shemiusHesse</a:t>
            </a:r>
            <a:r>
              <a:rPr dirty="0"/>
              <a:t>	</a:t>
            </a:r>
            <a:r>
              <a:rPr i="0">
                <a:latin typeface="Times New Roman"/>
                <a:cs typeface="Times New Roman"/>
              </a:rPr>
              <a:t>(</a:t>
            </a:r>
            <a:r>
              <a:rPr i="0" smtClean="0">
                <a:latin typeface="Times New Roman"/>
                <a:cs typeface="Times New Roman"/>
              </a:rPr>
              <a:t>1850-193</a:t>
            </a:r>
            <a:r>
              <a:rPr i="0" spc="5" smtClean="0">
                <a:latin typeface="Times New Roman"/>
                <a:cs typeface="Times New Roman"/>
              </a:rPr>
              <a:t>4</a:t>
            </a:r>
            <a:r>
              <a:rPr i="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0563" y="1313657"/>
            <a:ext cx="8357870" cy="5041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9400" marR="2316480" indent="-266700">
              <a:lnSpc>
                <a:spcPct val="117900"/>
              </a:lnSpc>
              <a:spcBef>
                <a:spcPts val="105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  <a:tab pos="1065530" algn="l"/>
                <a:tab pos="1540510" algn="l"/>
                <a:tab pos="2689225" algn="l"/>
                <a:tab pos="4728210" algn="l"/>
              </a:tabLst>
            </a:pPr>
            <a:r>
              <a:rPr sz="2800" spc="-5" dirty="0">
                <a:latin typeface="Times New Roman"/>
                <a:cs typeface="Times New Roman"/>
              </a:rPr>
              <a:t>One	of	Koch</a:t>
            </a:r>
            <a:r>
              <a:rPr sz="2800" spc="-20" dirty="0">
                <a:latin typeface="Times New Roman"/>
                <a:cs typeface="Times New Roman"/>
              </a:rPr>
              <a:t>'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ss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stant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st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pr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sed 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use of agar in culture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media.</a:t>
            </a:r>
            <a:endParaRPr sz="28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</a:tabLst>
            </a:pPr>
            <a:r>
              <a:rPr sz="2800" spc="-5" dirty="0">
                <a:latin typeface="Times New Roman"/>
                <a:cs typeface="Times New Roman"/>
              </a:rPr>
              <a:t>It was </a:t>
            </a:r>
            <a:r>
              <a:rPr sz="2800" dirty="0">
                <a:latin typeface="Times New Roman"/>
                <a:cs typeface="Times New Roman"/>
              </a:rPr>
              <a:t>not </a:t>
            </a:r>
            <a:r>
              <a:rPr sz="2800" spc="-5" dirty="0">
                <a:latin typeface="Times New Roman"/>
                <a:cs typeface="Times New Roman"/>
              </a:rPr>
              <a:t>attacked by </a:t>
            </a:r>
            <a:r>
              <a:rPr sz="2800" spc="-10" dirty="0">
                <a:latin typeface="Times New Roman"/>
                <a:cs typeface="Times New Roman"/>
              </a:rPr>
              <a:t>most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bacteria.</a:t>
            </a:r>
            <a:endParaRPr sz="28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</a:tabLst>
            </a:pPr>
            <a:r>
              <a:rPr sz="2800" spc="-5" dirty="0">
                <a:latin typeface="Times New Roman"/>
                <a:cs typeface="Times New Roman"/>
              </a:rPr>
              <a:t>Agar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better than gelatin because of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its</a:t>
            </a:r>
            <a:endParaRPr sz="2800">
              <a:latin typeface="Times New Roman"/>
              <a:cs typeface="Times New Roman"/>
            </a:endParaRPr>
          </a:p>
          <a:p>
            <a:pPr marL="279400" marR="1498600">
              <a:lnSpc>
                <a:spcPct val="117900"/>
              </a:lnSpc>
            </a:pPr>
            <a:r>
              <a:rPr sz="2800" dirty="0">
                <a:latin typeface="Times New Roman"/>
                <a:cs typeface="Times New Roman"/>
              </a:rPr>
              <a:t>higher </a:t>
            </a:r>
            <a:r>
              <a:rPr sz="2800" spc="-5" dirty="0">
                <a:latin typeface="Times New Roman"/>
                <a:cs typeface="Times New Roman"/>
              </a:rPr>
              <a:t>melting </a:t>
            </a:r>
            <a:r>
              <a:rPr sz="2800" dirty="0">
                <a:latin typeface="Times New Roman"/>
                <a:cs typeface="Times New Roman"/>
              </a:rPr>
              <a:t>pointing </a:t>
            </a:r>
            <a:r>
              <a:rPr sz="2800" spc="5" dirty="0">
                <a:latin typeface="Times New Roman"/>
                <a:cs typeface="Times New Roman"/>
              </a:rPr>
              <a:t>(96°c)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solidifying  </a:t>
            </a:r>
            <a:r>
              <a:rPr sz="2800" spc="-5" dirty="0">
                <a:latin typeface="Times New Roman"/>
                <a:cs typeface="Times New Roman"/>
              </a:rPr>
              <a:t>(40 –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45°c)points.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17320" algn="l"/>
                <a:tab pos="2371725" algn="l"/>
              </a:tabLst>
            </a:pPr>
            <a:r>
              <a:rPr sz="30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Richard	</a:t>
            </a:r>
            <a:r>
              <a:rPr sz="3000" i="1" dirty="0">
                <a:solidFill>
                  <a:srgbClr val="FF0000"/>
                </a:solidFill>
                <a:latin typeface="Times New Roman"/>
                <a:cs typeface="Times New Roman"/>
              </a:rPr>
              <a:t>Petri	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(1887)</a:t>
            </a:r>
            <a:endParaRPr sz="3000">
              <a:latin typeface="Times New Roman"/>
              <a:cs typeface="Times New Roman"/>
            </a:endParaRPr>
          </a:p>
          <a:p>
            <a:pPr marL="295910" marR="5080" indent="-283845">
              <a:lnSpc>
                <a:spcPct val="100000"/>
              </a:lnSpc>
              <a:spcBef>
                <a:spcPts val="610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384175" algn="l"/>
                <a:tab pos="384810" algn="l"/>
                <a:tab pos="889000" algn="l"/>
                <a:tab pos="1757045" algn="l"/>
                <a:tab pos="2524760" algn="l"/>
                <a:tab pos="2919730" algn="l"/>
                <a:tab pos="3135630" algn="l"/>
                <a:tab pos="3985260" algn="l"/>
                <a:tab pos="5859145" algn="l"/>
                <a:tab pos="6194425" algn="l"/>
                <a:tab pos="7693025" algn="l"/>
              </a:tabLst>
            </a:pPr>
            <a:r>
              <a:rPr dirty="0"/>
              <a:t>	</a:t>
            </a:r>
            <a:r>
              <a:rPr sz="2800" spc="-5" dirty="0">
                <a:latin typeface="Times New Roman"/>
                <a:cs typeface="Times New Roman"/>
              </a:rPr>
              <a:t>He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evel</a:t>
            </a:r>
            <a:r>
              <a:rPr sz="2800" dirty="0">
                <a:latin typeface="Times New Roman"/>
                <a:cs typeface="Times New Roman"/>
              </a:rPr>
              <a:t>op</a:t>
            </a:r>
            <a:r>
              <a:rPr sz="2800" spc="-5" dirty="0">
                <a:latin typeface="Times New Roman"/>
                <a:cs typeface="Times New Roman"/>
              </a:rPr>
              <a:t>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Pet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di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</a:t>
            </a:r>
            <a:r>
              <a:rPr sz="2800" spc="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late),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tai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ed  </a:t>
            </a:r>
            <a:r>
              <a:rPr sz="2800" dirty="0">
                <a:latin typeface="Times New Roman"/>
                <a:cs typeface="Times New Roman"/>
              </a:rPr>
              <a:t>for	solid	</a:t>
            </a:r>
            <a:r>
              <a:rPr sz="2800" spc="-5" dirty="0">
                <a:latin typeface="Times New Roman"/>
                <a:cs typeface="Times New Roman"/>
              </a:rPr>
              <a:t>culture	media.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47916" y="1022603"/>
            <a:ext cx="1927860" cy="2478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8F8F8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015" y="6095"/>
              <a:ext cx="1784604" cy="17846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212" y="1045463"/>
              <a:ext cx="1155192" cy="1150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9" y="1050633"/>
              <a:ext cx="1116813" cy="11114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48614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Microbiology </a:t>
            </a:r>
            <a:r>
              <a:rPr sz="3600" i="0" dirty="0">
                <a:solidFill>
                  <a:srgbClr val="000000"/>
                </a:solidFill>
                <a:latin typeface="Times New Roman"/>
                <a:cs typeface="Times New Roman"/>
              </a:rPr>
              <a:t>is the study of </a:t>
            </a:r>
            <a:r>
              <a:rPr sz="3600" i="0" spc="-5">
                <a:solidFill>
                  <a:srgbClr val="000000"/>
                </a:solidFill>
                <a:latin typeface="Times New Roman"/>
                <a:cs typeface="Times New Roman"/>
              </a:rPr>
              <a:t>microorganisms</a:t>
            </a:r>
            <a:r>
              <a:rPr sz="3600" i="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IN" sz="3600" dirty="0" smtClean="0">
                <a:latin typeface="Times New Roman"/>
                <a:cs typeface="Times New Roman"/>
              </a:rPr>
              <a:t>which </a:t>
            </a:r>
            <a:r>
              <a:rPr lang="en-IN" sz="3600" spc="-5" dirty="0" smtClean="0">
                <a:latin typeface="Times New Roman"/>
                <a:cs typeface="Times New Roman"/>
              </a:rPr>
              <a:t>is </a:t>
            </a:r>
            <a:r>
              <a:rPr lang="en-IN" sz="3600" dirty="0" smtClean="0">
                <a:latin typeface="Times New Roman"/>
                <a:cs typeface="Times New Roman"/>
              </a:rPr>
              <a:t>visible only with a</a:t>
            </a:r>
            <a:r>
              <a:rPr lang="en-IN" sz="3600" spc="50" dirty="0" smtClean="0">
                <a:latin typeface="Times New Roman"/>
                <a:cs typeface="Times New Roman"/>
              </a:rPr>
              <a:t> </a:t>
            </a:r>
            <a:r>
              <a:rPr lang="en-IN" sz="3600" dirty="0" smtClean="0">
                <a:latin typeface="Times New Roman"/>
                <a:cs typeface="Times New Roman"/>
              </a:rPr>
              <a:t>microscope</a:t>
            </a:r>
            <a:endParaRPr sz="3600" i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1000" y="1219200"/>
            <a:ext cx="7686040" cy="1810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z="3000" smtClean="0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65"/>
              </a:spcBef>
              <a:tabLst>
                <a:tab pos="5431155" algn="l"/>
                <a:tab pos="636905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</a:t>
            </a:r>
            <a:r>
              <a:rPr sz="2200" dirty="0">
                <a:latin typeface="Times New Roman"/>
                <a:cs typeface="Times New Roman"/>
              </a:rPr>
              <a:t>diverse group </a:t>
            </a:r>
            <a:r>
              <a:rPr sz="2200" spc="-5" dirty="0">
                <a:latin typeface="Times New Roman"/>
                <a:cs typeface="Times New Roman"/>
              </a:rPr>
              <a:t>of </a:t>
            </a:r>
            <a:r>
              <a:rPr sz="2200" spc="-10" dirty="0">
                <a:latin typeface="Times New Roman"/>
                <a:cs typeface="Times New Roman"/>
              </a:rPr>
              <a:t>organisms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includes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algae,	archae,	bacteria,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772920" algn="l"/>
                <a:tab pos="3689985" algn="l"/>
              </a:tabLst>
            </a:pPr>
            <a:r>
              <a:rPr sz="2200" spc="-5" dirty="0">
                <a:latin typeface="Times New Roman"/>
                <a:cs typeface="Times New Roman"/>
              </a:rPr>
              <a:t>cyanobacteria,	fungi,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protozoa,	</a:t>
            </a:r>
            <a:r>
              <a:rPr sz="2200" spc="-5">
                <a:latin typeface="Times New Roman"/>
                <a:cs typeface="Times New Roman"/>
              </a:rPr>
              <a:t>viruses</a:t>
            </a:r>
            <a:r>
              <a:rPr sz="2200" spc="-5" smtClean="0">
                <a:latin typeface="Times New Roman"/>
                <a:cs typeface="Times New Roman"/>
              </a:rPr>
              <a:t>.</a:t>
            </a: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Most of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10" dirty="0">
                <a:latin typeface="Times New Roman"/>
                <a:cs typeface="Times New Roman"/>
              </a:rPr>
              <a:t>microorganisms </a:t>
            </a:r>
            <a:r>
              <a:rPr sz="2200" spc="-5" dirty="0">
                <a:latin typeface="Times New Roman"/>
                <a:cs typeface="Times New Roman"/>
              </a:rPr>
              <a:t>are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harmless.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2437" y="3144138"/>
            <a:ext cx="16484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99% are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good.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2437" y="3479419"/>
            <a:ext cx="13519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1% are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bad.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19325" y="3144138"/>
            <a:ext cx="40747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Eg: Cynobacteria (blue green algae)  Eg: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Pathogens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150110" y="3849370"/>
            <a:ext cx="5212715" cy="1520825"/>
            <a:chOff x="2150110" y="3849370"/>
            <a:chExt cx="5212715" cy="1520825"/>
          </a:xfrm>
        </p:grpSpPr>
        <p:sp>
          <p:nvSpPr>
            <p:cNvPr id="20" name="object 20"/>
            <p:cNvSpPr/>
            <p:nvPr/>
          </p:nvSpPr>
          <p:spPr>
            <a:xfrm>
              <a:off x="2156460" y="4757928"/>
              <a:ext cx="5200015" cy="605790"/>
            </a:xfrm>
            <a:custGeom>
              <a:avLst/>
              <a:gdLst/>
              <a:ahLst/>
              <a:cxnLst/>
              <a:rect l="l" t="t" r="r" b="b"/>
              <a:pathLst>
                <a:path w="5200015" h="605789">
                  <a:moveTo>
                    <a:pt x="2392679" y="0"/>
                  </a:moveTo>
                  <a:lnTo>
                    <a:pt x="2392679" y="474091"/>
                  </a:lnTo>
                  <a:lnTo>
                    <a:pt x="5199761" y="474091"/>
                  </a:lnTo>
                  <a:lnTo>
                    <a:pt x="5199761" y="605663"/>
                  </a:lnTo>
                </a:path>
                <a:path w="5200015" h="605789">
                  <a:moveTo>
                    <a:pt x="2392679" y="0"/>
                  </a:moveTo>
                  <a:lnTo>
                    <a:pt x="2392679" y="474091"/>
                  </a:lnTo>
                  <a:lnTo>
                    <a:pt x="3463163" y="474091"/>
                  </a:lnTo>
                  <a:lnTo>
                    <a:pt x="3463163" y="605663"/>
                  </a:lnTo>
                </a:path>
                <a:path w="5200015" h="605789">
                  <a:moveTo>
                    <a:pt x="2391282" y="0"/>
                  </a:moveTo>
                  <a:lnTo>
                    <a:pt x="2391282" y="474091"/>
                  </a:lnTo>
                  <a:lnTo>
                    <a:pt x="1725167" y="474091"/>
                  </a:lnTo>
                  <a:lnTo>
                    <a:pt x="1725167" y="605663"/>
                  </a:lnTo>
                </a:path>
                <a:path w="5200015" h="605789">
                  <a:moveTo>
                    <a:pt x="2391664" y="0"/>
                  </a:moveTo>
                  <a:lnTo>
                    <a:pt x="2391664" y="474091"/>
                  </a:lnTo>
                  <a:lnTo>
                    <a:pt x="0" y="474091"/>
                  </a:lnTo>
                  <a:lnTo>
                    <a:pt x="0" y="605663"/>
                  </a:lnTo>
                </a:path>
              </a:pathLst>
            </a:custGeom>
            <a:ln w="12192">
              <a:solidFill>
                <a:srgbClr val="4041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37432" y="3855720"/>
              <a:ext cx="1422400" cy="902335"/>
            </a:xfrm>
            <a:custGeom>
              <a:avLst/>
              <a:gdLst/>
              <a:ahLst/>
              <a:cxnLst/>
              <a:rect l="l" t="t" r="r" b="b"/>
              <a:pathLst>
                <a:path w="1422400" h="902335">
                  <a:moveTo>
                    <a:pt x="1331721" y="0"/>
                  </a:moveTo>
                  <a:lnTo>
                    <a:pt x="90169" y="0"/>
                  </a:lnTo>
                  <a:lnTo>
                    <a:pt x="55078" y="7088"/>
                  </a:lnTo>
                  <a:lnTo>
                    <a:pt x="26415" y="26415"/>
                  </a:lnTo>
                  <a:lnTo>
                    <a:pt x="7088" y="55078"/>
                  </a:lnTo>
                  <a:lnTo>
                    <a:pt x="0" y="90169"/>
                  </a:lnTo>
                  <a:lnTo>
                    <a:pt x="0" y="812037"/>
                  </a:lnTo>
                  <a:lnTo>
                    <a:pt x="7088" y="847129"/>
                  </a:lnTo>
                  <a:lnTo>
                    <a:pt x="26415" y="875791"/>
                  </a:lnTo>
                  <a:lnTo>
                    <a:pt x="55078" y="895119"/>
                  </a:lnTo>
                  <a:lnTo>
                    <a:pt x="90169" y="902207"/>
                  </a:lnTo>
                  <a:lnTo>
                    <a:pt x="1331721" y="902207"/>
                  </a:lnTo>
                  <a:lnTo>
                    <a:pt x="1366813" y="895119"/>
                  </a:lnTo>
                  <a:lnTo>
                    <a:pt x="1395475" y="875791"/>
                  </a:lnTo>
                  <a:lnTo>
                    <a:pt x="1414803" y="847129"/>
                  </a:lnTo>
                  <a:lnTo>
                    <a:pt x="1421891" y="812037"/>
                  </a:lnTo>
                  <a:lnTo>
                    <a:pt x="1421891" y="90169"/>
                  </a:lnTo>
                  <a:lnTo>
                    <a:pt x="1414803" y="55078"/>
                  </a:lnTo>
                  <a:lnTo>
                    <a:pt x="1395475" y="26415"/>
                  </a:lnTo>
                  <a:lnTo>
                    <a:pt x="1366813" y="7088"/>
                  </a:lnTo>
                  <a:lnTo>
                    <a:pt x="1331721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37432" y="3855720"/>
              <a:ext cx="1422400" cy="902335"/>
            </a:xfrm>
            <a:custGeom>
              <a:avLst/>
              <a:gdLst/>
              <a:ahLst/>
              <a:cxnLst/>
              <a:rect l="l" t="t" r="r" b="b"/>
              <a:pathLst>
                <a:path w="1422400" h="902335">
                  <a:moveTo>
                    <a:pt x="0" y="90169"/>
                  </a:moveTo>
                  <a:lnTo>
                    <a:pt x="7088" y="55078"/>
                  </a:lnTo>
                  <a:lnTo>
                    <a:pt x="26415" y="26415"/>
                  </a:lnTo>
                  <a:lnTo>
                    <a:pt x="55078" y="7088"/>
                  </a:lnTo>
                  <a:lnTo>
                    <a:pt x="90169" y="0"/>
                  </a:lnTo>
                  <a:lnTo>
                    <a:pt x="1331721" y="0"/>
                  </a:lnTo>
                  <a:lnTo>
                    <a:pt x="1366813" y="7088"/>
                  </a:lnTo>
                  <a:lnTo>
                    <a:pt x="1395475" y="26415"/>
                  </a:lnTo>
                  <a:lnTo>
                    <a:pt x="1414803" y="55078"/>
                  </a:lnTo>
                  <a:lnTo>
                    <a:pt x="1421891" y="90169"/>
                  </a:lnTo>
                  <a:lnTo>
                    <a:pt x="1421891" y="812037"/>
                  </a:lnTo>
                  <a:lnTo>
                    <a:pt x="1414803" y="847129"/>
                  </a:lnTo>
                  <a:lnTo>
                    <a:pt x="1395475" y="875791"/>
                  </a:lnTo>
                  <a:lnTo>
                    <a:pt x="1366813" y="895119"/>
                  </a:lnTo>
                  <a:lnTo>
                    <a:pt x="1331721" y="902207"/>
                  </a:lnTo>
                  <a:lnTo>
                    <a:pt x="90169" y="902207"/>
                  </a:lnTo>
                  <a:lnTo>
                    <a:pt x="55078" y="895119"/>
                  </a:lnTo>
                  <a:lnTo>
                    <a:pt x="26415" y="875791"/>
                  </a:lnTo>
                  <a:lnTo>
                    <a:pt x="7088" y="847129"/>
                  </a:lnTo>
                  <a:lnTo>
                    <a:pt x="0" y="812037"/>
                  </a:lnTo>
                  <a:lnTo>
                    <a:pt x="0" y="9016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95927" y="4005072"/>
              <a:ext cx="1420495" cy="902335"/>
            </a:xfrm>
            <a:custGeom>
              <a:avLst/>
              <a:gdLst/>
              <a:ahLst/>
              <a:cxnLst/>
              <a:rect l="l" t="t" r="r" b="b"/>
              <a:pathLst>
                <a:path w="1420495" h="902335">
                  <a:moveTo>
                    <a:pt x="1330198" y="0"/>
                  </a:moveTo>
                  <a:lnTo>
                    <a:pt x="90170" y="0"/>
                  </a:lnTo>
                  <a:lnTo>
                    <a:pt x="55078" y="7088"/>
                  </a:lnTo>
                  <a:lnTo>
                    <a:pt x="26416" y="26415"/>
                  </a:lnTo>
                  <a:lnTo>
                    <a:pt x="7088" y="55078"/>
                  </a:lnTo>
                  <a:lnTo>
                    <a:pt x="0" y="90169"/>
                  </a:lnTo>
                  <a:lnTo>
                    <a:pt x="0" y="812038"/>
                  </a:lnTo>
                  <a:lnTo>
                    <a:pt x="7088" y="847129"/>
                  </a:lnTo>
                  <a:lnTo>
                    <a:pt x="26416" y="875792"/>
                  </a:lnTo>
                  <a:lnTo>
                    <a:pt x="55078" y="895119"/>
                  </a:lnTo>
                  <a:lnTo>
                    <a:pt x="90170" y="902207"/>
                  </a:lnTo>
                  <a:lnTo>
                    <a:pt x="1330198" y="902207"/>
                  </a:lnTo>
                  <a:lnTo>
                    <a:pt x="1365289" y="895119"/>
                  </a:lnTo>
                  <a:lnTo>
                    <a:pt x="1393952" y="875792"/>
                  </a:lnTo>
                  <a:lnTo>
                    <a:pt x="1413279" y="847129"/>
                  </a:lnTo>
                  <a:lnTo>
                    <a:pt x="1420368" y="812038"/>
                  </a:lnTo>
                  <a:lnTo>
                    <a:pt x="1420368" y="90169"/>
                  </a:lnTo>
                  <a:lnTo>
                    <a:pt x="1413279" y="55078"/>
                  </a:lnTo>
                  <a:lnTo>
                    <a:pt x="1393952" y="26415"/>
                  </a:lnTo>
                  <a:lnTo>
                    <a:pt x="1365289" y="7088"/>
                  </a:lnTo>
                  <a:lnTo>
                    <a:pt x="133019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95927" y="4005072"/>
              <a:ext cx="1420495" cy="902335"/>
            </a:xfrm>
            <a:custGeom>
              <a:avLst/>
              <a:gdLst/>
              <a:ahLst/>
              <a:cxnLst/>
              <a:rect l="l" t="t" r="r" b="b"/>
              <a:pathLst>
                <a:path w="1420495" h="902335">
                  <a:moveTo>
                    <a:pt x="0" y="90169"/>
                  </a:moveTo>
                  <a:lnTo>
                    <a:pt x="7088" y="55078"/>
                  </a:lnTo>
                  <a:lnTo>
                    <a:pt x="26416" y="26415"/>
                  </a:lnTo>
                  <a:lnTo>
                    <a:pt x="55078" y="7088"/>
                  </a:lnTo>
                  <a:lnTo>
                    <a:pt x="90170" y="0"/>
                  </a:lnTo>
                  <a:lnTo>
                    <a:pt x="1330198" y="0"/>
                  </a:lnTo>
                  <a:lnTo>
                    <a:pt x="1365289" y="7088"/>
                  </a:lnTo>
                  <a:lnTo>
                    <a:pt x="1393952" y="26415"/>
                  </a:lnTo>
                  <a:lnTo>
                    <a:pt x="1413279" y="55078"/>
                  </a:lnTo>
                  <a:lnTo>
                    <a:pt x="1420368" y="90169"/>
                  </a:lnTo>
                  <a:lnTo>
                    <a:pt x="1420368" y="812038"/>
                  </a:lnTo>
                  <a:lnTo>
                    <a:pt x="1413279" y="847129"/>
                  </a:lnTo>
                  <a:lnTo>
                    <a:pt x="1393952" y="875792"/>
                  </a:lnTo>
                  <a:lnTo>
                    <a:pt x="1365289" y="895119"/>
                  </a:lnTo>
                  <a:lnTo>
                    <a:pt x="1330198" y="902207"/>
                  </a:lnTo>
                  <a:lnTo>
                    <a:pt x="90170" y="902207"/>
                  </a:lnTo>
                  <a:lnTo>
                    <a:pt x="55078" y="895119"/>
                  </a:lnTo>
                  <a:lnTo>
                    <a:pt x="26416" y="875792"/>
                  </a:lnTo>
                  <a:lnTo>
                    <a:pt x="7088" y="847129"/>
                  </a:lnTo>
                  <a:lnTo>
                    <a:pt x="0" y="812038"/>
                  </a:lnTo>
                  <a:lnTo>
                    <a:pt x="0" y="90169"/>
                  </a:lnTo>
                  <a:close/>
                </a:path>
              </a:pathLst>
            </a:custGeom>
            <a:ln w="12191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097273" y="4338066"/>
            <a:ext cx="1221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MICROBIOLOGY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439925" y="5356605"/>
            <a:ext cx="1591945" cy="1064260"/>
            <a:chOff x="1439925" y="5356605"/>
            <a:chExt cx="1591945" cy="1064260"/>
          </a:xfrm>
        </p:grpSpPr>
        <p:sp>
          <p:nvSpPr>
            <p:cNvPr id="27" name="object 27"/>
            <p:cNvSpPr/>
            <p:nvPr/>
          </p:nvSpPr>
          <p:spPr>
            <a:xfrm>
              <a:off x="1446275" y="5362955"/>
              <a:ext cx="1420495" cy="902335"/>
            </a:xfrm>
            <a:custGeom>
              <a:avLst/>
              <a:gdLst/>
              <a:ahLst/>
              <a:cxnLst/>
              <a:rect l="l" t="t" r="r" b="b"/>
              <a:pathLst>
                <a:path w="1420495" h="902335">
                  <a:moveTo>
                    <a:pt x="1330198" y="0"/>
                  </a:moveTo>
                  <a:lnTo>
                    <a:pt x="90170" y="0"/>
                  </a:lnTo>
                  <a:lnTo>
                    <a:pt x="55078" y="7088"/>
                  </a:lnTo>
                  <a:lnTo>
                    <a:pt x="26416" y="26416"/>
                  </a:lnTo>
                  <a:lnTo>
                    <a:pt x="7088" y="55078"/>
                  </a:lnTo>
                  <a:lnTo>
                    <a:pt x="0" y="90170"/>
                  </a:lnTo>
                  <a:lnTo>
                    <a:pt x="0" y="811987"/>
                  </a:lnTo>
                  <a:lnTo>
                    <a:pt x="7088" y="847102"/>
                  </a:lnTo>
                  <a:lnTo>
                    <a:pt x="26415" y="875780"/>
                  </a:lnTo>
                  <a:lnTo>
                    <a:pt x="55078" y="895117"/>
                  </a:lnTo>
                  <a:lnTo>
                    <a:pt x="90170" y="902208"/>
                  </a:lnTo>
                  <a:lnTo>
                    <a:pt x="1330198" y="902208"/>
                  </a:lnTo>
                  <a:lnTo>
                    <a:pt x="1365289" y="895117"/>
                  </a:lnTo>
                  <a:lnTo>
                    <a:pt x="1393952" y="875780"/>
                  </a:lnTo>
                  <a:lnTo>
                    <a:pt x="1413279" y="847102"/>
                  </a:lnTo>
                  <a:lnTo>
                    <a:pt x="1420368" y="811987"/>
                  </a:lnTo>
                  <a:lnTo>
                    <a:pt x="1420368" y="90170"/>
                  </a:lnTo>
                  <a:lnTo>
                    <a:pt x="1413279" y="55078"/>
                  </a:lnTo>
                  <a:lnTo>
                    <a:pt x="1393952" y="26416"/>
                  </a:lnTo>
                  <a:lnTo>
                    <a:pt x="1365289" y="7088"/>
                  </a:lnTo>
                  <a:lnTo>
                    <a:pt x="1330198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46275" y="5362955"/>
              <a:ext cx="1420495" cy="902335"/>
            </a:xfrm>
            <a:custGeom>
              <a:avLst/>
              <a:gdLst/>
              <a:ahLst/>
              <a:cxnLst/>
              <a:rect l="l" t="t" r="r" b="b"/>
              <a:pathLst>
                <a:path w="1420495" h="902335">
                  <a:moveTo>
                    <a:pt x="0" y="90170"/>
                  </a:moveTo>
                  <a:lnTo>
                    <a:pt x="7088" y="55078"/>
                  </a:lnTo>
                  <a:lnTo>
                    <a:pt x="26416" y="26416"/>
                  </a:lnTo>
                  <a:lnTo>
                    <a:pt x="55078" y="7088"/>
                  </a:lnTo>
                  <a:lnTo>
                    <a:pt x="90170" y="0"/>
                  </a:lnTo>
                  <a:lnTo>
                    <a:pt x="1330198" y="0"/>
                  </a:lnTo>
                  <a:lnTo>
                    <a:pt x="1365289" y="7088"/>
                  </a:lnTo>
                  <a:lnTo>
                    <a:pt x="1393952" y="26416"/>
                  </a:lnTo>
                  <a:lnTo>
                    <a:pt x="1413279" y="55078"/>
                  </a:lnTo>
                  <a:lnTo>
                    <a:pt x="1420368" y="90170"/>
                  </a:lnTo>
                  <a:lnTo>
                    <a:pt x="1420368" y="811987"/>
                  </a:lnTo>
                  <a:lnTo>
                    <a:pt x="1413279" y="847102"/>
                  </a:lnTo>
                  <a:lnTo>
                    <a:pt x="1393952" y="875780"/>
                  </a:lnTo>
                  <a:lnTo>
                    <a:pt x="1365289" y="895117"/>
                  </a:lnTo>
                  <a:lnTo>
                    <a:pt x="1330198" y="902208"/>
                  </a:lnTo>
                  <a:lnTo>
                    <a:pt x="90170" y="902208"/>
                  </a:lnTo>
                  <a:lnTo>
                    <a:pt x="55078" y="895117"/>
                  </a:lnTo>
                  <a:lnTo>
                    <a:pt x="26415" y="875780"/>
                  </a:lnTo>
                  <a:lnTo>
                    <a:pt x="7088" y="847102"/>
                  </a:lnTo>
                  <a:lnTo>
                    <a:pt x="0" y="811987"/>
                  </a:lnTo>
                  <a:lnTo>
                    <a:pt x="0" y="901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04771" y="5512307"/>
              <a:ext cx="1420495" cy="902335"/>
            </a:xfrm>
            <a:custGeom>
              <a:avLst/>
              <a:gdLst/>
              <a:ahLst/>
              <a:cxnLst/>
              <a:rect l="l" t="t" r="r" b="b"/>
              <a:pathLst>
                <a:path w="1420495" h="902335">
                  <a:moveTo>
                    <a:pt x="1330198" y="0"/>
                  </a:moveTo>
                  <a:lnTo>
                    <a:pt x="90170" y="0"/>
                  </a:lnTo>
                  <a:lnTo>
                    <a:pt x="55078" y="7088"/>
                  </a:lnTo>
                  <a:lnTo>
                    <a:pt x="26415" y="26422"/>
                  </a:lnTo>
                  <a:lnTo>
                    <a:pt x="7088" y="55099"/>
                  </a:lnTo>
                  <a:lnTo>
                    <a:pt x="0" y="90220"/>
                  </a:lnTo>
                  <a:lnTo>
                    <a:pt x="0" y="811987"/>
                  </a:lnTo>
                  <a:lnTo>
                    <a:pt x="7088" y="847102"/>
                  </a:lnTo>
                  <a:lnTo>
                    <a:pt x="26415" y="875780"/>
                  </a:lnTo>
                  <a:lnTo>
                    <a:pt x="55078" y="895117"/>
                  </a:lnTo>
                  <a:lnTo>
                    <a:pt x="90170" y="902207"/>
                  </a:lnTo>
                  <a:lnTo>
                    <a:pt x="1330198" y="902207"/>
                  </a:lnTo>
                  <a:lnTo>
                    <a:pt x="1365289" y="895117"/>
                  </a:lnTo>
                  <a:lnTo>
                    <a:pt x="1393952" y="875780"/>
                  </a:lnTo>
                  <a:lnTo>
                    <a:pt x="1413279" y="847102"/>
                  </a:lnTo>
                  <a:lnTo>
                    <a:pt x="1420367" y="811987"/>
                  </a:lnTo>
                  <a:lnTo>
                    <a:pt x="1420367" y="90220"/>
                  </a:lnTo>
                  <a:lnTo>
                    <a:pt x="1413279" y="55099"/>
                  </a:lnTo>
                  <a:lnTo>
                    <a:pt x="1393952" y="26422"/>
                  </a:lnTo>
                  <a:lnTo>
                    <a:pt x="1365289" y="7088"/>
                  </a:lnTo>
                  <a:lnTo>
                    <a:pt x="133019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04771" y="5512307"/>
              <a:ext cx="1420495" cy="902335"/>
            </a:xfrm>
            <a:custGeom>
              <a:avLst/>
              <a:gdLst/>
              <a:ahLst/>
              <a:cxnLst/>
              <a:rect l="l" t="t" r="r" b="b"/>
              <a:pathLst>
                <a:path w="1420495" h="902335">
                  <a:moveTo>
                    <a:pt x="0" y="90220"/>
                  </a:moveTo>
                  <a:lnTo>
                    <a:pt x="7088" y="55099"/>
                  </a:lnTo>
                  <a:lnTo>
                    <a:pt x="26415" y="26422"/>
                  </a:lnTo>
                  <a:lnTo>
                    <a:pt x="55078" y="7088"/>
                  </a:lnTo>
                  <a:lnTo>
                    <a:pt x="90170" y="0"/>
                  </a:lnTo>
                  <a:lnTo>
                    <a:pt x="1330198" y="0"/>
                  </a:lnTo>
                  <a:lnTo>
                    <a:pt x="1365289" y="7088"/>
                  </a:lnTo>
                  <a:lnTo>
                    <a:pt x="1393952" y="26422"/>
                  </a:lnTo>
                  <a:lnTo>
                    <a:pt x="1413279" y="55099"/>
                  </a:lnTo>
                  <a:lnTo>
                    <a:pt x="1420367" y="90220"/>
                  </a:lnTo>
                  <a:lnTo>
                    <a:pt x="1420367" y="811987"/>
                  </a:lnTo>
                  <a:lnTo>
                    <a:pt x="1413279" y="847102"/>
                  </a:lnTo>
                  <a:lnTo>
                    <a:pt x="1393952" y="875780"/>
                  </a:lnTo>
                  <a:lnTo>
                    <a:pt x="1365289" y="895117"/>
                  </a:lnTo>
                  <a:lnTo>
                    <a:pt x="1330198" y="902207"/>
                  </a:lnTo>
                  <a:lnTo>
                    <a:pt x="90170" y="902207"/>
                  </a:lnTo>
                  <a:lnTo>
                    <a:pt x="55078" y="895117"/>
                  </a:lnTo>
                  <a:lnTo>
                    <a:pt x="26415" y="875780"/>
                  </a:lnTo>
                  <a:lnTo>
                    <a:pt x="7088" y="847102"/>
                  </a:lnTo>
                  <a:lnTo>
                    <a:pt x="0" y="811987"/>
                  </a:lnTo>
                  <a:lnTo>
                    <a:pt x="0" y="90220"/>
                  </a:lnTo>
                  <a:close/>
                </a:path>
              </a:pathLst>
            </a:custGeom>
            <a:ln w="12192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827022" y="5846470"/>
            <a:ext cx="974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Discovery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Era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165094" y="5356605"/>
            <a:ext cx="1591945" cy="1064260"/>
            <a:chOff x="3165094" y="5356605"/>
            <a:chExt cx="1591945" cy="1064260"/>
          </a:xfrm>
        </p:grpSpPr>
        <p:sp>
          <p:nvSpPr>
            <p:cNvPr id="33" name="object 33"/>
            <p:cNvSpPr/>
            <p:nvPr/>
          </p:nvSpPr>
          <p:spPr>
            <a:xfrm>
              <a:off x="3171444" y="5362955"/>
              <a:ext cx="1422400" cy="902335"/>
            </a:xfrm>
            <a:custGeom>
              <a:avLst/>
              <a:gdLst/>
              <a:ahLst/>
              <a:cxnLst/>
              <a:rect l="l" t="t" r="r" b="b"/>
              <a:pathLst>
                <a:path w="1422400" h="902335">
                  <a:moveTo>
                    <a:pt x="1331721" y="0"/>
                  </a:moveTo>
                  <a:lnTo>
                    <a:pt x="90169" y="0"/>
                  </a:lnTo>
                  <a:lnTo>
                    <a:pt x="55078" y="7088"/>
                  </a:lnTo>
                  <a:lnTo>
                    <a:pt x="26415" y="26416"/>
                  </a:lnTo>
                  <a:lnTo>
                    <a:pt x="7088" y="55078"/>
                  </a:lnTo>
                  <a:lnTo>
                    <a:pt x="0" y="90170"/>
                  </a:lnTo>
                  <a:lnTo>
                    <a:pt x="0" y="811987"/>
                  </a:lnTo>
                  <a:lnTo>
                    <a:pt x="7088" y="847102"/>
                  </a:lnTo>
                  <a:lnTo>
                    <a:pt x="26415" y="875780"/>
                  </a:lnTo>
                  <a:lnTo>
                    <a:pt x="55078" y="895117"/>
                  </a:lnTo>
                  <a:lnTo>
                    <a:pt x="90169" y="902208"/>
                  </a:lnTo>
                  <a:lnTo>
                    <a:pt x="1331721" y="902208"/>
                  </a:lnTo>
                  <a:lnTo>
                    <a:pt x="1366813" y="895117"/>
                  </a:lnTo>
                  <a:lnTo>
                    <a:pt x="1395475" y="875780"/>
                  </a:lnTo>
                  <a:lnTo>
                    <a:pt x="1414803" y="847102"/>
                  </a:lnTo>
                  <a:lnTo>
                    <a:pt x="1421892" y="811987"/>
                  </a:lnTo>
                  <a:lnTo>
                    <a:pt x="1421892" y="90170"/>
                  </a:lnTo>
                  <a:lnTo>
                    <a:pt x="1414803" y="55078"/>
                  </a:lnTo>
                  <a:lnTo>
                    <a:pt x="1395475" y="26416"/>
                  </a:lnTo>
                  <a:lnTo>
                    <a:pt x="1366813" y="7088"/>
                  </a:lnTo>
                  <a:lnTo>
                    <a:pt x="1331721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71444" y="5362955"/>
              <a:ext cx="1422400" cy="902335"/>
            </a:xfrm>
            <a:custGeom>
              <a:avLst/>
              <a:gdLst/>
              <a:ahLst/>
              <a:cxnLst/>
              <a:rect l="l" t="t" r="r" b="b"/>
              <a:pathLst>
                <a:path w="1422400" h="902335">
                  <a:moveTo>
                    <a:pt x="0" y="90170"/>
                  </a:moveTo>
                  <a:lnTo>
                    <a:pt x="7088" y="55078"/>
                  </a:lnTo>
                  <a:lnTo>
                    <a:pt x="26415" y="26416"/>
                  </a:lnTo>
                  <a:lnTo>
                    <a:pt x="55078" y="7088"/>
                  </a:lnTo>
                  <a:lnTo>
                    <a:pt x="90169" y="0"/>
                  </a:lnTo>
                  <a:lnTo>
                    <a:pt x="1331721" y="0"/>
                  </a:lnTo>
                  <a:lnTo>
                    <a:pt x="1366813" y="7088"/>
                  </a:lnTo>
                  <a:lnTo>
                    <a:pt x="1395475" y="26416"/>
                  </a:lnTo>
                  <a:lnTo>
                    <a:pt x="1414803" y="55078"/>
                  </a:lnTo>
                  <a:lnTo>
                    <a:pt x="1421892" y="90170"/>
                  </a:lnTo>
                  <a:lnTo>
                    <a:pt x="1421892" y="811987"/>
                  </a:lnTo>
                  <a:lnTo>
                    <a:pt x="1414803" y="847102"/>
                  </a:lnTo>
                  <a:lnTo>
                    <a:pt x="1395475" y="875780"/>
                  </a:lnTo>
                  <a:lnTo>
                    <a:pt x="1366813" y="895117"/>
                  </a:lnTo>
                  <a:lnTo>
                    <a:pt x="1331721" y="902208"/>
                  </a:lnTo>
                  <a:lnTo>
                    <a:pt x="90169" y="902208"/>
                  </a:lnTo>
                  <a:lnTo>
                    <a:pt x="55078" y="895117"/>
                  </a:lnTo>
                  <a:lnTo>
                    <a:pt x="26415" y="875780"/>
                  </a:lnTo>
                  <a:lnTo>
                    <a:pt x="7088" y="847102"/>
                  </a:lnTo>
                  <a:lnTo>
                    <a:pt x="0" y="811987"/>
                  </a:lnTo>
                  <a:lnTo>
                    <a:pt x="0" y="901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29940" y="5512307"/>
              <a:ext cx="1420495" cy="902335"/>
            </a:xfrm>
            <a:custGeom>
              <a:avLst/>
              <a:gdLst/>
              <a:ahLst/>
              <a:cxnLst/>
              <a:rect l="l" t="t" r="r" b="b"/>
              <a:pathLst>
                <a:path w="1420495" h="902335">
                  <a:moveTo>
                    <a:pt x="1330198" y="0"/>
                  </a:moveTo>
                  <a:lnTo>
                    <a:pt x="90170" y="0"/>
                  </a:lnTo>
                  <a:lnTo>
                    <a:pt x="55078" y="7088"/>
                  </a:lnTo>
                  <a:lnTo>
                    <a:pt x="26416" y="26422"/>
                  </a:lnTo>
                  <a:lnTo>
                    <a:pt x="7088" y="55099"/>
                  </a:lnTo>
                  <a:lnTo>
                    <a:pt x="0" y="90220"/>
                  </a:lnTo>
                  <a:lnTo>
                    <a:pt x="0" y="811987"/>
                  </a:lnTo>
                  <a:lnTo>
                    <a:pt x="7088" y="847102"/>
                  </a:lnTo>
                  <a:lnTo>
                    <a:pt x="26416" y="875780"/>
                  </a:lnTo>
                  <a:lnTo>
                    <a:pt x="55078" y="895117"/>
                  </a:lnTo>
                  <a:lnTo>
                    <a:pt x="90170" y="902207"/>
                  </a:lnTo>
                  <a:lnTo>
                    <a:pt x="1330198" y="902207"/>
                  </a:lnTo>
                  <a:lnTo>
                    <a:pt x="1365289" y="895117"/>
                  </a:lnTo>
                  <a:lnTo>
                    <a:pt x="1393952" y="875780"/>
                  </a:lnTo>
                  <a:lnTo>
                    <a:pt x="1413279" y="847102"/>
                  </a:lnTo>
                  <a:lnTo>
                    <a:pt x="1420368" y="811987"/>
                  </a:lnTo>
                  <a:lnTo>
                    <a:pt x="1420368" y="90220"/>
                  </a:lnTo>
                  <a:lnTo>
                    <a:pt x="1413279" y="55099"/>
                  </a:lnTo>
                  <a:lnTo>
                    <a:pt x="1393952" y="26422"/>
                  </a:lnTo>
                  <a:lnTo>
                    <a:pt x="1365289" y="7088"/>
                  </a:lnTo>
                  <a:lnTo>
                    <a:pt x="133019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29940" y="5512307"/>
              <a:ext cx="1420495" cy="902335"/>
            </a:xfrm>
            <a:custGeom>
              <a:avLst/>
              <a:gdLst/>
              <a:ahLst/>
              <a:cxnLst/>
              <a:rect l="l" t="t" r="r" b="b"/>
              <a:pathLst>
                <a:path w="1420495" h="902335">
                  <a:moveTo>
                    <a:pt x="0" y="90220"/>
                  </a:moveTo>
                  <a:lnTo>
                    <a:pt x="7088" y="55099"/>
                  </a:lnTo>
                  <a:lnTo>
                    <a:pt x="26416" y="26422"/>
                  </a:lnTo>
                  <a:lnTo>
                    <a:pt x="55078" y="7088"/>
                  </a:lnTo>
                  <a:lnTo>
                    <a:pt x="90170" y="0"/>
                  </a:lnTo>
                  <a:lnTo>
                    <a:pt x="1330198" y="0"/>
                  </a:lnTo>
                  <a:lnTo>
                    <a:pt x="1365289" y="7088"/>
                  </a:lnTo>
                  <a:lnTo>
                    <a:pt x="1393952" y="26422"/>
                  </a:lnTo>
                  <a:lnTo>
                    <a:pt x="1413279" y="55099"/>
                  </a:lnTo>
                  <a:lnTo>
                    <a:pt x="1420368" y="90220"/>
                  </a:lnTo>
                  <a:lnTo>
                    <a:pt x="1420368" y="811987"/>
                  </a:lnTo>
                  <a:lnTo>
                    <a:pt x="1413279" y="847102"/>
                  </a:lnTo>
                  <a:lnTo>
                    <a:pt x="1393952" y="875780"/>
                  </a:lnTo>
                  <a:lnTo>
                    <a:pt x="1365289" y="895117"/>
                  </a:lnTo>
                  <a:lnTo>
                    <a:pt x="1330198" y="902207"/>
                  </a:lnTo>
                  <a:lnTo>
                    <a:pt x="90170" y="902207"/>
                  </a:lnTo>
                  <a:lnTo>
                    <a:pt x="55078" y="895117"/>
                  </a:lnTo>
                  <a:lnTo>
                    <a:pt x="26416" y="875780"/>
                  </a:lnTo>
                  <a:lnTo>
                    <a:pt x="7088" y="847102"/>
                  </a:lnTo>
                  <a:lnTo>
                    <a:pt x="0" y="811987"/>
                  </a:lnTo>
                  <a:lnTo>
                    <a:pt x="0" y="90220"/>
                  </a:lnTo>
                  <a:close/>
                </a:path>
              </a:pathLst>
            </a:custGeom>
            <a:ln w="12191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555872" y="5846470"/>
            <a:ext cx="968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Transition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Era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902453" y="5356605"/>
            <a:ext cx="1591945" cy="1064260"/>
            <a:chOff x="4902453" y="5356605"/>
            <a:chExt cx="1591945" cy="1064260"/>
          </a:xfrm>
        </p:grpSpPr>
        <p:sp>
          <p:nvSpPr>
            <p:cNvPr id="39" name="object 39"/>
            <p:cNvSpPr/>
            <p:nvPr/>
          </p:nvSpPr>
          <p:spPr>
            <a:xfrm>
              <a:off x="4908803" y="5362955"/>
              <a:ext cx="1420495" cy="902335"/>
            </a:xfrm>
            <a:custGeom>
              <a:avLst/>
              <a:gdLst/>
              <a:ahLst/>
              <a:cxnLst/>
              <a:rect l="l" t="t" r="r" b="b"/>
              <a:pathLst>
                <a:path w="1420495" h="902335">
                  <a:moveTo>
                    <a:pt x="1330198" y="0"/>
                  </a:moveTo>
                  <a:lnTo>
                    <a:pt x="90170" y="0"/>
                  </a:lnTo>
                  <a:lnTo>
                    <a:pt x="55078" y="7088"/>
                  </a:lnTo>
                  <a:lnTo>
                    <a:pt x="26416" y="26416"/>
                  </a:lnTo>
                  <a:lnTo>
                    <a:pt x="7088" y="55078"/>
                  </a:lnTo>
                  <a:lnTo>
                    <a:pt x="0" y="90170"/>
                  </a:lnTo>
                  <a:lnTo>
                    <a:pt x="0" y="811987"/>
                  </a:lnTo>
                  <a:lnTo>
                    <a:pt x="7088" y="847102"/>
                  </a:lnTo>
                  <a:lnTo>
                    <a:pt x="26416" y="875780"/>
                  </a:lnTo>
                  <a:lnTo>
                    <a:pt x="55078" y="895117"/>
                  </a:lnTo>
                  <a:lnTo>
                    <a:pt x="90170" y="902208"/>
                  </a:lnTo>
                  <a:lnTo>
                    <a:pt x="1330198" y="902208"/>
                  </a:lnTo>
                  <a:lnTo>
                    <a:pt x="1365289" y="895117"/>
                  </a:lnTo>
                  <a:lnTo>
                    <a:pt x="1393952" y="875780"/>
                  </a:lnTo>
                  <a:lnTo>
                    <a:pt x="1413279" y="847102"/>
                  </a:lnTo>
                  <a:lnTo>
                    <a:pt x="1420368" y="811987"/>
                  </a:lnTo>
                  <a:lnTo>
                    <a:pt x="1420368" y="90170"/>
                  </a:lnTo>
                  <a:lnTo>
                    <a:pt x="1413279" y="55078"/>
                  </a:lnTo>
                  <a:lnTo>
                    <a:pt x="1393952" y="26416"/>
                  </a:lnTo>
                  <a:lnTo>
                    <a:pt x="1365289" y="7088"/>
                  </a:lnTo>
                  <a:lnTo>
                    <a:pt x="1330198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08803" y="5362955"/>
              <a:ext cx="1420495" cy="902335"/>
            </a:xfrm>
            <a:custGeom>
              <a:avLst/>
              <a:gdLst/>
              <a:ahLst/>
              <a:cxnLst/>
              <a:rect l="l" t="t" r="r" b="b"/>
              <a:pathLst>
                <a:path w="1420495" h="902335">
                  <a:moveTo>
                    <a:pt x="0" y="90170"/>
                  </a:moveTo>
                  <a:lnTo>
                    <a:pt x="7088" y="55078"/>
                  </a:lnTo>
                  <a:lnTo>
                    <a:pt x="26416" y="26416"/>
                  </a:lnTo>
                  <a:lnTo>
                    <a:pt x="55078" y="7088"/>
                  </a:lnTo>
                  <a:lnTo>
                    <a:pt x="90170" y="0"/>
                  </a:lnTo>
                  <a:lnTo>
                    <a:pt x="1330198" y="0"/>
                  </a:lnTo>
                  <a:lnTo>
                    <a:pt x="1365289" y="7088"/>
                  </a:lnTo>
                  <a:lnTo>
                    <a:pt x="1393952" y="26416"/>
                  </a:lnTo>
                  <a:lnTo>
                    <a:pt x="1413279" y="55078"/>
                  </a:lnTo>
                  <a:lnTo>
                    <a:pt x="1420368" y="90170"/>
                  </a:lnTo>
                  <a:lnTo>
                    <a:pt x="1420368" y="811987"/>
                  </a:lnTo>
                  <a:lnTo>
                    <a:pt x="1413279" y="847102"/>
                  </a:lnTo>
                  <a:lnTo>
                    <a:pt x="1393952" y="875780"/>
                  </a:lnTo>
                  <a:lnTo>
                    <a:pt x="1365289" y="895117"/>
                  </a:lnTo>
                  <a:lnTo>
                    <a:pt x="1330198" y="902208"/>
                  </a:lnTo>
                  <a:lnTo>
                    <a:pt x="90170" y="902208"/>
                  </a:lnTo>
                  <a:lnTo>
                    <a:pt x="55078" y="895117"/>
                  </a:lnTo>
                  <a:lnTo>
                    <a:pt x="26416" y="875780"/>
                  </a:lnTo>
                  <a:lnTo>
                    <a:pt x="7088" y="847102"/>
                  </a:lnTo>
                  <a:lnTo>
                    <a:pt x="0" y="811987"/>
                  </a:lnTo>
                  <a:lnTo>
                    <a:pt x="0" y="9017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065775" y="5512307"/>
              <a:ext cx="1422400" cy="902335"/>
            </a:xfrm>
            <a:custGeom>
              <a:avLst/>
              <a:gdLst/>
              <a:ahLst/>
              <a:cxnLst/>
              <a:rect l="l" t="t" r="r" b="b"/>
              <a:pathLst>
                <a:path w="1422400" h="902335">
                  <a:moveTo>
                    <a:pt x="1331722" y="0"/>
                  </a:moveTo>
                  <a:lnTo>
                    <a:pt x="90170" y="0"/>
                  </a:lnTo>
                  <a:lnTo>
                    <a:pt x="55078" y="7088"/>
                  </a:lnTo>
                  <a:lnTo>
                    <a:pt x="26416" y="26422"/>
                  </a:lnTo>
                  <a:lnTo>
                    <a:pt x="7088" y="55099"/>
                  </a:lnTo>
                  <a:lnTo>
                    <a:pt x="0" y="90220"/>
                  </a:lnTo>
                  <a:lnTo>
                    <a:pt x="0" y="811987"/>
                  </a:lnTo>
                  <a:lnTo>
                    <a:pt x="7088" y="847102"/>
                  </a:lnTo>
                  <a:lnTo>
                    <a:pt x="26416" y="875780"/>
                  </a:lnTo>
                  <a:lnTo>
                    <a:pt x="55078" y="895117"/>
                  </a:lnTo>
                  <a:lnTo>
                    <a:pt x="90170" y="902207"/>
                  </a:lnTo>
                  <a:lnTo>
                    <a:pt x="1331722" y="902207"/>
                  </a:lnTo>
                  <a:lnTo>
                    <a:pt x="1366813" y="895117"/>
                  </a:lnTo>
                  <a:lnTo>
                    <a:pt x="1395476" y="875780"/>
                  </a:lnTo>
                  <a:lnTo>
                    <a:pt x="1414803" y="847102"/>
                  </a:lnTo>
                  <a:lnTo>
                    <a:pt x="1421891" y="811987"/>
                  </a:lnTo>
                  <a:lnTo>
                    <a:pt x="1421891" y="90220"/>
                  </a:lnTo>
                  <a:lnTo>
                    <a:pt x="1414803" y="55099"/>
                  </a:lnTo>
                  <a:lnTo>
                    <a:pt x="1395476" y="26422"/>
                  </a:lnTo>
                  <a:lnTo>
                    <a:pt x="1366813" y="7088"/>
                  </a:lnTo>
                  <a:lnTo>
                    <a:pt x="133172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65775" y="5512307"/>
              <a:ext cx="1422400" cy="902335"/>
            </a:xfrm>
            <a:custGeom>
              <a:avLst/>
              <a:gdLst/>
              <a:ahLst/>
              <a:cxnLst/>
              <a:rect l="l" t="t" r="r" b="b"/>
              <a:pathLst>
                <a:path w="1422400" h="902335">
                  <a:moveTo>
                    <a:pt x="0" y="90220"/>
                  </a:moveTo>
                  <a:lnTo>
                    <a:pt x="7088" y="55099"/>
                  </a:lnTo>
                  <a:lnTo>
                    <a:pt x="26416" y="26422"/>
                  </a:lnTo>
                  <a:lnTo>
                    <a:pt x="55078" y="7088"/>
                  </a:lnTo>
                  <a:lnTo>
                    <a:pt x="90170" y="0"/>
                  </a:lnTo>
                  <a:lnTo>
                    <a:pt x="1331722" y="0"/>
                  </a:lnTo>
                  <a:lnTo>
                    <a:pt x="1366813" y="7088"/>
                  </a:lnTo>
                  <a:lnTo>
                    <a:pt x="1395476" y="26422"/>
                  </a:lnTo>
                  <a:lnTo>
                    <a:pt x="1414803" y="55099"/>
                  </a:lnTo>
                  <a:lnTo>
                    <a:pt x="1421891" y="90220"/>
                  </a:lnTo>
                  <a:lnTo>
                    <a:pt x="1421891" y="811987"/>
                  </a:lnTo>
                  <a:lnTo>
                    <a:pt x="1414803" y="847102"/>
                  </a:lnTo>
                  <a:lnTo>
                    <a:pt x="1395476" y="875780"/>
                  </a:lnTo>
                  <a:lnTo>
                    <a:pt x="1366813" y="895117"/>
                  </a:lnTo>
                  <a:lnTo>
                    <a:pt x="1331722" y="902207"/>
                  </a:lnTo>
                  <a:lnTo>
                    <a:pt x="90170" y="902207"/>
                  </a:lnTo>
                  <a:lnTo>
                    <a:pt x="55078" y="895117"/>
                  </a:lnTo>
                  <a:lnTo>
                    <a:pt x="26416" y="875780"/>
                  </a:lnTo>
                  <a:lnTo>
                    <a:pt x="7088" y="847102"/>
                  </a:lnTo>
                  <a:lnTo>
                    <a:pt x="0" y="811987"/>
                  </a:lnTo>
                  <a:lnTo>
                    <a:pt x="0" y="90220"/>
                  </a:lnTo>
                  <a:close/>
                </a:path>
              </a:pathLst>
            </a:custGeom>
            <a:ln w="12192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379846" y="5846470"/>
            <a:ext cx="796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Golden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Era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638543" y="5356859"/>
            <a:ext cx="1591310" cy="1064260"/>
            <a:chOff x="6638543" y="5356859"/>
            <a:chExt cx="1591310" cy="1064260"/>
          </a:xfrm>
        </p:grpSpPr>
        <p:sp>
          <p:nvSpPr>
            <p:cNvPr id="45" name="object 45"/>
            <p:cNvSpPr/>
            <p:nvPr/>
          </p:nvSpPr>
          <p:spPr>
            <a:xfrm>
              <a:off x="6644639" y="5362955"/>
              <a:ext cx="1422400" cy="902335"/>
            </a:xfrm>
            <a:custGeom>
              <a:avLst/>
              <a:gdLst/>
              <a:ahLst/>
              <a:cxnLst/>
              <a:rect l="l" t="t" r="r" b="b"/>
              <a:pathLst>
                <a:path w="1422400" h="902335">
                  <a:moveTo>
                    <a:pt x="1331721" y="0"/>
                  </a:moveTo>
                  <a:lnTo>
                    <a:pt x="90169" y="0"/>
                  </a:lnTo>
                  <a:lnTo>
                    <a:pt x="55078" y="7088"/>
                  </a:lnTo>
                  <a:lnTo>
                    <a:pt x="26416" y="26416"/>
                  </a:lnTo>
                  <a:lnTo>
                    <a:pt x="7088" y="55078"/>
                  </a:lnTo>
                  <a:lnTo>
                    <a:pt x="0" y="90170"/>
                  </a:lnTo>
                  <a:lnTo>
                    <a:pt x="0" y="811987"/>
                  </a:lnTo>
                  <a:lnTo>
                    <a:pt x="7088" y="847102"/>
                  </a:lnTo>
                  <a:lnTo>
                    <a:pt x="26416" y="875780"/>
                  </a:lnTo>
                  <a:lnTo>
                    <a:pt x="55078" y="895117"/>
                  </a:lnTo>
                  <a:lnTo>
                    <a:pt x="90169" y="902208"/>
                  </a:lnTo>
                  <a:lnTo>
                    <a:pt x="1331721" y="902208"/>
                  </a:lnTo>
                  <a:lnTo>
                    <a:pt x="1366813" y="895117"/>
                  </a:lnTo>
                  <a:lnTo>
                    <a:pt x="1395475" y="875780"/>
                  </a:lnTo>
                  <a:lnTo>
                    <a:pt x="1414803" y="847102"/>
                  </a:lnTo>
                  <a:lnTo>
                    <a:pt x="1421891" y="811987"/>
                  </a:lnTo>
                  <a:lnTo>
                    <a:pt x="1421891" y="90170"/>
                  </a:lnTo>
                  <a:lnTo>
                    <a:pt x="1414803" y="55078"/>
                  </a:lnTo>
                  <a:lnTo>
                    <a:pt x="1395476" y="26416"/>
                  </a:lnTo>
                  <a:lnTo>
                    <a:pt x="1366813" y="7088"/>
                  </a:lnTo>
                  <a:lnTo>
                    <a:pt x="1331721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44639" y="5362955"/>
              <a:ext cx="1422400" cy="902335"/>
            </a:xfrm>
            <a:custGeom>
              <a:avLst/>
              <a:gdLst/>
              <a:ahLst/>
              <a:cxnLst/>
              <a:rect l="l" t="t" r="r" b="b"/>
              <a:pathLst>
                <a:path w="1422400" h="902335">
                  <a:moveTo>
                    <a:pt x="0" y="90170"/>
                  </a:moveTo>
                  <a:lnTo>
                    <a:pt x="7088" y="55078"/>
                  </a:lnTo>
                  <a:lnTo>
                    <a:pt x="26416" y="26416"/>
                  </a:lnTo>
                  <a:lnTo>
                    <a:pt x="55078" y="7088"/>
                  </a:lnTo>
                  <a:lnTo>
                    <a:pt x="90169" y="0"/>
                  </a:lnTo>
                  <a:lnTo>
                    <a:pt x="1331721" y="0"/>
                  </a:lnTo>
                  <a:lnTo>
                    <a:pt x="1366813" y="7088"/>
                  </a:lnTo>
                  <a:lnTo>
                    <a:pt x="1395476" y="26416"/>
                  </a:lnTo>
                  <a:lnTo>
                    <a:pt x="1414803" y="55078"/>
                  </a:lnTo>
                  <a:lnTo>
                    <a:pt x="1421891" y="90170"/>
                  </a:lnTo>
                  <a:lnTo>
                    <a:pt x="1421891" y="811987"/>
                  </a:lnTo>
                  <a:lnTo>
                    <a:pt x="1414803" y="847102"/>
                  </a:lnTo>
                  <a:lnTo>
                    <a:pt x="1395475" y="875780"/>
                  </a:lnTo>
                  <a:lnTo>
                    <a:pt x="1366813" y="895117"/>
                  </a:lnTo>
                  <a:lnTo>
                    <a:pt x="1331721" y="902208"/>
                  </a:lnTo>
                  <a:lnTo>
                    <a:pt x="90169" y="902208"/>
                  </a:lnTo>
                  <a:lnTo>
                    <a:pt x="55078" y="895117"/>
                  </a:lnTo>
                  <a:lnTo>
                    <a:pt x="26416" y="875780"/>
                  </a:lnTo>
                  <a:lnTo>
                    <a:pt x="7088" y="847102"/>
                  </a:lnTo>
                  <a:lnTo>
                    <a:pt x="0" y="811987"/>
                  </a:lnTo>
                  <a:lnTo>
                    <a:pt x="0" y="901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803135" y="5512307"/>
              <a:ext cx="1420495" cy="902335"/>
            </a:xfrm>
            <a:custGeom>
              <a:avLst/>
              <a:gdLst/>
              <a:ahLst/>
              <a:cxnLst/>
              <a:rect l="l" t="t" r="r" b="b"/>
              <a:pathLst>
                <a:path w="1420495" h="902335">
                  <a:moveTo>
                    <a:pt x="1330198" y="0"/>
                  </a:moveTo>
                  <a:lnTo>
                    <a:pt x="90170" y="0"/>
                  </a:lnTo>
                  <a:lnTo>
                    <a:pt x="55078" y="7088"/>
                  </a:lnTo>
                  <a:lnTo>
                    <a:pt x="26416" y="26422"/>
                  </a:lnTo>
                  <a:lnTo>
                    <a:pt x="7088" y="55099"/>
                  </a:lnTo>
                  <a:lnTo>
                    <a:pt x="0" y="90220"/>
                  </a:lnTo>
                  <a:lnTo>
                    <a:pt x="0" y="811987"/>
                  </a:lnTo>
                  <a:lnTo>
                    <a:pt x="7088" y="847102"/>
                  </a:lnTo>
                  <a:lnTo>
                    <a:pt x="26416" y="875780"/>
                  </a:lnTo>
                  <a:lnTo>
                    <a:pt x="55078" y="895117"/>
                  </a:lnTo>
                  <a:lnTo>
                    <a:pt x="90170" y="902207"/>
                  </a:lnTo>
                  <a:lnTo>
                    <a:pt x="1330198" y="902207"/>
                  </a:lnTo>
                  <a:lnTo>
                    <a:pt x="1365289" y="895117"/>
                  </a:lnTo>
                  <a:lnTo>
                    <a:pt x="1393952" y="875780"/>
                  </a:lnTo>
                  <a:lnTo>
                    <a:pt x="1413279" y="847102"/>
                  </a:lnTo>
                  <a:lnTo>
                    <a:pt x="1420368" y="811987"/>
                  </a:lnTo>
                  <a:lnTo>
                    <a:pt x="1420368" y="90220"/>
                  </a:lnTo>
                  <a:lnTo>
                    <a:pt x="1413279" y="55099"/>
                  </a:lnTo>
                  <a:lnTo>
                    <a:pt x="1393952" y="26422"/>
                  </a:lnTo>
                  <a:lnTo>
                    <a:pt x="1365289" y="7088"/>
                  </a:lnTo>
                  <a:lnTo>
                    <a:pt x="133019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03135" y="5512307"/>
              <a:ext cx="1420495" cy="902335"/>
            </a:xfrm>
            <a:custGeom>
              <a:avLst/>
              <a:gdLst/>
              <a:ahLst/>
              <a:cxnLst/>
              <a:rect l="l" t="t" r="r" b="b"/>
              <a:pathLst>
                <a:path w="1420495" h="902335">
                  <a:moveTo>
                    <a:pt x="0" y="90220"/>
                  </a:moveTo>
                  <a:lnTo>
                    <a:pt x="7088" y="55099"/>
                  </a:lnTo>
                  <a:lnTo>
                    <a:pt x="26416" y="26422"/>
                  </a:lnTo>
                  <a:lnTo>
                    <a:pt x="55078" y="7088"/>
                  </a:lnTo>
                  <a:lnTo>
                    <a:pt x="90170" y="0"/>
                  </a:lnTo>
                  <a:lnTo>
                    <a:pt x="1330198" y="0"/>
                  </a:lnTo>
                  <a:lnTo>
                    <a:pt x="1365289" y="7088"/>
                  </a:lnTo>
                  <a:lnTo>
                    <a:pt x="1393952" y="26422"/>
                  </a:lnTo>
                  <a:lnTo>
                    <a:pt x="1413279" y="55099"/>
                  </a:lnTo>
                  <a:lnTo>
                    <a:pt x="1420368" y="90220"/>
                  </a:lnTo>
                  <a:lnTo>
                    <a:pt x="1420368" y="811987"/>
                  </a:lnTo>
                  <a:lnTo>
                    <a:pt x="1413279" y="847102"/>
                  </a:lnTo>
                  <a:lnTo>
                    <a:pt x="1393952" y="875780"/>
                  </a:lnTo>
                  <a:lnTo>
                    <a:pt x="1365289" y="895117"/>
                  </a:lnTo>
                  <a:lnTo>
                    <a:pt x="1330198" y="902207"/>
                  </a:lnTo>
                  <a:lnTo>
                    <a:pt x="90170" y="902207"/>
                  </a:lnTo>
                  <a:lnTo>
                    <a:pt x="55078" y="895117"/>
                  </a:lnTo>
                  <a:lnTo>
                    <a:pt x="26416" y="875780"/>
                  </a:lnTo>
                  <a:lnTo>
                    <a:pt x="7088" y="847102"/>
                  </a:lnTo>
                  <a:lnTo>
                    <a:pt x="0" y="811987"/>
                  </a:lnTo>
                  <a:lnTo>
                    <a:pt x="0" y="90220"/>
                  </a:lnTo>
                  <a:close/>
                </a:path>
              </a:pathLst>
            </a:custGeom>
            <a:ln w="12191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102856" y="5846470"/>
            <a:ext cx="821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Modern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Era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8F8F8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015" y="6095"/>
              <a:ext cx="1784604" cy="17846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212" y="1045463"/>
              <a:ext cx="1155192" cy="1150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9" y="1050633"/>
              <a:ext cx="1116813" cy="11114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Edward </a:t>
            </a:r>
            <a:r>
              <a:rPr spc="-5" dirty="0"/>
              <a:t>Jenner</a:t>
            </a:r>
            <a:r>
              <a:rPr spc="20" dirty="0"/>
              <a:t> </a:t>
            </a:r>
            <a:r>
              <a:rPr i="0" spc="-5" dirty="0">
                <a:latin typeface="Times New Roman"/>
                <a:cs typeface="Times New Roman"/>
              </a:rPr>
              <a:t>(1749-1823)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0563" y="1143000"/>
            <a:ext cx="8312784" cy="53445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95910" indent="-283845" algn="just">
              <a:lnSpc>
                <a:spcPct val="100000"/>
              </a:lnSpc>
              <a:spcBef>
                <a:spcPts val="365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</a:tabLst>
            </a:pPr>
            <a:r>
              <a:rPr sz="2800" smtClean="0">
                <a:latin typeface="Times New Roman"/>
                <a:cs typeface="Times New Roman"/>
              </a:rPr>
              <a:t>First </a:t>
            </a:r>
            <a:r>
              <a:rPr sz="2800" spc="-5" smtClean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prevent small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pox.</a:t>
            </a:r>
            <a:endParaRPr sz="2800">
              <a:latin typeface="Times New Roman"/>
              <a:cs typeface="Times New Roman"/>
            </a:endParaRPr>
          </a:p>
          <a:p>
            <a:pPr marL="295910" indent="-283845" algn="just">
              <a:lnSpc>
                <a:spcPct val="100000"/>
              </a:lnSpc>
              <a:spcBef>
                <a:spcPts val="260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</a:tabLst>
            </a:pPr>
            <a:r>
              <a:rPr sz="2800" spc="-5" dirty="0">
                <a:latin typeface="Times New Roman"/>
                <a:cs typeface="Times New Roman"/>
              </a:rPr>
              <a:t>He discovered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technique of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vaccination.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25389"/>
              </a:buClr>
              <a:buFont typeface="Arial"/>
              <a:buChar char=""/>
            </a:pPr>
            <a:endParaRPr sz="33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3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Alexander</a:t>
            </a:r>
            <a:r>
              <a:rPr sz="3000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i="1" dirty="0">
                <a:solidFill>
                  <a:srgbClr val="FF0000"/>
                </a:solidFill>
                <a:latin typeface="Times New Roman"/>
                <a:cs typeface="Times New Roman"/>
              </a:rPr>
              <a:t>Flemming</a:t>
            </a:r>
            <a:endParaRPr sz="3000">
              <a:latin typeface="Times New Roman"/>
              <a:cs typeface="Times New Roman"/>
            </a:endParaRPr>
          </a:p>
          <a:p>
            <a:pPr marL="279400" marR="3237865" indent="-266700" algn="just">
              <a:lnSpc>
                <a:spcPct val="107900"/>
              </a:lnSpc>
              <a:spcBef>
                <a:spcPts val="5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</a:tabLst>
            </a:pPr>
            <a:r>
              <a:rPr sz="2800" spc="-5" dirty="0">
                <a:latin typeface="Times New Roman"/>
                <a:cs typeface="Times New Roman"/>
              </a:rPr>
              <a:t>He discovered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penicillin </a:t>
            </a:r>
            <a:r>
              <a:rPr sz="2800" spc="-114" dirty="0">
                <a:latin typeface="Times New Roman"/>
                <a:cs typeface="Times New Roman"/>
              </a:rPr>
              <a:t>from  </a:t>
            </a:r>
            <a:r>
              <a:rPr sz="2800" i="1" spc="-5" dirty="0">
                <a:latin typeface="Times New Roman"/>
                <a:cs typeface="Times New Roman"/>
              </a:rPr>
              <a:t>penicillium </a:t>
            </a:r>
            <a:r>
              <a:rPr sz="2800" i="1" dirty="0">
                <a:latin typeface="Times New Roman"/>
                <a:cs typeface="Times New Roman"/>
              </a:rPr>
              <a:t>notatum </a:t>
            </a:r>
            <a:r>
              <a:rPr sz="2800" spc="-5" dirty="0">
                <a:latin typeface="Times New Roman"/>
                <a:cs typeface="Times New Roman"/>
              </a:rPr>
              <a:t>that destroy  several pathogenic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bacteria.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25389"/>
              </a:buClr>
            </a:pP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ts val="3190"/>
              </a:lnSpc>
            </a:pP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Paul Erlich</a:t>
            </a:r>
            <a:r>
              <a:rPr sz="28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(1920)</a:t>
            </a:r>
            <a:endParaRPr sz="2800">
              <a:latin typeface="Times New Roman"/>
              <a:cs typeface="Times New Roman"/>
            </a:endParaRPr>
          </a:p>
          <a:p>
            <a:pPr marL="295910" indent="-283845">
              <a:lnSpc>
                <a:spcPts val="2990"/>
              </a:lnSpc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</a:tabLst>
            </a:pPr>
            <a:r>
              <a:rPr sz="2800" spc="-5" dirty="0">
                <a:latin typeface="Times New Roman"/>
                <a:cs typeface="Times New Roman"/>
              </a:rPr>
              <a:t>He discovered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treatment of </a:t>
            </a:r>
            <a:r>
              <a:rPr sz="2800" dirty="0">
                <a:latin typeface="Times New Roman"/>
                <a:cs typeface="Times New Roman"/>
              </a:rPr>
              <a:t>syphilis </a:t>
            </a:r>
            <a:r>
              <a:rPr sz="2800" spc="-5" dirty="0">
                <a:latin typeface="Times New Roman"/>
                <a:cs typeface="Times New Roman"/>
              </a:rPr>
              <a:t>by </a:t>
            </a:r>
            <a:r>
              <a:rPr sz="2800" dirty="0">
                <a:latin typeface="Times New Roman"/>
                <a:cs typeface="Times New Roman"/>
              </a:rPr>
              <a:t>using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arsenic</a:t>
            </a:r>
            <a:endParaRPr sz="2800">
              <a:latin typeface="Times New Roman"/>
              <a:cs typeface="Times New Roman"/>
            </a:endParaRPr>
          </a:p>
          <a:p>
            <a:pPr marL="295910" marR="5080" indent="-283845">
              <a:lnSpc>
                <a:spcPct val="70000"/>
              </a:lnSpc>
              <a:spcBef>
                <a:spcPts val="805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296545" algn="l"/>
              </a:tabLst>
            </a:pPr>
            <a:r>
              <a:rPr sz="2800" spc="-5" dirty="0">
                <a:latin typeface="Times New Roman"/>
                <a:cs typeface="Times New Roman"/>
              </a:rPr>
              <a:t>He Studied </a:t>
            </a:r>
            <a:r>
              <a:rPr sz="2800" dirty="0">
                <a:latin typeface="Times New Roman"/>
                <a:cs typeface="Times New Roman"/>
              </a:rPr>
              <a:t>toxins </a:t>
            </a:r>
            <a:r>
              <a:rPr sz="2800" spc="-5" dirty="0">
                <a:latin typeface="Times New Roman"/>
                <a:cs typeface="Times New Roman"/>
              </a:rPr>
              <a:t>and antitoxins in quantitative terms </a:t>
            </a:r>
            <a:r>
              <a:rPr sz="2800" spc="-409" dirty="0">
                <a:latin typeface="Times New Roman"/>
                <a:cs typeface="Times New Roman"/>
              </a:rPr>
              <a:t>&amp;  </a:t>
            </a:r>
            <a:r>
              <a:rPr sz="2800" spc="-5" dirty="0">
                <a:latin typeface="Times New Roman"/>
                <a:cs typeface="Times New Roman"/>
              </a:rPr>
              <a:t>laid foundation of biological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standardization.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67400" y="2066544"/>
            <a:ext cx="2362200" cy="2514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8F8F8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015" y="6095"/>
              <a:ext cx="1784604" cy="17846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212" y="1045463"/>
              <a:ext cx="1155192" cy="1150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9" y="1050633"/>
              <a:ext cx="1116813" cy="11114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" y="70103"/>
            <a:ext cx="7901940" cy="12039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30200" y="216154"/>
            <a:ext cx="7217409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i="0" spc="-50" dirty="0">
                <a:solidFill>
                  <a:srgbClr val="3E4258"/>
                </a:solidFill>
                <a:latin typeface="Arial"/>
                <a:cs typeface="Arial"/>
              </a:rPr>
              <a:t>IMPORTANT</a:t>
            </a:r>
            <a:r>
              <a:rPr sz="4300" i="0" spc="-80" dirty="0">
                <a:solidFill>
                  <a:srgbClr val="3E4258"/>
                </a:solidFill>
                <a:latin typeface="Arial"/>
                <a:cs typeface="Arial"/>
              </a:rPr>
              <a:t> </a:t>
            </a:r>
            <a:r>
              <a:rPr sz="4300" i="0" spc="-5" dirty="0">
                <a:solidFill>
                  <a:srgbClr val="3E4258"/>
                </a:solidFill>
                <a:latin typeface="Arial"/>
                <a:cs typeface="Arial"/>
              </a:rPr>
              <a:t>DISCOVERIES:</a:t>
            </a:r>
            <a:endParaRPr sz="4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0563" y="994663"/>
            <a:ext cx="121666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Bacteria: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8267" y="1357376"/>
            <a:ext cx="226504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5910" algn="l"/>
              </a:tabLst>
            </a:pPr>
            <a:r>
              <a:rPr sz="2050" spc="-520" dirty="0">
                <a:solidFill>
                  <a:srgbClr val="525389"/>
                </a:solidFill>
                <a:latin typeface="Arial"/>
                <a:cs typeface="Arial"/>
              </a:rPr>
              <a:t>	</a:t>
            </a:r>
            <a:r>
              <a:rPr sz="2600" dirty="0">
                <a:latin typeface="Times New Roman"/>
                <a:cs typeface="Times New Roman"/>
              </a:rPr>
              <a:t>Hansen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(1874)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8267" y="1710639"/>
            <a:ext cx="226504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5910" algn="l"/>
              </a:tabLst>
            </a:pPr>
            <a:r>
              <a:rPr sz="2050" spc="-520" dirty="0">
                <a:solidFill>
                  <a:srgbClr val="525389"/>
                </a:solidFill>
                <a:latin typeface="Arial"/>
                <a:cs typeface="Arial"/>
              </a:rPr>
              <a:t>	</a:t>
            </a:r>
            <a:r>
              <a:rPr sz="2600" spc="-5" dirty="0">
                <a:latin typeface="Times New Roman"/>
                <a:cs typeface="Times New Roman"/>
              </a:rPr>
              <a:t>Neisser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(1879)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06014" y="1357376"/>
            <a:ext cx="2621280" cy="775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0" indent="-495300">
              <a:lnSpc>
                <a:spcPts val="2950"/>
              </a:lnSpc>
              <a:spcBef>
                <a:spcPts val="105"/>
              </a:spcBef>
              <a:buChar char="–"/>
              <a:tabLst>
                <a:tab pos="507365" algn="l"/>
                <a:tab pos="508000" algn="l"/>
              </a:tabLst>
            </a:pPr>
            <a:r>
              <a:rPr sz="2600" dirty="0">
                <a:latin typeface="Times New Roman"/>
                <a:cs typeface="Times New Roman"/>
              </a:rPr>
              <a:t>Leprosy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bacllus</a:t>
            </a:r>
            <a:endParaRPr sz="2600">
              <a:latin typeface="Times New Roman"/>
              <a:cs typeface="Times New Roman"/>
            </a:endParaRPr>
          </a:p>
          <a:p>
            <a:pPr marL="508000" indent="-495300">
              <a:lnSpc>
                <a:spcPts val="2950"/>
              </a:lnSpc>
              <a:buChar char="–"/>
              <a:tabLst>
                <a:tab pos="507365" algn="l"/>
                <a:tab pos="508000" algn="l"/>
              </a:tabLst>
            </a:pPr>
            <a:r>
              <a:rPr sz="2600" dirty="0">
                <a:latin typeface="Times New Roman"/>
                <a:cs typeface="Times New Roman"/>
              </a:rPr>
              <a:t>Gonococcus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8267" y="2064766"/>
            <a:ext cx="22301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5910" algn="l"/>
              </a:tabLst>
            </a:pPr>
            <a:r>
              <a:rPr sz="2050" spc="-520" dirty="0">
                <a:solidFill>
                  <a:srgbClr val="525389"/>
                </a:solidFill>
                <a:latin typeface="Arial"/>
                <a:cs typeface="Arial"/>
              </a:rPr>
              <a:t>	</a:t>
            </a:r>
            <a:r>
              <a:rPr sz="2600" dirty="0">
                <a:latin typeface="Times New Roman"/>
                <a:cs typeface="Times New Roman"/>
              </a:rPr>
              <a:t>Ogston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(1881)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53257" y="2064766"/>
            <a:ext cx="25139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5450" algn="l"/>
              </a:tabLst>
            </a:pPr>
            <a:r>
              <a:rPr sz="2600" dirty="0">
                <a:latin typeface="Times New Roman"/>
                <a:cs typeface="Times New Roman"/>
              </a:rPr>
              <a:t>–	Stap</a:t>
            </a:r>
            <a:r>
              <a:rPr sz="2600" spc="5" dirty="0">
                <a:latin typeface="Times New Roman"/>
                <a:cs typeface="Times New Roman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yl</a:t>
            </a:r>
            <a:r>
              <a:rPr sz="2600" spc="5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cocc</a:t>
            </a:r>
            <a:r>
              <a:rPr sz="2600" spc="-15" dirty="0">
                <a:latin typeface="Times New Roman"/>
                <a:cs typeface="Times New Roman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8267" y="2418333"/>
            <a:ext cx="235077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5910" algn="l"/>
              </a:tabLst>
            </a:pPr>
            <a:r>
              <a:rPr sz="2050" spc="-520" dirty="0">
                <a:solidFill>
                  <a:srgbClr val="525389"/>
                </a:solidFill>
                <a:latin typeface="Arial"/>
                <a:cs typeface="Arial"/>
              </a:rPr>
              <a:t>	</a:t>
            </a:r>
            <a:r>
              <a:rPr sz="2600" spc="-10" dirty="0">
                <a:latin typeface="Times New Roman"/>
                <a:cs typeface="Times New Roman"/>
              </a:rPr>
              <a:t>Loeffler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(1884)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8267" y="2771901"/>
            <a:ext cx="25146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5910" algn="l"/>
              </a:tabLst>
            </a:pPr>
            <a:r>
              <a:rPr sz="2050" spc="-520" dirty="0">
                <a:solidFill>
                  <a:srgbClr val="525389"/>
                </a:solidFill>
                <a:latin typeface="Arial"/>
                <a:cs typeface="Arial"/>
              </a:rPr>
              <a:t>	</a:t>
            </a:r>
            <a:r>
              <a:rPr sz="2600" dirty="0">
                <a:latin typeface="Times New Roman"/>
                <a:cs typeface="Times New Roman"/>
              </a:rPr>
              <a:t>Roux 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Yersin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91357" y="2418333"/>
            <a:ext cx="2875915" cy="775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1630" indent="-329565">
              <a:lnSpc>
                <a:spcPts val="2950"/>
              </a:lnSpc>
              <a:spcBef>
                <a:spcPts val="105"/>
              </a:spcBef>
              <a:buChar char="–"/>
              <a:tabLst>
                <a:tab pos="341630" algn="l"/>
                <a:tab pos="342265" algn="l"/>
              </a:tabLst>
            </a:pPr>
            <a:r>
              <a:rPr sz="2600" dirty="0">
                <a:latin typeface="Times New Roman"/>
                <a:cs typeface="Times New Roman"/>
              </a:rPr>
              <a:t>Diphtheria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bacillus</a:t>
            </a:r>
            <a:endParaRPr sz="2600">
              <a:latin typeface="Times New Roman"/>
              <a:cs typeface="Times New Roman"/>
            </a:endParaRPr>
          </a:p>
          <a:p>
            <a:pPr marL="344805" indent="-330200">
              <a:lnSpc>
                <a:spcPts val="2950"/>
              </a:lnSpc>
              <a:buChar char="–"/>
              <a:tabLst>
                <a:tab pos="344805" algn="l"/>
                <a:tab pos="345440" algn="l"/>
              </a:tabLst>
            </a:pPr>
            <a:r>
              <a:rPr sz="2600" dirty="0">
                <a:latin typeface="Times New Roman"/>
                <a:cs typeface="Times New Roman"/>
              </a:rPr>
              <a:t>Diphtheria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toxin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0563" y="3509898"/>
            <a:ext cx="110744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5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irus</a:t>
            </a:r>
            <a:r>
              <a:rPr sz="2600" spc="-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s: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0563" y="3872610"/>
            <a:ext cx="76263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5910" algn="l"/>
                <a:tab pos="5955665" algn="l"/>
              </a:tabLst>
            </a:pPr>
            <a:r>
              <a:rPr sz="2050" spc="-520" dirty="0">
                <a:solidFill>
                  <a:srgbClr val="525389"/>
                </a:solidFill>
                <a:latin typeface="Arial"/>
                <a:cs typeface="Arial"/>
              </a:rPr>
              <a:t>	</a:t>
            </a:r>
            <a:r>
              <a:rPr sz="2600" i="1" spc="-5" dirty="0">
                <a:latin typeface="Times New Roman"/>
                <a:cs typeface="Times New Roman"/>
              </a:rPr>
              <a:t>Beijerinck </a:t>
            </a:r>
            <a:r>
              <a:rPr sz="2600" dirty="0">
                <a:latin typeface="Times New Roman"/>
                <a:cs typeface="Times New Roman"/>
              </a:rPr>
              <a:t>(1898) - Coined the </a:t>
            </a:r>
            <a:r>
              <a:rPr sz="2600" spc="-5" dirty="0">
                <a:latin typeface="Times New Roman"/>
                <a:cs typeface="Times New Roman"/>
              </a:rPr>
              <a:t>term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i="1" spc="-40" dirty="0">
                <a:latin typeface="Times New Roman"/>
                <a:cs typeface="Times New Roman"/>
              </a:rPr>
              <a:t>Virus	</a:t>
            </a:r>
            <a:r>
              <a:rPr sz="2600" dirty="0">
                <a:latin typeface="Times New Roman"/>
                <a:cs typeface="Times New Roman"/>
              </a:rPr>
              <a:t>for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filterable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4027" y="4149978"/>
            <a:ext cx="23368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Times New Roman"/>
                <a:cs typeface="Times New Roman"/>
              </a:rPr>
              <a:t>infectious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agents.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0563" y="4503546"/>
            <a:ext cx="8298180" cy="775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ts val="2950"/>
              </a:lnSpc>
              <a:spcBef>
                <a:spcPts val="100"/>
              </a:spcBef>
              <a:buClr>
                <a:srgbClr val="525389"/>
              </a:buClr>
              <a:buSzPct val="7884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600" i="1" dirty="0">
                <a:latin typeface="Times New Roman"/>
                <a:cs typeface="Times New Roman"/>
              </a:rPr>
              <a:t>Pasteur </a:t>
            </a:r>
            <a:r>
              <a:rPr sz="2600" dirty="0">
                <a:latin typeface="Times New Roman"/>
                <a:cs typeface="Times New Roman"/>
              </a:rPr>
              <a:t>developed Rabies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vaccine.</a:t>
            </a:r>
            <a:endParaRPr sz="2600">
              <a:latin typeface="Times New Roman"/>
              <a:cs typeface="Times New Roman"/>
            </a:endParaRPr>
          </a:p>
          <a:p>
            <a:pPr marL="295910" indent="-283845">
              <a:lnSpc>
                <a:spcPts val="2950"/>
              </a:lnSpc>
              <a:buClr>
                <a:srgbClr val="525389"/>
              </a:buClr>
              <a:buSzPct val="78846"/>
              <a:buFont typeface="Arial"/>
              <a:buChar char=""/>
              <a:tabLst>
                <a:tab pos="295910" algn="l"/>
                <a:tab pos="296545" algn="l"/>
                <a:tab pos="2717800" algn="l"/>
              </a:tabLst>
            </a:pPr>
            <a:r>
              <a:rPr sz="2600" i="1" dirty="0">
                <a:latin typeface="Times New Roman"/>
                <a:cs typeface="Times New Roman"/>
              </a:rPr>
              <a:t>GoodPasteur	</a:t>
            </a:r>
            <a:r>
              <a:rPr sz="2600" dirty="0">
                <a:latin typeface="Times New Roman"/>
                <a:cs typeface="Times New Roman"/>
              </a:rPr>
              <a:t>- Cultivation of viruses on </a:t>
            </a:r>
            <a:r>
              <a:rPr sz="2600" spc="-5" dirty="0">
                <a:latin typeface="Times New Roman"/>
                <a:cs typeface="Times New Roman"/>
              </a:rPr>
              <a:t>chick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embryos.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0563" y="5210936"/>
            <a:ext cx="69405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5910" algn="l"/>
              </a:tabLst>
            </a:pPr>
            <a:r>
              <a:rPr sz="2050" spc="-520" dirty="0">
                <a:solidFill>
                  <a:srgbClr val="525389"/>
                </a:solidFill>
                <a:latin typeface="Arial"/>
                <a:cs typeface="Arial"/>
              </a:rPr>
              <a:t>	</a:t>
            </a:r>
            <a:r>
              <a:rPr sz="2600" i="1" dirty="0">
                <a:latin typeface="Times New Roman"/>
                <a:cs typeface="Times New Roman"/>
              </a:rPr>
              <a:t>Charles Chamberland</a:t>
            </a:r>
            <a:r>
              <a:rPr sz="2600" dirty="0">
                <a:latin typeface="Times New Roman"/>
                <a:cs typeface="Times New Roman"/>
              </a:rPr>
              <a:t>, </a:t>
            </a:r>
            <a:r>
              <a:rPr sz="2600" spc="5" dirty="0">
                <a:latin typeface="Times New Roman"/>
                <a:cs typeface="Times New Roman"/>
              </a:rPr>
              <a:t>one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10" dirty="0">
                <a:latin typeface="Times New Roman"/>
                <a:cs typeface="Times New Roman"/>
              </a:rPr>
              <a:t>Pasteur’s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associates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4027" y="5488330"/>
            <a:ext cx="51079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Times New Roman"/>
                <a:cs typeface="Times New Roman"/>
              </a:rPr>
              <a:t>constructed </a:t>
            </a: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spc="-5" dirty="0">
                <a:latin typeface="Times New Roman"/>
                <a:cs typeface="Times New Roman"/>
              </a:rPr>
              <a:t>porcelain bacterial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filter</a:t>
            </a:r>
            <a:r>
              <a:rPr sz="2600" b="1" spc="-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0563" y="5841898"/>
            <a:ext cx="53822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5910" algn="l"/>
              </a:tabLst>
            </a:pPr>
            <a:r>
              <a:rPr sz="2050" spc="-520" dirty="0">
                <a:solidFill>
                  <a:srgbClr val="525389"/>
                </a:solidFill>
                <a:latin typeface="Arial"/>
                <a:cs typeface="Arial"/>
              </a:rPr>
              <a:t>	</a:t>
            </a:r>
            <a:r>
              <a:rPr sz="2600" i="1" spc="-40" dirty="0">
                <a:latin typeface="Times New Roman"/>
                <a:cs typeface="Times New Roman"/>
              </a:rPr>
              <a:t>Twort </a:t>
            </a:r>
            <a:r>
              <a:rPr sz="2600" i="1" spc="5" dirty="0">
                <a:latin typeface="Times New Roman"/>
                <a:cs typeface="Times New Roman"/>
              </a:rPr>
              <a:t>and </a:t>
            </a:r>
            <a:r>
              <a:rPr sz="2600" i="1" spc="-15" dirty="0">
                <a:latin typeface="Times New Roman"/>
                <a:cs typeface="Times New Roman"/>
              </a:rPr>
              <a:t>d’Herelle </a:t>
            </a:r>
            <a:r>
              <a:rPr sz="2600" dirty="0">
                <a:latin typeface="Times New Roman"/>
                <a:cs typeface="Times New Roman"/>
              </a:rPr>
              <a:t>-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Bacteriophages.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0563" y="6195161"/>
            <a:ext cx="232664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5910" algn="l"/>
              </a:tabLst>
            </a:pPr>
            <a:r>
              <a:rPr sz="2050" spc="-515" dirty="0">
                <a:solidFill>
                  <a:srgbClr val="525389"/>
                </a:solidFill>
                <a:latin typeface="Arial"/>
                <a:cs typeface="Arial"/>
              </a:rPr>
              <a:t>	</a:t>
            </a:r>
            <a:r>
              <a:rPr sz="2600" i="1" spc="-15" dirty="0">
                <a:latin typeface="Times New Roman"/>
                <a:cs typeface="Times New Roman"/>
              </a:rPr>
              <a:t>Edward</a:t>
            </a:r>
            <a:r>
              <a:rPr sz="2600" i="1" spc="-85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Jenner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50794" y="6195161"/>
            <a:ext cx="375602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6385" algn="l"/>
              </a:tabLst>
            </a:pPr>
            <a:r>
              <a:rPr sz="2600" dirty="0">
                <a:latin typeface="Times New Roman"/>
                <a:cs typeface="Times New Roman"/>
              </a:rPr>
              <a:t>-	</a:t>
            </a:r>
            <a:r>
              <a:rPr sz="2600" spc="-30" dirty="0">
                <a:latin typeface="Times New Roman"/>
                <a:cs typeface="Times New Roman"/>
              </a:rPr>
              <a:t>Vaccination </a:t>
            </a:r>
            <a:r>
              <a:rPr sz="2600" dirty="0">
                <a:latin typeface="Times New Roman"/>
                <a:cs typeface="Times New Roman"/>
              </a:rPr>
              <a:t>for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Smallpox.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8F8F8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015" y="6095"/>
              <a:ext cx="1784604" cy="17846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212" y="1045463"/>
              <a:ext cx="1155192" cy="1150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9" y="1050633"/>
              <a:ext cx="1116813" cy="11114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014983" y="0"/>
            <a:ext cx="73660" cy="2061210"/>
          </a:xfrm>
          <a:custGeom>
            <a:avLst/>
            <a:gdLst/>
            <a:ahLst/>
            <a:cxnLst/>
            <a:rect l="l" t="t" r="r" b="b"/>
            <a:pathLst>
              <a:path w="73659" h="2061210">
                <a:moveTo>
                  <a:pt x="0" y="2060842"/>
                </a:moveTo>
                <a:lnTo>
                  <a:pt x="73152" y="2060842"/>
                </a:lnTo>
                <a:lnTo>
                  <a:pt x="73152" y="0"/>
                </a:lnTo>
                <a:lnTo>
                  <a:pt x="0" y="0"/>
                </a:lnTo>
                <a:lnTo>
                  <a:pt x="0" y="20608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444" y="324611"/>
            <a:ext cx="4581144" cy="1220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74370" y="476758"/>
            <a:ext cx="387731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i="0" spc="-5" dirty="0">
                <a:solidFill>
                  <a:srgbClr val="3E4258"/>
                </a:solidFill>
                <a:latin typeface="Arial"/>
                <a:cs typeface="Arial"/>
              </a:rPr>
              <a:t>MODERN</a:t>
            </a:r>
            <a:r>
              <a:rPr sz="4300" i="0" spc="-65" dirty="0">
                <a:solidFill>
                  <a:srgbClr val="3E4258"/>
                </a:solidFill>
                <a:latin typeface="Arial"/>
                <a:cs typeface="Arial"/>
              </a:rPr>
              <a:t> </a:t>
            </a:r>
            <a:r>
              <a:rPr sz="4300" i="0" spc="-5" dirty="0">
                <a:solidFill>
                  <a:srgbClr val="3E4258"/>
                </a:solidFill>
                <a:latin typeface="Arial"/>
                <a:cs typeface="Arial"/>
              </a:rPr>
              <a:t>ERA:</a:t>
            </a:r>
            <a:endParaRPr sz="4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4733" y="1470101"/>
            <a:ext cx="28181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Nobel</a:t>
            </a:r>
            <a:r>
              <a:rPr sz="30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Laureates</a:t>
            </a:r>
            <a:endParaRPr sz="3000">
              <a:latin typeface="Arial"/>
              <a:cs typeface="Arial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90779" y="2056066"/>
          <a:ext cx="8425179" cy="47971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955"/>
                <a:gridCol w="1895475"/>
                <a:gridCol w="2830830"/>
                <a:gridCol w="3042919"/>
              </a:tblGrid>
              <a:tr h="418973">
                <a:tc gridSpan="2">
                  <a:txBody>
                    <a:bodyPr/>
                    <a:lstStyle/>
                    <a:p>
                      <a:pPr marL="25781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Years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9525">
                      <a:solidFill>
                        <a:srgbClr val="823885"/>
                      </a:solidFill>
                      <a:prstDash val="solid"/>
                    </a:lnL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ECDA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085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Nobel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laureates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ECDAED"/>
                    </a:solidFill>
                  </a:tcPr>
                </a:tc>
                <a:tc>
                  <a:txBody>
                    <a:bodyPr/>
                    <a:lstStyle/>
                    <a:p>
                      <a:pPr marR="75501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tr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R w="9525">
                      <a:solidFill>
                        <a:srgbClr val="823885"/>
                      </a:solidFill>
                      <a:prstDash val="solid"/>
                    </a:lnR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ECDAED"/>
                    </a:solidFill>
                  </a:tcPr>
                </a:tc>
              </a:tr>
              <a:tr h="4189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23885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1901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9339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i="1" spc="-75" dirty="0">
                          <a:latin typeface="Times New Roman"/>
                          <a:cs typeface="Times New Roman"/>
                        </a:rPr>
                        <a:t>Von</a:t>
                      </a:r>
                      <a:r>
                        <a:rPr sz="1800" b="1" i="1" spc="-5" dirty="0">
                          <a:latin typeface="Times New Roman"/>
                          <a:cs typeface="Times New Roman"/>
                        </a:rPr>
                        <a:t> behring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8803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Dipth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antitox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R w="9525">
                      <a:solidFill>
                        <a:srgbClr val="823885"/>
                      </a:solidFill>
                      <a:prstDash val="solid"/>
                    </a:lnR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189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23885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1902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940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i="1" spc="-5" dirty="0">
                          <a:latin typeface="Times New Roman"/>
                          <a:cs typeface="Times New Roman"/>
                        </a:rPr>
                        <a:t>Ronald</a:t>
                      </a:r>
                      <a:r>
                        <a:rPr sz="18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Times New Roman"/>
                          <a:cs typeface="Times New Roman"/>
                        </a:rPr>
                        <a:t>Ross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Malaria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R w="9525">
                      <a:solidFill>
                        <a:srgbClr val="823885"/>
                      </a:solidFill>
                      <a:prstDash val="solid"/>
                    </a:lnR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18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23885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1905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9339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i="1" spc="-5" dirty="0">
                          <a:latin typeface="Times New Roman"/>
                          <a:cs typeface="Times New Roman"/>
                        </a:rPr>
                        <a:t>Robert</a:t>
                      </a:r>
                      <a:r>
                        <a:rPr sz="18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koch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558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Tb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R w="9525">
                      <a:solidFill>
                        <a:srgbClr val="823885"/>
                      </a:solidFill>
                      <a:prstDash val="solid"/>
                    </a:lnR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188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23885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1908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9212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i="1" spc="-5" dirty="0">
                          <a:latin typeface="Times New Roman"/>
                          <a:cs typeface="Times New Roman"/>
                        </a:rPr>
                        <a:t>Metchnikoff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899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Phagoc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tosis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R w="9525">
                      <a:solidFill>
                        <a:srgbClr val="823885"/>
                      </a:solidFill>
                      <a:prstDash val="solid"/>
                    </a:lnR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18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23885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1945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9085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Flemming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988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Penicillin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R w="9525">
                      <a:solidFill>
                        <a:srgbClr val="823885"/>
                      </a:solidFill>
                      <a:prstDash val="solid"/>
                    </a:lnR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189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23885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1962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9022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i="1" spc="-15" dirty="0">
                          <a:latin typeface="Times New Roman"/>
                          <a:cs typeface="Times New Roman"/>
                        </a:rPr>
                        <a:t>Watson,Crick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5247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Structur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DNA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R w="9525">
                      <a:solidFill>
                        <a:srgbClr val="823885"/>
                      </a:solidFill>
                      <a:prstDash val="solid"/>
                    </a:lnR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189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23885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1968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9022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i="1" spc="-10" dirty="0">
                          <a:latin typeface="Times New Roman"/>
                          <a:cs typeface="Times New Roman"/>
                        </a:rPr>
                        <a:t>Holley,Khorana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9629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Genetic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code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R w="9525">
                      <a:solidFill>
                        <a:srgbClr val="823885"/>
                      </a:solidFill>
                      <a:prstDash val="solid"/>
                    </a:lnR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1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23885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1997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9085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i="1" spc="-5" dirty="0">
                          <a:latin typeface="Times New Roman"/>
                          <a:cs typeface="Times New Roman"/>
                        </a:rPr>
                        <a:t>Pruisner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558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Prions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R w="9525">
                      <a:solidFill>
                        <a:srgbClr val="823885"/>
                      </a:solidFill>
                      <a:prstDash val="solid"/>
                    </a:lnR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23885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2002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92759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i="1" spc="-15" dirty="0">
                          <a:latin typeface="Times New Roman"/>
                          <a:cs typeface="Times New Roman"/>
                        </a:rPr>
                        <a:t>Brenner,</a:t>
                      </a:r>
                      <a:r>
                        <a:rPr sz="1800" b="1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Hervitz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Genetic regulation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organ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8895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development &amp;cell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death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R w="9525">
                      <a:solidFill>
                        <a:srgbClr val="823885"/>
                      </a:solidFill>
                      <a:prstDash val="solid"/>
                    </a:lnR>
                    <a:lnT w="9525">
                      <a:solidFill>
                        <a:srgbClr val="823885"/>
                      </a:solidFill>
                      <a:prstDash val="solid"/>
                    </a:lnT>
                    <a:lnB w="9525">
                      <a:solidFill>
                        <a:srgbClr val="82388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6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823885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>
                      <a:solidFill>
                        <a:srgbClr val="823885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8F8F8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015" y="6095"/>
              <a:ext cx="1784604" cy="17846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212" y="1045463"/>
              <a:ext cx="1155192" cy="1150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9" y="1050633"/>
              <a:ext cx="1116813" cy="11114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19401" y="2743201"/>
            <a:ext cx="372389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THANK</a:t>
            </a:r>
            <a:r>
              <a:rPr sz="4400" spc="-17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YOU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8F8F8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015" y="6095"/>
              <a:ext cx="1784604" cy="17846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212" y="1045463"/>
              <a:ext cx="1155192" cy="1150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9" y="1050633"/>
              <a:ext cx="1116813" cy="11114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444" y="64007"/>
            <a:ext cx="5347716" cy="1220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74370" y="216154"/>
            <a:ext cx="464439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i="0" spc="-10" dirty="0">
                <a:solidFill>
                  <a:srgbClr val="3E4258"/>
                </a:solidFill>
                <a:latin typeface="Arial"/>
                <a:cs typeface="Arial"/>
              </a:rPr>
              <a:t>DISCOVERY</a:t>
            </a:r>
            <a:r>
              <a:rPr sz="4300" i="0" spc="-185" dirty="0">
                <a:solidFill>
                  <a:srgbClr val="3E4258"/>
                </a:solidFill>
                <a:latin typeface="Arial"/>
                <a:cs typeface="Arial"/>
              </a:rPr>
              <a:t> </a:t>
            </a:r>
            <a:r>
              <a:rPr sz="4300" i="0" spc="-5" dirty="0">
                <a:solidFill>
                  <a:srgbClr val="3E4258"/>
                </a:solidFill>
                <a:latin typeface="Arial"/>
                <a:cs typeface="Arial"/>
              </a:rPr>
              <a:t>ERA:</a:t>
            </a:r>
            <a:endParaRPr sz="4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5033" y="905713"/>
            <a:ext cx="8441055" cy="58889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911350">
              <a:lnSpc>
                <a:spcPct val="100000"/>
              </a:lnSpc>
              <a:spcBef>
                <a:spcPts val="400"/>
              </a:spcBef>
            </a:pPr>
            <a:r>
              <a:rPr sz="3600" dirty="0">
                <a:solidFill>
                  <a:srgbClr val="6F2F9F"/>
                </a:solidFill>
                <a:latin typeface="Times New Roman"/>
                <a:cs typeface="Times New Roman"/>
              </a:rPr>
              <a:t>“Spontaneous</a:t>
            </a:r>
            <a:r>
              <a:rPr sz="3600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6F2F9F"/>
                </a:solidFill>
                <a:latin typeface="Times New Roman"/>
                <a:cs typeface="Times New Roman"/>
              </a:rPr>
              <a:t>generation”</a:t>
            </a:r>
            <a:endParaRPr sz="3600">
              <a:latin typeface="Times New Roman"/>
              <a:cs typeface="Times New Roman"/>
            </a:endParaRPr>
          </a:p>
          <a:p>
            <a:pPr marL="435609" marR="623570" indent="-283845">
              <a:lnSpc>
                <a:spcPts val="3070"/>
              </a:lnSpc>
              <a:spcBef>
                <a:spcPts val="795"/>
              </a:spcBef>
            </a:pPr>
            <a:r>
              <a:rPr sz="3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Aristotle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(384-322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)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others </a:t>
            </a:r>
            <a:r>
              <a:rPr sz="2800" spc="-5" dirty="0">
                <a:latin typeface="Times New Roman"/>
                <a:cs typeface="Times New Roman"/>
              </a:rPr>
              <a:t>believed that </a:t>
            </a:r>
            <a:r>
              <a:rPr sz="2800" dirty="0">
                <a:latin typeface="Times New Roman"/>
                <a:cs typeface="Times New Roman"/>
              </a:rPr>
              <a:t>living  </a:t>
            </a:r>
            <a:r>
              <a:rPr sz="2800" spc="-10" dirty="0">
                <a:latin typeface="Times New Roman"/>
                <a:cs typeface="Times New Roman"/>
              </a:rPr>
              <a:t>organisms </a:t>
            </a:r>
            <a:r>
              <a:rPr sz="2800" spc="-5" dirty="0">
                <a:latin typeface="Times New Roman"/>
                <a:cs typeface="Times New Roman"/>
              </a:rPr>
              <a:t>could develop from </a:t>
            </a:r>
            <a:r>
              <a:rPr sz="2800" dirty="0">
                <a:latin typeface="Times New Roman"/>
                <a:cs typeface="Times New Roman"/>
              </a:rPr>
              <a:t>non-living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materials.</a:t>
            </a:r>
            <a:endParaRPr sz="2800">
              <a:latin typeface="Times New Roman"/>
              <a:cs typeface="Times New Roman"/>
            </a:endParaRPr>
          </a:p>
          <a:p>
            <a:pPr marL="435609" marR="416559" indent="-283845">
              <a:lnSpc>
                <a:spcPts val="3020"/>
              </a:lnSpc>
              <a:spcBef>
                <a:spcPts val="600"/>
              </a:spcBef>
            </a:pP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spc="5" dirty="0">
                <a:latin typeface="Times New Roman"/>
                <a:cs typeface="Times New Roman"/>
              </a:rPr>
              <a:t>13</a:t>
            </a:r>
            <a:r>
              <a:rPr sz="2775" spc="7" baseline="25525" dirty="0">
                <a:latin typeface="Times New Roman"/>
                <a:cs typeface="Times New Roman"/>
              </a:rPr>
              <a:t>th </a:t>
            </a:r>
            <a:r>
              <a:rPr sz="2800" spc="-25" dirty="0">
                <a:latin typeface="Times New Roman"/>
                <a:cs typeface="Times New Roman"/>
              </a:rPr>
              <a:t>century,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Rogen Bacon </a:t>
            </a:r>
            <a:r>
              <a:rPr sz="2800" spc="-5" dirty="0">
                <a:latin typeface="Times New Roman"/>
                <a:cs typeface="Times New Roman"/>
              </a:rPr>
              <a:t>described that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disease  caused by a minute “seed” or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“germ”.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0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</a:pPr>
            <a:r>
              <a:rPr sz="3000" i="1" dirty="0">
                <a:solidFill>
                  <a:srgbClr val="FF0000"/>
                </a:solidFill>
                <a:latin typeface="Times New Roman"/>
                <a:cs typeface="Times New Roman"/>
              </a:rPr>
              <a:t>Antony </a:t>
            </a:r>
            <a:r>
              <a:rPr sz="3000" i="1" spc="-114" dirty="0">
                <a:solidFill>
                  <a:srgbClr val="FF0000"/>
                </a:solidFill>
                <a:latin typeface="Times New Roman"/>
                <a:cs typeface="Times New Roman"/>
              </a:rPr>
              <a:t>Van </a:t>
            </a:r>
            <a:r>
              <a:rPr sz="3000" i="1" dirty="0">
                <a:solidFill>
                  <a:srgbClr val="FF0000"/>
                </a:solidFill>
                <a:latin typeface="Times New Roman"/>
                <a:cs typeface="Times New Roman"/>
              </a:rPr>
              <a:t>Leeuwenhoek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(1632 –</a:t>
            </a:r>
            <a:r>
              <a:rPr sz="3000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1723)</a:t>
            </a:r>
            <a:endParaRPr sz="3000">
              <a:latin typeface="Times New Roman"/>
              <a:cs typeface="Times New Roman"/>
            </a:endParaRPr>
          </a:p>
          <a:p>
            <a:pPr marL="435609" marR="81280" indent="-283845">
              <a:lnSpc>
                <a:spcPts val="3020"/>
              </a:lnSpc>
              <a:spcBef>
                <a:spcPts val="660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436245" algn="l"/>
              </a:tabLst>
            </a:pPr>
            <a:r>
              <a:rPr sz="2800" spc="-5" dirty="0">
                <a:latin typeface="Times New Roman"/>
                <a:cs typeface="Times New Roman"/>
              </a:rPr>
              <a:t>Descriptions of Protozoa, basic </a:t>
            </a:r>
            <a:r>
              <a:rPr sz="2800" dirty="0">
                <a:latin typeface="Times New Roman"/>
                <a:cs typeface="Times New Roman"/>
              </a:rPr>
              <a:t>types </a:t>
            </a:r>
            <a:r>
              <a:rPr sz="2800" spc="-5" dirty="0">
                <a:latin typeface="Times New Roman"/>
                <a:cs typeface="Times New Roman"/>
              </a:rPr>
              <a:t>of bacteria, </a:t>
            </a:r>
            <a:r>
              <a:rPr sz="2800" spc="-75" dirty="0">
                <a:latin typeface="Times New Roman"/>
                <a:cs typeface="Times New Roman"/>
              </a:rPr>
              <a:t>yeasts 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algae.</a:t>
            </a:r>
            <a:endParaRPr sz="2800">
              <a:latin typeface="Times New Roman"/>
              <a:cs typeface="Times New Roman"/>
            </a:endParaRPr>
          </a:p>
          <a:p>
            <a:pPr marL="435609" indent="-283845">
              <a:lnSpc>
                <a:spcPct val="100000"/>
              </a:lnSpc>
              <a:spcBef>
                <a:spcPts val="225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436245" algn="l"/>
              </a:tabLst>
            </a:pPr>
            <a:r>
              <a:rPr sz="2800" spc="-5" dirty="0">
                <a:latin typeface="Times New Roman"/>
                <a:cs typeface="Times New Roman"/>
              </a:rPr>
              <a:t>Father of Bacteriology 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protozoology.</a:t>
            </a:r>
            <a:endParaRPr sz="2800">
              <a:latin typeface="Times New Roman"/>
              <a:cs typeface="Times New Roman"/>
            </a:endParaRPr>
          </a:p>
          <a:p>
            <a:pPr marL="435609" marR="597535" indent="-283845">
              <a:lnSpc>
                <a:spcPts val="3020"/>
              </a:lnSpc>
              <a:spcBef>
                <a:spcPts val="650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436245" algn="l"/>
              </a:tabLst>
            </a:pP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1676, </a:t>
            </a:r>
            <a:r>
              <a:rPr sz="2800" spc="-5" dirty="0">
                <a:latin typeface="Times New Roman"/>
                <a:cs typeface="Times New Roman"/>
              </a:rPr>
              <a:t>he observed and described </a:t>
            </a:r>
            <a:r>
              <a:rPr sz="2800" spc="-40" dirty="0">
                <a:latin typeface="Times New Roman"/>
                <a:cs typeface="Times New Roman"/>
              </a:rPr>
              <a:t>microorganisms  </a:t>
            </a:r>
            <a:r>
              <a:rPr sz="2800" spc="-5" dirty="0">
                <a:latin typeface="Times New Roman"/>
                <a:cs typeface="Times New Roman"/>
              </a:rPr>
              <a:t>such as bacteria </a:t>
            </a:r>
            <a:r>
              <a:rPr sz="2800" spc="-10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protozoa </a:t>
            </a:r>
            <a:r>
              <a:rPr sz="2800" spc="-5" dirty="0">
                <a:latin typeface="Times New Roman"/>
                <a:cs typeface="Times New Roman"/>
              </a:rPr>
              <a:t>as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“Animalcules”.</a:t>
            </a:r>
            <a:endParaRPr sz="2800">
              <a:latin typeface="Times New Roman"/>
              <a:cs typeface="Times New Roman"/>
            </a:endParaRPr>
          </a:p>
          <a:p>
            <a:pPr marL="435609" indent="-283845">
              <a:lnSpc>
                <a:spcPct val="100000"/>
              </a:lnSpc>
              <a:spcBef>
                <a:spcPts val="225"/>
              </a:spcBef>
              <a:buClr>
                <a:srgbClr val="525389"/>
              </a:buClr>
              <a:buSzPct val="80357"/>
              <a:buFont typeface="Arial"/>
              <a:buChar char=""/>
              <a:tabLst>
                <a:tab pos="43624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term microbe is </a:t>
            </a:r>
            <a:r>
              <a:rPr sz="2800" dirty="0">
                <a:latin typeface="Times New Roman"/>
                <a:cs typeface="Times New Roman"/>
              </a:rPr>
              <a:t>used </a:t>
            </a:r>
            <a:r>
              <a:rPr sz="2800" spc="-5" dirty="0">
                <a:latin typeface="Times New Roman"/>
                <a:cs typeface="Times New Roman"/>
              </a:rPr>
              <a:t>by Sedillot in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1878.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381000"/>
            <a:ext cx="4191000" cy="562846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19100" marR="81280" indent="-342900" algn="just">
              <a:lnSpc>
                <a:spcPts val="3020"/>
              </a:lnSpc>
              <a:spcBef>
                <a:spcPts val="670"/>
              </a:spcBef>
              <a:buFont typeface="Arial"/>
              <a:buChar char="•"/>
              <a:tabLst>
                <a:tab pos="419100" algn="l"/>
              </a:tabLst>
            </a:pPr>
            <a:r>
              <a:rPr sz="2800" b="1" spc="-20" smtClean="0">
                <a:latin typeface="Carlito"/>
                <a:cs typeface="Carlito"/>
              </a:rPr>
              <a:t>First </a:t>
            </a:r>
            <a:r>
              <a:rPr sz="2800" b="1" spc="-5" dirty="0">
                <a:latin typeface="Carlito"/>
                <a:cs typeface="Carlito"/>
              </a:rPr>
              <a:t>observed </a:t>
            </a:r>
            <a:r>
              <a:rPr sz="2800" b="1" spc="-10">
                <a:latin typeface="Carlito"/>
                <a:cs typeface="Carlito"/>
              </a:rPr>
              <a:t>by </a:t>
            </a:r>
            <a:r>
              <a:rPr sz="2800" b="1" spc="-15" smtClean="0">
                <a:solidFill>
                  <a:srgbClr val="FF0000"/>
                </a:solidFill>
                <a:latin typeface="Carlito"/>
                <a:cs typeface="Carlito"/>
              </a:rPr>
              <a:t>Anton</a:t>
            </a:r>
            <a:r>
              <a:rPr lang="en-US" sz="2800" b="1" spc="-15" dirty="0" smtClean="0">
                <a:solidFill>
                  <a:srgbClr val="FF0000"/>
                </a:solidFill>
                <a:latin typeface="Carlito"/>
                <a:cs typeface="Carlito"/>
              </a:rPr>
              <a:t>y</a:t>
            </a:r>
            <a:r>
              <a:rPr sz="2800" b="1" spc="-15" smtClean="0">
                <a:solidFill>
                  <a:srgbClr val="FF0000"/>
                </a:solidFill>
                <a:latin typeface="Carlito"/>
                <a:cs typeface="Carlito"/>
              </a:rPr>
              <a:t>  </a:t>
            </a:r>
            <a:r>
              <a:rPr sz="2800" b="1" spc="-20" dirty="0">
                <a:solidFill>
                  <a:srgbClr val="FF0000"/>
                </a:solidFill>
                <a:latin typeface="Carlito"/>
                <a:cs typeface="Carlito"/>
              </a:rPr>
              <a:t>van </a:t>
            </a:r>
            <a:r>
              <a:rPr sz="2800" b="1" spc="-10" dirty="0">
                <a:solidFill>
                  <a:srgbClr val="FF0000"/>
                </a:solidFill>
                <a:latin typeface="Carlito"/>
                <a:cs typeface="Carlito"/>
              </a:rPr>
              <a:t>Leeuwenhoek </a:t>
            </a:r>
            <a:r>
              <a:rPr sz="2800" b="1" spc="-5" dirty="0">
                <a:latin typeface="Carlito"/>
                <a:cs typeface="Carlito"/>
              </a:rPr>
              <a:t>– </a:t>
            </a:r>
            <a:r>
              <a:rPr sz="2800" b="1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rlito"/>
                <a:cs typeface="Carlito"/>
              </a:rPr>
              <a:t>Father </a:t>
            </a:r>
            <a:r>
              <a:rPr sz="2800" b="1" spc="-5" dirty="0">
                <a:solidFill>
                  <a:srgbClr val="FF0000"/>
                </a:solidFill>
                <a:latin typeface="Carlito"/>
                <a:cs typeface="Carlito"/>
              </a:rPr>
              <a:t>of</a:t>
            </a:r>
            <a:r>
              <a:rPr sz="2800" b="1" spc="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Carlito"/>
                <a:cs typeface="Carlito"/>
              </a:rPr>
              <a:t>Microbiology.</a:t>
            </a:r>
            <a:endParaRPr sz="2800">
              <a:latin typeface="Carlito"/>
              <a:cs typeface="Carlito"/>
            </a:endParaRPr>
          </a:p>
          <a:p>
            <a:pPr marL="419100" marR="80010" indent="-342900" algn="just">
              <a:lnSpc>
                <a:spcPts val="3020"/>
              </a:lnSpc>
              <a:spcBef>
                <a:spcPts val="685"/>
              </a:spcBef>
              <a:buFont typeface="Arial"/>
              <a:buChar char="•"/>
              <a:tabLst>
                <a:tab pos="419100" algn="l"/>
              </a:tabLst>
            </a:pPr>
            <a:r>
              <a:rPr sz="2800" b="1" spc="-5" dirty="0">
                <a:latin typeface="Carlito"/>
                <a:cs typeface="Carlito"/>
              </a:rPr>
              <a:t>A </a:t>
            </a:r>
            <a:r>
              <a:rPr sz="2800" b="1" spc="-15" dirty="0">
                <a:latin typeface="Carlito"/>
                <a:cs typeface="Carlito"/>
              </a:rPr>
              <a:t>Dutch draper </a:t>
            </a:r>
            <a:r>
              <a:rPr sz="2800" b="1" spc="-5" dirty="0">
                <a:latin typeface="Carlito"/>
                <a:cs typeface="Carlito"/>
              </a:rPr>
              <a:t>- Hobby  </a:t>
            </a:r>
            <a:r>
              <a:rPr sz="2800" b="1" spc="-10" dirty="0">
                <a:latin typeface="Carlito"/>
                <a:cs typeface="Carlito"/>
              </a:rPr>
              <a:t>was </a:t>
            </a:r>
            <a:r>
              <a:rPr sz="2800" b="1" spc="-5" dirty="0">
                <a:latin typeface="Carlito"/>
                <a:cs typeface="Carlito"/>
              </a:rPr>
              <a:t>lens </a:t>
            </a:r>
            <a:r>
              <a:rPr sz="2800" b="1" spc="-10" dirty="0">
                <a:latin typeface="Carlito"/>
                <a:cs typeface="Carlito"/>
              </a:rPr>
              <a:t>grinding and  </a:t>
            </a:r>
            <a:r>
              <a:rPr sz="2800" b="1" spc="-5" dirty="0">
                <a:latin typeface="Carlito"/>
                <a:cs typeface="Carlito"/>
              </a:rPr>
              <a:t>microscope</a:t>
            </a:r>
            <a:r>
              <a:rPr sz="2800" b="1" spc="-2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making.</a:t>
            </a:r>
            <a:endParaRPr sz="2800">
              <a:latin typeface="Carlito"/>
              <a:cs typeface="Carlito"/>
            </a:endParaRPr>
          </a:p>
          <a:p>
            <a:pPr marL="419100" marR="81915" indent="-342900" algn="just">
              <a:lnSpc>
                <a:spcPct val="90000"/>
              </a:lnSpc>
              <a:spcBef>
                <a:spcPts val="640"/>
              </a:spcBef>
              <a:buFont typeface="Arial"/>
              <a:buChar char="•"/>
              <a:tabLst>
                <a:tab pos="419100" algn="l"/>
              </a:tabLst>
            </a:pPr>
            <a:r>
              <a:rPr sz="2800" b="1" spc="-5" dirty="0">
                <a:latin typeface="Carlito"/>
                <a:cs typeface="Carlito"/>
              </a:rPr>
              <a:t>Made </a:t>
            </a:r>
            <a:r>
              <a:rPr sz="2800" b="1" dirty="0">
                <a:latin typeface="Carlito"/>
                <a:cs typeface="Carlito"/>
              </a:rPr>
              <a:t>550 </a:t>
            </a:r>
            <a:r>
              <a:rPr sz="2800" b="1" spc="-5" dirty="0">
                <a:latin typeface="Carlito"/>
                <a:cs typeface="Carlito"/>
              </a:rPr>
              <a:t>crude single  lens </a:t>
            </a:r>
            <a:r>
              <a:rPr sz="2800" b="1" spc="-10" dirty="0">
                <a:latin typeface="Carlito"/>
                <a:cs typeface="Carlito"/>
              </a:rPr>
              <a:t>microscopes with  </a:t>
            </a:r>
            <a:r>
              <a:rPr sz="2800" b="1" spc="-5" dirty="0">
                <a:latin typeface="Carlito"/>
                <a:cs typeface="Carlito"/>
              </a:rPr>
              <a:t>magnification of 50x –  300</a:t>
            </a:r>
            <a:r>
              <a:rPr sz="2800" b="1" spc="1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x.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0" y="304800"/>
            <a:ext cx="3047999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5791200" y="3276600"/>
            <a:ext cx="31242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914400"/>
            <a:ext cx="7553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Anton van </a:t>
            </a:r>
            <a:r>
              <a:rPr sz="2800" spc="-20" dirty="0"/>
              <a:t>Leeuwenhoek’s </a:t>
            </a:r>
            <a:r>
              <a:rPr sz="2800" spc="-10" dirty="0"/>
              <a:t>observation </a:t>
            </a:r>
            <a:r>
              <a:rPr sz="2800" spc="-5" dirty="0"/>
              <a:t>of</a:t>
            </a:r>
            <a:r>
              <a:rPr sz="2800" spc="114" dirty="0"/>
              <a:t> </a:t>
            </a:r>
            <a:r>
              <a:rPr sz="2800" spc="-10" dirty="0"/>
              <a:t>microbes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371600" y="1676400"/>
            <a:ext cx="6781800" cy="441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304800"/>
            <a:ext cx="8305800" cy="66759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5715" indent="-342900" algn="just">
              <a:lnSpc>
                <a:spcPct val="90000"/>
              </a:lnSpc>
              <a:spcBef>
                <a:spcPts val="49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Leeuwenhoek </a:t>
            </a:r>
            <a:r>
              <a:rPr sz="3200" spc="-15" dirty="0">
                <a:latin typeface="Carlito"/>
                <a:cs typeface="Carlito"/>
              </a:rPr>
              <a:t>examined </a:t>
            </a:r>
            <a:r>
              <a:rPr sz="3200" spc="-20" dirty="0">
                <a:latin typeface="Carlito"/>
                <a:cs typeface="Carlito"/>
              </a:rPr>
              <a:t>rain </a:t>
            </a:r>
            <a:r>
              <a:rPr sz="3200" spc="-60" dirty="0">
                <a:latin typeface="Carlito"/>
                <a:cs typeface="Carlito"/>
              </a:rPr>
              <a:t>water, </a:t>
            </a:r>
            <a:r>
              <a:rPr sz="3200" spc="-10" dirty="0">
                <a:latin typeface="Carlito"/>
                <a:cs typeface="Carlito"/>
              </a:rPr>
              <a:t>saliva,  </a:t>
            </a:r>
            <a:r>
              <a:rPr sz="3200" spc="-5" dirty="0">
                <a:latin typeface="Carlito"/>
                <a:cs typeface="Carlito"/>
              </a:rPr>
              <a:t>pepper </a:t>
            </a:r>
            <a:r>
              <a:rPr sz="3200" dirty="0">
                <a:latin typeface="Carlito"/>
                <a:cs typeface="Carlito"/>
              </a:rPr>
              <a:t>decoctions, </a:t>
            </a:r>
            <a:r>
              <a:rPr sz="3200" spc="-5" dirty="0">
                <a:latin typeface="Carlito"/>
                <a:cs typeface="Carlito"/>
              </a:rPr>
              <a:t>cork, </a:t>
            </a:r>
            <a:r>
              <a:rPr sz="3200" spc="-15" dirty="0">
                <a:latin typeface="Carlito"/>
                <a:cs typeface="Carlito"/>
              </a:rPr>
              <a:t>leaves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plants </a:t>
            </a:r>
            <a:r>
              <a:rPr sz="3200" dirty="0">
                <a:latin typeface="Carlito"/>
                <a:cs typeface="Carlito"/>
              </a:rPr>
              <a:t>,  seminal </a:t>
            </a:r>
            <a:r>
              <a:rPr sz="3200" spc="-5" dirty="0">
                <a:latin typeface="Carlito"/>
                <a:cs typeface="Carlito"/>
              </a:rPr>
              <a:t>fluid, </a:t>
            </a:r>
            <a:r>
              <a:rPr sz="3200" spc="-10" dirty="0">
                <a:latin typeface="Carlito"/>
                <a:cs typeface="Carlito"/>
              </a:rPr>
              <a:t>scrappings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5" dirty="0">
                <a:latin typeface="Carlito"/>
                <a:cs typeface="Carlito"/>
              </a:rPr>
              <a:t>teeth</a:t>
            </a:r>
            <a:r>
              <a:rPr sz="3200" spc="-85" dirty="0">
                <a:latin typeface="Carlito"/>
                <a:cs typeface="Carlito"/>
              </a:rPr>
              <a:t> </a:t>
            </a:r>
            <a:r>
              <a:rPr sz="3200" spc="-20">
                <a:latin typeface="Carlito"/>
                <a:cs typeface="Carlito"/>
              </a:rPr>
              <a:t>etc</a:t>
            </a:r>
            <a:r>
              <a:rPr sz="3200" spc="-20" smtClean="0">
                <a:latin typeface="Carlito"/>
                <a:cs typeface="Carlito"/>
              </a:rPr>
              <a:t>.</a:t>
            </a:r>
            <a:endParaRPr sz="4100">
              <a:latin typeface="Carlito"/>
              <a:cs typeface="Carlito"/>
            </a:endParaRPr>
          </a:p>
          <a:p>
            <a:pPr marL="355600" marR="5080" indent="-342900" algn="just">
              <a:lnSpc>
                <a:spcPts val="346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Carlito"/>
                <a:cs typeface="Carlito"/>
              </a:rPr>
              <a:t>Portrayed </a:t>
            </a:r>
            <a:r>
              <a:rPr sz="3200" spc="-20" dirty="0">
                <a:latin typeface="Carlito"/>
                <a:cs typeface="Carlito"/>
              </a:rPr>
              <a:t>several </a:t>
            </a:r>
            <a:r>
              <a:rPr sz="3200" spc="-15" dirty="0">
                <a:latin typeface="Carlito"/>
                <a:cs typeface="Carlito"/>
              </a:rPr>
              <a:t>microorganisms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called  </a:t>
            </a:r>
            <a:r>
              <a:rPr sz="3200" dirty="0">
                <a:latin typeface="Carlito"/>
                <a:cs typeface="Carlito"/>
              </a:rPr>
              <a:t>them </a:t>
            </a:r>
            <a:r>
              <a:rPr sz="3200" spc="-35" dirty="0">
                <a:latin typeface="Carlito"/>
                <a:cs typeface="Carlito"/>
              </a:rPr>
              <a:t>‘</a:t>
            </a:r>
            <a:r>
              <a:rPr sz="3200" spc="-35" dirty="0">
                <a:solidFill>
                  <a:srgbClr val="FF0000"/>
                </a:solidFill>
                <a:latin typeface="Carlito"/>
                <a:cs typeface="Carlito"/>
              </a:rPr>
              <a:t>Animal</a:t>
            </a:r>
            <a:r>
              <a:rPr sz="3200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spc="-45">
                <a:solidFill>
                  <a:srgbClr val="FF0000"/>
                </a:solidFill>
                <a:latin typeface="Carlito"/>
                <a:cs typeface="Carlito"/>
              </a:rPr>
              <a:t>cules</a:t>
            </a:r>
            <a:r>
              <a:rPr sz="3200" spc="-45" smtClean="0">
                <a:latin typeface="Carlito"/>
                <a:cs typeface="Carlito"/>
              </a:rPr>
              <a:t>’.</a:t>
            </a:r>
            <a:endParaRPr sz="4050">
              <a:latin typeface="Carlito"/>
              <a:cs typeface="Carlito"/>
            </a:endParaRPr>
          </a:p>
          <a:p>
            <a:pPr marL="355600" marR="5080" indent="-342900" algn="just">
              <a:lnSpc>
                <a:spcPts val="346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Conveyed </a:t>
            </a:r>
            <a:r>
              <a:rPr sz="3200" dirty="0">
                <a:latin typeface="Carlito"/>
                <a:cs typeface="Carlito"/>
              </a:rPr>
              <a:t>his </a:t>
            </a:r>
            <a:r>
              <a:rPr sz="3200" spc="-5" dirty="0">
                <a:latin typeface="Carlito"/>
                <a:cs typeface="Carlito"/>
              </a:rPr>
              <a:t>findings </a:t>
            </a:r>
            <a:r>
              <a:rPr sz="3200" dirty="0">
                <a:latin typeface="Carlito"/>
                <a:cs typeface="Carlito"/>
              </a:rPr>
              <a:t>in a series of </a:t>
            </a:r>
            <a:r>
              <a:rPr sz="3200" spc="-20" dirty="0">
                <a:latin typeface="Carlito"/>
                <a:cs typeface="Carlito"/>
              </a:rPr>
              <a:t>letters </a:t>
            </a:r>
            <a:r>
              <a:rPr sz="3200" spc="-35" dirty="0">
                <a:latin typeface="Carlito"/>
                <a:cs typeface="Carlito"/>
              </a:rPr>
              <a:t>to  </a:t>
            </a:r>
            <a:r>
              <a:rPr sz="3200" dirty="0">
                <a:latin typeface="Carlito"/>
                <a:cs typeface="Carlito"/>
              </a:rPr>
              <a:t>the British </a:t>
            </a:r>
            <a:r>
              <a:rPr sz="3200" spc="-30" dirty="0">
                <a:latin typeface="Carlito"/>
                <a:cs typeface="Carlito"/>
              </a:rPr>
              <a:t>Royal Society, </a:t>
            </a:r>
            <a:r>
              <a:rPr sz="3200" spc="-5" dirty="0">
                <a:latin typeface="Carlito"/>
                <a:cs typeface="Carlito"/>
              </a:rPr>
              <a:t>London during the  mid</a:t>
            </a:r>
            <a:r>
              <a:rPr sz="3200" spc="-20" dirty="0">
                <a:latin typeface="Carlito"/>
                <a:cs typeface="Carlito"/>
              </a:rPr>
              <a:t> </a:t>
            </a:r>
            <a:r>
              <a:rPr sz="3200" spc="-30">
                <a:latin typeface="Carlito"/>
                <a:cs typeface="Carlito"/>
              </a:rPr>
              <a:t>1670’s</a:t>
            </a:r>
            <a:r>
              <a:rPr sz="3200" spc="-30" smtClean="0">
                <a:latin typeface="Carlito"/>
                <a:cs typeface="Carlito"/>
              </a:rPr>
              <a:t>.</a:t>
            </a:r>
            <a:endParaRPr lang="en-US" sz="3200" spc="-30" dirty="0" smtClean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5600" algn="l"/>
              </a:tabLst>
            </a:pPr>
            <a:r>
              <a:rPr lang="en-IN" sz="3200" spc="-10" dirty="0" smtClean="0">
                <a:solidFill>
                  <a:srgbClr val="FF0000"/>
                </a:solidFill>
                <a:latin typeface="Carlito"/>
                <a:cs typeface="Carlito"/>
              </a:rPr>
              <a:t>Spontaneous generation(</a:t>
            </a:r>
            <a:r>
              <a:rPr lang="en-IN" sz="3200" spc="-10" dirty="0" err="1" smtClean="0">
                <a:solidFill>
                  <a:srgbClr val="FF0000"/>
                </a:solidFill>
                <a:latin typeface="Carlito"/>
                <a:cs typeface="Carlito"/>
              </a:rPr>
              <a:t>Abiogenesis</a:t>
            </a:r>
            <a:r>
              <a:rPr lang="en-IN" sz="3200" spc="-10" dirty="0" smtClean="0">
                <a:solidFill>
                  <a:srgbClr val="FF0000"/>
                </a:solidFill>
                <a:latin typeface="Carlito"/>
                <a:cs typeface="Carlito"/>
              </a:rPr>
              <a:t>):</a:t>
            </a:r>
            <a:r>
              <a:rPr lang="en-IN" sz="3200" spc="-5" dirty="0" smtClean="0">
                <a:latin typeface="Carlito"/>
                <a:cs typeface="Carlito"/>
              </a:rPr>
              <a:t>living </a:t>
            </a:r>
            <a:r>
              <a:rPr lang="en-IN" sz="3200" spc="-15" dirty="0" smtClean="0">
                <a:latin typeface="Carlito"/>
                <a:cs typeface="Carlito"/>
              </a:rPr>
              <a:t>organisms  </a:t>
            </a:r>
            <a:r>
              <a:rPr lang="en-IN" sz="3200" spc="-5" dirty="0" smtClean="0">
                <a:latin typeface="Carlito"/>
                <a:cs typeface="Carlito"/>
              </a:rPr>
              <a:t>could </a:t>
            </a:r>
            <a:r>
              <a:rPr lang="en-IN" sz="3200" spc="-10" dirty="0" smtClean="0">
                <a:latin typeface="Carlito"/>
                <a:cs typeface="Carlito"/>
              </a:rPr>
              <a:t>develop from </a:t>
            </a:r>
            <a:r>
              <a:rPr lang="en-IN" sz="3200" dirty="0" smtClean="0">
                <a:latin typeface="Carlito"/>
                <a:cs typeface="Carlito"/>
              </a:rPr>
              <a:t>non – living</a:t>
            </a:r>
            <a:r>
              <a:rPr lang="en-IN" sz="3200" spc="-50" dirty="0" smtClean="0">
                <a:latin typeface="Carlito"/>
                <a:cs typeface="Carlito"/>
              </a:rPr>
              <a:t> </a:t>
            </a:r>
            <a:r>
              <a:rPr lang="en-IN" sz="3200" spc="-55" dirty="0" smtClean="0">
                <a:latin typeface="Carlito"/>
                <a:cs typeface="Carlito"/>
              </a:rPr>
              <a:t>matter</a:t>
            </a:r>
            <a:r>
              <a:rPr lang="en-IN" sz="3200" spc="-55" dirty="0" smtClean="0">
                <a:latin typeface="Carlito"/>
                <a:cs typeface="Carlito"/>
              </a:rPr>
              <a:t>.</a:t>
            </a:r>
            <a:endParaRPr lang="en-IN" sz="3200" dirty="0" smtClean="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7247890" algn="l"/>
              </a:tabLst>
            </a:pPr>
            <a:r>
              <a:rPr lang="en-IN" sz="3200" spc="-5" dirty="0" smtClean="0">
                <a:solidFill>
                  <a:srgbClr val="FF0000"/>
                </a:solidFill>
                <a:latin typeface="Carlito"/>
                <a:cs typeface="Carlito"/>
              </a:rPr>
              <a:t>Theo</a:t>
            </a:r>
            <a:r>
              <a:rPr lang="en-IN" sz="3200" spc="15" dirty="0" smtClean="0">
                <a:solidFill>
                  <a:srgbClr val="FF0000"/>
                </a:solidFill>
                <a:latin typeface="Carlito"/>
                <a:cs typeface="Carlito"/>
              </a:rPr>
              <a:t>r</a:t>
            </a:r>
            <a:r>
              <a:rPr lang="en-IN" sz="3200" dirty="0" smtClean="0">
                <a:solidFill>
                  <a:srgbClr val="FF0000"/>
                </a:solidFill>
                <a:latin typeface="Carlito"/>
                <a:cs typeface="Carlito"/>
              </a:rPr>
              <a:t>y</a:t>
            </a:r>
            <a:r>
              <a:rPr lang="en-IN" sz="3200" spc="30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lang="en-IN" sz="3200" spc="5" dirty="0" smtClean="0">
                <a:solidFill>
                  <a:srgbClr val="FF0000"/>
                </a:solidFill>
                <a:latin typeface="Carlito"/>
                <a:cs typeface="Carlito"/>
              </a:rPr>
              <a:t>o</a:t>
            </a:r>
            <a:r>
              <a:rPr lang="en-IN" sz="3200" dirty="0" smtClean="0">
                <a:solidFill>
                  <a:srgbClr val="FF0000"/>
                </a:solidFill>
                <a:latin typeface="Carlito"/>
                <a:cs typeface="Carlito"/>
              </a:rPr>
              <a:t>f</a:t>
            </a:r>
            <a:r>
              <a:rPr lang="en-IN" sz="3200" spc="35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lang="en-IN" sz="3200" dirty="0" smtClean="0">
                <a:solidFill>
                  <a:srgbClr val="FF0000"/>
                </a:solidFill>
                <a:latin typeface="Carlito"/>
                <a:cs typeface="Carlito"/>
              </a:rPr>
              <a:t>Bi</a:t>
            </a:r>
            <a:r>
              <a:rPr lang="en-IN" sz="3200" spc="5" dirty="0" smtClean="0">
                <a:solidFill>
                  <a:srgbClr val="FF0000"/>
                </a:solidFill>
                <a:latin typeface="Carlito"/>
                <a:cs typeface="Carlito"/>
              </a:rPr>
              <a:t>o</a:t>
            </a:r>
            <a:r>
              <a:rPr lang="en-IN" sz="3200" spc="-35" dirty="0" smtClean="0">
                <a:solidFill>
                  <a:srgbClr val="FF0000"/>
                </a:solidFill>
                <a:latin typeface="Carlito"/>
                <a:cs typeface="Carlito"/>
              </a:rPr>
              <a:t>g</a:t>
            </a:r>
            <a:r>
              <a:rPr lang="en-IN" sz="3200" spc="-5" dirty="0" smtClean="0">
                <a:solidFill>
                  <a:srgbClr val="FF0000"/>
                </a:solidFill>
                <a:latin typeface="Carlito"/>
                <a:cs typeface="Carlito"/>
              </a:rPr>
              <a:t>e</a:t>
            </a:r>
            <a:r>
              <a:rPr lang="en-IN" sz="3200" spc="-25" dirty="0" smtClean="0">
                <a:solidFill>
                  <a:srgbClr val="FF0000"/>
                </a:solidFill>
                <a:latin typeface="Carlito"/>
                <a:cs typeface="Carlito"/>
              </a:rPr>
              <a:t>n</a:t>
            </a:r>
            <a:r>
              <a:rPr lang="en-IN" sz="3200" spc="-5" dirty="0" smtClean="0">
                <a:solidFill>
                  <a:srgbClr val="FF0000"/>
                </a:solidFill>
                <a:latin typeface="Carlito"/>
                <a:cs typeface="Carlito"/>
              </a:rPr>
              <a:t>esi</a:t>
            </a:r>
            <a:r>
              <a:rPr lang="en-IN" sz="3200" dirty="0" smtClean="0">
                <a:solidFill>
                  <a:srgbClr val="FF0000"/>
                </a:solidFill>
                <a:latin typeface="Carlito"/>
                <a:cs typeface="Carlito"/>
              </a:rPr>
              <a:t>s</a:t>
            </a:r>
            <a:r>
              <a:rPr lang="en-IN" sz="3200" spc="55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lang="en-IN" sz="3200" dirty="0" smtClean="0">
                <a:solidFill>
                  <a:srgbClr val="FF0000"/>
                </a:solidFill>
                <a:latin typeface="Carlito"/>
                <a:cs typeface="Carlito"/>
              </a:rPr>
              <a:t>–</a:t>
            </a:r>
            <a:r>
              <a:rPr lang="en-IN" sz="3200" spc="40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lang="en-IN" sz="3200" dirty="0" smtClean="0">
                <a:latin typeface="Carlito"/>
                <a:cs typeface="Carlito"/>
              </a:rPr>
              <a:t>Li</a:t>
            </a:r>
            <a:r>
              <a:rPr lang="en-IN" sz="3200" spc="-10" dirty="0" smtClean="0">
                <a:latin typeface="Carlito"/>
                <a:cs typeface="Carlito"/>
              </a:rPr>
              <a:t>v</a:t>
            </a:r>
            <a:r>
              <a:rPr lang="en-IN" sz="3200" dirty="0" smtClean="0">
                <a:latin typeface="Carlito"/>
                <a:cs typeface="Carlito"/>
              </a:rPr>
              <a:t>i</a:t>
            </a:r>
            <a:r>
              <a:rPr lang="en-IN" sz="3200" spc="-15" dirty="0" smtClean="0">
                <a:latin typeface="Carlito"/>
                <a:cs typeface="Carlito"/>
              </a:rPr>
              <a:t>n</a:t>
            </a:r>
            <a:r>
              <a:rPr lang="en-IN" sz="3200" dirty="0" smtClean="0">
                <a:latin typeface="Carlito"/>
                <a:cs typeface="Carlito"/>
              </a:rPr>
              <a:t>g</a:t>
            </a:r>
            <a:r>
              <a:rPr lang="en-IN" sz="3200" spc="50" dirty="0" smtClean="0">
                <a:latin typeface="Carlito"/>
                <a:cs typeface="Carlito"/>
              </a:rPr>
              <a:t> </a:t>
            </a:r>
            <a:r>
              <a:rPr lang="en-IN" sz="3200" dirty="0" smtClean="0">
                <a:latin typeface="Carlito"/>
                <a:cs typeface="Carlito"/>
              </a:rPr>
              <a:t>o</a:t>
            </a:r>
            <a:r>
              <a:rPr lang="en-IN" sz="3200" spc="-45" dirty="0" smtClean="0">
                <a:latin typeface="Carlito"/>
                <a:cs typeface="Carlito"/>
              </a:rPr>
              <a:t>r</a:t>
            </a:r>
            <a:r>
              <a:rPr lang="en-IN" sz="3200" spc="-55" dirty="0" smtClean="0">
                <a:latin typeface="Carlito"/>
                <a:cs typeface="Carlito"/>
              </a:rPr>
              <a:t>g</a:t>
            </a:r>
            <a:r>
              <a:rPr lang="en-IN" sz="3200" spc="-10" dirty="0" smtClean="0">
                <a:latin typeface="Carlito"/>
                <a:cs typeface="Carlito"/>
              </a:rPr>
              <a:t>a</a:t>
            </a:r>
            <a:r>
              <a:rPr lang="en-IN" sz="3200" dirty="0" smtClean="0">
                <a:latin typeface="Carlito"/>
                <a:cs typeface="Carlito"/>
              </a:rPr>
              <a:t>nis</a:t>
            </a:r>
            <a:r>
              <a:rPr lang="en-IN" sz="3200" spc="-20" dirty="0" smtClean="0">
                <a:latin typeface="Carlito"/>
                <a:cs typeface="Carlito"/>
              </a:rPr>
              <a:t>m</a:t>
            </a:r>
            <a:r>
              <a:rPr lang="en-IN" sz="3200" dirty="0" smtClean="0">
                <a:latin typeface="Carlito"/>
                <a:cs typeface="Carlito"/>
              </a:rPr>
              <a:t>s arise  only </a:t>
            </a:r>
            <a:r>
              <a:rPr lang="en-IN" sz="3200" spc="-10" dirty="0" smtClean="0">
                <a:latin typeface="Carlito"/>
                <a:cs typeface="Carlito"/>
              </a:rPr>
              <a:t>from </a:t>
            </a:r>
            <a:r>
              <a:rPr lang="en-IN" sz="3200" spc="-15" dirty="0" err="1" smtClean="0">
                <a:latin typeface="Carlito"/>
                <a:cs typeface="Carlito"/>
              </a:rPr>
              <a:t>preexisting</a:t>
            </a:r>
            <a:r>
              <a:rPr lang="en-IN" sz="3200" spc="-30" dirty="0" smtClean="0">
                <a:latin typeface="Carlito"/>
                <a:cs typeface="Carlito"/>
              </a:rPr>
              <a:t> </a:t>
            </a:r>
            <a:r>
              <a:rPr lang="en-IN" sz="3200" spc="-10" dirty="0" smtClean="0">
                <a:latin typeface="Carlito"/>
                <a:cs typeface="Carlito"/>
              </a:rPr>
              <a:t>organisms.</a:t>
            </a:r>
            <a:endParaRPr lang="en-IN" sz="3200" dirty="0" smtClean="0">
              <a:latin typeface="Carlito"/>
              <a:cs typeface="Carlito"/>
            </a:endParaRPr>
          </a:p>
          <a:p>
            <a:pPr marL="355600" marR="5080" indent="-342900" algn="just">
              <a:lnSpc>
                <a:spcPts val="3460"/>
              </a:lnSpc>
              <a:buFont typeface="Arial"/>
              <a:buChar char="•"/>
              <a:tabLst>
                <a:tab pos="355600" algn="l"/>
              </a:tabLst>
            </a:pP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8F8F8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015" y="6095"/>
              <a:ext cx="1784604" cy="17846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212" y="1045463"/>
              <a:ext cx="1155192" cy="1150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9" y="1050633"/>
              <a:ext cx="1116813" cy="11114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4007"/>
            <a:ext cx="5439157" cy="1220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30200" y="216154"/>
            <a:ext cx="475932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i="0" spc="-5" dirty="0">
                <a:solidFill>
                  <a:srgbClr val="3E4258"/>
                </a:solidFill>
                <a:latin typeface="Arial"/>
                <a:cs typeface="Arial"/>
              </a:rPr>
              <a:t>TRANSITION</a:t>
            </a:r>
            <a:r>
              <a:rPr sz="4300" i="0" spc="-65" dirty="0">
                <a:solidFill>
                  <a:srgbClr val="3E4258"/>
                </a:solidFill>
                <a:latin typeface="Arial"/>
                <a:cs typeface="Arial"/>
              </a:rPr>
              <a:t> </a:t>
            </a:r>
            <a:r>
              <a:rPr sz="4300" i="0" dirty="0">
                <a:solidFill>
                  <a:srgbClr val="3E4258"/>
                </a:solidFill>
                <a:latin typeface="Arial"/>
                <a:cs typeface="Arial"/>
              </a:rPr>
              <a:t>ERA:</a:t>
            </a:r>
            <a:endParaRPr sz="4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0563" y="994663"/>
            <a:ext cx="8504555" cy="5344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i="1" dirty="0">
                <a:solidFill>
                  <a:srgbClr val="FF0000"/>
                </a:solidFill>
                <a:latin typeface="Times New Roman"/>
                <a:cs typeface="Times New Roman"/>
              </a:rPr>
              <a:t>Francesco Redi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(1626 -</a:t>
            </a:r>
            <a:r>
              <a:rPr sz="26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Times New Roman"/>
                <a:cs typeface="Times New Roman"/>
              </a:rPr>
              <a:t>1697)</a:t>
            </a:r>
            <a:endParaRPr sz="2600">
              <a:latin typeface="Times New Roman"/>
              <a:cs typeface="Times New Roman"/>
            </a:endParaRPr>
          </a:p>
          <a:p>
            <a:pPr marL="295910" marR="657860" indent="-283845">
              <a:lnSpc>
                <a:spcPts val="2300"/>
              </a:lnSpc>
              <a:spcBef>
                <a:spcPts val="590"/>
              </a:spcBef>
              <a:buClr>
                <a:srgbClr val="525389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5" dirty="0">
                <a:latin typeface="Times New Roman"/>
                <a:cs typeface="Times New Roman"/>
              </a:rPr>
              <a:t>He showed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" dirty="0">
                <a:latin typeface="Times New Roman"/>
                <a:cs typeface="Times New Roman"/>
              </a:rPr>
              <a:t>maggots </a:t>
            </a:r>
            <a:r>
              <a:rPr sz="2400" dirty="0">
                <a:latin typeface="Times New Roman"/>
                <a:cs typeface="Times New Roman"/>
              </a:rPr>
              <a:t>would not arise from decaying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meat,  </a:t>
            </a:r>
            <a:r>
              <a:rPr sz="2400" dirty="0">
                <a:latin typeface="Times New Roman"/>
                <a:cs typeface="Times New Roman"/>
              </a:rPr>
              <a:t>when it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covered.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25389"/>
              </a:buClr>
              <a:buFont typeface="Arial"/>
              <a:buChar char=""/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i="1" dirty="0">
                <a:solidFill>
                  <a:srgbClr val="FF0000"/>
                </a:solidFill>
                <a:latin typeface="Times New Roman"/>
                <a:cs typeface="Times New Roman"/>
              </a:rPr>
              <a:t>John Needham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(1713 –</a:t>
            </a:r>
            <a:r>
              <a:rPr sz="26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Times New Roman"/>
                <a:cs typeface="Times New Roman"/>
              </a:rPr>
              <a:t>1781)</a:t>
            </a:r>
            <a:endParaRPr sz="26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30"/>
              </a:spcBef>
              <a:buClr>
                <a:srgbClr val="525389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dirty="0">
                <a:latin typeface="Times New Roman"/>
                <a:cs typeface="Times New Roman"/>
              </a:rPr>
              <a:t>Supporter of the spontaneous generation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theory.</a:t>
            </a:r>
            <a:endParaRPr sz="2400">
              <a:latin typeface="Times New Roman"/>
              <a:cs typeface="Times New Roman"/>
            </a:endParaRPr>
          </a:p>
          <a:p>
            <a:pPr marL="295910" marR="170815" indent="-283845">
              <a:lnSpc>
                <a:spcPts val="2310"/>
              </a:lnSpc>
              <a:spcBef>
                <a:spcPts val="575"/>
              </a:spcBef>
              <a:buClr>
                <a:srgbClr val="525389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5" dirty="0">
                <a:latin typeface="Times New Roman"/>
                <a:cs typeface="Times New Roman"/>
              </a:rPr>
              <a:t>He </a:t>
            </a:r>
            <a:r>
              <a:rPr sz="2400" dirty="0">
                <a:latin typeface="Times New Roman"/>
                <a:cs typeface="Times New Roman"/>
              </a:rPr>
              <a:t>proposed that tiny </a:t>
            </a:r>
            <a:r>
              <a:rPr sz="2400" spc="-5" dirty="0">
                <a:latin typeface="Times New Roman"/>
                <a:cs typeface="Times New Roman"/>
              </a:rPr>
              <a:t>organism(animalcules) </a:t>
            </a:r>
            <a:r>
              <a:rPr sz="2400" dirty="0">
                <a:latin typeface="Times New Roman"/>
                <a:cs typeface="Times New Roman"/>
              </a:rPr>
              <a:t>arose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spontaneously  on the </a:t>
            </a:r>
            <a:r>
              <a:rPr sz="2400" spc="-5" dirty="0">
                <a:latin typeface="Times New Roman"/>
                <a:cs typeface="Times New Roman"/>
              </a:rPr>
              <a:t>mutton</a:t>
            </a:r>
            <a:r>
              <a:rPr sz="2400" spc="-30" dirty="0">
                <a:latin typeface="Times New Roman"/>
                <a:cs typeface="Times New Roman"/>
              </a:rPr>
              <a:t> gravy.</a:t>
            </a:r>
            <a:endParaRPr sz="2400">
              <a:latin typeface="Times New Roman"/>
              <a:cs typeface="Times New Roman"/>
            </a:endParaRPr>
          </a:p>
          <a:p>
            <a:pPr marL="295910" marR="5080" indent="-283845">
              <a:lnSpc>
                <a:spcPct val="80000"/>
              </a:lnSpc>
              <a:spcBef>
                <a:spcPts val="615"/>
              </a:spcBef>
              <a:buClr>
                <a:srgbClr val="525389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5" dirty="0">
                <a:latin typeface="Times New Roman"/>
                <a:cs typeface="Times New Roman"/>
              </a:rPr>
              <a:t>He </a:t>
            </a:r>
            <a:r>
              <a:rPr sz="2400" dirty="0">
                <a:latin typeface="Times New Roman"/>
                <a:cs typeface="Times New Roman"/>
              </a:rPr>
              <a:t>covered the </a:t>
            </a:r>
            <a:r>
              <a:rPr sz="2400" spc="-5" dirty="0">
                <a:latin typeface="Times New Roman"/>
                <a:cs typeface="Times New Roman"/>
              </a:rPr>
              <a:t>flasks </a:t>
            </a:r>
            <a:r>
              <a:rPr sz="2400" dirty="0">
                <a:latin typeface="Times New Roman"/>
                <a:cs typeface="Times New Roman"/>
              </a:rPr>
              <a:t>with cork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done by Redi, </a:t>
            </a:r>
            <a:r>
              <a:rPr sz="2400" spc="-5" dirty="0">
                <a:latin typeface="Times New Roman"/>
                <a:cs typeface="Times New Roman"/>
              </a:rPr>
              <a:t>Still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microbes  </a:t>
            </a:r>
            <a:r>
              <a:rPr sz="2400" dirty="0">
                <a:latin typeface="Times New Roman"/>
                <a:cs typeface="Times New Roman"/>
              </a:rPr>
              <a:t>appeared on </a:t>
            </a:r>
            <a:r>
              <a:rPr sz="2400" spc="-5" dirty="0">
                <a:latin typeface="Times New Roman"/>
                <a:cs typeface="Times New Roman"/>
              </a:rPr>
              <a:t>mutton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broth.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25389"/>
              </a:buClr>
              <a:buFont typeface="Arial"/>
              <a:buChar char=""/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7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Lazzaro </a:t>
            </a:r>
            <a:r>
              <a:rPr sz="2700" i="1" dirty="0">
                <a:solidFill>
                  <a:srgbClr val="FF0000"/>
                </a:solidFill>
                <a:latin typeface="Times New Roman"/>
                <a:cs typeface="Times New Roman"/>
              </a:rPr>
              <a:t>spallanzai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(1729 –</a:t>
            </a:r>
            <a:r>
              <a:rPr sz="27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5" dirty="0">
                <a:solidFill>
                  <a:srgbClr val="FF0000"/>
                </a:solidFill>
                <a:latin typeface="Times New Roman"/>
                <a:cs typeface="Times New Roman"/>
              </a:rPr>
              <a:t>1799)</a:t>
            </a:r>
            <a:endParaRPr sz="27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40"/>
              </a:spcBef>
              <a:buClr>
                <a:srgbClr val="525389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5" dirty="0">
                <a:latin typeface="Times New Roman"/>
                <a:cs typeface="Times New Roman"/>
              </a:rPr>
              <a:t>He demonstrated </a:t>
            </a:r>
            <a:r>
              <a:rPr sz="2400" dirty="0">
                <a:latin typeface="Times New Roman"/>
                <a:cs typeface="Times New Roman"/>
              </a:rPr>
              <a:t>that air carried </a:t>
            </a:r>
            <a:r>
              <a:rPr sz="2400" spc="-5" dirty="0">
                <a:latin typeface="Times New Roman"/>
                <a:cs typeface="Times New Roman"/>
              </a:rPr>
              <a:t>germs </a:t>
            </a:r>
            <a:r>
              <a:rPr sz="2400" dirty="0">
                <a:latin typeface="Times New Roman"/>
                <a:cs typeface="Times New Roman"/>
              </a:rPr>
              <a:t>to the culture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medium.</a:t>
            </a:r>
            <a:endParaRPr sz="2400">
              <a:latin typeface="Times New Roman"/>
              <a:cs typeface="Times New Roman"/>
            </a:endParaRPr>
          </a:p>
          <a:p>
            <a:pPr marL="295910" marR="454025" indent="-283845">
              <a:lnSpc>
                <a:spcPct val="80000"/>
              </a:lnSpc>
              <a:spcBef>
                <a:spcPts val="600"/>
              </a:spcBef>
              <a:buClr>
                <a:srgbClr val="525389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5" dirty="0">
                <a:latin typeface="Times New Roman"/>
                <a:cs typeface="Times New Roman"/>
              </a:rPr>
              <a:t>He showed </a:t>
            </a:r>
            <a:r>
              <a:rPr sz="2400" dirty="0">
                <a:latin typeface="Times New Roman"/>
                <a:cs typeface="Times New Roman"/>
              </a:rPr>
              <a:t>that boiled broth would not give rise to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microscopic  </a:t>
            </a:r>
            <a:r>
              <a:rPr sz="2400" spc="-10" dirty="0">
                <a:latin typeface="Times New Roman"/>
                <a:cs typeface="Times New Roman"/>
              </a:rPr>
              <a:t>forms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life.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1" y="192150"/>
            <a:ext cx="86868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Experiments </a:t>
            </a:r>
            <a:r>
              <a:rPr spc="-25" dirty="0"/>
              <a:t>to </a:t>
            </a:r>
            <a:r>
              <a:rPr spc="-15" dirty="0"/>
              <a:t>disprove</a:t>
            </a:r>
            <a:r>
              <a:rPr spc="50" dirty="0"/>
              <a:t> </a:t>
            </a:r>
            <a:r>
              <a:rPr spc="-10" dirty="0"/>
              <a:t>Abiogenesis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066800"/>
            <a:ext cx="62484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tabLst>
                <a:tab pos="1115695" algn="l"/>
                <a:tab pos="2188845" algn="l"/>
              </a:tabLst>
            </a:pPr>
            <a:r>
              <a:rPr lang="en-IN" sz="2800" b="1" spc="-35" dirty="0" smtClean="0">
                <a:solidFill>
                  <a:srgbClr val="FF0000"/>
                </a:solidFill>
                <a:latin typeface="Carlito"/>
                <a:cs typeface="Carlito"/>
              </a:rPr>
              <a:t>Francesco </a:t>
            </a:r>
            <a:r>
              <a:rPr sz="2800" b="1" spc="-35" smtClean="0">
                <a:solidFill>
                  <a:srgbClr val="FF0000"/>
                </a:solidFill>
                <a:latin typeface="Carlito"/>
                <a:cs typeface="Carlito"/>
              </a:rPr>
              <a:t>Redi’s</a:t>
            </a:r>
            <a:r>
              <a:rPr lang="en-US" sz="2800" b="1" spc="-35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800" b="1" spc="-5" smtClean="0">
                <a:solidFill>
                  <a:srgbClr val="FF0000"/>
                </a:solidFill>
                <a:latin typeface="Carlito"/>
                <a:cs typeface="Carlito"/>
              </a:rPr>
              <a:t>Experiment </a:t>
            </a:r>
            <a:r>
              <a:rPr lang="en-US" sz="2800" b="1" spc="-5" dirty="0" smtClean="0">
                <a:solidFill>
                  <a:srgbClr val="FF0000"/>
                </a:solidFill>
                <a:latin typeface="Carlito"/>
                <a:cs typeface="Carlito"/>
              </a:rPr>
              <a:t>(1688)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" y="1524000"/>
            <a:ext cx="5562600" cy="20810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900" algn="just">
              <a:lnSpc>
                <a:spcPct val="120000"/>
              </a:lnSpc>
              <a:spcBef>
                <a:spcPts val="100"/>
              </a:spcBef>
              <a:tabLst>
                <a:tab pos="1379855" algn="l"/>
                <a:tab pos="2176780" algn="l"/>
                <a:tab pos="2644775" algn="l"/>
                <a:tab pos="3790950" algn="l"/>
              </a:tabLst>
            </a:pPr>
            <a:r>
              <a:rPr sz="2800" b="1" spc="-5" smtClean="0">
                <a:latin typeface="Carlito"/>
                <a:cs typeface="Carlito"/>
              </a:rPr>
              <a:t>Car</a:t>
            </a:r>
            <a:r>
              <a:rPr sz="2800" b="1" spc="10" smtClean="0">
                <a:latin typeface="Carlito"/>
                <a:cs typeface="Carlito"/>
              </a:rPr>
              <a:t>r</a:t>
            </a:r>
            <a:r>
              <a:rPr sz="2800" b="1" spc="-5" smtClean="0">
                <a:latin typeface="Carlito"/>
                <a:cs typeface="Carlito"/>
              </a:rPr>
              <a:t>ied</a:t>
            </a:r>
            <a:r>
              <a:rPr sz="2800" b="1">
                <a:latin typeface="Carlito"/>
                <a:cs typeface="Carlito"/>
              </a:rPr>
              <a:t>	</a:t>
            </a:r>
            <a:r>
              <a:rPr sz="2800" b="1" spc="-5" smtClean="0">
                <a:latin typeface="Carlito"/>
                <a:cs typeface="Carlito"/>
              </a:rPr>
              <a:t>out</a:t>
            </a:r>
            <a:r>
              <a:rPr lang="en-US" sz="2800" b="1" spc="-5" dirty="0" smtClean="0">
                <a:latin typeface="Carlito"/>
                <a:cs typeface="Carlito"/>
              </a:rPr>
              <a:t> </a:t>
            </a:r>
            <a:r>
              <a:rPr sz="2800" b="1" spc="-5" smtClean="0">
                <a:latin typeface="Carlito"/>
                <a:cs typeface="Carlito"/>
              </a:rPr>
              <a:t>a</a:t>
            </a:r>
            <a:r>
              <a:rPr lang="en-US" sz="2800" b="1" spc="-5" dirty="0" smtClean="0">
                <a:latin typeface="Carlito"/>
                <a:cs typeface="Carlito"/>
              </a:rPr>
              <a:t> </a:t>
            </a:r>
            <a:r>
              <a:rPr sz="2800" b="1" spc="-5" smtClean="0">
                <a:latin typeface="Carlito"/>
                <a:cs typeface="Carlito"/>
              </a:rPr>
              <a:t>se</a:t>
            </a:r>
            <a:r>
              <a:rPr sz="2800" b="1" spc="10" smtClean="0">
                <a:latin typeface="Carlito"/>
                <a:cs typeface="Carlito"/>
              </a:rPr>
              <a:t>r</a:t>
            </a:r>
            <a:r>
              <a:rPr sz="2800" b="1" spc="-5" smtClean="0">
                <a:latin typeface="Carlito"/>
                <a:cs typeface="Carlito"/>
              </a:rPr>
              <a:t>ie</a:t>
            </a:r>
            <a:r>
              <a:rPr lang="en-US" sz="2800" b="1" spc="-5" dirty="0" smtClean="0">
                <a:latin typeface="Carlito"/>
                <a:cs typeface="Carlito"/>
              </a:rPr>
              <a:t>s </a:t>
            </a:r>
            <a:r>
              <a:rPr sz="2800" b="1" spc="-10" smtClean="0">
                <a:latin typeface="Carlito"/>
                <a:cs typeface="Carlito"/>
              </a:rPr>
              <a:t>of</a:t>
            </a:r>
            <a:r>
              <a:rPr lang="en-US" sz="2800" b="1" spc="-10" dirty="0" smtClean="0">
                <a:latin typeface="Carlito"/>
                <a:cs typeface="Carlito"/>
              </a:rPr>
              <a:t> </a:t>
            </a:r>
            <a:r>
              <a:rPr sz="2800" b="1" spc="-10" smtClean="0">
                <a:latin typeface="Carlito"/>
                <a:cs typeface="Carlito"/>
              </a:rPr>
              <a:t>experiments </a:t>
            </a:r>
            <a:r>
              <a:rPr sz="2800" b="1" spc="-5" dirty="0">
                <a:latin typeface="Carlito"/>
                <a:cs typeface="Carlito"/>
              </a:rPr>
              <a:t>on </a:t>
            </a:r>
            <a:r>
              <a:rPr sz="2800" b="1" spc="-15" dirty="0">
                <a:latin typeface="Carlito"/>
                <a:cs typeface="Carlito"/>
              </a:rPr>
              <a:t>decaying  meat</a:t>
            </a:r>
            <a:r>
              <a:rPr sz="2800" b="1" spc="60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and </a:t>
            </a:r>
            <a:r>
              <a:rPr sz="2800" b="1" spc="-5" dirty="0">
                <a:latin typeface="Carlito"/>
                <a:cs typeface="Carlito"/>
              </a:rPr>
              <a:t>its </a:t>
            </a:r>
            <a:r>
              <a:rPr sz="2800" b="1" dirty="0">
                <a:latin typeface="Carlito"/>
                <a:cs typeface="Carlito"/>
              </a:rPr>
              <a:t>ability </a:t>
            </a:r>
            <a:r>
              <a:rPr sz="2800" b="1" spc="-30">
                <a:latin typeface="Carlito"/>
                <a:cs typeface="Carlito"/>
              </a:rPr>
              <a:t>to  </a:t>
            </a:r>
            <a:r>
              <a:rPr sz="2800" b="1" spc="-5" smtClean="0">
                <a:latin typeface="Carlito"/>
                <a:cs typeface="Carlito"/>
              </a:rPr>
              <a:t>p</a:t>
            </a:r>
            <a:r>
              <a:rPr sz="2800" b="1" spc="-40" smtClean="0">
                <a:latin typeface="Carlito"/>
                <a:cs typeface="Carlito"/>
              </a:rPr>
              <a:t>r</a:t>
            </a:r>
            <a:r>
              <a:rPr sz="2800" b="1" spc="-5" smtClean="0">
                <a:latin typeface="Carlito"/>
                <a:cs typeface="Carlito"/>
              </a:rPr>
              <a:t>oduce</a:t>
            </a:r>
            <a:r>
              <a:rPr lang="en-US" sz="2800" b="1" spc="-5" dirty="0" smtClean="0">
                <a:latin typeface="Carlito"/>
                <a:cs typeface="Carlito"/>
              </a:rPr>
              <a:t> </a:t>
            </a:r>
            <a:r>
              <a:rPr sz="2800" b="1" spc="-10" smtClean="0">
                <a:latin typeface="Carlito"/>
                <a:cs typeface="Carlito"/>
              </a:rPr>
              <a:t>ma</a:t>
            </a:r>
            <a:r>
              <a:rPr sz="2800" b="1" spc="15" smtClean="0">
                <a:latin typeface="Carlito"/>
                <a:cs typeface="Carlito"/>
              </a:rPr>
              <a:t>g</a:t>
            </a:r>
            <a:r>
              <a:rPr sz="2800" b="1" spc="-35" smtClean="0">
                <a:latin typeface="Carlito"/>
                <a:cs typeface="Carlito"/>
              </a:rPr>
              <a:t>g</a:t>
            </a:r>
            <a:r>
              <a:rPr sz="2800" b="1" spc="-5" smtClean="0">
                <a:latin typeface="Carlito"/>
                <a:cs typeface="Carlito"/>
              </a:rPr>
              <a:t>ots  </a:t>
            </a:r>
            <a:r>
              <a:rPr sz="2800" b="1" spc="-20" dirty="0">
                <a:latin typeface="Carlito"/>
                <a:cs typeface="Carlito"/>
              </a:rPr>
              <a:t>spontaneously.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48400" y="990600"/>
            <a:ext cx="24384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 txBox="1"/>
          <p:nvPr/>
        </p:nvSpPr>
        <p:spPr>
          <a:xfrm>
            <a:off x="457200" y="4191000"/>
            <a:ext cx="3810000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2800" b="1" spc="-15" dirty="0">
                <a:latin typeface="Carlito"/>
                <a:cs typeface="Carlito"/>
              </a:rPr>
              <a:t>Redi </a:t>
            </a:r>
            <a:r>
              <a:rPr sz="2800" b="1" spc="-5" dirty="0">
                <a:latin typeface="Carlito"/>
                <a:cs typeface="Carlito"/>
              </a:rPr>
              <a:t>placed </a:t>
            </a:r>
            <a:r>
              <a:rPr sz="2800" b="1" spc="-15" dirty="0">
                <a:latin typeface="Carlito"/>
                <a:cs typeface="Carlito"/>
              </a:rPr>
              <a:t>meat </a:t>
            </a:r>
            <a:r>
              <a:rPr sz="2800" b="1" spc="-5" dirty="0">
                <a:latin typeface="Carlito"/>
                <a:cs typeface="Carlito"/>
              </a:rPr>
              <a:t>in 3 </a:t>
            </a:r>
            <a:r>
              <a:rPr sz="2800" b="1" spc="-15" dirty="0">
                <a:latin typeface="Carlito"/>
                <a:cs typeface="Carlito"/>
              </a:rPr>
              <a:t>jars  </a:t>
            </a:r>
            <a:r>
              <a:rPr sz="2800" b="1" spc="-5" dirty="0">
                <a:solidFill>
                  <a:srgbClr val="FF0000"/>
                </a:solidFill>
                <a:latin typeface="Carlito"/>
                <a:cs typeface="Carlito"/>
              </a:rPr>
              <a:t>Jar 1 : </a:t>
            </a:r>
            <a:r>
              <a:rPr sz="2800" b="1" spc="-10" dirty="0">
                <a:solidFill>
                  <a:srgbClr val="FF0000"/>
                </a:solidFill>
                <a:latin typeface="Carlito"/>
                <a:cs typeface="Carlito"/>
              </a:rPr>
              <a:t>Left</a:t>
            </a:r>
            <a:r>
              <a:rPr sz="2800" b="1" spc="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rlito"/>
                <a:cs typeface="Carlito"/>
              </a:rPr>
              <a:t>open.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457200" y="5301844"/>
            <a:ext cx="395986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rlito"/>
                <a:cs typeface="Carlito"/>
              </a:rPr>
              <a:t>Flies laid eggs on </a:t>
            </a:r>
            <a:r>
              <a:rPr sz="2800" b="1" spc="-15" dirty="0">
                <a:latin typeface="Carlito"/>
                <a:cs typeface="Carlito"/>
              </a:rPr>
              <a:t>meat </a:t>
            </a:r>
            <a:r>
              <a:rPr sz="2800" b="1" spc="-5" dirty="0">
                <a:latin typeface="Carlito"/>
                <a:cs typeface="Carlito"/>
              </a:rPr>
              <a:t>-  which </a:t>
            </a:r>
            <a:r>
              <a:rPr sz="2800" b="1" spc="-10" dirty="0">
                <a:latin typeface="Carlito"/>
                <a:cs typeface="Carlito"/>
              </a:rPr>
              <a:t>developed </a:t>
            </a:r>
            <a:r>
              <a:rPr sz="2800" b="1" spc="-20" dirty="0">
                <a:latin typeface="Carlito"/>
                <a:cs typeface="Carlito"/>
              </a:rPr>
              <a:t>into  </a:t>
            </a:r>
            <a:r>
              <a:rPr sz="2800" b="1" spc="-5" dirty="0">
                <a:latin typeface="Carlito"/>
                <a:cs typeface="Carlito"/>
              </a:rPr>
              <a:t>maggots</a:t>
            </a:r>
            <a:r>
              <a:rPr sz="2800" b="1" spc="1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5693784" y="3586250"/>
            <a:ext cx="3450216" cy="3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667000"/>
            <a:ext cx="1975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</a:rPr>
              <a:t>Jar-3 :</a:t>
            </a:r>
            <a:r>
              <a:rPr sz="2800" spc="-4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Sealed</a:t>
            </a:r>
            <a:endParaRPr sz="280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3124200"/>
            <a:ext cx="5257800" cy="380206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106045" indent="-3429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No maggots </a:t>
            </a:r>
            <a:r>
              <a:rPr sz="2800" spc="-15" dirty="0">
                <a:latin typeface="Carlito"/>
                <a:cs typeface="Carlito"/>
              </a:rPr>
              <a:t>developed  </a:t>
            </a:r>
            <a:r>
              <a:rPr sz="2800" spc="-5" dirty="0">
                <a:latin typeface="Carlito"/>
                <a:cs typeface="Carlito"/>
              </a:rPr>
              <a:t>on </a:t>
            </a:r>
            <a:r>
              <a:rPr sz="2800" spc="-10" dirty="0">
                <a:latin typeface="Carlito"/>
                <a:cs typeface="Carlito"/>
              </a:rPr>
              <a:t>meat.</a:t>
            </a:r>
            <a:endParaRPr sz="2800">
              <a:latin typeface="Carlito"/>
              <a:cs typeface="Carlito"/>
            </a:endParaRPr>
          </a:p>
          <a:p>
            <a:pPr marL="355600" marR="5080" indent="-342900">
              <a:lnSpc>
                <a:spcPct val="9000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This </a:t>
            </a:r>
            <a:r>
              <a:rPr sz="2800" spc="-15" dirty="0">
                <a:latin typeface="Carlito"/>
                <a:cs typeface="Carlito"/>
              </a:rPr>
              <a:t>experiment </a:t>
            </a:r>
            <a:r>
              <a:rPr sz="2800" spc="-20" dirty="0">
                <a:latin typeface="Carlito"/>
                <a:cs typeface="Carlito"/>
              </a:rPr>
              <a:t>proved 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the maggots  </a:t>
            </a:r>
            <a:r>
              <a:rPr sz="2800" spc="-10" dirty="0">
                <a:latin typeface="Carlito"/>
                <a:cs typeface="Carlito"/>
              </a:rPr>
              <a:t>developed </a:t>
            </a:r>
            <a:r>
              <a:rPr sz="2800" spc="-15" dirty="0">
                <a:latin typeface="Carlito"/>
                <a:cs typeface="Carlito"/>
              </a:rPr>
              <a:t>from </a:t>
            </a:r>
            <a:r>
              <a:rPr sz="2800" spc="-10" dirty="0">
                <a:latin typeface="Carlito"/>
                <a:cs typeface="Carlito"/>
              </a:rPr>
              <a:t>fly  </a:t>
            </a:r>
            <a:r>
              <a:rPr sz="2800" spc="-5" dirty="0">
                <a:latin typeface="Carlito"/>
                <a:cs typeface="Carlito"/>
              </a:rPr>
              <a:t>eggs , not </a:t>
            </a:r>
            <a:r>
              <a:rPr sz="2800" spc="-15" dirty="0">
                <a:latin typeface="Carlito"/>
                <a:cs typeface="Carlito"/>
              </a:rPr>
              <a:t>from </a:t>
            </a:r>
            <a:r>
              <a:rPr sz="2800" spc="-10" dirty="0">
                <a:latin typeface="Carlito"/>
                <a:cs typeface="Carlito"/>
              </a:rPr>
              <a:t>meat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355600" marR="533400" indent="-342900">
              <a:lnSpc>
                <a:spcPct val="9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Thus </a:t>
            </a:r>
            <a:r>
              <a:rPr sz="2800" spc="-15" dirty="0">
                <a:latin typeface="Carlito"/>
                <a:cs typeface="Carlito"/>
              </a:rPr>
              <a:t>Redi disproved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dirty="0">
                <a:latin typeface="Carlito"/>
                <a:cs typeface="Carlito"/>
              </a:rPr>
              <a:t>theory </a:t>
            </a:r>
            <a:r>
              <a:rPr sz="2800" spc="-5" dirty="0">
                <a:latin typeface="Carlito"/>
                <a:cs typeface="Carlito"/>
              </a:rPr>
              <a:t>of  </a:t>
            </a:r>
            <a:r>
              <a:rPr sz="2800" spc="-10">
                <a:latin typeface="Carlito"/>
                <a:cs typeface="Carlito"/>
              </a:rPr>
              <a:t>spontaneous  </a:t>
            </a:r>
            <a:r>
              <a:rPr sz="2800" spc="-15" smtClean="0">
                <a:latin typeface="Carlito"/>
                <a:cs typeface="Carlito"/>
              </a:rPr>
              <a:t>generation</a:t>
            </a:r>
            <a:r>
              <a:rPr lang="en-US" sz="2800" spc="-15" dirty="0" smtClean="0">
                <a:latin typeface="Carlito"/>
                <a:cs typeface="Carlito"/>
              </a:rPr>
              <a:t> (</a:t>
            </a:r>
            <a:r>
              <a:rPr lang="en-IN" sz="2800" b="1" spc="-10" dirty="0" err="1" smtClean="0">
                <a:latin typeface="Carlito"/>
                <a:cs typeface="Carlito"/>
              </a:rPr>
              <a:t>Abiogenesis</a:t>
            </a:r>
            <a:r>
              <a:rPr lang="en-IN" sz="2800" b="1" spc="-10" dirty="0" smtClean="0">
                <a:latin typeface="Carlito"/>
                <a:cs typeface="Carlito"/>
              </a:rPr>
              <a:t>).</a:t>
            </a:r>
            <a:endParaRPr lang="en-IN" sz="2800" dirty="0" smtClean="0">
              <a:latin typeface="Carlito"/>
              <a:cs typeface="Carlito"/>
            </a:endParaRPr>
          </a:p>
          <a:p>
            <a:pPr marL="355600" marR="533400" indent="-342900">
              <a:lnSpc>
                <a:spcPct val="9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62600" y="3505200"/>
            <a:ext cx="3200400" cy="2903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533400" y="0"/>
            <a:ext cx="4093845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Jar-2 : </a:t>
            </a:r>
            <a:r>
              <a:rPr kumimoji="0" lang="en-IN" sz="28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Covered </a:t>
            </a:r>
            <a:r>
              <a:rPr kumimoji="0" lang="en-IN" sz="28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</a:t>
            </a:r>
            <a:r>
              <a:rPr kumimoji="0" lang="en-IN" sz="2800" b="0" i="0" u="none" strike="noStrike" kern="1200" cap="none" spc="8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IN" sz="28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netting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609600" y="577906"/>
            <a:ext cx="4615389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Flies laid eggs on the  </a:t>
            </a:r>
            <a:r>
              <a:rPr sz="2800" spc="-15" dirty="0">
                <a:latin typeface="Carlito"/>
                <a:cs typeface="Carlito"/>
              </a:rPr>
              <a:t>netting </a:t>
            </a:r>
            <a:r>
              <a:rPr sz="2800" spc="-5" dirty="0">
                <a:latin typeface="Carlito"/>
                <a:cs typeface="Carlito"/>
              </a:rPr>
              <a:t>– </a:t>
            </a:r>
            <a:r>
              <a:rPr sz="2800" spc="-15" dirty="0">
                <a:latin typeface="Carlito"/>
                <a:cs typeface="Carlito"/>
              </a:rPr>
              <a:t>developed </a:t>
            </a:r>
            <a:r>
              <a:rPr sz="2800" spc="-20" dirty="0">
                <a:latin typeface="Carlito"/>
                <a:cs typeface="Carlito"/>
              </a:rPr>
              <a:t>into  </a:t>
            </a:r>
            <a:r>
              <a:rPr sz="2800" spc="-5" dirty="0">
                <a:latin typeface="Carlito"/>
                <a:cs typeface="Carlito"/>
              </a:rPr>
              <a:t>maggots on the </a:t>
            </a:r>
            <a:r>
              <a:rPr sz="2800" spc="-10" dirty="0">
                <a:latin typeface="Carlito"/>
                <a:cs typeface="Carlito"/>
              </a:rPr>
              <a:t>netting.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5867400" y="304800"/>
            <a:ext cx="2895600" cy="266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824</Words>
  <Application>Microsoft Office PowerPoint</Application>
  <PresentationFormat>On-screen Show (4:3)</PresentationFormat>
  <Paragraphs>166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History of Microbiology</vt:lpstr>
      <vt:lpstr>Microbiology is the study of microorganisms which is visible only with a microscope</vt:lpstr>
      <vt:lpstr>DISCOVERY ERA:</vt:lpstr>
      <vt:lpstr>Slide 4</vt:lpstr>
      <vt:lpstr>Anton van Leeuwenhoek’s observation of microbes</vt:lpstr>
      <vt:lpstr>Slide 6</vt:lpstr>
      <vt:lpstr>TRANSITION ERA:</vt:lpstr>
      <vt:lpstr>Experiments to disprove Abiogenesis</vt:lpstr>
      <vt:lpstr>Jar-3 : Sealed</vt:lpstr>
      <vt:lpstr>GOLDEN ERA:</vt:lpstr>
      <vt:lpstr>Slide 11</vt:lpstr>
      <vt:lpstr>pasteurization, fermentation and the</vt:lpstr>
      <vt:lpstr>John Tyndall (1820 - 1893)</vt:lpstr>
      <vt:lpstr>Slide 14</vt:lpstr>
      <vt:lpstr>Slide 15</vt:lpstr>
      <vt:lpstr>Contributions of F.J. Cohn</vt:lpstr>
      <vt:lpstr>Robert Koch(1893-1910)</vt:lpstr>
      <vt:lpstr>Koch's postulates</vt:lpstr>
      <vt:lpstr>Fanne EilshemiusHesse (1850-1934)</vt:lpstr>
      <vt:lpstr>Edward Jenner (1749-1823)</vt:lpstr>
      <vt:lpstr>IMPORTANT DISCOVERIES:</vt:lpstr>
      <vt:lpstr>MODERN ERA: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Microbiology</dc:title>
  <cp:lastModifiedBy>Dell</cp:lastModifiedBy>
  <cp:revision>22</cp:revision>
  <dcterms:created xsi:type="dcterms:W3CDTF">2021-02-11T11:55:22Z</dcterms:created>
  <dcterms:modified xsi:type="dcterms:W3CDTF">2021-02-11T12:43:38Z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2021-02-11T00:00:00Z</vt:filetime>
  </property>
</Properties>
</file>