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63" r:id="rId17"/>
    <p:sldId id="296" r:id="rId18"/>
    <p:sldId id="297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2437" y="79628"/>
            <a:ext cx="2616835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8540" y="2039238"/>
            <a:ext cx="4977130" cy="14338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n/search?q=bacteria+with+dna+image&amp;tbm=isch&amp;source=iu&amp;ictx=1&amp;fir=CkoYnDUF6UXPlM:,-fpDhlRKkuN91M,_&amp;usg=AFrqEzcH8-A0Tvcp6paH5nDWXzN33b_smw&amp;sa=X&amp;ved=2ahUKEwiK2MWQ1O7cAhWOXysKHepjA7QQ9QEwA3oECAMQCg&amp;imgrc=CkoYnDUF6UXPlM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deadscientistoftheweek.blogspot.com/2009/12/david-hendricks-" TargetMode="External"/><Relationship Id="rId7" Type="http://schemas.openxmlformats.org/officeDocument/2006/relationships/hyperlink" Target="http://www.google.co.in/search?biw=1366&amp;bih=662&amp;tbm=isch&amp;sa=1&amp;ei=3Rt0W4esEYbrvgTP357QCg&amp;q=Bergey's+Manual+of+Systematic+Bacteriology+first+edition&amp;oq=Bergey's+Man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hyperlink" Target="http://www.google.co.in/search?q=Bergey's+Manual+of+Systematic+Bacteriology+edition+1&amp;source=lnms&amp;tbm=isch&amp;sa=X&amp;ved=0ahUKEwjIiKbShu_cAhUKLI8KHY7WD44Q_AUICigB&amp;biw=1366&amp;bih=662&amp;imgrc=7aMWVxSS5EIKJM" TargetMode="Externa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in/search?tbm=isch&amp;q=thermococcus+image&amp;chips=q:thermococcus+image,online_chips:thermococcus+litoralis&amp;sa=X&amp;ved=0ahUKEwjjiuzA2" TargetMode="External"/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in/search?q=methanococcus+jannaschii&amp;source=lnms&amp;tbm=isch&amp;sa=X&amp;ved=0ahUKEwiQ8uqE2uncAhWLr48KHSvZD-" TargetMode="Externa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n/search?biw=1366&amp;bih=662&amp;tbm=isch&amp;sa=1&amp;ei=bkxxW7qCE4zEvQSkv7HoBQ&amp;q=Aquiflex+bacteria+image&amp;oq=Aquiflex+bacteria+image&amp;gs_l=img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oogle.co.in/search?q=Thermotoga+image&amp;tbm=isch&amp;tbo=u&amp;source=univ&amp;sa=X&amp;ved=2ahUKEwjTpvip2encAhVKrY8KHaM6BlgQsAR6BAgFEAE&amp;biw=1366&amp;bih=662&amp;imgdii=pZCxHh" TargetMode="External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n/search?q=Deinococcus+image&amp;tbm=isch&amp;source=iu&amp;ictx=1&amp;fir=4b23BV_JmYaR9M:,o6JamDSJQQ-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oogle.co.in/search?q=Chloroflexus+image&amp;tbm=isch&amp;tbo=u&amp;source=univ&amp;sa=X&amp;ved=2ahUKEwj1vcrK1-ncAhXLrI8KHQidD-" TargetMode="Externa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n/search?q=Anabaena&amp;source=lnms&amp;tbm=isch&amp;sa=X&amp;ved=0ahUKEwjTuu7m1encAhUKaI8KHfFWCAsQ_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oogle.co.in/search?q=chlorobium+images&amp;tbm=isch&amp;tbo=u&amp;source=univ&amp;sa=X&amp;ved=2ahUKEwid7YSh1uncAhWLsY8KHeQ5A7YQ7Al6B" TargetMode="External"/><Relationship Id="rId4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n/search?tbm=isch&amp;q=Rickettsia&amp;chips=q:rickettsia,g_4:bacteria&amp;sa=X&amp;ved=0ahUKEwiZs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oogle.co.in/search?q=Neisseria+image&amp;tbm=isch&amp;tbo=u&amp;source=univ&amp;sa=X&amp;ved=2ahUKEwi6w8SI1encAhXKNo8KHcGqCZkQsAR6" TargetMode="External"/><Relationship Id="rId4" Type="http://schemas.openxmlformats.org/officeDocument/2006/relationships/image" Target="../media/image4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n/search?q=Bdellovibrio+image&amp;tbm=isch&amp;source=iu&amp;ictx=1&amp;fir=4VGV2g1vCCpwzM:,MvkpF2rpnYPthM,_&amp;usg=AFrqEzdJKZizEBcukloLgoIgzAfhCW3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oogle.co.in/search?q=escherichia+coli+image&amp;tbm=isch&amp;tbo=u&amp;source=univ&amp;sa=X&amp;ved=2ahUKEwjf0Nq_0-" TargetMode="External"/><Relationship Id="rId4" Type="http://schemas.openxmlformats.org/officeDocument/2006/relationships/image" Target="../media/image5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n/search?q=helicobacter+pylori+images&amp;tbm=isch&amp;source=iu&amp;ictx=1&amp;fir=oHacZYcKlUAvWM:,ARgayNjBmOda9M,_&amp;usg=AFrqEzd1lgJ4WvevEAfieDX-" TargetMode="Externa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hyperlink" Target="http://www.gopetsamerica.com/bio/bacteria/desulfotomaculum.aspx" TargetMode="Externa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hyperlink" Target="http://www.medicalimages.com/stock-photo-clostridium-tetani-image17587487.html" TargetMode="External"/><Relationship Id="rId4" Type="http://schemas.openxmlformats.org/officeDocument/2006/relationships/image" Target="../media/image5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bioind.com/worldwide/products/mycoplasma-prevention-" TargetMode="External"/><Relationship Id="rId4" Type="http://schemas.openxmlformats.org/officeDocument/2006/relationships/hyperlink" Target="http://www.indiamart.com/proddetail/bacillus-subtilis-14199524530.html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oogle.co.in/search?q=mycobacterium+image&amp;tbm=isch&amp;source=iu&amp;ictx=1&amp;fir=BvnToc8d0qzJ6M:,4StM5rBRVZtJBM,_&amp;usg" TargetMode="External"/><Relationship Id="rId4" Type="http://schemas.openxmlformats.org/officeDocument/2006/relationships/image" Target="../media/image5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.co.in/search?biw=1366&amp;bih=662&amp;tbm=isch&amp;sa=1&amp;ei=eRZxW4y0I8fwvgSwnLXoCA&amp;q=chlamydia+image&amp;oq=ch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tockphoto.com/in/photo/syphilis-bacterium-treponema-pallidum-gm174831251-22936528" TargetMode="External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200" y="1371600"/>
            <a:ext cx="6745223" cy="15751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95400" y="1295400"/>
            <a:ext cx="6621780" cy="1470660"/>
          </a:xfrm>
          <a:prstGeom prst="rect">
            <a:avLst/>
          </a:prstGeom>
          <a:solidFill>
            <a:srgbClr val="C0504D"/>
          </a:solidFill>
          <a:ln w="38100">
            <a:solidFill>
              <a:srgbClr val="FFFFFF"/>
            </a:solidFill>
          </a:ln>
        </p:spPr>
        <p:txBody>
          <a:bodyPr vert="horz" wrap="square" lIns="0" tIns="3803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95"/>
              </a:spcBef>
            </a:pPr>
            <a:r>
              <a:rPr sz="4400" b="0" dirty="0">
                <a:solidFill>
                  <a:srgbClr val="FFFFFF"/>
                </a:solidFill>
                <a:latin typeface="Times New Roman"/>
                <a:cs typeface="Times New Roman"/>
              </a:rPr>
              <a:t>Bacterial</a:t>
            </a:r>
            <a:r>
              <a:rPr sz="4400" b="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b="0" spc="-40" dirty="0">
                <a:solidFill>
                  <a:srgbClr val="FFFFFF"/>
                </a:solidFill>
                <a:latin typeface="Times New Roman"/>
                <a:cs typeface="Times New Roman"/>
              </a:rPr>
              <a:t>Taxonomy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4267200"/>
            <a:ext cx="3824830" cy="156966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Dr. </a:t>
            </a:r>
            <a:r>
              <a:rPr lang="en-US" sz="2400" b="1" dirty="0" err="1" smtClean="0">
                <a:latin typeface="+mj-lt"/>
              </a:rPr>
              <a:t>Namita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Ashish</a:t>
            </a:r>
            <a:r>
              <a:rPr lang="en-US" sz="2400" b="1" dirty="0" smtClean="0">
                <a:latin typeface="+mj-lt"/>
              </a:rPr>
              <a:t> Singh </a:t>
            </a:r>
          </a:p>
          <a:p>
            <a:pPr algn="ctr"/>
            <a:r>
              <a:rPr lang="en-US" sz="2400" b="1" dirty="0" smtClean="0">
                <a:latin typeface="+mj-lt"/>
              </a:rPr>
              <a:t>Assistant Professor</a:t>
            </a:r>
          </a:p>
          <a:p>
            <a:pPr algn="ctr"/>
            <a:r>
              <a:rPr lang="en-US" sz="2400" b="1" dirty="0" smtClean="0">
                <a:latin typeface="+mj-lt"/>
              </a:rPr>
              <a:t>Department of Microbiology</a:t>
            </a:r>
          </a:p>
          <a:p>
            <a:pPr algn="ctr"/>
            <a:r>
              <a:rPr lang="en-US" sz="2400" b="1" dirty="0" smtClean="0">
                <a:latin typeface="+mj-lt"/>
              </a:rPr>
              <a:t>MLSU, Udaipur</a:t>
            </a:r>
            <a:endParaRPr lang="en-IN" sz="2400" b="1" dirty="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04801"/>
            <a:ext cx="8220660" cy="914400"/>
          </a:xfrm>
        </p:spPr>
        <p:txBody>
          <a:bodyPr/>
          <a:lstStyle/>
          <a:p>
            <a:r>
              <a:rPr lang="en-IN" b="1" dirty="0" smtClean="0"/>
              <a:t>Colonial morphology:</a:t>
            </a:r>
            <a:r>
              <a:rPr lang="en-IN" dirty="0" smtClean="0"/>
              <a:t> In the identification of bacteria and fungi much weight is placed on how the organism grows in or on media.</a:t>
            </a:r>
          </a:p>
          <a:p>
            <a:endParaRPr lang="en-IN" dirty="0"/>
          </a:p>
        </p:txBody>
      </p:sp>
      <p:pic>
        <p:nvPicPr>
          <p:cNvPr id="4" name="Picture 3" descr="C:\Users\Dell\Desktop\colony2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95400"/>
            <a:ext cx="7772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5800" y="3886200"/>
            <a:ext cx="7696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iv)Staining behaviour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: Various microbes have different staining processes. Bacteria can be identified by gram staining, flagella staining,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endospore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staining while fungi can be identified by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lactophenol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cotton blue staining.</a:t>
            </a:r>
          </a:p>
          <a:p>
            <a:pPr algn="just"/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437" y="79629"/>
            <a:ext cx="6912763" cy="615553"/>
          </a:xfrm>
        </p:spPr>
        <p:txBody>
          <a:bodyPr/>
          <a:lstStyle/>
          <a:p>
            <a:pPr lvl="0" algn="ctr" rtl="0"/>
            <a:r>
              <a:rPr lang="en-IN" dirty="0" smtClean="0">
                <a:solidFill>
                  <a:srgbClr val="C00000"/>
                </a:solidFill>
              </a:rPr>
              <a:t>Physiological and Metabolic Characteristics</a:t>
            </a:r>
            <a:br>
              <a:rPr lang="en-IN" dirty="0" smtClean="0">
                <a:solidFill>
                  <a:srgbClr val="C00000"/>
                </a:solidFill>
              </a:rPr>
            </a:b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457200"/>
            <a:ext cx="8915400" cy="5755422"/>
          </a:xfrm>
        </p:spPr>
        <p:txBody>
          <a:bodyPr/>
          <a:lstStyle/>
          <a:p>
            <a:r>
              <a:rPr lang="en-IN" dirty="0" smtClean="0"/>
              <a:t>These characteristics are very useful because they are directly related to the nature and activity of microbial enzymes and transport proteins.</a:t>
            </a:r>
          </a:p>
          <a:p>
            <a:pPr marL="514350" indent="-514350">
              <a:buAutoNum type="romanLcParenR"/>
            </a:pPr>
            <a:r>
              <a:rPr lang="en-IN" b="1" u="sng" dirty="0" smtClean="0"/>
              <a:t>Growth temperature optimum and range</a:t>
            </a:r>
            <a:r>
              <a:rPr lang="en-IN" b="1" dirty="0" smtClean="0"/>
              <a:t>: </a:t>
            </a:r>
            <a:r>
              <a:rPr lang="en-IN" dirty="0" smtClean="0"/>
              <a:t>Microorganisms can be placed in one of five classes based on their temperature:</a:t>
            </a:r>
          </a:p>
          <a:p>
            <a:pPr marL="514350" indent="-514350"/>
            <a:endParaRPr lang="en-IN" dirty="0" smtClean="0"/>
          </a:p>
          <a:p>
            <a:pPr lvl="0"/>
            <a:r>
              <a:rPr lang="en-IN" b="1" dirty="0" err="1" smtClean="0">
                <a:solidFill>
                  <a:srgbClr val="C00000"/>
                </a:solidFill>
              </a:rPr>
              <a:t>Psychrophiles</a:t>
            </a:r>
            <a:r>
              <a:rPr lang="en-IN" dirty="0" smtClean="0"/>
              <a:t> grow well </a:t>
            </a:r>
            <a:r>
              <a:rPr lang="en-IN" b="1" dirty="0" smtClean="0">
                <a:solidFill>
                  <a:srgbClr val="0070C0"/>
                </a:solidFill>
              </a:rPr>
              <a:t>at 0°C -15°C or </a:t>
            </a:r>
            <a:r>
              <a:rPr lang="en-IN" dirty="0" smtClean="0"/>
              <a:t>lower; They are readily isolated from Arctic and Antarctic habitats; because 90% of the ocean is 5°C or colder.</a:t>
            </a:r>
          </a:p>
          <a:p>
            <a:pPr lvl="0"/>
            <a:r>
              <a:rPr lang="en-IN" b="1" dirty="0" err="1" smtClean="0">
                <a:solidFill>
                  <a:srgbClr val="C00000"/>
                </a:solidFill>
              </a:rPr>
              <a:t>Psychrotrophs</a:t>
            </a:r>
            <a:r>
              <a:rPr lang="en-IN" b="1" dirty="0" smtClean="0">
                <a:solidFill>
                  <a:srgbClr val="C00000"/>
                </a:solidFill>
              </a:rPr>
              <a:t>:</a:t>
            </a:r>
            <a:r>
              <a:rPr lang="en-IN" b="1" dirty="0" smtClean="0"/>
              <a:t> </a:t>
            </a:r>
            <a:r>
              <a:rPr lang="en-IN" dirty="0" smtClean="0"/>
              <a:t>Many species can grow at 0 to 7°C even though they have optima between 20 and 30°C, and maxima at about 35°C. These are called </a:t>
            </a:r>
            <a:r>
              <a:rPr lang="en-IN" dirty="0" err="1" smtClean="0"/>
              <a:t>psychrotrophs</a:t>
            </a:r>
            <a:r>
              <a:rPr lang="en-IN" dirty="0" smtClean="0"/>
              <a:t> or facultative </a:t>
            </a:r>
            <a:r>
              <a:rPr lang="en-IN" dirty="0" err="1" smtClean="0"/>
              <a:t>psychrophiles</a:t>
            </a:r>
            <a:r>
              <a:rPr lang="en-IN" dirty="0" smtClean="0"/>
              <a:t>. </a:t>
            </a:r>
          </a:p>
          <a:p>
            <a:pPr lvl="0"/>
            <a:r>
              <a:rPr lang="en-IN" b="1" dirty="0" err="1" smtClean="0">
                <a:solidFill>
                  <a:srgbClr val="C00000"/>
                </a:solidFill>
              </a:rPr>
              <a:t>Mesophiles</a:t>
            </a:r>
            <a:r>
              <a:rPr lang="en-IN" b="1" dirty="0" smtClean="0"/>
              <a:t>:</a:t>
            </a:r>
            <a:r>
              <a:rPr lang="en-IN" dirty="0" smtClean="0"/>
              <a:t> are microorganisms with growth optima around </a:t>
            </a:r>
            <a:r>
              <a:rPr lang="en-IN" dirty="0" smtClean="0">
                <a:solidFill>
                  <a:srgbClr val="0070C0"/>
                </a:solidFill>
              </a:rPr>
              <a:t>20 to 45°C</a:t>
            </a:r>
            <a:r>
              <a:rPr lang="en-IN" dirty="0" smtClean="0"/>
              <a:t>. </a:t>
            </a:r>
          </a:p>
          <a:p>
            <a:pPr lvl="0"/>
            <a:r>
              <a:rPr lang="en-IN" b="1" dirty="0" err="1" smtClean="0">
                <a:solidFill>
                  <a:srgbClr val="C00000"/>
                </a:solidFill>
              </a:rPr>
              <a:t>Thermophiles</a:t>
            </a:r>
            <a:r>
              <a:rPr lang="en-IN" b="1" dirty="0" smtClean="0">
                <a:solidFill>
                  <a:srgbClr val="C00000"/>
                </a:solidFill>
              </a:rPr>
              <a:t>: </a:t>
            </a:r>
            <a:r>
              <a:rPr lang="en-IN" dirty="0" smtClean="0"/>
              <a:t>Some microorganisms are </a:t>
            </a:r>
            <a:r>
              <a:rPr lang="en-IN" dirty="0" err="1" smtClean="0"/>
              <a:t>thermophiles</a:t>
            </a:r>
            <a:r>
              <a:rPr lang="en-IN" dirty="0" smtClean="0"/>
              <a:t>; they can grow at temperatures of </a:t>
            </a:r>
            <a:r>
              <a:rPr lang="en-IN" dirty="0" smtClean="0">
                <a:solidFill>
                  <a:srgbClr val="0070C0"/>
                </a:solidFill>
              </a:rPr>
              <a:t>45-65°C or higher. </a:t>
            </a:r>
          </a:p>
          <a:p>
            <a:pPr lvl="0"/>
            <a:r>
              <a:rPr lang="en-IN" b="1" dirty="0" err="1" smtClean="0">
                <a:solidFill>
                  <a:srgbClr val="C00000"/>
                </a:solidFill>
              </a:rPr>
              <a:t>Hyperthermophiles</a:t>
            </a:r>
            <a:r>
              <a:rPr lang="en-IN" dirty="0" smtClean="0"/>
              <a:t>: A few </a:t>
            </a:r>
            <a:r>
              <a:rPr lang="en-IN" dirty="0" err="1" smtClean="0"/>
              <a:t>thermophiles</a:t>
            </a:r>
            <a:r>
              <a:rPr lang="en-IN" dirty="0" smtClean="0"/>
              <a:t> can grow at 90°C or above and some have maxima above 100°C. Prokaryotes that have growth optima between </a:t>
            </a:r>
            <a:r>
              <a:rPr lang="en-IN" dirty="0" smtClean="0">
                <a:solidFill>
                  <a:srgbClr val="0070C0"/>
                </a:solidFill>
              </a:rPr>
              <a:t>80°C and about 113°C are called </a:t>
            </a:r>
            <a:r>
              <a:rPr lang="en-IN" dirty="0" err="1" smtClean="0">
                <a:solidFill>
                  <a:srgbClr val="0070C0"/>
                </a:solidFill>
              </a:rPr>
              <a:t>hyperthermophiles</a:t>
            </a:r>
            <a:r>
              <a:rPr lang="en-IN" dirty="0" smtClean="0">
                <a:solidFill>
                  <a:srgbClr val="0070C0"/>
                </a:solidFill>
              </a:rPr>
              <a:t>. 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6916"/>
            <a:ext cx="8915400" cy="3724096"/>
          </a:xfrm>
        </p:spPr>
        <p:txBody>
          <a:bodyPr/>
          <a:lstStyle/>
          <a:p>
            <a:r>
              <a:rPr lang="en-IN" b="1" u="sng" dirty="0" smtClean="0"/>
              <a:t>Oxygen relationships</a:t>
            </a:r>
            <a:r>
              <a:rPr lang="en-IN" b="1" dirty="0" smtClean="0"/>
              <a:t>: </a:t>
            </a:r>
            <a:r>
              <a:rPr lang="en-IN" dirty="0" smtClean="0"/>
              <a:t>based oxygen requirement we can classify microbes a follows</a:t>
            </a:r>
            <a:r>
              <a:rPr lang="en-IN" b="1" dirty="0" smtClean="0"/>
              <a:t>:</a:t>
            </a:r>
            <a:endParaRPr lang="en-IN" dirty="0" smtClean="0"/>
          </a:p>
          <a:p>
            <a:pPr lvl="0"/>
            <a:r>
              <a:rPr lang="en-IN" b="1" dirty="0" smtClean="0"/>
              <a:t>obligate  aerobes</a:t>
            </a:r>
            <a:r>
              <a:rPr lang="en-IN" dirty="0" smtClean="0"/>
              <a:t> cannot grow without an abundant supply of oxygen. </a:t>
            </a:r>
          </a:p>
          <a:p>
            <a:pPr lvl="0"/>
            <a:r>
              <a:rPr lang="en-IN" b="1" dirty="0" smtClean="0"/>
              <a:t>obligate anaerobes</a:t>
            </a:r>
            <a:r>
              <a:rPr lang="en-IN" dirty="0" smtClean="0"/>
              <a:t>, which are killed by oxygen. </a:t>
            </a:r>
          </a:p>
          <a:p>
            <a:pPr lvl="0"/>
            <a:r>
              <a:rPr lang="en-IN" b="1" dirty="0" smtClean="0"/>
              <a:t>Facultative anaerobes</a:t>
            </a:r>
            <a:r>
              <a:rPr lang="en-IN" dirty="0" smtClean="0"/>
              <a:t> are organisms that thrive in the presence of oxygen but also grow in its absence by relying on fermentation or anaerobic respiration.</a:t>
            </a:r>
          </a:p>
          <a:p>
            <a:pPr lvl="0"/>
            <a:r>
              <a:rPr lang="en-IN" dirty="0" smtClean="0"/>
              <a:t> </a:t>
            </a:r>
            <a:r>
              <a:rPr lang="en-IN" b="1" dirty="0" err="1" smtClean="0"/>
              <a:t>Aerotolerant</a:t>
            </a:r>
            <a:r>
              <a:rPr lang="en-IN" b="1" dirty="0" smtClean="0"/>
              <a:t> anaerobes</a:t>
            </a:r>
            <a:r>
              <a:rPr lang="en-IN" dirty="0" smtClean="0"/>
              <a:t>  They do not use oxygen because they usually have a fermentative metabolism, but they are not harmed by the presence of oxygen</a:t>
            </a:r>
          </a:p>
          <a:p>
            <a:pPr lvl="0"/>
            <a:r>
              <a:rPr lang="en-IN" b="1" dirty="0" err="1" smtClean="0"/>
              <a:t>microaerophiles</a:t>
            </a:r>
            <a:r>
              <a:rPr lang="en-IN" dirty="0" smtClean="0"/>
              <a:t> are bacteria that require a minimum level of oxygen for growth, about 1%–10%, </a:t>
            </a:r>
            <a:r>
              <a:rPr lang="en-IN" dirty="0" smtClean="0">
                <a:solidFill>
                  <a:srgbClr val="C00000"/>
                </a:solidFill>
              </a:rPr>
              <a:t>well below the 21% found in the atmosphere</a:t>
            </a:r>
            <a:r>
              <a:rPr lang="en-IN" dirty="0" smtClean="0"/>
              <a:t>.</a:t>
            </a:r>
          </a:p>
          <a:p>
            <a:endParaRPr lang="en-IN" dirty="0"/>
          </a:p>
        </p:txBody>
      </p:sp>
      <p:pic>
        <p:nvPicPr>
          <p:cNvPr id="5" name="Picture 4" descr="C:\Users\Dell\Desktop\OSC_Microbio_09_02_tub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810000"/>
            <a:ext cx="70866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304801"/>
            <a:ext cx="8525460" cy="744819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N" b="1" dirty="0" smtClean="0">
                <a:solidFill>
                  <a:srgbClr val="C00000"/>
                </a:solidFill>
              </a:rPr>
              <a:t>pH optimum and growth range: </a:t>
            </a:r>
          </a:p>
          <a:p>
            <a:pPr>
              <a:lnSpc>
                <a:spcPct val="150000"/>
              </a:lnSpc>
            </a:pPr>
            <a:r>
              <a:rPr lang="en-IN" dirty="0" smtClean="0"/>
              <a:t>pH dramatically affects microbial growth. Each species has a definite pH growth range and pH growth optimum. Most bacteria and </a:t>
            </a:r>
            <a:r>
              <a:rPr lang="en-IN" dirty="0" err="1" smtClean="0"/>
              <a:t>protists</a:t>
            </a:r>
            <a:r>
              <a:rPr lang="en-IN" dirty="0" smtClean="0"/>
              <a:t> are </a:t>
            </a:r>
            <a:r>
              <a:rPr lang="en-IN" dirty="0" err="1" smtClean="0"/>
              <a:t>neutrophiles</a:t>
            </a:r>
            <a:r>
              <a:rPr lang="en-IN" dirty="0" smtClean="0"/>
              <a:t>. Most fungi prefer more acidic surroundings, about pH 4 to 6</a:t>
            </a:r>
          </a:p>
          <a:p>
            <a:pPr>
              <a:lnSpc>
                <a:spcPct val="150000"/>
              </a:lnSpc>
            </a:pPr>
            <a:r>
              <a:rPr lang="en-IN" b="1" dirty="0" err="1" smtClean="0"/>
              <a:t>Acidophiles</a:t>
            </a:r>
            <a:r>
              <a:rPr lang="en-IN" dirty="0" smtClean="0"/>
              <a:t> have their growth optimum between pH 0 and 5.5</a:t>
            </a:r>
          </a:p>
          <a:p>
            <a:pPr>
              <a:lnSpc>
                <a:spcPct val="150000"/>
              </a:lnSpc>
            </a:pPr>
            <a:r>
              <a:rPr lang="en-IN" b="1" dirty="0" err="1" smtClean="0"/>
              <a:t>Neutrophiles</a:t>
            </a:r>
            <a:r>
              <a:rPr lang="en-IN" b="1" dirty="0" smtClean="0"/>
              <a:t> </a:t>
            </a:r>
            <a:r>
              <a:rPr lang="en-IN" dirty="0" smtClean="0"/>
              <a:t>Grow between pH 5.5 and 8.0</a:t>
            </a:r>
          </a:p>
          <a:p>
            <a:pPr>
              <a:lnSpc>
                <a:spcPct val="150000"/>
              </a:lnSpc>
            </a:pPr>
            <a:r>
              <a:rPr lang="en-IN" b="1" dirty="0" smtClean="0"/>
              <a:t> </a:t>
            </a:r>
            <a:r>
              <a:rPr lang="en-IN" b="1" dirty="0" err="1" smtClean="0"/>
              <a:t>Alkalophiles</a:t>
            </a:r>
            <a:r>
              <a:rPr lang="en-IN" dirty="0" smtClean="0"/>
              <a:t> prefer the pH range of 8.0 to 11.5. </a:t>
            </a:r>
          </a:p>
          <a:p>
            <a:pPr>
              <a:lnSpc>
                <a:spcPct val="150000"/>
              </a:lnSpc>
            </a:pPr>
            <a:r>
              <a:rPr lang="en-IN" b="1" dirty="0" smtClean="0"/>
              <a:t>Extreme </a:t>
            </a:r>
            <a:r>
              <a:rPr lang="en-IN" b="1" dirty="0" err="1" smtClean="0"/>
              <a:t>alkalophiles</a:t>
            </a:r>
            <a:r>
              <a:rPr lang="en-IN" dirty="0" smtClean="0"/>
              <a:t> have growth optima at pH 10 or higher. </a:t>
            </a:r>
          </a:p>
          <a:p>
            <a:pPr>
              <a:lnSpc>
                <a:spcPct val="150000"/>
              </a:lnSpc>
            </a:pPr>
            <a:r>
              <a:rPr lang="en-IN" b="1" dirty="0" smtClean="0">
                <a:solidFill>
                  <a:srgbClr val="C00000"/>
                </a:solidFill>
              </a:rPr>
              <a:t>Energy Source</a:t>
            </a:r>
            <a:r>
              <a:rPr lang="en-IN" dirty="0" smtClean="0"/>
              <a:t>: </a:t>
            </a:r>
          </a:p>
          <a:p>
            <a:pPr>
              <a:lnSpc>
                <a:spcPct val="150000"/>
              </a:lnSpc>
            </a:pPr>
            <a:r>
              <a:rPr lang="en-IN" dirty="0" smtClean="0"/>
              <a:t>Classification based on carbon source is as follows:</a:t>
            </a:r>
          </a:p>
          <a:p>
            <a:pPr>
              <a:lnSpc>
                <a:spcPct val="150000"/>
              </a:lnSpc>
            </a:pPr>
            <a:r>
              <a:rPr lang="en-IN" dirty="0" smtClean="0"/>
              <a:t>    </a:t>
            </a:r>
            <a:r>
              <a:rPr lang="en-IN" b="1" dirty="0" err="1" smtClean="0">
                <a:solidFill>
                  <a:srgbClr val="C00000"/>
                </a:solidFill>
              </a:rPr>
              <a:t>Chemoorganotroph</a:t>
            </a:r>
            <a:r>
              <a:rPr lang="en-IN" dirty="0" smtClean="0"/>
              <a:t>—organic molecules</a:t>
            </a:r>
          </a:p>
          <a:p>
            <a:pPr>
              <a:lnSpc>
                <a:spcPct val="150000"/>
              </a:lnSpc>
            </a:pPr>
            <a:r>
              <a:rPr lang="en-IN" dirty="0" smtClean="0"/>
              <a:t>    </a:t>
            </a:r>
            <a:r>
              <a:rPr lang="en-IN" b="1" dirty="0" err="1" smtClean="0">
                <a:solidFill>
                  <a:srgbClr val="C00000"/>
                </a:solidFill>
              </a:rPr>
              <a:t>Chemolithotroph</a:t>
            </a:r>
            <a:r>
              <a:rPr lang="en-IN" dirty="0" smtClean="0"/>
              <a:t>—inorganic molecules</a:t>
            </a:r>
          </a:p>
          <a:p>
            <a:pPr>
              <a:lnSpc>
                <a:spcPct val="150000"/>
              </a:lnSpc>
            </a:pPr>
            <a:r>
              <a:rPr lang="en-IN" dirty="0" smtClean="0"/>
              <a:t>     </a:t>
            </a:r>
            <a:r>
              <a:rPr lang="en-IN" b="1" dirty="0" err="1" smtClean="0">
                <a:solidFill>
                  <a:srgbClr val="C00000"/>
                </a:solidFill>
              </a:rPr>
              <a:t>Phototroph</a:t>
            </a:r>
            <a:r>
              <a:rPr lang="en-IN" dirty="0" smtClean="0"/>
              <a:t>—light</a:t>
            </a:r>
          </a:p>
          <a:p>
            <a:pPr>
              <a:lnSpc>
                <a:spcPct val="150000"/>
              </a:lnSpc>
            </a:pP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8525460" cy="501752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N" b="1" dirty="0" smtClean="0">
                <a:solidFill>
                  <a:srgbClr val="C00000"/>
                </a:solidFill>
              </a:rPr>
              <a:t>Carbon Source</a:t>
            </a:r>
            <a:r>
              <a:rPr lang="en-IN" dirty="0" smtClean="0">
                <a:solidFill>
                  <a:srgbClr val="C00000"/>
                </a:solidFill>
              </a:rPr>
              <a:t>: </a:t>
            </a:r>
            <a:r>
              <a:rPr lang="en-IN" dirty="0" smtClean="0"/>
              <a:t>classification based on carbon source is as follows:</a:t>
            </a:r>
          </a:p>
          <a:p>
            <a:pPr>
              <a:lnSpc>
                <a:spcPct val="150000"/>
              </a:lnSpc>
            </a:pPr>
            <a:r>
              <a:rPr lang="en-IN" dirty="0" err="1" smtClean="0"/>
              <a:t>Autotroph</a:t>
            </a:r>
            <a:r>
              <a:rPr lang="en-IN" dirty="0" smtClean="0"/>
              <a:t>—sole source of carbon is CO</a:t>
            </a:r>
            <a:r>
              <a:rPr lang="en-IN" baseline="-25000" dirty="0" smtClean="0"/>
              <a:t>2</a:t>
            </a:r>
            <a:endParaRPr lang="en-IN" dirty="0" smtClean="0"/>
          </a:p>
          <a:p>
            <a:pPr>
              <a:lnSpc>
                <a:spcPct val="150000"/>
              </a:lnSpc>
            </a:pPr>
            <a:r>
              <a:rPr lang="en-IN" dirty="0" err="1" smtClean="0"/>
              <a:t>Heterotroph</a:t>
            </a:r>
            <a:r>
              <a:rPr lang="en-IN" dirty="0" smtClean="0"/>
              <a:t>—organic molecules</a:t>
            </a:r>
          </a:p>
          <a:p>
            <a:pPr>
              <a:lnSpc>
                <a:spcPct val="150000"/>
              </a:lnSpc>
            </a:pPr>
            <a:r>
              <a:rPr lang="en-IN" dirty="0" smtClean="0"/>
              <a:t>vi)  Luminescence</a:t>
            </a:r>
          </a:p>
          <a:p>
            <a:pPr>
              <a:lnSpc>
                <a:spcPct val="150000"/>
              </a:lnSpc>
            </a:pPr>
            <a:r>
              <a:rPr lang="en-IN" dirty="0" smtClean="0"/>
              <a:t>vii) Osmotic tolerance</a:t>
            </a:r>
          </a:p>
          <a:p>
            <a:pPr>
              <a:lnSpc>
                <a:spcPct val="150000"/>
              </a:lnSpc>
            </a:pPr>
            <a:r>
              <a:rPr lang="en-IN" dirty="0" smtClean="0"/>
              <a:t>viii) Cell wall constituents</a:t>
            </a:r>
          </a:p>
          <a:p>
            <a:pPr>
              <a:lnSpc>
                <a:spcPct val="150000"/>
              </a:lnSpc>
            </a:pPr>
            <a:r>
              <a:rPr lang="en-IN" dirty="0" smtClean="0"/>
              <a:t>ix) Fermentation products</a:t>
            </a:r>
          </a:p>
          <a:p>
            <a:pPr>
              <a:lnSpc>
                <a:spcPct val="150000"/>
              </a:lnSpc>
            </a:pPr>
            <a:r>
              <a:rPr lang="en-IN" dirty="0" smtClean="0"/>
              <a:t>x) Photosynthetic pigments</a:t>
            </a:r>
          </a:p>
          <a:p>
            <a:pPr>
              <a:lnSpc>
                <a:spcPct val="150000"/>
              </a:lnSpc>
            </a:pPr>
            <a:r>
              <a:rPr lang="en-IN" dirty="0" smtClean="0"/>
              <a:t>xi) Storage inclusions</a:t>
            </a:r>
          </a:p>
          <a:p>
            <a:pPr>
              <a:lnSpc>
                <a:spcPct val="150000"/>
              </a:lnSpc>
            </a:pPr>
            <a:endParaRPr lang="en-IN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0"/>
            <a:ext cx="8915400" cy="7109639"/>
          </a:xfrm>
        </p:spPr>
        <p:txBody>
          <a:bodyPr/>
          <a:lstStyle/>
          <a:p>
            <a:pPr lvl="0" algn="ctr" rtl="0"/>
            <a:r>
              <a:rPr lang="en-IN" b="1" dirty="0" smtClean="0">
                <a:solidFill>
                  <a:srgbClr val="C00000"/>
                </a:solidFill>
              </a:rPr>
              <a:t>Genetic Analysis</a:t>
            </a:r>
            <a:endParaRPr lang="en-IN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the study of chromosomal gene exchange through transformation, conjugation, and transduction is sometimes useful in their classification.</a:t>
            </a:r>
          </a:p>
          <a:p>
            <a:pPr>
              <a:buFont typeface="Wingdings" pitchFamily="2" charset="2"/>
              <a:buChar char="ü"/>
            </a:pPr>
            <a:endParaRPr lang="en-IN" dirty="0" smtClean="0"/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Transformation can occur between different prokaryotic species but only rarely between genera. The demonstration of transformation between two strains provides evidence of a close </a:t>
            </a:r>
            <a:r>
              <a:rPr lang="en-IN" dirty="0" err="1" smtClean="0"/>
              <a:t>relationhip</a:t>
            </a:r>
            <a:r>
              <a:rPr lang="en-IN" dirty="0" smtClean="0"/>
              <a:t> since transformation cannot occur unless the genomes are fairly similar. </a:t>
            </a:r>
          </a:p>
          <a:p>
            <a:pPr>
              <a:buFont typeface="Wingdings" pitchFamily="2" charset="2"/>
              <a:buChar char="ü"/>
            </a:pPr>
            <a:endParaRPr lang="en-IN" dirty="0" smtClean="0"/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Despite transformation’s usefulness, its results are sometimes hard to interpret because an absence of transformation may result from factors other than major differences in DNA sequence. </a:t>
            </a:r>
          </a:p>
          <a:p>
            <a:pPr>
              <a:buFont typeface="Wingdings" pitchFamily="2" charset="2"/>
              <a:buChar char="ü"/>
            </a:pPr>
            <a:endParaRPr lang="en-IN" dirty="0" smtClean="0"/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Conjugation studies also yield taxonomically useful data, particularly with the enteric bacteria. For example, </a:t>
            </a:r>
            <a:r>
              <a:rPr lang="en-IN" i="1" dirty="0" smtClean="0"/>
              <a:t>Escherichia</a:t>
            </a:r>
            <a:r>
              <a:rPr lang="en-IN" dirty="0" smtClean="0"/>
              <a:t> can undergo conjugation with the genera Salmonella and </a:t>
            </a:r>
            <a:r>
              <a:rPr lang="en-IN" dirty="0" err="1" smtClean="0"/>
              <a:t>Shigella</a:t>
            </a:r>
            <a:r>
              <a:rPr lang="en-IN" dirty="0" smtClean="0"/>
              <a:t> but not with Proteus and </a:t>
            </a:r>
            <a:r>
              <a:rPr lang="en-IN" dirty="0" err="1" smtClean="0"/>
              <a:t>Enterobacter</a:t>
            </a:r>
            <a:r>
              <a:rPr lang="en-IN" dirty="0" smtClean="0"/>
              <a:t>. </a:t>
            </a:r>
          </a:p>
          <a:p>
            <a:endParaRPr lang="en-IN" dirty="0" smtClean="0"/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These observations fit with other data showing that the first three of these genera are more closely related to one another than to Proteus and </a:t>
            </a:r>
            <a:r>
              <a:rPr lang="en-IN" dirty="0" err="1" smtClean="0"/>
              <a:t>Enterobacter</a:t>
            </a:r>
            <a:r>
              <a:rPr lang="en-IN" dirty="0" smtClean="0"/>
              <a:t>. 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0318" y="205231"/>
            <a:ext cx="768032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b="0" spc="-10" dirty="0">
                <a:latin typeface="Times New Roman"/>
                <a:cs typeface="Times New Roman"/>
              </a:rPr>
              <a:t>TECHNIQUES </a:t>
            </a:r>
            <a:r>
              <a:rPr sz="2800" b="0" spc="-5" dirty="0">
                <a:latin typeface="Times New Roman"/>
                <a:cs typeface="Times New Roman"/>
              </a:rPr>
              <a:t>FOR DETERMINING</a:t>
            </a:r>
            <a:r>
              <a:rPr sz="2800" b="0" spc="150" dirty="0">
                <a:latin typeface="Times New Roman"/>
                <a:cs typeface="Times New Roman"/>
              </a:rPr>
              <a:t> </a:t>
            </a:r>
            <a:r>
              <a:rPr sz="2800" b="0" spc="-10" dirty="0">
                <a:latin typeface="Times New Roman"/>
                <a:cs typeface="Times New Roman"/>
              </a:rPr>
              <a:t>BACTERIAL</a:t>
            </a:r>
            <a:endParaRPr sz="2800">
              <a:latin typeface="Times New Roman"/>
              <a:cs typeface="Times New Roman"/>
            </a:endParaRPr>
          </a:p>
          <a:p>
            <a:pPr marR="4445" algn="ctr">
              <a:lnSpc>
                <a:spcPct val="100000"/>
              </a:lnSpc>
            </a:pPr>
            <a:r>
              <a:rPr sz="2800" b="0" spc="-35" dirty="0">
                <a:latin typeface="Times New Roman"/>
                <a:cs typeface="Times New Roman"/>
              </a:rPr>
              <a:t>TAXONOMY </a:t>
            </a:r>
            <a:r>
              <a:rPr sz="2800" b="0" spc="-5" dirty="0">
                <a:latin typeface="Times New Roman"/>
                <a:cs typeface="Times New Roman"/>
              </a:rPr>
              <a:t>: </a:t>
            </a:r>
            <a:r>
              <a:rPr sz="2800" b="0" spc="-5" dirty="0">
                <a:solidFill>
                  <a:srgbClr val="FF0000"/>
                </a:solidFill>
                <a:latin typeface="Times New Roman"/>
                <a:cs typeface="Times New Roman"/>
              </a:rPr>
              <a:t>Molecular</a:t>
            </a:r>
            <a:r>
              <a:rPr sz="2800" b="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0" spc="-5" dirty="0">
                <a:solidFill>
                  <a:srgbClr val="FF0000"/>
                </a:solidFill>
                <a:latin typeface="Times New Roman"/>
                <a:cs typeface="Times New Roman"/>
              </a:rPr>
              <a:t>Characteristics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38932" y="1509140"/>
            <a:ext cx="3163570" cy="2830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909319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Times New Roman"/>
                <a:cs typeface="Times New Roman"/>
              </a:rPr>
              <a:t>Nucleic Acid</a:t>
            </a:r>
            <a:r>
              <a:rPr sz="2000" spc="-20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Base  Composition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Times New Roman"/>
                <a:cs typeface="Times New Roman"/>
              </a:rPr>
              <a:t>Nucleic Acid</a:t>
            </a:r>
            <a:r>
              <a:rPr sz="2000" spc="-20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Hybridisation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Times New Roman"/>
                <a:cs typeface="Times New Roman"/>
              </a:rPr>
              <a:t>Nucleic Acid</a:t>
            </a:r>
            <a:r>
              <a:rPr sz="2000" spc="-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Sequencing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latin typeface="Times New Roman"/>
                <a:cs typeface="Times New Roman"/>
              </a:rPr>
              <a:t>Genomic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Fingerprinting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08187" y="4724472"/>
            <a:ext cx="2835156" cy="19970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6334" y="6723074"/>
            <a:ext cx="3226435" cy="56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" spc="-5" dirty="0">
                <a:latin typeface="Carlito"/>
                <a:cs typeface="Carlito"/>
              </a:rPr>
              <a:t>https://</a:t>
            </a:r>
            <a:r>
              <a:rPr sz="200" spc="-5" dirty="0">
                <a:latin typeface="Carlito"/>
                <a:cs typeface="Carlito"/>
                <a:hlinkClick r:id="rId3"/>
              </a:rPr>
              <a:t>www.google.co.in/search?q=bacteria+with+dna+image&amp;tbm=isch&amp;source=iu&amp;ictx=1&amp;fir=CkoYnDUF6UXPlM%253A%252C-fpDhlRKkuN91M%252C_&amp;usg=AFrqEzcH8-A0Tvcp6paH5nDWXzN33b_smw&amp;sa=X&amp;ved=2ahUKEwiK2MWQ1O7cAhWOXysKHepjA7QQ9QEwA3oECAMQCg#imgrc=CkoYnDUF6UXPlM:</a:t>
            </a:r>
            <a:endParaRPr sz="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28600"/>
            <a:ext cx="3733800" cy="615553"/>
          </a:xfrm>
        </p:spPr>
        <p:txBody>
          <a:bodyPr/>
          <a:lstStyle/>
          <a:p>
            <a:r>
              <a:rPr lang="en-IN" dirty="0" smtClean="0">
                <a:solidFill>
                  <a:srgbClr val="C00000"/>
                </a:solidFill>
              </a:rPr>
              <a:t>Nucleic Acid Base Composition</a:t>
            </a:r>
            <a:br>
              <a:rPr lang="en-IN" dirty="0" smtClean="0">
                <a:solidFill>
                  <a:srgbClr val="C00000"/>
                </a:solidFill>
              </a:rPr>
            </a:b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1371600"/>
            <a:ext cx="4977130" cy="677108"/>
          </a:xfrm>
        </p:spPr>
        <p:txBody>
          <a:bodyPr/>
          <a:lstStyle/>
          <a:p>
            <a:r>
              <a:rPr lang="en-IN" dirty="0" smtClean="0"/>
              <a:t> </a:t>
            </a:r>
            <a:r>
              <a:rPr lang="en-IN" b="1" dirty="0" smtClean="0"/>
              <a:t>Mol% G + C</a:t>
            </a:r>
            <a:r>
              <a:rPr lang="en-IN" dirty="0" smtClean="0"/>
              <a:t> =         </a:t>
            </a:r>
            <a:r>
              <a:rPr lang="en-IN" u="sng" dirty="0" smtClean="0"/>
              <a:t>G + C        </a:t>
            </a:r>
            <a:r>
              <a:rPr lang="en-IN" dirty="0" smtClean="0"/>
              <a:t>X 100</a:t>
            </a:r>
          </a:p>
          <a:p>
            <a:r>
              <a:rPr lang="en-IN" dirty="0" smtClean="0"/>
              <a:t>	                    G + C + A + T 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228600" y="2133600"/>
            <a:ext cx="8915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G+C content can be ascertained after hydrolysis of DNA and analysis of its bases with high-performance liquid chromatography (HPLC), </a:t>
            </a:r>
          </a:p>
          <a:p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The G +C content often is determined from the melting temperature (Tm) of DNA. In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ds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DNA 3 hydrogen bonds join GC base pairs, and 2 bonds connect AT base pairs. As a result DNA with a greater G C content have more hydrogen bonds, and its strands separate at higher temperatures—that is, it has a higher melting point. </a:t>
            </a:r>
          </a:p>
          <a:p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DNA melting can be easily followed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spectrophotometrically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because the absorbance of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DNAat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260 nm (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UVlight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) increases during strand separation. 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The G+C content of DNA from animals and higher plants ranges between 30 and 50%. </a:t>
            </a:r>
          </a:p>
          <a:p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Procaryotic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G +C content is the most variable, ranging from around 25 -80%. 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8229600" cy="5416868"/>
          </a:xfrm>
        </p:spPr>
        <p:txBody>
          <a:bodyPr/>
          <a:lstStyle/>
          <a:p>
            <a:r>
              <a:rPr lang="en-IN" dirty="0" smtClean="0"/>
              <a:t>If two organisms differ in their G+C content by more than about 10%, their genomes have quite different base sequences. </a:t>
            </a:r>
          </a:p>
          <a:p>
            <a:endParaRPr lang="en-IN" dirty="0" smtClean="0"/>
          </a:p>
          <a:p>
            <a:r>
              <a:rPr lang="en-IN" dirty="0" smtClean="0"/>
              <a:t>On the other hand, it is not safe to assume that organisms with very similar G +C contents also have similar DNA base sequences because two very different base sequences can be constructed from the same proportions of AT and GC base pairs.</a:t>
            </a:r>
          </a:p>
          <a:p>
            <a:endParaRPr lang="en-IN" dirty="0" smtClean="0"/>
          </a:p>
          <a:p>
            <a:r>
              <a:rPr lang="en-IN" dirty="0" smtClean="0"/>
              <a:t>, G + C content appears to be useful in characterizing </a:t>
            </a:r>
            <a:r>
              <a:rPr lang="en-IN" dirty="0" err="1" smtClean="0"/>
              <a:t>procaryotic</a:t>
            </a:r>
            <a:r>
              <a:rPr lang="en-IN" dirty="0" smtClean="0"/>
              <a:t> genera because the variation within a genus is usually less than 10% even though the content may vary greatly between genera. For example, </a:t>
            </a:r>
            <a:r>
              <a:rPr lang="en-IN" i="1" dirty="0" smtClean="0"/>
              <a:t>Staphylococcus</a:t>
            </a:r>
            <a:r>
              <a:rPr lang="en-IN" dirty="0" smtClean="0"/>
              <a:t> has a G + C content of 30 to 38%, whereas Micrococcus DNA has 64 to 75% G +C; yet these two genera of gram-positive </a:t>
            </a:r>
            <a:r>
              <a:rPr lang="en-IN" dirty="0" err="1" smtClean="0"/>
              <a:t>cocci</a:t>
            </a:r>
            <a:r>
              <a:rPr lang="en-IN" dirty="0" smtClean="0"/>
              <a:t> have many other features in common.</a:t>
            </a:r>
          </a:p>
          <a:p>
            <a:r>
              <a:rPr lang="en-IN" dirty="0" smtClean="0"/>
              <a:t> </a:t>
            </a:r>
            <a:endParaRPr lang="en-IN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4533" y="28194"/>
            <a:ext cx="6804659" cy="737870"/>
          </a:xfrm>
          <a:prstGeom prst="rect">
            <a:avLst/>
          </a:prstGeom>
          <a:solidFill>
            <a:srgbClr val="8063A1"/>
          </a:solidFill>
          <a:ln w="25907">
            <a:solidFill>
              <a:srgbClr val="5C4676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450215">
              <a:lnSpc>
                <a:spcPct val="100000"/>
              </a:lnSpc>
              <a:spcBef>
                <a:spcPts val="360"/>
              </a:spcBef>
            </a:pPr>
            <a:r>
              <a:rPr sz="40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Ribosomal </a:t>
            </a:r>
            <a:r>
              <a:rPr sz="4000" b="0" spc="-10" dirty="0">
                <a:solidFill>
                  <a:srgbClr val="FFFFFF"/>
                </a:solidFill>
                <a:latin typeface="Times New Roman"/>
                <a:cs typeface="Times New Roman"/>
              </a:rPr>
              <a:t>Gene</a:t>
            </a:r>
            <a:r>
              <a:rPr sz="4000" b="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Sequencing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221739"/>
            <a:ext cx="7795895" cy="200787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55600" marR="369570" indent="-342900">
              <a:lnSpc>
                <a:spcPts val="2810"/>
              </a:lnSpc>
              <a:spcBef>
                <a:spcPts val="4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5" dirty="0">
                <a:latin typeface="Times New Roman"/>
                <a:cs typeface="Times New Roman"/>
              </a:rPr>
              <a:t>For </a:t>
            </a:r>
            <a:r>
              <a:rPr sz="2600" spc="-5" dirty="0">
                <a:latin typeface="Times New Roman"/>
                <a:cs typeface="Times New Roman"/>
              </a:rPr>
              <a:t>bacterial identification </a:t>
            </a:r>
            <a:r>
              <a:rPr sz="2600" dirty="0">
                <a:latin typeface="Times New Roman"/>
                <a:cs typeface="Times New Roman"/>
              </a:rPr>
              <a:t>and taxonomy: </a:t>
            </a:r>
            <a:r>
              <a:rPr sz="2600" spc="5" dirty="0">
                <a:latin typeface="Times New Roman"/>
                <a:cs typeface="Times New Roman"/>
              </a:rPr>
              <a:t>16S </a:t>
            </a:r>
            <a:r>
              <a:rPr sz="2600" dirty="0">
                <a:latin typeface="Times New Roman"/>
                <a:cs typeface="Times New Roman"/>
              </a:rPr>
              <a:t>rRNA  Gene sequencing is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done.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81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5" dirty="0">
                <a:latin typeface="Times New Roman"/>
                <a:cs typeface="Times New Roman"/>
              </a:rPr>
              <a:t>16S </a:t>
            </a:r>
            <a:r>
              <a:rPr sz="2600" dirty="0">
                <a:latin typeface="Times New Roman"/>
                <a:cs typeface="Times New Roman"/>
              </a:rPr>
              <a:t>rDNA is approximately 1.5kb (or 1500</a:t>
            </a:r>
            <a:r>
              <a:rPr sz="2600" spc="-3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nucleotides)  in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length.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2761" y="3155442"/>
            <a:ext cx="3599815" cy="646430"/>
          </a:xfrm>
          <a:prstGeom prst="rect">
            <a:avLst/>
          </a:prstGeom>
          <a:solidFill>
            <a:srgbClr val="C0504D"/>
          </a:solidFill>
          <a:ln w="25907">
            <a:solidFill>
              <a:srgbClr val="8B3836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745490" marR="368935" indent="-367665">
              <a:lnSpc>
                <a:spcPct val="100000"/>
              </a:lnSpc>
              <a:spcBef>
                <a:spcPts val="300"/>
              </a:spcBef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Bacterial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Identification using  Sequenced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16S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rDNA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175003" y="3776471"/>
            <a:ext cx="2691765" cy="2186940"/>
            <a:chOff x="1175003" y="3776471"/>
            <a:chExt cx="2691765" cy="2186940"/>
          </a:xfrm>
        </p:grpSpPr>
        <p:sp>
          <p:nvSpPr>
            <p:cNvPr id="6" name="object 6"/>
            <p:cNvSpPr/>
            <p:nvPr/>
          </p:nvSpPr>
          <p:spPr>
            <a:xfrm>
              <a:off x="1187957" y="3789425"/>
              <a:ext cx="2665730" cy="2161540"/>
            </a:xfrm>
            <a:custGeom>
              <a:avLst/>
              <a:gdLst/>
              <a:ahLst/>
              <a:cxnLst/>
              <a:rect l="l" t="t" r="r" b="b"/>
              <a:pathLst>
                <a:path w="2665729" h="2161540">
                  <a:moveTo>
                    <a:pt x="1332737" y="0"/>
                  </a:moveTo>
                  <a:lnTo>
                    <a:pt x="1279133" y="857"/>
                  </a:lnTo>
                  <a:lnTo>
                    <a:pt x="1226065" y="3410"/>
                  </a:lnTo>
                  <a:lnTo>
                    <a:pt x="1173575" y="7624"/>
                  </a:lnTo>
                  <a:lnTo>
                    <a:pt x="1121702" y="13468"/>
                  </a:lnTo>
                  <a:lnTo>
                    <a:pt x="1070486" y="20910"/>
                  </a:lnTo>
                  <a:lnTo>
                    <a:pt x="1019967" y="29917"/>
                  </a:lnTo>
                  <a:lnTo>
                    <a:pt x="970184" y="40457"/>
                  </a:lnTo>
                  <a:lnTo>
                    <a:pt x="921178" y="52498"/>
                  </a:lnTo>
                  <a:lnTo>
                    <a:pt x="872988" y="66007"/>
                  </a:lnTo>
                  <a:lnTo>
                    <a:pt x="825654" y="80952"/>
                  </a:lnTo>
                  <a:lnTo>
                    <a:pt x="779215" y="97301"/>
                  </a:lnTo>
                  <a:lnTo>
                    <a:pt x="733712" y="115022"/>
                  </a:lnTo>
                  <a:lnTo>
                    <a:pt x="689184" y="134082"/>
                  </a:lnTo>
                  <a:lnTo>
                    <a:pt x="645672" y="154449"/>
                  </a:lnTo>
                  <a:lnTo>
                    <a:pt x="603214" y="176091"/>
                  </a:lnTo>
                  <a:lnTo>
                    <a:pt x="561852" y="198976"/>
                  </a:lnTo>
                  <a:lnTo>
                    <a:pt x="521623" y="223071"/>
                  </a:lnTo>
                  <a:lnTo>
                    <a:pt x="482570" y="248344"/>
                  </a:lnTo>
                  <a:lnTo>
                    <a:pt x="444730" y="274762"/>
                  </a:lnTo>
                  <a:lnTo>
                    <a:pt x="408144" y="302294"/>
                  </a:lnTo>
                  <a:lnTo>
                    <a:pt x="372852" y="330907"/>
                  </a:lnTo>
                  <a:lnTo>
                    <a:pt x="338894" y="360569"/>
                  </a:lnTo>
                  <a:lnTo>
                    <a:pt x="306309" y="391248"/>
                  </a:lnTo>
                  <a:lnTo>
                    <a:pt x="275137" y="422911"/>
                  </a:lnTo>
                  <a:lnTo>
                    <a:pt x="245418" y="455526"/>
                  </a:lnTo>
                  <a:lnTo>
                    <a:pt x="217192" y="489061"/>
                  </a:lnTo>
                  <a:lnTo>
                    <a:pt x="190499" y="523483"/>
                  </a:lnTo>
                  <a:lnTo>
                    <a:pt x="165377" y="558761"/>
                  </a:lnTo>
                  <a:lnTo>
                    <a:pt x="141868" y="594862"/>
                  </a:lnTo>
                  <a:lnTo>
                    <a:pt x="120012" y="631753"/>
                  </a:lnTo>
                  <a:lnTo>
                    <a:pt x="99846" y="669403"/>
                  </a:lnTo>
                  <a:lnTo>
                    <a:pt x="81413" y="707779"/>
                  </a:lnTo>
                  <a:lnTo>
                    <a:pt x="64751" y="746849"/>
                  </a:lnTo>
                  <a:lnTo>
                    <a:pt x="49900" y="786580"/>
                  </a:lnTo>
                  <a:lnTo>
                    <a:pt x="36900" y="826941"/>
                  </a:lnTo>
                  <a:lnTo>
                    <a:pt x="25790" y="867899"/>
                  </a:lnTo>
                  <a:lnTo>
                    <a:pt x="16612" y="909422"/>
                  </a:lnTo>
                  <a:lnTo>
                    <a:pt x="9404" y="951477"/>
                  </a:lnTo>
                  <a:lnTo>
                    <a:pt x="4206" y="994033"/>
                  </a:lnTo>
                  <a:lnTo>
                    <a:pt x="1058" y="1037056"/>
                  </a:lnTo>
                  <a:lnTo>
                    <a:pt x="0" y="1080516"/>
                  </a:lnTo>
                  <a:lnTo>
                    <a:pt x="1058" y="1123975"/>
                  </a:lnTo>
                  <a:lnTo>
                    <a:pt x="4206" y="1166998"/>
                  </a:lnTo>
                  <a:lnTo>
                    <a:pt x="9404" y="1209554"/>
                  </a:lnTo>
                  <a:lnTo>
                    <a:pt x="16612" y="1251609"/>
                  </a:lnTo>
                  <a:lnTo>
                    <a:pt x="25790" y="1293132"/>
                  </a:lnTo>
                  <a:lnTo>
                    <a:pt x="36900" y="1334090"/>
                  </a:lnTo>
                  <a:lnTo>
                    <a:pt x="49900" y="1374451"/>
                  </a:lnTo>
                  <a:lnTo>
                    <a:pt x="64751" y="1414182"/>
                  </a:lnTo>
                  <a:lnTo>
                    <a:pt x="81413" y="1453252"/>
                  </a:lnTo>
                  <a:lnTo>
                    <a:pt x="99846" y="1491628"/>
                  </a:lnTo>
                  <a:lnTo>
                    <a:pt x="120012" y="1529278"/>
                  </a:lnTo>
                  <a:lnTo>
                    <a:pt x="141868" y="1566169"/>
                  </a:lnTo>
                  <a:lnTo>
                    <a:pt x="165377" y="1602270"/>
                  </a:lnTo>
                  <a:lnTo>
                    <a:pt x="190499" y="1637548"/>
                  </a:lnTo>
                  <a:lnTo>
                    <a:pt x="217192" y="1671970"/>
                  </a:lnTo>
                  <a:lnTo>
                    <a:pt x="245418" y="1705505"/>
                  </a:lnTo>
                  <a:lnTo>
                    <a:pt x="275137" y="1738120"/>
                  </a:lnTo>
                  <a:lnTo>
                    <a:pt x="306309" y="1769783"/>
                  </a:lnTo>
                  <a:lnTo>
                    <a:pt x="338894" y="1800462"/>
                  </a:lnTo>
                  <a:lnTo>
                    <a:pt x="372852" y="1830124"/>
                  </a:lnTo>
                  <a:lnTo>
                    <a:pt x="408144" y="1858737"/>
                  </a:lnTo>
                  <a:lnTo>
                    <a:pt x="444730" y="1886269"/>
                  </a:lnTo>
                  <a:lnTo>
                    <a:pt x="482570" y="1912687"/>
                  </a:lnTo>
                  <a:lnTo>
                    <a:pt x="521623" y="1937960"/>
                  </a:lnTo>
                  <a:lnTo>
                    <a:pt x="561852" y="1962055"/>
                  </a:lnTo>
                  <a:lnTo>
                    <a:pt x="603214" y="1984940"/>
                  </a:lnTo>
                  <a:lnTo>
                    <a:pt x="645672" y="2006582"/>
                  </a:lnTo>
                  <a:lnTo>
                    <a:pt x="689184" y="2026949"/>
                  </a:lnTo>
                  <a:lnTo>
                    <a:pt x="733712" y="2046009"/>
                  </a:lnTo>
                  <a:lnTo>
                    <a:pt x="779215" y="2063730"/>
                  </a:lnTo>
                  <a:lnTo>
                    <a:pt x="825654" y="2080079"/>
                  </a:lnTo>
                  <a:lnTo>
                    <a:pt x="872988" y="2095024"/>
                  </a:lnTo>
                  <a:lnTo>
                    <a:pt x="921178" y="2108533"/>
                  </a:lnTo>
                  <a:lnTo>
                    <a:pt x="970184" y="2120574"/>
                  </a:lnTo>
                  <a:lnTo>
                    <a:pt x="1019967" y="2131114"/>
                  </a:lnTo>
                  <a:lnTo>
                    <a:pt x="1070486" y="2140121"/>
                  </a:lnTo>
                  <a:lnTo>
                    <a:pt x="1121702" y="2147563"/>
                  </a:lnTo>
                  <a:lnTo>
                    <a:pt x="1173575" y="2153407"/>
                  </a:lnTo>
                  <a:lnTo>
                    <a:pt x="1226065" y="2157621"/>
                  </a:lnTo>
                  <a:lnTo>
                    <a:pt x="1279133" y="2160174"/>
                  </a:lnTo>
                  <a:lnTo>
                    <a:pt x="1332737" y="2161032"/>
                  </a:lnTo>
                  <a:lnTo>
                    <a:pt x="1386342" y="2160174"/>
                  </a:lnTo>
                  <a:lnTo>
                    <a:pt x="1439410" y="2157621"/>
                  </a:lnTo>
                  <a:lnTo>
                    <a:pt x="1491900" y="2153407"/>
                  </a:lnTo>
                  <a:lnTo>
                    <a:pt x="1543773" y="2147563"/>
                  </a:lnTo>
                  <a:lnTo>
                    <a:pt x="1594989" y="2140121"/>
                  </a:lnTo>
                  <a:lnTo>
                    <a:pt x="1645508" y="2131114"/>
                  </a:lnTo>
                  <a:lnTo>
                    <a:pt x="1695291" y="2120574"/>
                  </a:lnTo>
                  <a:lnTo>
                    <a:pt x="1744297" y="2108533"/>
                  </a:lnTo>
                  <a:lnTo>
                    <a:pt x="1792487" y="2095024"/>
                  </a:lnTo>
                  <a:lnTo>
                    <a:pt x="1839821" y="2080079"/>
                  </a:lnTo>
                  <a:lnTo>
                    <a:pt x="1886260" y="2063730"/>
                  </a:lnTo>
                  <a:lnTo>
                    <a:pt x="1931763" y="2046009"/>
                  </a:lnTo>
                  <a:lnTo>
                    <a:pt x="1976291" y="2026949"/>
                  </a:lnTo>
                  <a:lnTo>
                    <a:pt x="2019803" y="2006582"/>
                  </a:lnTo>
                  <a:lnTo>
                    <a:pt x="2062261" y="1984940"/>
                  </a:lnTo>
                  <a:lnTo>
                    <a:pt x="2103623" y="1962055"/>
                  </a:lnTo>
                  <a:lnTo>
                    <a:pt x="2143852" y="1937960"/>
                  </a:lnTo>
                  <a:lnTo>
                    <a:pt x="2182905" y="1912687"/>
                  </a:lnTo>
                  <a:lnTo>
                    <a:pt x="2220745" y="1886269"/>
                  </a:lnTo>
                  <a:lnTo>
                    <a:pt x="2257331" y="1858737"/>
                  </a:lnTo>
                  <a:lnTo>
                    <a:pt x="2292623" y="1830124"/>
                  </a:lnTo>
                  <a:lnTo>
                    <a:pt x="2326581" y="1800462"/>
                  </a:lnTo>
                  <a:lnTo>
                    <a:pt x="2359166" y="1769783"/>
                  </a:lnTo>
                  <a:lnTo>
                    <a:pt x="2390338" y="1738120"/>
                  </a:lnTo>
                  <a:lnTo>
                    <a:pt x="2420057" y="1705505"/>
                  </a:lnTo>
                  <a:lnTo>
                    <a:pt x="2448283" y="1671970"/>
                  </a:lnTo>
                  <a:lnTo>
                    <a:pt x="2474976" y="1637548"/>
                  </a:lnTo>
                  <a:lnTo>
                    <a:pt x="2500098" y="1602270"/>
                  </a:lnTo>
                  <a:lnTo>
                    <a:pt x="2523607" y="1566169"/>
                  </a:lnTo>
                  <a:lnTo>
                    <a:pt x="2545463" y="1529278"/>
                  </a:lnTo>
                  <a:lnTo>
                    <a:pt x="2565629" y="1491628"/>
                  </a:lnTo>
                  <a:lnTo>
                    <a:pt x="2584062" y="1453252"/>
                  </a:lnTo>
                  <a:lnTo>
                    <a:pt x="2600724" y="1414182"/>
                  </a:lnTo>
                  <a:lnTo>
                    <a:pt x="2615575" y="1374451"/>
                  </a:lnTo>
                  <a:lnTo>
                    <a:pt x="2628575" y="1334090"/>
                  </a:lnTo>
                  <a:lnTo>
                    <a:pt x="2639685" y="1293132"/>
                  </a:lnTo>
                  <a:lnTo>
                    <a:pt x="2648863" y="1251609"/>
                  </a:lnTo>
                  <a:lnTo>
                    <a:pt x="2656071" y="1209554"/>
                  </a:lnTo>
                  <a:lnTo>
                    <a:pt x="2661269" y="1166998"/>
                  </a:lnTo>
                  <a:lnTo>
                    <a:pt x="2664417" y="1123975"/>
                  </a:lnTo>
                  <a:lnTo>
                    <a:pt x="2665476" y="1080516"/>
                  </a:lnTo>
                  <a:lnTo>
                    <a:pt x="2664417" y="1037056"/>
                  </a:lnTo>
                  <a:lnTo>
                    <a:pt x="2661269" y="994033"/>
                  </a:lnTo>
                  <a:lnTo>
                    <a:pt x="2656071" y="951477"/>
                  </a:lnTo>
                  <a:lnTo>
                    <a:pt x="2648863" y="909422"/>
                  </a:lnTo>
                  <a:lnTo>
                    <a:pt x="2639685" y="867899"/>
                  </a:lnTo>
                  <a:lnTo>
                    <a:pt x="2628575" y="826941"/>
                  </a:lnTo>
                  <a:lnTo>
                    <a:pt x="2615575" y="786580"/>
                  </a:lnTo>
                  <a:lnTo>
                    <a:pt x="2600724" y="746849"/>
                  </a:lnTo>
                  <a:lnTo>
                    <a:pt x="2584062" y="707779"/>
                  </a:lnTo>
                  <a:lnTo>
                    <a:pt x="2565629" y="669403"/>
                  </a:lnTo>
                  <a:lnTo>
                    <a:pt x="2545463" y="631753"/>
                  </a:lnTo>
                  <a:lnTo>
                    <a:pt x="2523607" y="594862"/>
                  </a:lnTo>
                  <a:lnTo>
                    <a:pt x="2500098" y="558761"/>
                  </a:lnTo>
                  <a:lnTo>
                    <a:pt x="2474976" y="523483"/>
                  </a:lnTo>
                  <a:lnTo>
                    <a:pt x="2448283" y="489061"/>
                  </a:lnTo>
                  <a:lnTo>
                    <a:pt x="2420057" y="455526"/>
                  </a:lnTo>
                  <a:lnTo>
                    <a:pt x="2390338" y="422911"/>
                  </a:lnTo>
                  <a:lnTo>
                    <a:pt x="2359166" y="391248"/>
                  </a:lnTo>
                  <a:lnTo>
                    <a:pt x="2326581" y="360569"/>
                  </a:lnTo>
                  <a:lnTo>
                    <a:pt x="2292623" y="330907"/>
                  </a:lnTo>
                  <a:lnTo>
                    <a:pt x="2257331" y="302294"/>
                  </a:lnTo>
                  <a:lnTo>
                    <a:pt x="2220745" y="274762"/>
                  </a:lnTo>
                  <a:lnTo>
                    <a:pt x="2182905" y="248344"/>
                  </a:lnTo>
                  <a:lnTo>
                    <a:pt x="2143852" y="223071"/>
                  </a:lnTo>
                  <a:lnTo>
                    <a:pt x="2103623" y="198976"/>
                  </a:lnTo>
                  <a:lnTo>
                    <a:pt x="2062261" y="176091"/>
                  </a:lnTo>
                  <a:lnTo>
                    <a:pt x="2019803" y="154449"/>
                  </a:lnTo>
                  <a:lnTo>
                    <a:pt x="1976291" y="134082"/>
                  </a:lnTo>
                  <a:lnTo>
                    <a:pt x="1931763" y="115022"/>
                  </a:lnTo>
                  <a:lnTo>
                    <a:pt x="1886260" y="97301"/>
                  </a:lnTo>
                  <a:lnTo>
                    <a:pt x="1839821" y="80952"/>
                  </a:lnTo>
                  <a:lnTo>
                    <a:pt x="1792487" y="66007"/>
                  </a:lnTo>
                  <a:lnTo>
                    <a:pt x="1744297" y="52498"/>
                  </a:lnTo>
                  <a:lnTo>
                    <a:pt x="1695291" y="40457"/>
                  </a:lnTo>
                  <a:lnTo>
                    <a:pt x="1645508" y="29917"/>
                  </a:lnTo>
                  <a:lnTo>
                    <a:pt x="1594989" y="20910"/>
                  </a:lnTo>
                  <a:lnTo>
                    <a:pt x="1543773" y="13468"/>
                  </a:lnTo>
                  <a:lnTo>
                    <a:pt x="1491900" y="7624"/>
                  </a:lnTo>
                  <a:lnTo>
                    <a:pt x="1439410" y="3410"/>
                  </a:lnTo>
                  <a:lnTo>
                    <a:pt x="1386342" y="857"/>
                  </a:lnTo>
                  <a:lnTo>
                    <a:pt x="133273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87957" y="3789425"/>
              <a:ext cx="2665730" cy="2161540"/>
            </a:xfrm>
            <a:custGeom>
              <a:avLst/>
              <a:gdLst/>
              <a:ahLst/>
              <a:cxnLst/>
              <a:rect l="l" t="t" r="r" b="b"/>
              <a:pathLst>
                <a:path w="2665729" h="2161540">
                  <a:moveTo>
                    <a:pt x="0" y="1080516"/>
                  </a:moveTo>
                  <a:lnTo>
                    <a:pt x="1058" y="1037056"/>
                  </a:lnTo>
                  <a:lnTo>
                    <a:pt x="4206" y="994033"/>
                  </a:lnTo>
                  <a:lnTo>
                    <a:pt x="9404" y="951477"/>
                  </a:lnTo>
                  <a:lnTo>
                    <a:pt x="16612" y="909422"/>
                  </a:lnTo>
                  <a:lnTo>
                    <a:pt x="25790" y="867899"/>
                  </a:lnTo>
                  <a:lnTo>
                    <a:pt x="36900" y="826941"/>
                  </a:lnTo>
                  <a:lnTo>
                    <a:pt x="49900" y="786580"/>
                  </a:lnTo>
                  <a:lnTo>
                    <a:pt x="64751" y="746849"/>
                  </a:lnTo>
                  <a:lnTo>
                    <a:pt x="81413" y="707779"/>
                  </a:lnTo>
                  <a:lnTo>
                    <a:pt x="99846" y="669403"/>
                  </a:lnTo>
                  <a:lnTo>
                    <a:pt x="120012" y="631753"/>
                  </a:lnTo>
                  <a:lnTo>
                    <a:pt x="141868" y="594862"/>
                  </a:lnTo>
                  <a:lnTo>
                    <a:pt x="165377" y="558761"/>
                  </a:lnTo>
                  <a:lnTo>
                    <a:pt x="190499" y="523483"/>
                  </a:lnTo>
                  <a:lnTo>
                    <a:pt x="217192" y="489061"/>
                  </a:lnTo>
                  <a:lnTo>
                    <a:pt x="245418" y="455526"/>
                  </a:lnTo>
                  <a:lnTo>
                    <a:pt x="275137" y="422911"/>
                  </a:lnTo>
                  <a:lnTo>
                    <a:pt x="306309" y="391248"/>
                  </a:lnTo>
                  <a:lnTo>
                    <a:pt x="338894" y="360569"/>
                  </a:lnTo>
                  <a:lnTo>
                    <a:pt x="372852" y="330907"/>
                  </a:lnTo>
                  <a:lnTo>
                    <a:pt x="408144" y="302294"/>
                  </a:lnTo>
                  <a:lnTo>
                    <a:pt x="444730" y="274762"/>
                  </a:lnTo>
                  <a:lnTo>
                    <a:pt x="482570" y="248344"/>
                  </a:lnTo>
                  <a:lnTo>
                    <a:pt x="521623" y="223071"/>
                  </a:lnTo>
                  <a:lnTo>
                    <a:pt x="561852" y="198976"/>
                  </a:lnTo>
                  <a:lnTo>
                    <a:pt x="603214" y="176091"/>
                  </a:lnTo>
                  <a:lnTo>
                    <a:pt x="645672" y="154449"/>
                  </a:lnTo>
                  <a:lnTo>
                    <a:pt x="689184" y="134082"/>
                  </a:lnTo>
                  <a:lnTo>
                    <a:pt x="733712" y="115022"/>
                  </a:lnTo>
                  <a:lnTo>
                    <a:pt x="779215" y="97301"/>
                  </a:lnTo>
                  <a:lnTo>
                    <a:pt x="825654" y="80952"/>
                  </a:lnTo>
                  <a:lnTo>
                    <a:pt x="872988" y="66007"/>
                  </a:lnTo>
                  <a:lnTo>
                    <a:pt x="921178" y="52498"/>
                  </a:lnTo>
                  <a:lnTo>
                    <a:pt x="970184" y="40457"/>
                  </a:lnTo>
                  <a:lnTo>
                    <a:pt x="1019967" y="29917"/>
                  </a:lnTo>
                  <a:lnTo>
                    <a:pt x="1070486" y="20910"/>
                  </a:lnTo>
                  <a:lnTo>
                    <a:pt x="1121702" y="13468"/>
                  </a:lnTo>
                  <a:lnTo>
                    <a:pt x="1173575" y="7624"/>
                  </a:lnTo>
                  <a:lnTo>
                    <a:pt x="1226065" y="3410"/>
                  </a:lnTo>
                  <a:lnTo>
                    <a:pt x="1279133" y="857"/>
                  </a:lnTo>
                  <a:lnTo>
                    <a:pt x="1332737" y="0"/>
                  </a:lnTo>
                  <a:lnTo>
                    <a:pt x="1386342" y="857"/>
                  </a:lnTo>
                  <a:lnTo>
                    <a:pt x="1439410" y="3410"/>
                  </a:lnTo>
                  <a:lnTo>
                    <a:pt x="1491900" y="7624"/>
                  </a:lnTo>
                  <a:lnTo>
                    <a:pt x="1543773" y="13468"/>
                  </a:lnTo>
                  <a:lnTo>
                    <a:pt x="1594989" y="20910"/>
                  </a:lnTo>
                  <a:lnTo>
                    <a:pt x="1645508" y="29917"/>
                  </a:lnTo>
                  <a:lnTo>
                    <a:pt x="1695291" y="40457"/>
                  </a:lnTo>
                  <a:lnTo>
                    <a:pt x="1744297" y="52498"/>
                  </a:lnTo>
                  <a:lnTo>
                    <a:pt x="1792487" y="66007"/>
                  </a:lnTo>
                  <a:lnTo>
                    <a:pt x="1839821" y="80952"/>
                  </a:lnTo>
                  <a:lnTo>
                    <a:pt x="1886260" y="97301"/>
                  </a:lnTo>
                  <a:lnTo>
                    <a:pt x="1931763" y="115022"/>
                  </a:lnTo>
                  <a:lnTo>
                    <a:pt x="1976291" y="134082"/>
                  </a:lnTo>
                  <a:lnTo>
                    <a:pt x="2019803" y="154449"/>
                  </a:lnTo>
                  <a:lnTo>
                    <a:pt x="2062261" y="176091"/>
                  </a:lnTo>
                  <a:lnTo>
                    <a:pt x="2103623" y="198976"/>
                  </a:lnTo>
                  <a:lnTo>
                    <a:pt x="2143852" y="223071"/>
                  </a:lnTo>
                  <a:lnTo>
                    <a:pt x="2182905" y="248344"/>
                  </a:lnTo>
                  <a:lnTo>
                    <a:pt x="2220745" y="274762"/>
                  </a:lnTo>
                  <a:lnTo>
                    <a:pt x="2257331" y="302294"/>
                  </a:lnTo>
                  <a:lnTo>
                    <a:pt x="2292623" y="330907"/>
                  </a:lnTo>
                  <a:lnTo>
                    <a:pt x="2326581" y="360569"/>
                  </a:lnTo>
                  <a:lnTo>
                    <a:pt x="2359166" y="391248"/>
                  </a:lnTo>
                  <a:lnTo>
                    <a:pt x="2390338" y="422911"/>
                  </a:lnTo>
                  <a:lnTo>
                    <a:pt x="2420057" y="455526"/>
                  </a:lnTo>
                  <a:lnTo>
                    <a:pt x="2448283" y="489061"/>
                  </a:lnTo>
                  <a:lnTo>
                    <a:pt x="2474976" y="523483"/>
                  </a:lnTo>
                  <a:lnTo>
                    <a:pt x="2500098" y="558761"/>
                  </a:lnTo>
                  <a:lnTo>
                    <a:pt x="2523607" y="594862"/>
                  </a:lnTo>
                  <a:lnTo>
                    <a:pt x="2545463" y="631753"/>
                  </a:lnTo>
                  <a:lnTo>
                    <a:pt x="2565629" y="669403"/>
                  </a:lnTo>
                  <a:lnTo>
                    <a:pt x="2584062" y="707779"/>
                  </a:lnTo>
                  <a:lnTo>
                    <a:pt x="2600724" y="746849"/>
                  </a:lnTo>
                  <a:lnTo>
                    <a:pt x="2615575" y="786580"/>
                  </a:lnTo>
                  <a:lnTo>
                    <a:pt x="2628575" y="826941"/>
                  </a:lnTo>
                  <a:lnTo>
                    <a:pt x="2639685" y="867899"/>
                  </a:lnTo>
                  <a:lnTo>
                    <a:pt x="2648863" y="909422"/>
                  </a:lnTo>
                  <a:lnTo>
                    <a:pt x="2656071" y="951477"/>
                  </a:lnTo>
                  <a:lnTo>
                    <a:pt x="2661269" y="994033"/>
                  </a:lnTo>
                  <a:lnTo>
                    <a:pt x="2664417" y="1037056"/>
                  </a:lnTo>
                  <a:lnTo>
                    <a:pt x="2665476" y="1080516"/>
                  </a:lnTo>
                  <a:lnTo>
                    <a:pt x="2664417" y="1123975"/>
                  </a:lnTo>
                  <a:lnTo>
                    <a:pt x="2661269" y="1166998"/>
                  </a:lnTo>
                  <a:lnTo>
                    <a:pt x="2656071" y="1209554"/>
                  </a:lnTo>
                  <a:lnTo>
                    <a:pt x="2648863" y="1251609"/>
                  </a:lnTo>
                  <a:lnTo>
                    <a:pt x="2639685" y="1293132"/>
                  </a:lnTo>
                  <a:lnTo>
                    <a:pt x="2628575" y="1334090"/>
                  </a:lnTo>
                  <a:lnTo>
                    <a:pt x="2615575" y="1374451"/>
                  </a:lnTo>
                  <a:lnTo>
                    <a:pt x="2600724" y="1414182"/>
                  </a:lnTo>
                  <a:lnTo>
                    <a:pt x="2584062" y="1453252"/>
                  </a:lnTo>
                  <a:lnTo>
                    <a:pt x="2565629" y="1491628"/>
                  </a:lnTo>
                  <a:lnTo>
                    <a:pt x="2545463" y="1529278"/>
                  </a:lnTo>
                  <a:lnTo>
                    <a:pt x="2523607" y="1566169"/>
                  </a:lnTo>
                  <a:lnTo>
                    <a:pt x="2500098" y="1602270"/>
                  </a:lnTo>
                  <a:lnTo>
                    <a:pt x="2474976" y="1637548"/>
                  </a:lnTo>
                  <a:lnTo>
                    <a:pt x="2448283" y="1671970"/>
                  </a:lnTo>
                  <a:lnTo>
                    <a:pt x="2420057" y="1705505"/>
                  </a:lnTo>
                  <a:lnTo>
                    <a:pt x="2390338" y="1738120"/>
                  </a:lnTo>
                  <a:lnTo>
                    <a:pt x="2359166" y="1769783"/>
                  </a:lnTo>
                  <a:lnTo>
                    <a:pt x="2326581" y="1800462"/>
                  </a:lnTo>
                  <a:lnTo>
                    <a:pt x="2292623" y="1830124"/>
                  </a:lnTo>
                  <a:lnTo>
                    <a:pt x="2257331" y="1858737"/>
                  </a:lnTo>
                  <a:lnTo>
                    <a:pt x="2220745" y="1886269"/>
                  </a:lnTo>
                  <a:lnTo>
                    <a:pt x="2182905" y="1912687"/>
                  </a:lnTo>
                  <a:lnTo>
                    <a:pt x="2143852" y="1937960"/>
                  </a:lnTo>
                  <a:lnTo>
                    <a:pt x="2103623" y="1962055"/>
                  </a:lnTo>
                  <a:lnTo>
                    <a:pt x="2062261" y="1984940"/>
                  </a:lnTo>
                  <a:lnTo>
                    <a:pt x="2019803" y="2006582"/>
                  </a:lnTo>
                  <a:lnTo>
                    <a:pt x="1976291" y="2026949"/>
                  </a:lnTo>
                  <a:lnTo>
                    <a:pt x="1931763" y="2046009"/>
                  </a:lnTo>
                  <a:lnTo>
                    <a:pt x="1886260" y="2063730"/>
                  </a:lnTo>
                  <a:lnTo>
                    <a:pt x="1839821" y="2080079"/>
                  </a:lnTo>
                  <a:lnTo>
                    <a:pt x="1792487" y="2095024"/>
                  </a:lnTo>
                  <a:lnTo>
                    <a:pt x="1744297" y="2108533"/>
                  </a:lnTo>
                  <a:lnTo>
                    <a:pt x="1695291" y="2120574"/>
                  </a:lnTo>
                  <a:lnTo>
                    <a:pt x="1645508" y="2131114"/>
                  </a:lnTo>
                  <a:lnTo>
                    <a:pt x="1594989" y="2140121"/>
                  </a:lnTo>
                  <a:lnTo>
                    <a:pt x="1543773" y="2147563"/>
                  </a:lnTo>
                  <a:lnTo>
                    <a:pt x="1491900" y="2153407"/>
                  </a:lnTo>
                  <a:lnTo>
                    <a:pt x="1439410" y="2157621"/>
                  </a:lnTo>
                  <a:lnTo>
                    <a:pt x="1386342" y="2160174"/>
                  </a:lnTo>
                  <a:lnTo>
                    <a:pt x="1332737" y="2161032"/>
                  </a:lnTo>
                  <a:lnTo>
                    <a:pt x="1279133" y="2160174"/>
                  </a:lnTo>
                  <a:lnTo>
                    <a:pt x="1226065" y="2157621"/>
                  </a:lnTo>
                  <a:lnTo>
                    <a:pt x="1173575" y="2153407"/>
                  </a:lnTo>
                  <a:lnTo>
                    <a:pt x="1121702" y="2147563"/>
                  </a:lnTo>
                  <a:lnTo>
                    <a:pt x="1070486" y="2140121"/>
                  </a:lnTo>
                  <a:lnTo>
                    <a:pt x="1019967" y="2131114"/>
                  </a:lnTo>
                  <a:lnTo>
                    <a:pt x="970184" y="2120574"/>
                  </a:lnTo>
                  <a:lnTo>
                    <a:pt x="921178" y="2108533"/>
                  </a:lnTo>
                  <a:lnTo>
                    <a:pt x="872988" y="2095024"/>
                  </a:lnTo>
                  <a:lnTo>
                    <a:pt x="825654" y="2080079"/>
                  </a:lnTo>
                  <a:lnTo>
                    <a:pt x="779215" y="2063730"/>
                  </a:lnTo>
                  <a:lnTo>
                    <a:pt x="733712" y="2046009"/>
                  </a:lnTo>
                  <a:lnTo>
                    <a:pt x="689184" y="2026949"/>
                  </a:lnTo>
                  <a:lnTo>
                    <a:pt x="645672" y="2006582"/>
                  </a:lnTo>
                  <a:lnTo>
                    <a:pt x="603214" y="1984940"/>
                  </a:lnTo>
                  <a:lnTo>
                    <a:pt x="561852" y="1962055"/>
                  </a:lnTo>
                  <a:lnTo>
                    <a:pt x="521623" y="1937960"/>
                  </a:lnTo>
                  <a:lnTo>
                    <a:pt x="482570" y="1912687"/>
                  </a:lnTo>
                  <a:lnTo>
                    <a:pt x="444730" y="1886269"/>
                  </a:lnTo>
                  <a:lnTo>
                    <a:pt x="408144" y="1858737"/>
                  </a:lnTo>
                  <a:lnTo>
                    <a:pt x="372852" y="1830124"/>
                  </a:lnTo>
                  <a:lnTo>
                    <a:pt x="338894" y="1800462"/>
                  </a:lnTo>
                  <a:lnTo>
                    <a:pt x="306309" y="1769783"/>
                  </a:lnTo>
                  <a:lnTo>
                    <a:pt x="275137" y="1738120"/>
                  </a:lnTo>
                  <a:lnTo>
                    <a:pt x="245418" y="1705505"/>
                  </a:lnTo>
                  <a:lnTo>
                    <a:pt x="217192" y="1671970"/>
                  </a:lnTo>
                  <a:lnTo>
                    <a:pt x="190499" y="1637548"/>
                  </a:lnTo>
                  <a:lnTo>
                    <a:pt x="165377" y="1602270"/>
                  </a:lnTo>
                  <a:lnTo>
                    <a:pt x="141868" y="1566169"/>
                  </a:lnTo>
                  <a:lnTo>
                    <a:pt x="120012" y="1529278"/>
                  </a:lnTo>
                  <a:lnTo>
                    <a:pt x="99846" y="1491628"/>
                  </a:lnTo>
                  <a:lnTo>
                    <a:pt x="81413" y="1453252"/>
                  </a:lnTo>
                  <a:lnTo>
                    <a:pt x="64751" y="1414182"/>
                  </a:lnTo>
                  <a:lnTo>
                    <a:pt x="49900" y="1374451"/>
                  </a:lnTo>
                  <a:lnTo>
                    <a:pt x="36900" y="1334090"/>
                  </a:lnTo>
                  <a:lnTo>
                    <a:pt x="25790" y="1293132"/>
                  </a:lnTo>
                  <a:lnTo>
                    <a:pt x="16612" y="1251609"/>
                  </a:lnTo>
                  <a:lnTo>
                    <a:pt x="9404" y="1209554"/>
                  </a:lnTo>
                  <a:lnTo>
                    <a:pt x="4206" y="1166998"/>
                  </a:lnTo>
                  <a:lnTo>
                    <a:pt x="1058" y="1123975"/>
                  </a:lnTo>
                  <a:lnTo>
                    <a:pt x="0" y="1080516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271777" y="4495876"/>
            <a:ext cx="2335530" cy="879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00"/>
                </a:solidFill>
                <a:latin typeface="Times New Roman"/>
                <a:cs typeface="Times New Roman"/>
              </a:rPr>
              <a:t>Why 16S</a:t>
            </a:r>
            <a:r>
              <a:rPr sz="2800" spc="-6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00"/>
                </a:solidFill>
                <a:latin typeface="Times New Roman"/>
                <a:cs typeface="Times New Roman"/>
              </a:rPr>
              <a:t>rDNA</a:t>
            </a:r>
            <a:endParaRPr sz="2800">
              <a:latin typeface="Times New Roman"/>
              <a:cs typeface="Times New Roman"/>
            </a:endParaRPr>
          </a:p>
          <a:p>
            <a:pPr marR="12700" algn="ctr">
              <a:lnSpc>
                <a:spcPct val="100000"/>
              </a:lnSpc>
              <a:spcBef>
                <a:spcPts val="5"/>
              </a:spcBef>
            </a:pPr>
            <a:r>
              <a:rPr sz="2800" spc="-15" dirty="0">
                <a:solidFill>
                  <a:srgbClr val="FFFF00"/>
                </a:solidFill>
                <a:latin typeface="Times New Roman"/>
                <a:cs typeface="Times New Roman"/>
              </a:rPr>
              <a:t>????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35626" y="4100321"/>
            <a:ext cx="28346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Sequencing 16S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rDNA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03978" y="4832095"/>
            <a:ext cx="329755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8700" marR="5080" indent="-101663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Alignment with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known  </a:t>
            </a:r>
            <a:r>
              <a:rPr sz="2400" dirty="0">
                <a:latin typeface="Times New Roman"/>
                <a:cs typeface="Times New Roman"/>
              </a:rPr>
              <a:t>sequences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81346" y="5929376"/>
            <a:ext cx="27419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Phylogenetic</a:t>
            </a:r>
            <a:r>
              <a:rPr sz="2400" spc="-2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Analysis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288023" y="4558284"/>
            <a:ext cx="314325" cy="325120"/>
            <a:chOff x="6288023" y="4558284"/>
            <a:chExt cx="314325" cy="325120"/>
          </a:xfrm>
        </p:grpSpPr>
        <p:sp>
          <p:nvSpPr>
            <p:cNvPr id="13" name="object 13"/>
            <p:cNvSpPr/>
            <p:nvPr/>
          </p:nvSpPr>
          <p:spPr>
            <a:xfrm>
              <a:off x="6300977" y="4571238"/>
              <a:ext cx="288290" cy="299085"/>
            </a:xfrm>
            <a:custGeom>
              <a:avLst/>
              <a:gdLst/>
              <a:ahLst/>
              <a:cxnLst/>
              <a:rect l="l" t="t" r="r" b="b"/>
              <a:pathLst>
                <a:path w="288290" h="299085">
                  <a:moveTo>
                    <a:pt x="216026" y="0"/>
                  </a:moveTo>
                  <a:lnTo>
                    <a:pt x="72009" y="0"/>
                  </a:lnTo>
                  <a:lnTo>
                    <a:pt x="72009" y="154686"/>
                  </a:lnTo>
                  <a:lnTo>
                    <a:pt x="0" y="154686"/>
                  </a:lnTo>
                  <a:lnTo>
                    <a:pt x="144018" y="298704"/>
                  </a:lnTo>
                  <a:lnTo>
                    <a:pt x="288036" y="154686"/>
                  </a:lnTo>
                  <a:lnTo>
                    <a:pt x="216026" y="154686"/>
                  </a:lnTo>
                  <a:lnTo>
                    <a:pt x="21602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300977" y="4571238"/>
              <a:ext cx="288290" cy="299085"/>
            </a:xfrm>
            <a:custGeom>
              <a:avLst/>
              <a:gdLst/>
              <a:ahLst/>
              <a:cxnLst/>
              <a:rect l="l" t="t" r="r" b="b"/>
              <a:pathLst>
                <a:path w="288290" h="299085">
                  <a:moveTo>
                    <a:pt x="0" y="154686"/>
                  </a:moveTo>
                  <a:lnTo>
                    <a:pt x="72009" y="154686"/>
                  </a:lnTo>
                  <a:lnTo>
                    <a:pt x="72009" y="0"/>
                  </a:lnTo>
                  <a:lnTo>
                    <a:pt x="216026" y="0"/>
                  </a:lnTo>
                  <a:lnTo>
                    <a:pt x="216026" y="154686"/>
                  </a:lnTo>
                  <a:lnTo>
                    <a:pt x="288036" y="154686"/>
                  </a:lnTo>
                  <a:lnTo>
                    <a:pt x="144018" y="298704"/>
                  </a:lnTo>
                  <a:lnTo>
                    <a:pt x="0" y="154686"/>
                  </a:lnTo>
                  <a:close/>
                </a:path>
              </a:pathLst>
            </a:custGeom>
            <a:ln w="25907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6288023" y="5643371"/>
            <a:ext cx="314325" cy="325120"/>
            <a:chOff x="6288023" y="5643371"/>
            <a:chExt cx="314325" cy="325120"/>
          </a:xfrm>
        </p:grpSpPr>
        <p:sp>
          <p:nvSpPr>
            <p:cNvPr id="16" name="object 16"/>
            <p:cNvSpPr/>
            <p:nvPr/>
          </p:nvSpPr>
          <p:spPr>
            <a:xfrm>
              <a:off x="6300977" y="5656325"/>
              <a:ext cx="288290" cy="299085"/>
            </a:xfrm>
            <a:custGeom>
              <a:avLst/>
              <a:gdLst/>
              <a:ahLst/>
              <a:cxnLst/>
              <a:rect l="l" t="t" r="r" b="b"/>
              <a:pathLst>
                <a:path w="288290" h="299085">
                  <a:moveTo>
                    <a:pt x="216026" y="0"/>
                  </a:moveTo>
                  <a:lnTo>
                    <a:pt x="72009" y="0"/>
                  </a:lnTo>
                  <a:lnTo>
                    <a:pt x="72009" y="154686"/>
                  </a:lnTo>
                  <a:lnTo>
                    <a:pt x="0" y="154686"/>
                  </a:lnTo>
                  <a:lnTo>
                    <a:pt x="144018" y="298704"/>
                  </a:lnTo>
                  <a:lnTo>
                    <a:pt x="288036" y="154686"/>
                  </a:lnTo>
                  <a:lnTo>
                    <a:pt x="216026" y="154686"/>
                  </a:lnTo>
                  <a:lnTo>
                    <a:pt x="21602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300977" y="5656325"/>
              <a:ext cx="288290" cy="299085"/>
            </a:xfrm>
            <a:custGeom>
              <a:avLst/>
              <a:gdLst/>
              <a:ahLst/>
              <a:cxnLst/>
              <a:rect l="l" t="t" r="r" b="b"/>
              <a:pathLst>
                <a:path w="288290" h="299085">
                  <a:moveTo>
                    <a:pt x="0" y="154686"/>
                  </a:moveTo>
                  <a:lnTo>
                    <a:pt x="72009" y="154686"/>
                  </a:lnTo>
                  <a:lnTo>
                    <a:pt x="72009" y="0"/>
                  </a:lnTo>
                  <a:lnTo>
                    <a:pt x="216026" y="0"/>
                  </a:lnTo>
                  <a:lnTo>
                    <a:pt x="216026" y="154686"/>
                  </a:lnTo>
                  <a:lnTo>
                    <a:pt x="288036" y="154686"/>
                  </a:lnTo>
                  <a:lnTo>
                    <a:pt x="144018" y="298704"/>
                  </a:lnTo>
                  <a:lnTo>
                    <a:pt x="0" y="154686"/>
                  </a:lnTo>
                  <a:close/>
                </a:path>
              </a:pathLst>
            </a:custGeom>
            <a:ln w="25907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7182" y="118110"/>
            <a:ext cx="5481955" cy="1143000"/>
          </a:xfrm>
          <a:prstGeom prst="rect">
            <a:avLst/>
          </a:prstGeom>
          <a:solidFill>
            <a:srgbClr val="9BBA58"/>
          </a:solidFill>
          <a:ln w="25907">
            <a:solidFill>
              <a:srgbClr val="70883E"/>
            </a:solidFill>
          </a:ln>
        </p:spPr>
        <p:txBody>
          <a:bodyPr vert="horz" wrap="square" lIns="0" tIns="2152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695"/>
              </a:spcBef>
            </a:pPr>
            <a:r>
              <a:rPr sz="4400" b="0" spc="-40" dirty="0">
                <a:solidFill>
                  <a:srgbClr val="FFFFFF"/>
                </a:solidFill>
                <a:latin typeface="Times New Roman"/>
                <a:cs typeface="Times New Roman"/>
              </a:rPr>
              <a:t>Taxonomy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57273"/>
            <a:ext cx="7717790" cy="2238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375"/>
              </a:lnSpc>
              <a:spcBef>
                <a:spcPts val="95"/>
              </a:spcBef>
            </a:pPr>
            <a:r>
              <a:rPr sz="2200" spc="-5" dirty="0">
                <a:latin typeface="Times New Roman"/>
                <a:cs typeface="Times New Roman"/>
              </a:rPr>
              <a:t>Greek </a:t>
            </a:r>
            <a:r>
              <a:rPr sz="2200" b="1" i="1" spc="-5" dirty="0">
                <a:latin typeface="Times New Roman"/>
                <a:cs typeface="Times New Roman"/>
              </a:rPr>
              <a:t>taxis</a:t>
            </a:r>
            <a:r>
              <a:rPr sz="2200" spc="-5" dirty="0">
                <a:latin typeface="Times New Roman"/>
                <a:cs typeface="Times New Roman"/>
              </a:rPr>
              <a:t>, arrangement or </a:t>
            </a:r>
            <a:r>
              <a:rPr sz="2200" spc="-20" dirty="0">
                <a:latin typeface="Times New Roman"/>
                <a:cs typeface="Times New Roman"/>
              </a:rPr>
              <a:t>order, </a:t>
            </a:r>
            <a:r>
              <a:rPr sz="2200" spc="-5" dirty="0">
                <a:latin typeface="Times New Roman"/>
                <a:cs typeface="Times New Roman"/>
              </a:rPr>
              <a:t>and </a:t>
            </a:r>
            <a:r>
              <a:rPr sz="2200" b="1" i="1" spc="-5" dirty="0">
                <a:latin typeface="Times New Roman"/>
                <a:cs typeface="Times New Roman"/>
              </a:rPr>
              <a:t>nomos</a:t>
            </a:r>
            <a:r>
              <a:rPr sz="2200" spc="-5" dirty="0">
                <a:latin typeface="Times New Roman"/>
                <a:cs typeface="Times New Roman"/>
              </a:rPr>
              <a:t>, </a:t>
            </a:r>
            <a:r>
              <a:rPr sz="2200" spc="-40" dirty="0">
                <a:latin typeface="Times New Roman"/>
                <a:cs typeface="Times New Roman"/>
              </a:rPr>
              <a:t>law, </a:t>
            </a:r>
            <a:r>
              <a:rPr sz="2200" dirty="0">
                <a:latin typeface="Times New Roman"/>
                <a:cs typeface="Times New Roman"/>
              </a:rPr>
              <a:t>or </a:t>
            </a:r>
            <a:r>
              <a:rPr sz="2200" b="1" i="1" spc="-5" dirty="0">
                <a:latin typeface="Times New Roman"/>
                <a:cs typeface="Times New Roman"/>
              </a:rPr>
              <a:t>nemein</a:t>
            </a:r>
            <a:r>
              <a:rPr sz="2200" spc="-5" dirty="0">
                <a:latin typeface="Times New Roman"/>
                <a:cs typeface="Times New Roman"/>
              </a:rPr>
              <a:t>,</a:t>
            </a:r>
            <a:r>
              <a:rPr sz="2200" spc="16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to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ts val="2375"/>
              </a:lnSpc>
            </a:pPr>
            <a:r>
              <a:rPr sz="2200" spc="-5" dirty="0">
                <a:latin typeface="Times New Roman"/>
                <a:cs typeface="Times New Roman"/>
              </a:rPr>
              <a:t>distribute </a:t>
            </a:r>
            <a:r>
              <a:rPr sz="2200" dirty="0">
                <a:latin typeface="Times New Roman"/>
                <a:cs typeface="Times New Roman"/>
              </a:rPr>
              <a:t>or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govern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Times New Roman"/>
              <a:cs typeface="Times New Roman"/>
            </a:endParaRPr>
          </a:p>
          <a:p>
            <a:pPr marL="12700" marR="5080">
              <a:lnSpc>
                <a:spcPct val="80000"/>
              </a:lnSpc>
              <a:spcBef>
                <a:spcPts val="5"/>
              </a:spcBef>
            </a:pPr>
            <a:r>
              <a:rPr sz="2200" spc="-25" dirty="0">
                <a:latin typeface="Times New Roman"/>
                <a:cs typeface="Times New Roman"/>
              </a:rPr>
              <a:t>Taxonomy </a:t>
            </a:r>
            <a:r>
              <a:rPr sz="2200" spc="-5" dirty="0">
                <a:latin typeface="Times New Roman"/>
                <a:cs typeface="Times New Roman"/>
              </a:rPr>
              <a:t>is orderly arranging </a:t>
            </a:r>
            <a:r>
              <a:rPr sz="2200" spc="-10" dirty="0">
                <a:latin typeface="Times New Roman"/>
                <a:cs typeface="Times New Roman"/>
              </a:rPr>
              <a:t>organisms </a:t>
            </a:r>
            <a:r>
              <a:rPr sz="2200" spc="-5" dirty="0">
                <a:latin typeface="Times New Roman"/>
                <a:cs typeface="Times New Roman"/>
              </a:rPr>
              <a:t>under study into groups of  </a:t>
            </a:r>
            <a:r>
              <a:rPr sz="2200" spc="-10" dirty="0">
                <a:latin typeface="Times New Roman"/>
                <a:cs typeface="Times New Roman"/>
              </a:rPr>
              <a:t>larger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units.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latin typeface="Times New Roman"/>
                <a:cs typeface="Times New Roman"/>
              </a:rPr>
              <a:t>Consists of 3 interrelated parts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–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444" y="4106036"/>
            <a:ext cx="17087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2000" spc="-5" dirty="0">
                <a:latin typeface="Times New Roman"/>
                <a:cs typeface="Times New Roman"/>
              </a:rPr>
              <a:t>Classification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3444" y="4715636"/>
            <a:ext cx="175196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10" dirty="0">
                <a:latin typeface="Times New Roman"/>
                <a:cs typeface="Times New Roman"/>
              </a:rPr>
              <a:t>o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encla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3444" y="5325567"/>
            <a:ext cx="16795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2000" spc="-5" dirty="0">
                <a:latin typeface="Times New Roman"/>
                <a:cs typeface="Times New Roman"/>
              </a:rPr>
              <a:t>Identification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2738" y="198881"/>
            <a:ext cx="6562725" cy="855344"/>
          </a:xfrm>
          <a:prstGeom prst="rect">
            <a:avLst/>
          </a:prstGeom>
          <a:solidFill>
            <a:srgbClr val="8063A1"/>
          </a:solidFill>
          <a:ln w="25907">
            <a:solidFill>
              <a:srgbClr val="5C4676"/>
            </a:solidFill>
          </a:ln>
        </p:spPr>
        <p:txBody>
          <a:bodyPr vert="horz" wrap="square" lIns="0" tIns="717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65"/>
              </a:spcBef>
            </a:pPr>
            <a:r>
              <a:rPr sz="4400" b="0" spc="-40" dirty="0">
                <a:solidFill>
                  <a:srgbClr val="FFFFFF"/>
                </a:solidFill>
                <a:latin typeface="Times New Roman"/>
                <a:cs typeface="Times New Roman"/>
              </a:rPr>
              <a:t>Bergey’s</a:t>
            </a:r>
            <a:r>
              <a:rPr sz="4400" b="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FFFFFF"/>
                </a:solidFill>
                <a:latin typeface="Times New Roman"/>
                <a:cs typeface="Times New Roman"/>
              </a:rPr>
              <a:t>Manual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46605"/>
            <a:ext cx="7945120" cy="4369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Times New Roman"/>
                <a:cs typeface="Times New Roman"/>
              </a:rPr>
              <a:t>First appeared in</a:t>
            </a:r>
            <a:r>
              <a:rPr sz="2500" spc="5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1923</a:t>
            </a: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3100">
              <a:latin typeface="Times New Roman"/>
              <a:cs typeface="Times New Roman"/>
            </a:endParaRPr>
          </a:p>
          <a:p>
            <a:pPr marL="355600" marR="645795" indent="-342900">
              <a:lnSpc>
                <a:spcPts val="24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Times New Roman"/>
                <a:cs typeface="Times New Roman"/>
              </a:rPr>
              <a:t>At present has the title </a:t>
            </a:r>
            <a:r>
              <a:rPr sz="2500" spc="-25" dirty="0">
                <a:latin typeface="Times New Roman"/>
                <a:cs typeface="Times New Roman"/>
              </a:rPr>
              <a:t>Bergey’s </a:t>
            </a:r>
            <a:r>
              <a:rPr sz="2500" spc="-5" dirty="0">
                <a:latin typeface="Times New Roman"/>
                <a:cs typeface="Times New Roman"/>
              </a:rPr>
              <a:t>Manual of Systematic  </a:t>
            </a:r>
            <a:r>
              <a:rPr sz="2500" spc="-15" dirty="0">
                <a:latin typeface="Times New Roman"/>
                <a:cs typeface="Times New Roman"/>
              </a:rPr>
              <a:t>Bacteriology.</a:t>
            </a: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Times New Roman"/>
                <a:cs typeface="Times New Roman"/>
              </a:rPr>
              <a:t>Is a </a:t>
            </a:r>
            <a:r>
              <a:rPr sz="2500" spc="-10" dirty="0">
                <a:latin typeface="Times New Roman"/>
                <a:cs typeface="Times New Roman"/>
              </a:rPr>
              <a:t>major </a:t>
            </a:r>
            <a:r>
              <a:rPr sz="2500" spc="-5" dirty="0">
                <a:latin typeface="Times New Roman"/>
                <a:cs typeface="Times New Roman"/>
              </a:rPr>
              <a:t>taxonomic treatment of bacteria</a:t>
            </a:r>
            <a:r>
              <a:rPr sz="2500" spc="31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(prokaryotes).</a:t>
            </a: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3100">
              <a:latin typeface="Times New Roman"/>
              <a:cs typeface="Times New Roman"/>
            </a:endParaRPr>
          </a:p>
          <a:p>
            <a:pPr marL="355600" marR="223520" indent="-342900">
              <a:lnSpc>
                <a:spcPts val="24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latin typeface="Times New Roman"/>
                <a:cs typeface="Times New Roman"/>
              </a:rPr>
              <a:t>Has served </a:t>
            </a:r>
            <a:r>
              <a:rPr sz="2500" spc="-5" dirty="0">
                <a:latin typeface="Times New Roman"/>
                <a:cs typeface="Times New Roman"/>
              </a:rPr>
              <a:t>the microbiologists’ community for </a:t>
            </a:r>
            <a:r>
              <a:rPr sz="2500" spc="-10" dirty="0">
                <a:latin typeface="Times New Roman"/>
                <a:cs typeface="Times New Roman"/>
              </a:rPr>
              <a:t>more </a:t>
            </a:r>
            <a:r>
              <a:rPr sz="2500" spc="-5" dirty="0">
                <a:latin typeface="Times New Roman"/>
                <a:cs typeface="Times New Roman"/>
              </a:rPr>
              <a:t>than  80</a:t>
            </a:r>
            <a:r>
              <a:rPr sz="2500" spc="-1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years.</a:t>
            </a: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31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8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Times New Roman"/>
                <a:cs typeface="Times New Roman"/>
              </a:rPr>
              <a:t>Has a collection of information on all recognised species of  bacteria.</a:t>
            </a:r>
            <a:endParaRPr sz="2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5115" y="890778"/>
            <a:ext cx="610933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David Hendricks </a:t>
            </a:r>
            <a:r>
              <a:rPr sz="2400" spc="-15" dirty="0">
                <a:latin typeface="Times New Roman"/>
                <a:cs typeface="Times New Roman"/>
              </a:rPr>
              <a:t>Bergey </a:t>
            </a:r>
            <a:r>
              <a:rPr sz="2400" spc="-5" dirty="0">
                <a:latin typeface="Times New Roman"/>
                <a:cs typeface="Times New Roman"/>
              </a:rPr>
              <a:t>together </a:t>
            </a:r>
            <a:r>
              <a:rPr sz="2400" dirty="0">
                <a:latin typeface="Times New Roman"/>
                <a:cs typeface="Times New Roman"/>
              </a:rPr>
              <a:t>with </a:t>
            </a:r>
            <a:r>
              <a:rPr sz="2400" spc="-5" dirty="0">
                <a:latin typeface="Times New Roman"/>
                <a:cs typeface="Times New Roman"/>
              </a:rPr>
              <a:t>the  </a:t>
            </a:r>
            <a:r>
              <a:rPr sz="2400" dirty="0">
                <a:latin typeface="Times New Roman"/>
                <a:cs typeface="Times New Roman"/>
              </a:rPr>
              <a:t>Society of </a:t>
            </a:r>
            <a:r>
              <a:rPr sz="2400" spc="-5" dirty="0">
                <a:latin typeface="Times New Roman"/>
                <a:cs typeface="Times New Roman"/>
              </a:rPr>
              <a:t>American Bacteriologist developed  </a:t>
            </a:r>
            <a:r>
              <a:rPr sz="2400" dirty="0">
                <a:latin typeface="Times New Roman"/>
                <a:cs typeface="Times New Roman"/>
              </a:rPr>
              <a:t>a single </a:t>
            </a:r>
            <a:r>
              <a:rPr sz="2400" spc="-10" dirty="0">
                <a:latin typeface="Times New Roman"/>
                <a:cs typeface="Times New Roman"/>
              </a:rPr>
              <a:t>scheme </a:t>
            </a:r>
            <a:r>
              <a:rPr sz="2400" dirty="0">
                <a:latin typeface="Times New Roman"/>
                <a:cs typeface="Times New Roman"/>
              </a:rPr>
              <a:t>to cover </a:t>
            </a:r>
            <a:r>
              <a:rPr sz="2400" spc="-5" dirty="0">
                <a:latin typeface="Times New Roman"/>
                <a:cs typeface="Times New Roman"/>
              </a:rPr>
              <a:t>all </a:t>
            </a:r>
            <a:r>
              <a:rPr sz="2400" dirty="0">
                <a:latin typeface="Times New Roman"/>
                <a:cs typeface="Times New Roman"/>
              </a:rPr>
              <a:t>the described  bacteria.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611111" y="188976"/>
            <a:ext cx="1970531" cy="2343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379845" y="2524760"/>
            <a:ext cx="2501900" cy="118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" spc="-5" dirty="0">
                <a:latin typeface="Carlito"/>
                <a:cs typeface="Carlito"/>
              </a:rPr>
              <a:t>https://www.google.co.in/imgres?imgurl=http://3.bp.blogspot.com/_Uhse4PaiRAY/SzeYTu3_28I/AAAAAAAAABk/9gA6STqeNkU/s320/Bergey.gif&amp;imgrefurl=</a:t>
            </a:r>
            <a:r>
              <a:rPr sz="200" spc="-5" dirty="0">
                <a:latin typeface="Carlito"/>
                <a:cs typeface="Carlito"/>
                <a:hlinkClick r:id="rId3"/>
              </a:rPr>
              <a:t>http://deadscientistoftheweek.blogspot.com/2009/12/david-hendricks- </a:t>
            </a:r>
            <a:r>
              <a:rPr sz="200" spc="-5" dirty="0">
                <a:latin typeface="Carlito"/>
                <a:cs typeface="Carlito"/>
              </a:rPr>
              <a:t> bergey.html&amp;h=291&amp;w=200&amp;tbnid=1zFsUGQ_xBsaRM:&amp;q=David+Hendricks+Bergey&amp;tbnh=160&amp;tbnw=109&amp;usg=AFrqEzcS3butvpSZAlYhY1wycaddiRnKrQ&amp;vet=12ahUKEwiNqbPUhe_cAhWGs48KHYecDUEQ_B0wEHoECAoQFA..i&amp;docid=ilzptzfY  1hODIM&amp;itg=1&amp;sa=X&amp;ved=2ahUKEwiNqbPUhe_cAhWGs48KHYecDUEQ_B0wEHoECAoQFA#h=291&amp;imgdii=1zFsUGQ_xBsaRM:&amp;tbnh=160&amp;tbnw=109&amp;vet=12ahUKEwiNqbPUhe_cAhWGs48KHYecDUEQ_B0wEHoECAoQFA..i&amp;w=200</a:t>
            </a:r>
            <a:endParaRPr sz="2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51853" y="2653665"/>
            <a:ext cx="22948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David </a:t>
            </a:r>
            <a:r>
              <a:rPr sz="1800" dirty="0">
                <a:latin typeface="Times New Roman"/>
                <a:cs typeface="Times New Roman"/>
              </a:rPr>
              <a:t>Hendricks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Bergey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44996" y="3212592"/>
            <a:ext cx="2290039" cy="2782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379845" y="5982106"/>
            <a:ext cx="2443480" cy="565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" spc="-5" dirty="0">
                <a:latin typeface="Carlito"/>
                <a:cs typeface="Carlito"/>
              </a:rPr>
              <a:t>https://</a:t>
            </a:r>
            <a:r>
              <a:rPr sz="200" spc="-5" dirty="0">
                <a:latin typeface="Carlito"/>
                <a:cs typeface="Carlito"/>
                <a:hlinkClick r:id="rId5"/>
              </a:rPr>
              <a:t>www.google.co.in/search?q=Bergey%27s+Manual+of+Systematic+Bacteriology+edition+1&amp;source=lnms&amp;tbm=isch&amp;sa=X&amp;ved=0ahUKEwjIiKbShu_cAhUKLI8KHY7WD44Q_AUICigB&amp;biw=1366&amp;bih=662#imgrc=7aMWVxSS5EIKJM:</a:t>
            </a:r>
            <a:endParaRPr sz="20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180332" y="3227832"/>
            <a:ext cx="2119884" cy="27828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59071" y="6043980"/>
            <a:ext cx="2028825" cy="86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" spc="-5" dirty="0">
                <a:latin typeface="Carlito"/>
                <a:cs typeface="Carlito"/>
              </a:rPr>
              <a:t>https://</a:t>
            </a:r>
            <a:r>
              <a:rPr sz="200" spc="-5" dirty="0">
                <a:latin typeface="Carlito"/>
                <a:cs typeface="Carlito"/>
                <a:hlinkClick r:id="rId7"/>
              </a:rPr>
              <a:t>www.google.co.in/search?biw=1366&amp;bih=662&amp;tbm=isch&amp;sa=1&amp;ei=3Rt0W4esEYbrvgTP357QCg&amp;q=Bergey%27s+Manual+of+Systematic+Bacteriology+first+edition&amp;oq=Bergey%27s+Man </a:t>
            </a:r>
            <a:r>
              <a:rPr sz="200" spc="-5" dirty="0">
                <a:latin typeface="Carlito"/>
                <a:cs typeface="Carlito"/>
              </a:rPr>
              <a:t> ual+of+Systematic+Bacteriology+first+edition&amp;gs_l=img.3...139997.144431.0.144790.13.13.0.0.0.0.294.1475.2-6.6.0....0...1c.1.64.img..7.0.0....0.WD1nYYnhgC4#imgrc=LloY1OnadoOo1M:</a:t>
            </a:r>
            <a:endParaRPr sz="2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4370" y="3018536"/>
            <a:ext cx="3109595" cy="3047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54735">
              <a:lnSpc>
                <a:spcPct val="100000"/>
              </a:lnSpc>
              <a:spcBef>
                <a:spcPts val="95"/>
              </a:spcBef>
            </a:pPr>
            <a:r>
              <a:rPr sz="28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Editions</a:t>
            </a:r>
            <a:endParaRPr sz="2800">
              <a:latin typeface="Times New Roman"/>
              <a:cs typeface="Times New Roman"/>
            </a:endParaRPr>
          </a:p>
          <a:p>
            <a:pPr marL="12700" marR="370205">
              <a:lnSpc>
                <a:spcPct val="100000"/>
              </a:lnSpc>
              <a:spcBef>
                <a:spcPts val="2195"/>
              </a:spcBef>
            </a:pPr>
            <a:r>
              <a:rPr sz="1900" b="1" i="1" spc="-5" dirty="0">
                <a:latin typeface="Times New Roman"/>
                <a:cs typeface="Times New Roman"/>
              </a:rPr>
              <a:t>Bergey's Manual of  Determinative</a:t>
            </a:r>
            <a:r>
              <a:rPr sz="1900" b="1" i="1" spc="-55" dirty="0">
                <a:latin typeface="Times New Roman"/>
                <a:cs typeface="Times New Roman"/>
              </a:rPr>
              <a:t> </a:t>
            </a:r>
            <a:r>
              <a:rPr sz="1900" b="1" i="1" spc="-5" dirty="0">
                <a:latin typeface="Times New Roman"/>
                <a:cs typeface="Times New Roman"/>
              </a:rPr>
              <a:t>Bacteriology</a:t>
            </a: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900" b="1" i="1" spc="-5" dirty="0">
                <a:latin typeface="Times New Roman"/>
                <a:cs typeface="Times New Roman"/>
              </a:rPr>
              <a:t>Bergey's Manual of Systematic  Bacteriology</a:t>
            </a:r>
            <a:r>
              <a:rPr sz="1900" b="1" spc="-5" dirty="0">
                <a:latin typeface="Times New Roman"/>
                <a:cs typeface="Times New Roman"/>
              </a:rPr>
              <a:t>, 1st</a:t>
            </a:r>
            <a:r>
              <a:rPr sz="1900" b="1" spc="-1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ed.</a:t>
            </a: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900" b="1" i="1" spc="-5" dirty="0">
                <a:latin typeface="Times New Roman"/>
                <a:cs typeface="Times New Roman"/>
              </a:rPr>
              <a:t>Bergey's Manual of</a:t>
            </a:r>
            <a:r>
              <a:rPr sz="1900" b="1" i="1" spc="-30" dirty="0">
                <a:latin typeface="Times New Roman"/>
                <a:cs typeface="Times New Roman"/>
              </a:rPr>
              <a:t> </a:t>
            </a:r>
            <a:r>
              <a:rPr sz="1900" b="1" i="1" spc="-5" dirty="0">
                <a:latin typeface="Times New Roman"/>
                <a:cs typeface="Times New Roman"/>
              </a:rPr>
              <a:t>Systematic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900" b="1" i="1" spc="-5" dirty="0">
                <a:latin typeface="Times New Roman"/>
                <a:cs typeface="Times New Roman"/>
              </a:rPr>
              <a:t>Bacteriology</a:t>
            </a:r>
            <a:r>
              <a:rPr sz="1900" b="1" spc="-5" dirty="0">
                <a:latin typeface="Times New Roman"/>
                <a:cs typeface="Times New Roman"/>
              </a:rPr>
              <a:t>, 2nd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ed.</a:t>
            </a:r>
            <a:endParaRPr sz="1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962" y="275081"/>
            <a:ext cx="8229600" cy="922019"/>
          </a:xfrm>
          <a:prstGeom prst="rect">
            <a:avLst/>
          </a:prstGeom>
          <a:solidFill>
            <a:srgbClr val="9BBA58"/>
          </a:solidFill>
          <a:ln w="25907">
            <a:solidFill>
              <a:srgbClr val="70883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525"/>
              </a:lnSpc>
            </a:pPr>
            <a:r>
              <a:rPr sz="3200" spc="-30" dirty="0">
                <a:solidFill>
                  <a:srgbClr val="FFFFFF"/>
                </a:solidFill>
                <a:latin typeface="Times New Roman"/>
                <a:cs typeface="Times New Roman"/>
              </a:rPr>
              <a:t>Bergey’s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Manual for Classifying and</a:t>
            </a:r>
            <a:r>
              <a:rPr sz="32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Identifying</a:t>
            </a:r>
            <a:endParaRPr sz="3200">
              <a:latin typeface="Times New Roman"/>
              <a:cs typeface="Times New Roman"/>
            </a:endParaRPr>
          </a:p>
          <a:p>
            <a:pPr algn="ctr">
              <a:lnSpc>
                <a:spcPts val="3735"/>
              </a:lnSpc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Prokaryotes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7002" y="2134361"/>
            <a:ext cx="3456940" cy="646430"/>
          </a:xfrm>
          <a:prstGeom prst="rect">
            <a:avLst/>
          </a:prstGeom>
          <a:ln w="25907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134110" marR="151765" indent="-979169">
              <a:lnSpc>
                <a:spcPct val="100000"/>
              </a:lnSpc>
              <a:spcBef>
                <a:spcPts val="290"/>
              </a:spcBef>
            </a:pPr>
            <a:r>
              <a:rPr sz="1800" spc="-15" dirty="0">
                <a:latin typeface="Times New Roman"/>
                <a:cs typeface="Times New Roman"/>
              </a:rPr>
              <a:t>Bergey’s </a:t>
            </a:r>
            <a:r>
              <a:rPr sz="1800" dirty="0">
                <a:latin typeface="Times New Roman"/>
                <a:cs typeface="Times New Roman"/>
              </a:rPr>
              <a:t>Manual of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Determinitive  Bacteriology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928871" y="2121407"/>
            <a:ext cx="873760" cy="685800"/>
            <a:chOff x="3928871" y="2121407"/>
            <a:chExt cx="873760" cy="685800"/>
          </a:xfrm>
        </p:grpSpPr>
        <p:sp>
          <p:nvSpPr>
            <p:cNvPr id="5" name="object 5"/>
            <p:cNvSpPr/>
            <p:nvPr/>
          </p:nvSpPr>
          <p:spPr>
            <a:xfrm>
              <a:off x="3941825" y="2134361"/>
              <a:ext cx="847725" cy="660400"/>
            </a:xfrm>
            <a:custGeom>
              <a:avLst/>
              <a:gdLst/>
              <a:ahLst/>
              <a:cxnLst/>
              <a:rect l="l" t="t" r="r" b="b"/>
              <a:pathLst>
                <a:path w="847725" h="660400">
                  <a:moveTo>
                    <a:pt x="517398" y="0"/>
                  </a:moveTo>
                  <a:lnTo>
                    <a:pt x="517398" y="164973"/>
                  </a:lnTo>
                  <a:lnTo>
                    <a:pt x="0" y="164973"/>
                  </a:lnTo>
                  <a:lnTo>
                    <a:pt x="0" y="494918"/>
                  </a:lnTo>
                  <a:lnTo>
                    <a:pt x="517398" y="494918"/>
                  </a:lnTo>
                  <a:lnTo>
                    <a:pt x="517398" y="659891"/>
                  </a:lnTo>
                  <a:lnTo>
                    <a:pt x="847344" y="329946"/>
                  </a:lnTo>
                  <a:lnTo>
                    <a:pt x="51739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41825" y="2134361"/>
              <a:ext cx="847725" cy="660400"/>
            </a:xfrm>
            <a:custGeom>
              <a:avLst/>
              <a:gdLst/>
              <a:ahLst/>
              <a:cxnLst/>
              <a:rect l="l" t="t" r="r" b="b"/>
              <a:pathLst>
                <a:path w="847725" h="660400">
                  <a:moveTo>
                    <a:pt x="0" y="164973"/>
                  </a:moveTo>
                  <a:lnTo>
                    <a:pt x="517398" y="164973"/>
                  </a:lnTo>
                  <a:lnTo>
                    <a:pt x="517398" y="0"/>
                  </a:lnTo>
                  <a:lnTo>
                    <a:pt x="847344" y="329946"/>
                  </a:lnTo>
                  <a:lnTo>
                    <a:pt x="517398" y="659891"/>
                  </a:lnTo>
                  <a:lnTo>
                    <a:pt x="517398" y="494918"/>
                  </a:lnTo>
                  <a:lnTo>
                    <a:pt x="0" y="494918"/>
                  </a:lnTo>
                  <a:lnTo>
                    <a:pt x="0" y="164973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860797" y="2134361"/>
            <a:ext cx="3961129" cy="646430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169035" marR="123189" indent="-1042669">
              <a:lnSpc>
                <a:spcPct val="100000"/>
              </a:lnSpc>
              <a:spcBef>
                <a:spcPts val="290"/>
              </a:spcBef>
            </a:pPr>
            <a:r>
              <a:rPr sz="1800" dirty="0">
                <a:latin typeface="Times New Roman"/>
                <a:cs typeface="Times New Roman"/>
              </a:rPr>
              <a:t>Morphological, </a:t>
            </a:r>
            <a:r>
              <a:rPr sz="1800" spc="-5" dirty="0">
                <a:latin typeface="Times New Roman"/>
                <a:cs typeface="Times New Roman"/>
              </a:rPr>
              <a:t>Differential </a:t>
            </a:r>
            <a:r>
              <a:rPr sz="1800" dirty="0">
                <a:latin typeface="Times New Roman"/>
                <a:cs typeface="Times New Roman"/>
              </a:rPr>
              <a:t>staining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  Biochemical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tests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508504" y="3095244"/>
            <a:ext cx="3839210" cy="840105"/>
            <a:chOff x="2508504" y="3095244"/>
            <a:chExt cx="3839210" cy="840105"/>
          </a:xfrm>
        </p:grpSpPr>
        <p:sp>
          <p:nvSpPr>
            <p:cNvPr id="9" name="object 9"/>
            <p:cNvSpPr/>
            <p:nvPr/>
          </p:nvSpPr>
          <p:spPr>
            <a:xfrm>
              <a:off x="2508504" y="3113532"/>
              <a:ext cx="3838955" cy="7406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50236" y="3095244"/>
              <a:ext cx="3610355" cy="8397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55748" y="3140964"/>
              <a:ext cx="3744467" cy="64617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555748" y="3140964"/>
            <a:ext cx="3744595" cy="646430"/>
          </a:xfrm>
          <a:prstGeom prst="rect">
            <a:avLst/>
          </a:prstGeom>
          <a:ln w="9144">
            <a:solidFill>
              <a:srgbClr val="F6924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sz="1800" spc="-5" dirty="0">
                <a:latin typeface="Times New Roman"/>
                <a:cs typeface="Times New Roman"/>
              </a:rPr>
              <a:t>Provides </a:t>
            </a:r>
            <a:r>
              <a:rPr sz="1800" dirty="0">
                <a:latin typeface="Times New Roman"/>
                <a:cs typeface="Times New Roman"/>
              </a:rPr>
              <a:t>Identification </a:t>
            </a:r>
            <a:r>
              <a:rPr sz="1800" spc="-5" dirty="0">
                <a:latin typeface="Times New Roman"/>
                <a:cs typeface="Times New Roman"/>
              </a:rPr>
              <a:t>Scheme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for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Identifying Bacteria and</a:t>
            </a:r>
            <a:r>
              <a:rPr sz="1800" spc="-1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Archea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7002" y="4510278"/>
            <a:ext cx="3456940" cy="646430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134110" marR="284480" indent="-846455">
              <a:lnSpc>
                <a:spcPct val="100000"/>
              </a:lnSpc>
              <a:spcBef>
                <a:spcPts val="300"/>
              </a:spcBef>
            </a:pPr>
            <a:r>
              <a:rPr sz="1800" spc="-15" dirty="0">
                <a:latin typeface="Times New Roman"/>
                <a:cs typeface="Times New Roman"/>
              </a:rPr>
              <a:t>Bergey’s </a:t>
            </a:r>
            <a:r>
              <a:rPr sz="1800" dirty="0">
                <a:latin typeface="Times New Roman"/>
                <a:cs typeface="Times New Roman"/>
              </a:rPr>
              <a:t>Manual of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Systematic  Bacteriology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912108" y="4497323"/>
            <a:ext cx="873760" cy="710565"/>
            <a:chOff x="3912108" y="4497323"/>
            <a:chExt cx="873760" cy="710565"/>
          </a:xfrm>
        </p:grpSpPr>
        <p:sp>
          <p:nvSpPr>
            <p:cNvPr id="15" name="object 15"/>
            <p:cNvSpPr/>
            <p:nvPr/>
          </p:nvSpPr>
          <p:spPr>
            <a:xfrm>
              <a:off x="3925062" y="4510277"/>
              <a:ext cx="847725" cy="684530"/>
            </a:xfrm>
            <a:custGeom>
              <a:avLst/>
              <a:gdLst/>
              <a:ahLst/>
              <a:cxnLst/>
              <a:rect l="l" t="t" r="r" b="b"/>
              <a:pathLst>
                <a:path w="847725" h="684529">
                  <a:moveTo>
                    <a:pt x="505205" y="0"/>
                  </a:moveTo>
                  <a:lnTo>
                    <a:pt x="505205" y="171069"/>
                  </a:lnTo>
                  <a:lnTo>
                    <a:pt x="0" y="171069"/>
                  </a:lnTo>
                  <a:lnTo>
                    <a:pt x="0" y="513207"/>
                  </a:lnTo>
                  <a:lnTo>
                    <a:pt x="505205" y="513207"/>
                  </a:lnTo>
                  <a:lnTo>
                    <a:pt x="505205" y="684276"/>
                  </a:lnTo>
                  <a:lnTo>
                    <a:pt x="847343" y="342138"/>
                  </a:lnTo>
                  <a:lnTo>
                    <a:pt x="50520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925062" y="4510277"/>
              <a:ext cx="847725" cy="684530"/>
            </a:xfrm>
            <a:custGeom>
              <a:avLst/>
              <a:gdLst/>
              <a:ahLst/>
              <a:cxnLst/>
              <a:rect l="l" t="t" r="r" b="b"/>
              <a:pathLst>
                <a:path w="847725" h="684529">
                  <a:moveTo>
                    <a:pt x="0" y="171069"/>
                  </a:moveTo>
                  <a:lnTo>
                    <a:pt x="505205" y="171069"/>
                  </a:lnTo>
                  <a:lnTo>
                    <a:pt x="505205" y="0"/>
                  </a:lnTo>
                  <a:lnTo>
                    <a:pt x="847343" y="342138"/>
                  </a:lnTo>
                  <a:lnTo>
                    <a:pt x="505205" y="684276"/>
                  </a:lnTo>
                  <a:lnTo>
                    <a:pt x="505205" y="513207"/>
                  </a:lnTo>
                  <a:lnTo>
                    <a:pt x="0" y="513207"/>
                  </a:lnTo>
                  <a:lnTo>
                    <a:pt x="0" y="171069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941570" y="4644390"/>
            <a:ext cx="3959860" cy="368935"/>
          </a:xfrm>
          <a:prstGeom prst="rect">
            <a:avLst/>
          </a:prstGeom>
          <a:ln w="25907">
            <a:solidFill>
              <a:srgbClr val="8063A1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sz="1800" spc="-5" dirty="0">
                <a:latin typeface="Times New Roman"/>
                <a:cs typeface="Times New Roman"/>
              </a:rPr>
              <a:t>Based on rRNA gene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sequencing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653283" y="5471159"/>
            <a:ext cx="3694429" cy="840105"/>
            <a:chOff x="2653283" y="5471159"/>
            <a:chExt cx="3694429" cy="840105"/>
          </a:xfrm>
        </p:grpSpPr>
        <p:sp>
          <p:nvSpPr>
            <p:cNvPr id="19" name="object 19"/>
            <p:cNvSpPr/>
            <p:nvPr/>
          </p:nvSpPr>
          <p:spPr>
            <a:xfrm>
              <a:off x="2653283" y="5489447"/>
              <a:ext cx="3694176" cy="74066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720339" y="5471159"/>
              <a:ext cx="3617976" cy="8397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700527" y="5516879"/>
              <a:ext cx="3599688" cy="64617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700527" y="5516879"/>
            <a:ext cx="3599815" cy="646430"/>
          </a:xfrm>
          <a:prstGeom prst="rect">
            <a:avLst/>
          </a:prstGeom>
          <a:ln w="9144">
            <a:solidFill>
              <a:srgbClr val="7C5F9F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589915" marR="193040" indent="-390525">
              <a:lnSpc>
                <a:spcPct val="100000"/>
              </a:lnSpc>
              <a:spcBef>
                <a:spcPts val="310"/>
              </a:spcBef>
            </a:pPr>
            <a:r>
              <a:rPr sz="1800" spc="-5" dirty="0">
                <a:latin typeface="Times New Roman"/>
                <a:cs typeface="Times New Roman"/>
              </a:rPr>
              <a:t>Provides </a:t>
            </a:r>
            <a:r>
              <a:rPr sz="1800" dirty="0">
                <a:latin typeface="Times New Roman"/>
                <a:cs typeface="Times New Roman"/>
              </a:rPr>
              <a:t>Phylogenetic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Information  about </a:t>
            </a:r>
            <a:r>
              <a:rPr sz="1800" dirty="0">
                <a:latin typeface="Times New Roman"/>
                <a:cs typeface="Times New Roman"/>
              </a:rPr>
              <a:t>Bacteria </a:t>
            </a:r>
            <a:r>
              <a:rPr sz="1800" spc="-5" dirty="0">
                <a:latin typeface="Times New Roman"/>
                <a:cs typeface="Times New Roman"/>
              </a:rPr>
              <a:t>and</a:t>
            </a:r>
            <a:r>
              <a:rPr sz="1800" spc="-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Archea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630" y="118110"/>
            <a:ext cx="8229600" cy="634365"/>
          </a:xfrm>
          <a:prstGeom prst="rect">
            <a:avLst/>
          </a:prstGeom>
          <a:solidFill>
            <a:srgbClr val="9BBA58"/>
          </a:solidFill>
          <a:ln w="25907">
            <a:solidFill>
              <a:srgbClr val="70883E"/>
            </a:solidFill>
          </a:ln>
        </p:spPr>
        <p:txBody>
          <a:bodyPr vert="horz" wrap="square" lIns="0" tIns="89535" rIns="0" bIns="0" rtlCol="0">
            <a:spAutoFit/>
          </a:bodyPr>
          <a:lstStyle/>
          <a:p>
            <a:pPr marL="875665">
              <a:lnSpc>
                <a:spcPct val="100000"/>
              </a:lnSpc>
              <a:spcBef>
                <a:spcPts val="705"/>
              </a:spcBef>
              <a:tabLst>
                <a:tab pos="5514340" algn="l"/>
              </a:tabLst>
            </a:pPr>
            <a:r>
              <a:rPr sz="2800" b="0" spc="-30" dirty="0">
                <a:solidFill>
                  <a:srgbClr val="FFFFFF"/>
                </a:solidFill>
                <a:latin typeface="Times New Roman"/>
                <a:cs typeface="Times New Roman"/>
              </a:rPr>
              <a:t>Bergey’s </a:t>
            </a:r>
            <a:r>
              <a:rPr sz="28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Manual</a:t>
            </a:r>
            <a:r>
              <a:rPr sz="2800" b="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b="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Systematic	Bacteriology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6303" y="771270"/>
            <a:ext cx="7800340" cy="595122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 marR="638175">
              <a:lnSpc>
                <a:spcPts val="1920"/>
              </a:lnSpc>
              <a:spcBef>
                <a:spcPts val="565"/>
              </a:spcBef>
            </a:pPr>
            <a:r>
              <a:rPr sz="2000" b="1" spc="-5" dirty="0">
                <a:latin typeface="Times New Roman"/>
                <a:cs typeface="Times New Roman"/>
              </a:rPr>
              <a:t>First </a:t>
            </a:r>
            <a:r>
              <a:rPr sz="2000" b="1" dirty="0">
                <a:latin typeface="Times New Roman"/>
                <a:cs typeface="Times New Roman"/>
              </a:rPr>
              <a:t>edition -Published in 4 volumes; mainly based on</a:t>
            </a:r>
            <a:r>
              <a:rPr sz="2000" b="1" spc="-1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phenotypic  characters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355600" marR="520700" indent="-342900">
              <a:lnSpc>
                <a:spcPts val="192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30" dirty="0">
                <a:latin typeface="Times New Roman"/>
                <a:cs typeface="Times New Roman"/>
              </a:rPr>
              <a:t>Volume </a:t>
            </a:r>
            <a:r>
              <a:rPr sz="2000" b="1" dirty="0">
                <a:latin typeface="Times New Roman"/>
                <a:cs typeface="Times New Roman"/>
              </a:rPr>
              <a:t>1 </a:t>
            </a:r>
            <a:r>
              <a:rPr sz="2000" dirty="0">
                <a:latin typeface="Times New Roman"/>
                <a:cs typeface="Times New Roman"/>
              </a:rPr>
              <a:t>(1984) – Gram - negative </a:t>
            </a:r>
            <a:r>
              <a:rPr sz="2000" spc="-5" dirty="0">
                <a:latin typeface="Times New Roman"/>
                <a:cs typeface="Times New Roman"/>
              </a:rPr>
              <a:t>Bacteria </a:t>
            </a:r>
            <a:r>
              <a:rPr sz="2000" dirty="0">
                <a:latin typeface="Times New Roman"/>
                <a:cs typeface="Times New Roman"/>
              </a:rPr>
              <a:t>of general, </a:t>
            </a:r>
            <a:r>
              <a:rPr sz="2000" spc="-5" dirty="0">
                <a:latin typeface="Times New Roman"/>
                <a:cs typeface="Times New Roman"/>
              </a:rPr>
              <a:t>medical,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  </a:t>
            </a:r>
            <a:r>
              <a:rPr sz="2000" spc="-5" dirty="0">
                <a:latin typeface="Times New Roman"/>
                <a:cs typeface="Times New Roman"/>
              </a:rPr>
              <a:t>industrial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importance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1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30" dirty="0">
                <a:latin typeface="Times New Roman"/>
                <a:cs typeface="Times New Roman"/>
              </a:rPr>
              <a:t>Volume </a:t>
            </a:r>
            <a:r>
              <a:rPr sz="2000" b="1" dirty="0">
                <a:latin typeface="Times New Roman"/>
                <a:cs typeface="Times New Roman"/>
              </a:rPr>
              <a:t>2 </a:t>
            </a:r>
            <a:r>
              <a:rPr sz="2000" dirty="0">
                <a:latin typeface="Times New Roman"/>
                <a:cs typeface="Times New Roman"/>
              </a:rPr>
              <a:t>(1986) – Gram - positive </a:t>
            </a:r>
            <a:r>
              <a:rPr sz="2000" spc="-5" dirty="0">
                <a:latin typeface="Times New Roman"/>
                <a:cs typeface="Times New Roman"/>
              </a:rPr>
              <a:t>Bacteria </a:t>
            </a:r>
            <a:r>
              <a:rPr sz="2000" dirty="0">
                <a:latin typeface="Times New Roman"/>
                <a:cs typeface="Times New Roman"/>
              </a:rPr>
              <a:t>other than</a:t>
            </a:r>
            <a:r>
              <a:rPr sz="2000" spc="-2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Actinomycetes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355600" indent="-342900">
              <a:lnSpc>
                <a:spcPts val="216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30" dirty="0">
                <a:latin typeface="Times New Roman"/>
                <a:cs typeface="Times New Roman"/>
              </a:rPr>
              <a:t>Volume </a:t>
            </a:r>
            <a:r>
              <a:rPr sz="2000" b="1" dirty="0">
                <a:latin typeface="Times New Roman"/>
                <a:cs typeface="Times New Roman"/>
              </a:rPr>
              <a:t>3 </a:t>
            </a:r>
            <a:r>
              <a:rPr sz="2000" dirty="0">
                <a:latin typeface="Times New Roman"/>
                <a:cs typeface="Times New Roman"/>
              </a:rPr>
              <a:t>(1989) – Archaebacteria, </a:t>
            </a:r>
            <a:r>
              <a:rPr sz="2000" spc="-5" dirty="0">
                <a:latin typeface="Times New Roman"/>
                <a:cs typeface="Times New Roman"/>
              </a:rPr>
              <a:t>Cyanobacteria, </a:t>
            </a:r>
            <a:r>
              <a:rPr sz="2000" dirty="0">
                <a:latin typeface="Times New Roman"/>
                <a:cs typeface="Times New Roman"/>
              </a:rPr>
              <a:t>and </a:t>
            </a:r>
            <a:r>
              <a:rPr sz="2000" spc="-5" dirty="0">
                <a:latin typeface="Times New Roman"/>
                <a:cs typeface="Times New Roman"/>
              </a:rPr>
              <a:t>remaining</a:t>
            </a:r>
            <a:r>
              <a:rPr sz="2000" spc="-1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Gram-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ts val="2160"/>
              </a:lnSpc>
            </a:pPr>
            <a:r>
              <a:rPr sz="2000" dirty="0">
                <a:latin typeface="Times New Roman"/>
                <a:cs typeface="Times New Roman"/>
              </a:rPr>
              <a:t>negative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Bacteria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30" dirty="0">
                <a:latin typeface="Times New Roman"/>
                <a:cs typeface="Times New Roman"/>
              </a:rPr>
              <a:t>Volume </a:t>
            </a:r>
            <a:r>
              <a:rPr sz="2000" b="1" dirty="0">
                <a:latin typeface="Times New Roman"/>
                <a:cs typeface="Times New Roman"/>
              </a:rPr>
              <a:t>4 </a:t>
            </a:r>
            <a:r>
              <a:rPr sz="2000" dirty="0">
                <a:latin typeface="Times New Roman"/>
                <a:cs typeface="Times New Roman"/>
              </a:rPr>
              <a:t>(1989) –</a:t>
            </a:r>
            <a:r>
              <a:rPr sz="2000" spc="-1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Actinomycetes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1700">
              <a:latin typeface="Times New Roman"/>
              <a:cs typeface="Times New Roman"/>
            </a:endParaRPr>
          </a:p>
          <a:p>
            <a:pPr marL="1214120" lvl="1" indent="-287655">
              <a:lnSpc>
                <a:spcPct val="100000"/>
              </a:lnSpc>
              <a:buFont typeface="Wingdings"/>
              <a:buChar char=""/>
              <a:tabLst>
                <a:tab pos="1214755" algn="l"/>
              </a:tabLst>
            </a:pPr>
            <a:r>
              <a:rPr sz="1600" dirty="0">
                <a:latin typeface="Times New Roman"/>
                <a:cs typeface="Times New Roman"/>
              </a:rPr>
              <a:t>Four </a:t>
            </a:r>
            <a:r>
              <a:rPr sz="1600" spc="-10" dirty="0">
                <a:latin typeface="Times New Roman"/>
                <a:cs typeface="Times New Roman"/>
              </a:rPr>
              <a:t>volumes </a:t>
            </a:r>
            <a:r>
              <a:rPr sz="1600" spc="-5" dirty="0">
                <a:latin typeface="Times New Roman"/>
                <a:cs typeface="Times New Roman"/>
              </a:rPr>
              <a:t>are </a:t>
            </a:r>
            <a:r>
              <a:rPr sz="1600" dirty="0">
                <a:latin typeface="Times New Roman"/>
                <a:cs typeface="Times New Roman"/>
              </a:rPr>
              <a:t>divided </a:t>
            </a:r>
            <a:r>
              <a:rPr sz="1600" spc="-5" dirty="0">
                <a:latin typeface="Times New Roman"/>
                <a:cs typeface="Times New Roman"/>
              </a:rPr>
              <a:t>into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sections</a:t>
            </a:r>
            <a:endParaRPr sz="16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Font typeface="Wingdings"/>
              <a:buChar char=""/>
            </a:pPr>
            <a:endParaRPr sz="1650">
              <a:latin typeface="Times New Roman"/>
              <a:cs typeface="Times New Roman"/>
            </a:endParaRPr>
          </a:p>
          <a:p>
            <a:pPr marL="1214120" lvl="1" indent="-287655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1214755" algn="l"/>
              </a:tabLst>
            </a:pPr>
            <a:r>
              <a:rPr sz="1600" spc="-5" dirty="0">
                <a:latin typeface="Times New Roman"/>
                <a:cs typeface="Times New Roman"/>
              </a:rPr>
              <a:t>Each sections are based on certain characteristics which are features such</a:t>
            </a:r>
            <a:r>
              <a:rPr sz="1600" spc="27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as</a:t>
            </a:r>
            <a:endParaRPr sz="1600">
              <a:latin typeface="Times New Roman"/>
              <a:cs typeface="Times New Roman"/>
            </a:endParaRPr>
          </a:p>
          <a:p>
            <a:pPr marL="1671320" lvl="2" indent="-287655">
              <a:lnSpc>
                <a:spcPct val="100000"/>
              </a:lnSpc>
              <a:buFont typeface="Wingdings"/>
              <a:buChar char=""/>
              <a:tabLst>
                <a:tab pos="1671955" algn="l"/>
              </a:tabLst>
            </a:pPr>
            <a:r>
              <a:rPr sz="1600" spc="-5" dirty="0">
                <a:latin typeface="Times New Roman"/>
                <a:cs typeface="Times New Roman"/>
              </a:rPr>
              <a:t>Shape and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morphology</a:t>
            </a:r>
            <a:endParaRPr sz="1600">
              <a:latin typeface="Times New Roman"/>
              <a:cs typeface="Times New Roman"/>
            </a:endParaRPr>
          </a:p>
          <a:p>
            <a:pPr marL="1671320" lvl="2" indent="-287655">
              <a:lnSpc>
                <a:spcPct val="100000"/>
              </a:lnSpc>
              <a:buFont typeface="Wingdings"/>
              <a:buChar char=""/>
              <a:tabLst>
                <a:tab pos="1671955" algn="l"/>
              </a:tabLst>
            </a:pPr>
            <a:r>
              <a:rPr sz="1600" spc="-5" dirty="0">
                <a:latin typeface="Times New Roman"/>
                <a:cs typeface="Times New Roman"/>
              </a:rPr>
              <a:t>Gram-staining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properties</a:t>
            </a:r>
            <a:endParaRPr sz="1600">
              <a:latin typeface="Times New Roman"/>
              <a:cs typeface="Times New Roman"/>
            </a:endParaRPr>
          </a:p>
          <a:p>
            <a:pPr marL="1671320" lvl="2" indent="-287655">
              <a:lnSpc>
                <a:spcPct val="100000"/>
              </a:lnSpc>
              <a:buFont typeface="Wingdings"/>
              <a:buChar char=""/>
              <a:tabLst>
                <a:tab pos="1671955" algn="l"/>
              </a:tabLst>
            </a:pPr>
            <a:r>
              <a:rPr sz="1600" spc="-5" dirty="0">
                <a:latin typeface="Times New Roman"/>
                <a:cs typeface="Times New Roman"/>
              </a:rPr>
              <a:t>Oxygen relationships</a:t>
            </a:r>
            <a:endParaRPr sz="1600">
              <a:latin typeface="Times New Roman"/>
              <a:cs typeface="Times New Roman"/>
            </a:endParaRPr>
          </a:p>
          <a:p>
            <a:pPr marL="1671320" lvl="2" indent="-287655">
              <a:lnSpc>
                <a:spcPct val="100000"/>
              </a:lnSpc>
              <a:buFont typeface="Wingdings"/>
              <a:buChar char=""/>
              <a:tabLst>
                <a:tab pos="1671955" algn="l"/>
              </a:tabLst>
            </a:pPr>
            <a:r>
              <a:rPr sz="1600" spc="-5" dirty="0">
                <a:latin typeface="Times New Roman"/>
                <a:cs typeface="Times New Roman"/>
              </a:rPr>
              <a:t>Motility</a:t>
            </a:r>
            <a:endParaRPr sz="1600">
              <a:latin typeface="Times New Roman"/>
              <a:cs typeface="Times New Roman"/>
            </a:endParaRPr>
          </a:p>
          <a:p>
            <a:pPr marL="1671320" lvl="2" indent="-287655">
              <a:lnSpc>
                <a:spcPct val="100000"/>
              </a:lnSpc>
              <a:buFont typeface="Wingdings"/>
              <a:buChar char=""/>
              <a:tabLst>
                <a:tab pos="1671955" algn="l"/>
              </a:tabLst>
            </a:pPr>
            <a:r>
              <a:rPr sz="1600" spc="-5" dirty="0">
                <a:latin typeface="Times New Roman"/>
                <a:cs typeface="Times New Roman"/>
              </a:rPr>
              <a:t>Presence of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Endospores</a:t>
            </a:r>
            <a:endParaRPr sz="1600">
              <a:latin typeface="Times New Roman"/>
              <a:cs typeface="Times New Roman"/>
            </a:endParaRPr>
          </a:p>
          <a:p>
            <a:pPr marL="1671320" lvl="2" indent="-287655">
              <a:lnSpc>
                <a:spcPct val="100000"/>
              </a:lnSpc>
              <a:buFont typeface="Wingdings"/>
              <a:buChar char=""/>
              <a:tabLst>
                <a:tab pos="1671955" algn="l"/>
              </a:tabLst>
            </a:pPr>
            <a:r>
              <a:rPr sz="1600" spc="-5" dirty="0">
                <a:latin typeface="Times New Roman"/>
                <a:cs typeface="Times New Roman"/>
              </a:rPr>
              <a:t>Mode of </a:t>
            </a:r>
            <a:r>
              <a:rPr sz="1600" spc="-10" dirty="0">
                <a:latin typeface="Times New Roman"/>
                <a:cs typeface="Times New Roman"/>
              </a:rPr>
              <a:t>Energy </a:t>
            </a:r>
            <a:r>
              <a:rPr sz="1600" spc="-5" dirty="0">
                <a:latin typeface="Times New Roman"/>
                <a:cs typeface="Times New Roman"/>
              </a:rPr>
              <a:t>production,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etc.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0258" y="118110"/>
            <a:ext cx="8229600" cy="603885"/>
          </a:xfrm>
          <a:prstGeom prst="rect">
            <a:avLst/>
          </a:prstGeom>
          <a:solidFill>
            <a:srgbClr val="9BBA58"/>
          </a:solidFill>
          <a:ln w="25907">
            <a:solidFill>
              <a:srgbClr val="70883E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484505">
              <a:lnSpc>
                <a:spcPct val="100000"/>
              </a:lnSpc>
              <a:spcBef>
                <a:spcPts val="340"/>
              </a:spcBef>
              <a:tabLst>
                <a:tab pos="5637530" algn="l"/>
              </a:tabLst>
            </a:pPr>
            <a:r>
              <a:rPr sz="3200" b="0" spc="-30" dirty="0">
                <a:solidFill>
                  <a:srgbClr val="FFFFFF"/>
                </a:solidFill>
                <a:latin typeface="Times New Roman"/>
                <a:cs typeface="Times New Roman"/>
              </a:rPr>
              <a:t>Bergey’s </a:t>
            </a:r>
            <a:r>
              <a:rPr sz="28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Manual</a:t>
            </a:r>
            <a:r>
              <a:rPr sz="2800" b="0" spc="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0" dirty="0">
                <a:solidFill>
                  <a:srgbClr val="FFFFFF"/>
                </a:solidFill>
                <a:latin typeface="Times New Roman"/>
                <a:cs typeface="Times New Roman"/>
              </a:rPr>
              <a:t>of Systematic	Bacteriology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6303" y="775461"/>
            <a:ext cx="8159115" cy="56642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425"/>
              </a:spcBef>
            </a:pPr>
            <a:r>
              <a:rPr sz="2700" b="1" spc="-5" dirty="0">
                <a:latin typeface="Times New Roman"/>
                <a:cs typeface="Times New Roman"/>
              </a:rPr>
              <a:t>Second </a:t>
            </a:r>
            <a:r>
              <a:rPr sz="2700" b="1" dirty="0">
                <a:latin typeface="Times New Roman"/>
                <a:cs typeface="Times New Roman"/>
              </a:rPr>
              <a:t>Edition - published </a:t>
            </a:r>
            <a:r>
              <a:rPr sz="2700" b="1" spc="-5" dirty="0">
                <a:latin typeface="Times New Roman"/>
                <a:cs typeface="Times New Roman"/>
              </a:rPr>
              <a:t>in </a:t>
            </a:r>
            <a:r>
              <a:rPr sz="2700" b="1" dirty="0">
                <a:latin typeface="Times New Roman"/>
                <a:cs typeface="Times New Roman"/>
              </a:rPr>
              <a:t>5</a:t>
            </a:r>
            <a:r>
              <a:rPr sz="2700" b="1" spc="-30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volumes:</a:t>
            </a:r>
            <a:endParaRPr sz="2700">
              <a:latin typeface="Times New Roman"/>
              <a:cs typeface="Times New Roman"/>
            </a:endParaRPr>
          </a:p>
          <a:p>
            <a:pPr marL="355600" marR="937260" indent="-342900">
              <a:lnSpc>
                <a:spcPts val="2920"/>
              </a:lnSpc>
              <a:spcBef>
                <a:spcPts val="6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20" dirty="0">
                <a:latin typeface="Times New Roman"/>
                <a:cs typeface="Times New Roman"/>
              </a:rPr>
              <a:t>Vol </a:t>
            </a:r>
            <a:r>
              <a:rPr sz="2700" dirty="0">
                <a:latin typeface="Times New Roman"/>
                <a:cs typeface="Times New Roman"/>
              </a:rPr>
              <a:t>1 </a:t>
            </a:r>
            <a:r>
              <a:rPr sz="2700" spc="-5" dirty="0">
                <a:latin typeface="Times New Roman"/>
                <a:cs typeface="Times New Roman"/>
              </a:rPr>
              <a:t>-</a:t>
            </a:r>
            <a:r>
              <a:rPr sz="2700" i="1" spc="-5" dirty="0">
                <a:latin typeface="Times New Roman"/>
                <a:cs typeface="Times New Roman"/>
              </a:rPr>
              <a:t>The </a:t>
            </a:r>
            <a:r>
              <a:rPr sz="2700" i="1" spc="-15" dirty="0">
                <a:latin typeface="Times New Roman"/>
                <a:cs typeface="Times New Roman"/>
              </a:rPr>
              <a:t>Archaea </a:t>
            </a:r>
            <a:r>
              <a:rPr sz="2700" i="1" dirty="0">
                <a:latin typeface="Times New Roman"/>
                <a:cs typeface="Times New Roman"/>
              </a:rPr>
              <a:t>and the deeply branching and  </a:t>
            </a:r>
            <a:r>
              <a:rPr sz="2700" i="1" spc="-10" dirty="0">
                <a:latin typeface="Times New Roman"/>
                <a:cs typeface="Times New Roman"/>
              </a:rPr>
              <a:t>phototrophic</a:t>
            </a:r>
            <a:r>
              <a:rPr sz="2700" i="1" spc="-50" dirty="0">
                <a:latin typeface="Times New Roman"/>
                <a:cs typeface="Times New Roman"/>
              </a:rPr>
              <a:t> </a:t>
            </a:r>
            <a:r>
              <a:rPr sz="2700" i="1" dirty="0">
                <a:latin typeface="Times New Roman"/>
                <a:cs typeface="Times New Roman"/>
              </a:rPr>
              <a:t>Bacteria</a:t>
            </a: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33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20" dirty="0">
                <a:latin typeface="Times New Roman"/>
                <a:cs typeface="Times New Roman"/>
              </a:rPr>
              <a:t>Vol </a:t>
            </a:r>
            <a:r>
              <a:rPr sz="2700" dirty="0">
                <a:latin typeface="Times New Roman"/>
                <a:cs typeface="Times New Roman"/>
              </a:rPr>
              <a:t>2 </a:t>
            </a:r>
            <a:r>
              <a:rPr sz="2700" spc="-5" dirty="0">
                <a:latin typeface="Times New Roman"/>
                <a:cs typeface="Times New Roman"/>
              </a:rPr>
              <a:t>-</a:t>
            </a:r>
            <a:r>
              <a:rPr sz="2700" i="1" spc="-5" dirty="0">
                <a:latin typeface="Times New Roman"/>
                <a:cs typeface="Times New Roman"/>
              </a:rPr>
              <a:t>The</a:t>
            </a:r>
            <a:r>
              <a:rPr sz="2700" i="1" spc="114" dirty="0">
                <a:latin typeface="Times New Roman"/>
                <a:cs typeface="Times New Roman"/>
              </a:rPr>
              <a:t> </a:t>
            </a:r>
            <a:r>
              <a:rPr sz="2700" i="1" spc="-10" dirty="0">
                <a:latin typeface="Times New Roman"/>
                <a:cs typeface="Times New Roman"/>
              </a:rPr>
              <a:t>Proteobacteria</a:t>
            </a: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33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20" dirty="0">
                <a:latin typeface="Times New Roman"/>
                <a:cs typeface="Times New Roman"/>
              </a:rPr>
              <a:t>Vol </a:t>
            </a:r>
            <a:r>
              <a:rPr sz="2700" dirty="0">
                <a:latin typeface="Times New Roman"/>
                <a:cs typeface="Times New Roman"/>
              </a:rPr>
              <a:t>3 </a:t>
            </a:r>
            <a:r>
              <a:rPr sz="2700" spc="-5" dirty="0">
                <a:latin typeface="Times New Roman"/>
                <a:cs typeface="Times New Roman"/>
              </a:rPr>
              <a:t>-</a:t>
            </a:r>
            <a:r>
              <a:rPr sz="2700" i="1" spc="-5" dirty="0">
                <a:latin typeface="Times New Roman"/>
                <a:cs typeface="Times New Roman"/>
              </a:rPr>
              <a:t>The </a:t>
            </a:r>
            <a:r>
              <a:rPr sz="2700" i="1" dirty="0">
                <a:latin typeface="Times New Roman"/>
                <a:cs typeface="Times New Roman"/>
              </a:rPr>
              <a:t>Low G+C Gram-Positive</a:t>
            </a:r>
            <a:r>
              <a:rPr sz="2700" i="1" spc="85" dirty="0">
                <a:latin typeface="Times New Roman"/>
                <a:cs typeface="Times New Roman"/>
              </a:rPr>
              <a:t> </a:t>
            </a:r>
            <a:r>
              <a:rPr sz="2700" i="1" dirty="0">
                <a:latin typeface="Times New Roman"/>
                <a:cs typeface="Times New Roman"/>
              </a:rPr>
              <a:t>Bacteria</a:t>
            </a: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33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20" dirty="0">
                <a:latin typeface="Times New Roman"/>
                <a:cs typeface="Times New Roman"/>
              </a:rPr>
              <a:t>Vol </a:t>
            </a:r>
            <a:r>
              <a:rPr sz="2700" dirty="0">
                <a:latin typeface="Times New Roman"/>
                <a:cs typeface="Times New Roman"/>
              </a:rPr>
              <a:t>4 </a:t>
            </a:r>
            <a:r>
              <a:rPr sz="2700" spc="-5" dirty="0">
                <a:latin typeface="Times New Roman"/>
                <a:cs typeface="Times New Roman"/>
              </a:rPr>
              <a:t>-</a:t>
            </a:r>
            <a:r>
              <a:rPr sz="2700" i="1" spc="-5" dirty="0">
                <a:latin typeface="Times New Roman"/>
                <a:cs typeface="Times New Roman"/>
              </a:rPr>
              <a:t>The </a:t>
            </a:r>
            <a:r>
              <a:rPr sz="2700" i="1" dirty="0">
                <a:latin typeface="Times New Roman"/>
                <a:cs typeface="Times New Roman"/>
              </a:rPr>
              <a:t>High G+C Gram-Positive</a:t>
            </a:r>
            <a:r>
              <a:rPr sz="2700" i="1" spc="90" dirty="0">
                <a:latin typeface="Times New Roman"/>
                <a:cs typeface="Times New Roman"/>
              </a:rPr>
              <a:t> </a:t>
            </a:r>
            <a:r>
              <a:rPr sz="2700" i="1" dirty="0">
                <a:latin typeface="Times New Roman"/>
                <a:cs typeface="Times New Roman"/>
              </a:rPr>
              <a:t>Bacteria</a:t>
            </a: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37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92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20" dirty="0">
                <a:latin typeface="Times New Roman"/>
                <a:cs typeface="Times New Roman"/>
              </a:rPr>
              <a:t>Vol </a:t>
            </a:r>
            <a:r>
              <a:rPr sz="2700" dirty="0">
                <a:latin typeface="Times New Roman"/>
                <a:cs typeface="Times New Roman"/>
              </a:rPr>
              <a:t>5 </a:t>
            </a:r>
            <a:r>
              <a:rPr sz="2700" spc="-5" dirty="0">
                <a:latin typeface="Times New Roman"/>
                <a:cs typeface="Times New Roman"/>
              </a:rPr>
              <a:t>-</a:t>
            </a:r>
            <a:r>
              <a:rPr sz="2700" i="1" spc="-5" dirty="0">
                <a:latin typeface="Times New Roman"/>
                <a:cs typeface="Times New Roman"/>
              </a:rPr>
              <a:t>The </a:t>
            </a:r>
            <a:r>
              <a:rPr sz="2700" i="1" dirty="0">
                <a:latin typeface="Times New Roman"/>
                <a:cs typeface="Times New Roman"/>
              </a:rPr>
              <a:t>Planctomycetes, </a:t>
            </a:r>
            <a:r>
              <a:rPr sz="2700" i="1" spc="-5" dirty="0">
                <a:latin typeface="Times New Roman"/>
                <a:cs typeface="Times New Roman"/>
              </a:rPr>
              <a:t>Spirochaetes, </a:t>
            </a:r>
            <a:r>
              <a:rPr sz="2700" i="1" spc="-15" dirty="0">
                <a:latin typeface="Times New Roman"/>
                <a:cs typeface="Times New Roman"/>
              </a:rPr>
              <a:t>Fibrobacteres,  </a:t>
            </a:r>
            <a:r>
              <a:rPr sz="2700" i="1" spc="-5" dirty="0">
                <a:latin typeface="Times New Roman"/>
                <a:cs typeface="Times New Roman"/>
              </a:rPr>
              <a:t>Bacteroidetes, </a:t>
            </a:r>
            <a:r>
              <a:rPr sz="2700" i="1" dirty="0">
                <a:latin typeface="Times New Roman"/>
                <a:cs typeface="Times New Roman"/>
              </a:rPr>
              <a:t>Fusobacteria, Chlamydiae,  Acidobacteria, </a:t>
            </a:r>
            <a:r>
              <a:rPr sz="2700" i="1" spc="-30" dirty="0">
                <a:latin typeface="Times New Roman"/>
                <a:cs typeface="Times New Roman"/>
              </a:rPr>
              <a:t>Verrumicrobia, </a:t>
            </a:r>
            <a:r>
              <a:rPr sz="2700" i="1" dirty="0">
                <a:latin typeface="Times New Roman"/>
                <a:cs typeface="Times New Roman"/>
              </a:rPr>
              <a:t>and</a:t>
            </a:r>
            <a:r>
              <a:rPr sz="2700" i="1" spc="-50" dirty="0">
                <a:latin typeface="Times New Roman"/>
                <a:cs typeface="Times New Roman"/>
              </a:rPr>
              <a:t> </a:t>
            </a:r>
            <a:r>
              <a:rPr sz="2700" i="1" dirty="0">
                <a:latin typeface="Times New Roman"/>
                <a:cs typeface="Times New Roman"/>
              </a:rPr>
              <a:t>Dictyoglomus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7138" y="44957"/>
            <a:ext cx="4125595" cy="562610"/>
          </a:xfrm>
          <a:prstGeom prst="rect">
            <a:avLst/>
          </a:prstGeom>
          <a:solidFill>
            <a:srgbClr val="C0504D"/>
          </a:solidFill>
          <a:ln w="25907">
            <a:solidFill>
              <a:srgbClr val="8B3836"/>
            </a:solidFill>
          </a:ln>
        </p:spPr>
        <p:txBody>
          <a:bodyPr vert="horz" wrap="square" lIns="0" tIns="234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85"/>
              </a:spcBef>
            </a:pPr>
            <a:r>
              <a:rPr sz="3200" b="0" spc="-65" dirty="0">
                <a:solidFill>
                  <a:srgbClr val="FFFFFF"/>
                </a:solidFill>
                <a:latin typeface="Times New Roman"/>
                <a:cs typeface="Times New Roman"/>
              </a:rPr>
              <a:t>Volume</a:t>
            </a:r>
            <a:r>
              <a:rPr sz="3200" b="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0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6303" y="727963"/>
            <a:ext cx="7548245" cy="32404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Domain:</a:t>
            </a:r>
            <a:r>
              <a:rPr sz="2000" b="1" spc="-15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Archaea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Times New Roman"/>
                <a:cs typeface="Times New Roman"/>
              </a:rPr>
              <a:t>Phylum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Crenarchaeota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Class: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Thermoprotei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8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Originally containing thermophilic and hyperthermophilic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sulfur-metabolizing  </a:t>
            </a:r>
            <a:r>
              <a:rPr sz="1800" dirty="0">
                <a:latin typeface="Times New Roman"/>
                <a:cs typeface="Times New Roman"/>
              </a:rPr>
              <a:t>archaea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Thermoproteales, Desulfurococclaes,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Sulfolobales</a:t>
            </a:r>
            <a:endParaRPr sz="1800">
              <a:latin typeface="Times New Roman"/>
              <a:cs typeface="Times New Roman"/>
            </a:endParaRPr>
          </a:p>
          <a:p>
            <a:pPr marL="355600" marR="300355" indent="-342900">
              <a:lnSpc>
                <a:spcPct val="80000"/>
              </a:lnSpc>
              <a:spcBef>
                <a:spcPts val="4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Recently discovered Crenarchaeota are inhibited by sulfur &amp; grow at</a:t>
            </a:r>
            <a:r>
              <a:rPr sz="1800" spc="-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lower  temperatures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Eg.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Sulfolobus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9495" y="4491228"/>
            <a:ext cx="5434584" cy="694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9495" y="5231891"/>
            <a:ext cx="5434584" cy="9067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72784" y="4325111"/>
            <a:ext cx="2510027" cy="18120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884034" y="6164986"/>
            <a:ext cx="14166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Fig: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Sulfolobus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89686"/>
            <a:ext cx="209804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Domain</a:t>
            </a:r>
            <a:r>
              <a:rPr sz="2200" b="0" spc="-5" dirty="0">
                <a:latin typeface="Times New Roman"/>
                <a:cs typeface="Times New Roman"/>
              </a:rPr>
              <a:t>:</a:t>
            </a:r>
            <a:r>
              <a:rPr sz="2200" b="0" spc="-35" dirty="0">
                <a:latin typeface="Times New Roman"/>
                <a:cs typeface="Times New Roman"/>
              </a:rPr>
              <a:t> </a:t>
            </a:r>
            <a:r>
              <a:rPr sz="2200" i="1" spc="-5" dirty="0">
                <a:latin typeface="Times New Roman"/>
                <a:cs typeface="Times New Roman"/>
              </a:rPr>
              <a:t>Archaea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50594" y="960247"/>
            <a:ext cx="274891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latin typeface="Times New Roman"/>
                <a:cs typeface="Times New Roman"/>
              </a:rPr>
              <a:t>Phylum</a:t>
            </a:r>
            <a:r>
              <a:rPr sz="2200" b="1" spc="-20" dirty="0">
                <a:latin typeface="Times New Roman"/>
                <a:cs typeface="Times New Roman"/>
              </a:rPr>
              <a:t> </a:t>
            </a:r>
            <a:r>
              <a:rPr sz="2200" b="1" i="1" spc="-5" dirty="0">
                <a:latin typeface="Times New Roman"/>
                <a:cs typeface="Times New Roman"/>
              </a:rPr>
              <a:t>Euryarchaeota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631061"/>
            <a:ext cx="4972050" cy="2037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Times New Roman"/>
                <a:cs typeface="Times New Roman"/>
              </a:rPr>
              <a:t>Differ </a:t>
            </a:r>
            <a:r>
              <a:rPr sz="2200" spc="-5" dirty="0">
                <a:latin typeface="Times New Roman"/>
                <a:cs typeface="Times New Roman"/>
              </a:rPr>
              <a:t>in rRNA from other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archaeans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i="1" dirty="0">
                <a:latin typeface="Times New Roman"/>
                <a:cs typeface="Times New Roman"/>
              </a:rPr>
              <a:t>Eight </a:t>
            </a:r>
            <a:r>
              <a:rPr sz="2200" i="1" spc="-5" dirty="0">
                <a:latin typeface="Times New Roman"/>
                <a:cs typeface="Times New Roman"/>
              </a:rPr>
              <a:t>classes and twelve</a:t>
            </a:r>
            <a:r>
              <a:rPr sz="2200" i="1" dirty="0">
                <a:latin typeface="Times New Roman"/>
                <a:cs typeface="Times New Roman"/>
              </a:rPr>
              <a:t> </a:t>
            </a:r>
            <a:r>
              <a:rPr sz="2200" i="1" spc="-20" dirty="0">
                <a:latin typeface="Times New Roman"/>
                <a:cs typeface="Times New Roman"/>
              </a:rPr>
              <a:t>orders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dirty="0">
                <a:latin typeface="Times New Roman"/>
                <a:cs typeface="Times New Roman"/>
              </a:rPr>
              <a:t>Methanogenic </a:t>
            </a:r>
            <a:r>
              <a:rPr sz="2200" spc="-5" dirty="0">
                <a:latin typeface="Times New Roman"/>
                <a:cs typeface="Times New Roman"/>
              </a:rPr>
              <a:t>archaea -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i="1" spc="-5" dirty="0">
                <a:latin typeface="Times New Roman"/>
                <a:cs typeface="Times New Roman"/>
              </a:rPr>
              <a:t>Methanococcus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Halophilic archaea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-</a:t>
            </a:r>
            <a:r>
              <a:rPr sz="2200" i="1" spc="-5" dirty="0">
                <a:latin typeface="Times New Roman"/>
                <a:cs typeface="Times New Roman"/>
              </a:rPr>
              <a:t>Halobacterium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Thermophilic -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i="1" spc="-5" dirty="0">
                <a:latin typeface="Times New Roman"/>
                <a:cs typeface="Times New Roman"/>
              </a:rPr>
              <a:t>Thermococcus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Sulfur-reducing archaea -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i="1" spc="-10" dirty="0">
                <a:latin typeface="Times New Roman"/>
                <a:cs typeface="Times New Roman"/>
              </a:rPr>
              <a:t>Archaeoglobus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97179" y="3861815"/>
            <a:ext cx="5530850" cy="2735580"/>
            <a:chOff x="297179" y="3861815"/>
            <a:chExt cx="5530850" cy="2735580"/>
          </a:xfrm>
        </p:grpSpPr>
        <p:sp>
          <p:nvSpPr>
            <p:cNvPr id="6" name="object 6"/>
            <p:cNvSpPr/>
            <p:nvPr/>
          </p:nvSpPr>
          <p:spPr>
            <a:xfrm>
              <a:off x="297179" y="3861815"/>
              <a:ext cx="4779264" cy="2148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6239" y="4076699"/>
              <a:ext cx="4751832" cy="3947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6239" y="4472939"/>
              <a:ext cx="5431536" cy="21244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6012179" y="908303"/>
            <a:ext cx="2776728" cy="22875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821426" y="3342513"/>
            <a:ext cx="3163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Image: </a:t>
            </a:r>
            <a:r>
              <a:rPr sz="1800" i="1" dirty="0">
                <a:latin typeface="Times New Roman"/>
                <a:cs typeface="Times New Roman"/>
              </a:rPr>
              <a:t>Methanococcus</a:t>
            </a:r>
            <a:r>
              <a:rPr sz="1800" i="1" spc="-6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jannaschii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91809" y="3226434"/>
            <a:ext cx="221551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" spc="-5" dirty="0">
                <a:latin typeface="Carlito"/>
                <a:cs typeface="Carlito"/>
              </a:rPr>
              <a:t>http</a:t>
            </a:r>
            <a:r>
              <a:rPr sz="300" spc="-5" dirty="0">
                <a:latin typeface="Carlito"/>
                <a:cs typeface="Carlito"/>
                <a:hlinkClick r:id="rId6"/>
              </a:rPr>
              <a:t>s://www.google.co.in/search?q=methanococcus+jannaschii&amp;source=lnms&amp;tbm=isch&amp;sa=X&amp;ved=0ahUKEwiQ8uqE2uncAhWLr48KHSvZD- </a:t>
            </a:r>
            <a:r>
              <a:rPr sz="300" spc="-5" dirty="0">
                <a:latin typeface="Carlito"/>
                <a:cs typeface="Carlito"/>
              </a:rPr>
              <a:t> AQ_AUICygC&amp;biw=1366&amp;bih=662#imgrc=c_89gEuKZohifM:</a:t>
            </a:r>
            <a:endParaRPr sz="300">
              <a:latin typeface="Carlito"/>
              <a:cs typeface="Carlito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012179" y="4020311"/>
            <a:ext cx="2776728" cy="17846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091809" y="6119876"/>
            <a:ext cx="20510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Image: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Thermococcus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i="1" dirty="0">
                <a:latin typeface="Times New Roman"/>
                <a:cs typeface="Times New Roman"/>
              </a:rPr>
              <a:t>litoralis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91809" y="5836411"/>
            <a:ext cx="260223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" spc="-5" dirty="0">
                <a:latin typeface="Carlito"/>
                <a:cs typeface="Carlito"/>
              </a:rPr>
              <a:t>http</a:t>
            </a:r>
            <a:r>
              <a:rPr sz="300" spc="-5" dirty="0">
                <a:latin typeface="Carlito"/>
                <a:cs typeface="Carlito"/>
                <a:hlinkClick r:id="rId8"/>
              </a:rPr>
              <a:t>s://www.google.co.in/search?tbm=isch&amp;q=thermococcus+image&amp;chips=q:thermococcus+image,online_chips:thermococcus+litoralis&amp;sa=X&amp;ved=0ahUKEwjjiuzA2 </a:t>
            </a:r>
            <a:r>
              <a:rPr sz="300" spc="-5" dirty="0">
                <a:latin typeface="Carlito"/>
                <a:cs typeface="Carlito"/>
              </a:rPr>
              <a:t> uncAhXKQo8KHSyQC_oQ4lYIKSgC&amp;biw=1366&amp;bih=662&amp;dpr=1#imgrc=TK2QVtmmHroa5M:</a:t>
            </a:r>
            <a:endParaRPr sz="3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82067"/>
            <a:ext cx="7960995" cy="170815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Domain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Bacteria</a:t>
            </a:r>
            <a:endParaRPr sz="2400">
              <a:latin typeface="Times New Roman"/>
              <a:cs typeface="Times New Roman"/>
            </a:endParaRPr>
          </a:p>
          <a:p>
            <a:pPr marL="12700" marR="5080" indent="9144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Times New Roman"/>
                <a:cs typeface="Times New Roman"/>
              </a:rPr>
              <a:t>The Bacteria are an extraordinarily diverse </a:t>
            </a:r>
            <a:r>
              <a:rPr sz="2400" spc="-5" dirty="0">
                <a:latin typeface="Times New Roman"/>
                <a:cs typeface="Times New Roman"/>
              </a:rPr>
              <a:t>assemblage</a:t>
            </a:r>
            <a:r>
              <a:rPr sz="2400" spc="-1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 prokaryotes that have been divided into 23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phyla.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Some </a:t>
            </a:r>
            <a:r>
              <a:rPr sz="2400" dirty="0">
                <a:latin typeface="Times New Roman"/>
                <a:cs typeface="Times New Roman"/>
              </a:rPr>
              <a:t>notable phyla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are: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27532" y="2348483"/>
            <a:ext cx="7335520" cy="4104640"/>
            <a:chOff x="827532" y="2348483"/>
            <a:chExt cx="7335520" cy="4104640"/>
          </a:xfrm>
        </p:grpSpPr>
        <p:sp>
          <p:nvSpPr>
            <p:cNvPr id="4" name="object 4"/>
            <p:cNvSpPr/>
            <p:nvPr/>
          </p:nvSpPr>
          <p:spPr>
            <a:xfrm>
              <a:off x="827532" y="2348483"/>
              <a:ext cx="5062728" cy="21625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27532" y="4389119"/>
              <a:ext cx="7335011" cy="206349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07010"/>
            <a:ext cx="243332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/>
              <a:t>Phylum</a:t>
            </a:r>
            <a:r>
              <a:rPr sz="2500" spc="-30" dirty="0"/>
              <a:t> </a:t>
            </a:r>
            <a:r>
              <a:rPr sz="2500" i="1" spc="-5" dirty="0">
                <a:latin typeface="Times New Roman"/>
                <a:cs typeface="Times New Roman"/>
              </a:rPr>
              <a:t>Aquificae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588010"/>
            <a:ext cx="4791075" cy="2463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Times New Roman"/>
                <a:cs typeface="Times New Roman"/>
              </a:rPr>
              <a:t>The earliest branch of the</a:t>
            </a:r>
            <a:r>
              <a:rPr sz="2500" spc="90" dirty="0">
                <a:latin typeface="Times New Roman"/>
                <a:cs typeface="Times New Roman"/>
              </a:rPr>
              <a:t> </a:t>
            </a:r>
            <a:r>
              <a:rPr sz="2500" i="1" spc="-5" dirty="0">
                <a:latin typeface="Times New Roman"/>
                <a:cs typeface="Times New Roman"/>
              </a:rPr>
              <a:t>Bacteria</a:t>
            </a:r>
            <a:endParaRPr sz="2500">
              <a:latin typeface="Times New Roman"/>
              <a:cs typeface="Times New Roman"/>
            </a:endParaRPr>
          </a:p>
          <a:p>
            <a:pPr marL="355600" marR="248285" indent="-342900">
              <a:lnSpc>
                <a:spcPct val="8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Times New Roman"/>
                <a:cs typeface="Times New Roman"/>
              </a:rPr>
              <a:t>Contains genera </a:t>
            </a:r>
            <a:r>
              <a:rPr sz="2500" i="1" spc="-5" dirty="0">
                <a:latin typeface="Times New Roman"/>
                <a:cs typeface="Times New Roman"/>
              </a:rPr>
              <a:t>Aquiflex </a:t>
            </a:r>
            <a:r>
              <a:rPr sz="2500" spc="-5" dirty="0">
                <a:latin typeface="Times New Roman"/>
                <a:cs typeface="Times New Roman"/>
              </a:rPr>
              <a:t>and  </a:t>
            </a:r>
            <a:r>
              <a:rPr sz="2500" i="1" spc="-10" dirty="0">
                <a:latin typeface="Times New Roman"/>
                <a:cs typeface="Times New Roman"/>
              </a:rPr>
              <a:t>Hydrogenobacter </a:t>
            </a:r>
            <a:r>
              <a:rPr sz="2500" spc="-5" dirty="0">
                <a:latin typeface="Times New Roman"/>
                <a:cs typeface="Times New Roman"/>
              </a:rPr>
              <a:t>that </a:t>
            </a:r>
            <a:r>
              <a:rPr sz="2500" spc="-10" dirty="0">
                <a:latin typeface="Times New Roman"/>
                <a:cs typeface="Times New Roman"/>
              </a:rPr>
              <a:t>can </a:t>
            </a:r>
            <a:r>
              <a:rPr sz="2500" spc="-5" dirty="0">
                <a:latin typeface="Times New Roman"/>
                <a:cs typeface="Times New Roman"/>
              </a:rPr>
              <a:t>obtain  </a:t>
            </a:r>
            <a:r>
              <a:rPr sz="2500" spc="-15" dirty="0">
                <a:latin typeface="Times New Roman"/>
                <a:cs typeface="Times New Roman"/>
              </a:rPr>
              <a:t>energy </a:t>
            </a:r>
            <a:r>
              <a:rPr sz="2500" spc="-5" dirty="0">
                <a:latin typeface="Times New Roman"/>
                <a:cs typeface="Times New Roman"/>
              </a:rPr>
              <a:t>from hydrogen via  chemolithotrophic</a:t>
            </a:r>
            <a:r>
              <a:rPr sz="2500" spc="4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pathways</a:t>
            </a: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Times New Roman"/>
                <a:cs typeface="Times New Roman"/>
              </a:rPr>
              <a:t>Also</a:t>
            </a:r>
            <a:r>
              <a:rPr sz="2500" spc="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thermophilic</a:t>
            </a: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latin typeface="Times New Roman"/>
                <a:cs typeface="Times New Roman"/>
              </a:rPr>
              <a:t>Ether-linked</a:t>
            </a:r>
            <a:r>
              <a:rPr sz="2500" spc="5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lipids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6303" y="3375482"/>
            <a:ext cx="290893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5" dirty="0">
                <a:latin typeface="Times New Roman"/>
                <a:cs typeface="Times New Roman"/>
              </a:rPr>
              <a:t>Phylum</a:t>
            </a:r>
            <a:r>
              <a:rPr sz="2500" b="1" spc="-25" dirty="0">
                <a:latin typeface="Times New Roman"/>
                <a:cs typeface="Times New Roman"/>
              </a:rPr>
              <a:t> </a:t>
            </a:r>
            <a:r>
              <a:rPr sz="2500" b="1" i="1" spc="-5" dirty="0">
                <a:latin typeface="Times New Roman"/>
                <a:cs typeface="Times New Roman"/>
              </a:rPr>
              <a:t>Thermotogae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6303" y="3757040"/>
            <a:ext cx="5215255" cy="215900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1251585" indent="-342900">
              <a:lnSpc>
                <a:spcPts val="24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Times New Roman"/>
                <a:cs typeface="Times New Roman"/>
              </a:rPr>
              <a:t>Anaerobic, thermophilic,  fermentative,</a:t>
            </a:r>
            <a:r>
              <a:rPr sz="2500" spc="3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gram-negative</a:t>
            </a:r>
            <a:endParaRPr sz="25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4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Times New Roman"/>
                <a:cs typeface="Times New Roman"/>
              </a:rPr>
              <a:t>Contains unusual fatty acids and ether  linked</a:t>
            </a:r>
            <a:r>
              <a:rPr sz="2500" spc="1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lipids</a:t>
            </a: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Times New Roman"/>
                <a:cs typeface="Times New Roman"/>
              </a:rPr>
              <a:t>Also</a:t>
            </a:r>
            <a:r>
              <a:rPr sz="2500" spc="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thermophilic</a:t>
            </a: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Times New Roman"/>
                <a:cs typeface="Times New Roman"/>
              </a:rPr>
              <a:t>E.g.</a:t>
            </a:r>
            <a:r>
              <a:rPr sz="2500" spc="-10" dirty="0">
                <a:latin typeface="Times New Roman"/>
                <a:cs typeface="Times New Roman"/>
              </a:rPr>
              <a:t> </a:t>
            </a:r>
            <a:r>
              <a:rPr sz="2500" i="1" spc="-5" dirty="0">
                <a:latin typeface="Times New Roman"/>
                <a:cs typeface="Times New Roman"/>
              </a:rPr>
              <a:t>Thermotoga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867400" y="71627"/>
            <a:ext cx="2955036" cy="25648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253734" y="2775330"/>
            <a:ext cx="2317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rlito"/>
                <a:cs typeface="Carlito"/>
              </a:rPr>
              <a:t>Image: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i="1" spc="-10" dirty="0">
                <a:latin typeface="Carlito"/>
                <a:cs typeface="Carlito"/>
              </a:rPr>
              <a:t>Hydrogenobacter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19927" y="2667380"/>
            <a:ext cx="271970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" spc="-5" dirty="0">
                <a:latin typeface="Carlito"/>
                <a:cs typeface="Carlito"/>
              </a:rPr>
              <a:t>http</a:t>
            </a:r>
            <a:r>
              <a:rPr sz="300" spc="-5" dirty="0">
                <a:latin typeface="Carlito"/>
                <a:cs typeface="Carlito"/>
                <a:hlinkClick r:id="rId3"/>
              </a:rPr>
              <a:t>s://www.google.co.in/search?biw=1366&amp;bih=662&amp;tbm=isch&amp;sa=1&amp;ei=bkxxW7qCE4zEvQSkv7HoBQ&amp;q=Aquiflex+bacteria+image&amp;oq=Aquiflex+bacteria+image&amp;gs_l=img</a:t>
            </a:r>
            <a:endParaRPr sz="3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300" spc="-5" dirty="0">
                <a:latin typeface="Carlito"/>
                <a:cs typeface="Carlito"/>
              </a:rPr>
              <a:t>.3...3179.5167.0.5967.9.9.0.0.0.0.262.1610.2-7.7.0....0...1c.1.64.img..2.0.0....0.AvWiW5RT6G4#imgrc=ENHbIsCpd6B9-M:</a:t>
            </a:r>
            <a:endParaRPr sz="3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24728" y="3686555"/>
            <a:ext cx="3211068" cy="16139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476746" y="5536183"/>
            <a:ext cx="18497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rlito"/>
                <a:cs typeface="Carlito"/>
              </a:rPr>
              <a:t>Image: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i="1" spc="-10" dirty="0">
                <a:latin typeface="Carlito"/>
                <a:cs typeface="Carlito"/>
              </a:rPr>
              <a:t>Thermotoga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03772" y="5332221"/>
            <a:ext cx="303276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" spc="-5" dirty="0">
                <a:latin typeface="Carlito"/>
                <a:cs typeface="Carlito"/>
              </a:rPr>
              <a:t>http</a:t>
            </a:r>
            <a:r>
              <a:rPr sz="300" spc="-5" dirty="0">
                <a:latin typeface="Carlito"/>
                <a:cs typeface="Carlito"/>
                <a:hlinkClick r:id="rId5"/>
              </a:rPr>
              <a:t>s://www.google.co.in/search?q=Thermotoga+image&amp;tbm=isch&amp;tbo=u&amp;source=univ&amp;sa=X&amp;ved=2ahUKEwjTpvip2encAhVKrY8KHaM6BlgQsAR6BAgFEAE&amp;biw=1366&amp;bih=662#imgdii=pZCxHh </a:t>
            </a:r>
            <a:r>
              <a:rPr sz="300" spc="-5" dirty="0">
                <a:latin typeface="Carlito"/>
                <a:cs typeface="Carlito"/>
              </a:rPr>
              <a:t> XbYRdhQM:&amp;imgrc=7DejCHRPMjIIQM:</a:t>
            </a:r>
            <a:endParaRPr sz="3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303" y="199390"/>
            <a:ext cx="445770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5" dirty="0"/>
              <a:t>Phylum</a:t>
            </a:r>
            <a:r>
              <a:rPr sz="2700" spc="-55" dirty="0"/>
              <a:t> </a:t>
            </a:r>
            <a:r>
              <a:rPr sz="2700" i="1" dirty="0">
                <a:latin typeface="Times New Roman"/>
                <a:cs typeface="Times New Roman"/>
              </a:rPr>
              <a:t>Deinococcus-Thermus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6303" y="610870"/>
            <a:ext cx="406654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Times New Roman"/>
                <a:cs typeface="Times New Roman"/>
              </a:rPr>
              <a:t>Radiation</a:t>
            </a:r>
            <a:r>
              <a:rPr sz="2700" spc="-3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resistant</a:t>
            </a:r>
            <a:endParaRPr sz="27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Times New Roman"/>
                <a:cs typeface="Times New Roman"/>
              </a:rPr>
              <a:t>Stains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Gram-positive</a:t>
            </a:r>
            <a:endParaRPr sz="27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Times New Roman"/>
                <a:cs typeface="Times New Roman"/>
              </a:rPr>
              <a:t>High carotenoid</a:t>
            </a:r>
            <a:r>
              <a:rPr sz="2700" spc="-4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contents</a:t>
            </a:r>
            <a:endParaRPr sz="27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Times New Roman"/>
                <a:cs typeface="Times New Roman"/>
              </a:rPr>
              <a:t>Eg. </a:t>
            </a:r>
            <a:r>
              <a:rPr sz="2700" i="1" dirty="0">
                <a:latin typeface="Times New Roman"/>
                <a:cs typeface="Times New Roman"/>
              </a:rPr>
              <a:t>Deinococcus,</a:t>
            </a:r>
            <a:r>
              <a:rPr sz="2700" i="1" spc="-75" dirty="0">
                <a:latin typeface="Times New Roman"/>
                <a:cs typeface="Times New Roman"/>
              </a:rPr>
              <a:t> </a:t>
            </a:r>
            <a:r>
              <a:rPr sz="2700" i="1" dirty="0">
                <a:latin typeface="Times New Roman"/>
                <a:cs typeface="Times New Roman"/>
              </a:rPr>
              <a:t>Thermus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5104" y="2583561"/>
            <a:ext cx="266192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5" dirty="0">
                <a:latin typeface="Times New Roman"/>
                <a:cs typeface="Times New Roman"/>
              </a:rPr>
              <a:t>Phylum</a:t>
            </a:r>
            <a:r>
              <a:rPr sz="2500" b="1" spc="-30" dirty="0">
                <a:latin typeface="Times New Roman"/>
                <a:cs typeface="Times New Roman"/>
              </a:rPr>
              <a:t> </a:t>
            </a:r>
            <a:r>
              <a:rPr sz="2500" b="1" i="1" spc="-5" dirty="0">
                <a:latin typeface="Times New Roman"/>
                <a:cs typeface="Times New Roman"/>
              </a:rPr>
              <a:t>Chloroflexi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5104" y="2964256"/>
            <a:ext cx="4577715" cy="3226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Times New Roman"/>
                <a:cs typeface="Times New Roman"/>
              </a:rPr>
              <a:t>Has one class and two</a:t>
            </a:r>
            <a:r>
              <a:rPr sz="2500" spc="3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orders.</a:t>
            </a:r>
            <a:endParaRPr sz="2500">
              <a:latin typeface="Times New Roman"/>
              <a:cs typeface="Times New Roman"/>
            </a:endParaRPr>
          </a:p>
          <a:p>
            <a:pPr marL="354965" marR="252729" indent="-342900">
              <a:lnSpc>
                <a:spcPts val="2400"/>
              </a:lnSpc>
              <a:spcBef>
                <a:spcPts val="5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Times New Roman"/>
                <a:cs typeface="Times New Roman"/>
              </a:rPr>
              <a:t>Gram negative green nonsulfur  bacteria</a:t>
            </a: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Times New Roman"/>
                <a:cs typeface="Times New Roman"/>
              </a:rPr>
              <a:t>Gliding</a:t>
            </a:r>
            <a:r>
              <a:rPr sz="2500" spc="2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motility</a:t>
            </a: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Times New Roman"/>
                <a:cs typeface="Times New Roman"/>
              </a:rPr>
              <a:t>Anoxygenic</a:t>
            </a:r>
            <a:r>
              <a:rPr sz="2500" spc="2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photosynthesis</a:t>
            </a:r>
            <a:endParaRPr sz="2500">
              <a:latin typeface="Times New Roman"/>
              <a:cs typeface="Times New Roman"/>
            </a:endParaRPr>
          </a:p>
          <a:p>
            <a:pPr marL="354965" marR="5080" indent="-342900">
              <a:lnSpc>
                <a:spcPts val="24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Times New Roman"/>
                <a:cs typeface="Times New Roman"/>
              </a:rPr>
              <a:t>Unusual peptidoglycans and lack  Lipopolysaccharides</a:t>
            </a: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ts val="2700"/>
              </a:lnSpc>
              <a:spcBef>
                <a:spcPts val="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Times New Roman"/>
                <a:cs typeface="Times New Roman"/>
              </a:rPr>
              <a:t>Eg. </a:t>
            </a:r>
            <a:r>
              <a:rPr sz="2500" i="1" spc="-10" dirty="0">
                <a:latin typeface="Times New Roman"/>
                <a:cs typeface="Times New Roman"/>
              </a:rPr>
              <a:t>Chloroflexus,</a:t>
            </a:r>
            <a:r>
              <a:rPr sz="2500" i="1" spc="5" dirty="0">
                <a:latin typeface="Times New Roman"/>
                <a:cs typeface="Times New Roman"/>
              </a:rPr>
              <a:t> </a:t>
            </a:r>
            <a:r>
              <a:rPr sz="2500" i="1" spc="-5" dirty="0">
                <a:latin typeface="Times New Roman"/>
                <a:cs typeface="Times New Roman"/>
              </a:rPr>
              <a:t>Herpetosiphon</a:t>
            </a:r>
            <a:endParaRPr sz="2500">
              <a:latin typeface="Times New Roman"/>
              <a:cs typeface="Times New Roman"/>
            </a:endParaRPr>
          </a:p>
          <a:p>
            <a:pPr marL="354965">
              <a:lnSpc>
                <a:spcPts val="2700"/>
              </a:lnSpc>
            </a:pPr>
            <a:r>
              <a:rPr sz="2500" spc="-5" dirty="0">
                <a:latin typeface="Times New Roman"/>
                <a:cs typeface="Times New Roman"/>
              </a:rPr>
              <a:t>(Nonphotosynthetic)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652515" y="117348"/>
            <a:ext cx="3180588" cy="2087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365240" y="2365628"/>
            <a:ext cx="18999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Image: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Deinococcus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82132" y="2235200"/>
            <a:ext cx="251396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" spc="-5" dirty="0">
                <a:latin typeface="Carlito"/>
                <a:cs typeface="Carlito"/>
              </a:rPr>
              <a:t>http</a:t>
            </a:r>
            <a:r>
              <a:rPr sz="300" spc="-5" dirty="0">
                <a:latin typeface="Carlito"/>
                <a:cs typeface="Carlito"/>
                <a:hlinkClick r:id="rId3"/>
              </a:rPr>
              <a:t>s://www.google.co.in/search?q=Deinococcus+image&amp;tbm=isch&amp;source=iu&amp;ictx=1&amp;fir=4b23BV_JmYaR9M%253A%252Co6JamDSJQQ- </a:t>
            </a:r>
            <a:r>
              <a:rPr sz="300" spc="-5" dirty="0">
                <a:latin typeface="Carlito"/>
                <a:cs typeface="Carlito"/>
              </a:rPr>
              <a:t> NvM%252C_&amp;usg=AFrqEzdCYYqvdPgGlVRR_D_BiRtZrxeuZA&amp;sa=X&amp;ved=2ahUKEwjilK_31uncAhXGvo8KHSs5D_wQ9QEwAHoECAYQBA#imgrc=4b23BV_JmYaR9M:</a:t>
            </a:r>
            <a:endParaRPr sz="3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52515" y="3069335"/>
            <a:ext cx="3206495" cy="2087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256146" y="5471871"/>
            <a:ext cx="1891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Image: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i="1" spc="-10" dirty="0">
                <a:latin typeface="Times New Roman"/>
                <a:cs typeface="Times New Roman"/>
              </a:rPr>
              <a:t>Chloroflexus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31890" y="5188077"/>
            <a:ext cx="216535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" spc="-5" dirty="0">
                <a:latin typeface="Carlito"/>
                <a:cs typeface="Carlito"/>
              </a:rPr>
              <a:t>http</a:t>
            </a:r>
            <a:r>
              <a:rPr sz="300" spc="-5" dirty="0">
                <a:latin typeface="Carlito"/>
                <a:cs typeface="Carlito"/>
                <a:hlinkClick r:id="rId5"/>
              </a:rPr>
              <a:t>s://www.google.co.in/search?q=Chloroflexus+image&amp;tbm=isch&amp;tbo=u&amp;source=univ&amp;sa=X&amp;ved=2ahUKEwj1vcrK1-ncAhXLrI8KHQidD- </a:t>
            </a:r>
            <a:r>
              <a:rPr sz="300" spc="-5" dirty="0">
                <a:latin typeface="Carlito"/>
                <a:cs typeface="Carlito"/>
              </a:rPr>
              <a:t> kQsAR6BAgEEAE&amp;biw=1366&amp;bih=662#imgrc=CGMmfAz6kFyzuM:</a:t>
            </a:r>
            <a:endParaRPr sz="3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67" y="199390"/>
            <a:ext cx="335280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5" dirty="0">
                <a:solidFill>
                  <a:srgbClr val="C00000"/>
                </a:solidFill>
              </a:rPr>
              <a:t>Phenetic</a:t>
            </a:r>
            <a:r>
              <a:rPr sz="2700" spc="-40" dirty="0">
                <a:solidFill>
                  <a:srgbClr val="C00000"/>
                </a:solidFill>
              </a:rPr>
              <a:t> </a:t>
            </a:r>
            <a:r>
              <a:rPr sz="2700" dirty="0">
                <a:solidFill>
                  <a:srgbClr val="C00000"/>
                </a:solidFill>
              </a:rPr>
              <a:t>Classification</a:t>
            </a:r>
            <a:endParaRPr sz="2700"/>
          </a:p>
        </p:txBody>
      </p:sp>
      <p:sp>
        <p:nvSpPr>
          <p:cNvPr id="3" name="object 3"/>
          <p:cNvSpPr txBox="1"/>
          <p:nvPr/>
        </p:nvSpPr>
        <p:spPr>
          <a:xfrm>
            <a:off x="258267" y="1022350"/>
            <a:ext cx="8517890" cy="5561651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616585">
              <a:lnSpc>
                <a:spcPct val="80000"/>
              </a:lnSpc>
              <a:spcBef>
                <a:spcPts val="745"/>
              </a:spcBef>
            </a:pPr>
            <a:r>
              <a:rPr sz="2700" dirty="0">
                <a:latin typeface="Times New Roman"/>
                <a:cs typeface="Times New Roman"/>
              </a:rPr>
              <a:t>Classical microbial taxonomists relied exclusively on a  phenetic system </a:t>
            </a:r>
            <a:r>
              <a:rPr sz="2700" spc="-5" dirty="0">
                <a:latin typeface="Times New Roman"/>
                <a:cs typeface="Times New Roman"/>
              </a:rPr>
              <a:t>,which organizes </a:t>
            </a:r>
            <a:r>
              <a:rPr sz="2700" spc="-10" dirty="0">
                <a:latin typeface="Times New Roman"/>
                <a:cs typeface="Times New Roman"/>
              </a:rPr>
              <a:t>organisms </a:t>
            </a:r>
            <a:r>
              <a:rPr sz="2700" dirty="0">
                <a:solidFill>
                  <a:srgbClr val="0070C0"/>
                </a:solidFill>
                <a:latin typeface="Times New Roman"/>
                <a:cs typeface="Times New Roman"/>
              </a:rPr>
              <a:t>according</a:t>
            </a:r>
            <a:r>
              <a:rPr sz="2700" spc="-8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70C0"/>
                </a:solidFill>
                <a:latin typeface="Times New Roman"/>
                <a:cs typeface="Times New Roman"/>
              </a:rPr>
              <a:t>to  </a:t>
            </a:r>
            <a:r>
              <a:rPr sz="2700" spc="-5" dirty="0">
                <a:solidFill>
                  <a:srgbClr val="0070C0"/>
                </a:solidFill>
                <a:latin typeface="Times New Roman"/>
                <a:cs typeface="Times New Roman"/>
              </a:rPr>
              <a:t>mutual </a:t>
            </a:r>
            <a:r>
              <a:rPr sz="2700" dirty="0">
                <a:solidFill>
                  <a:srgbClr val="0070C0"/>
                </a:solidFill>
                <a:latin typeface="Times New Roman"/>
                <a:cs typeface="Times New Roman"/>
              </a:rPr>
              <a:t>similarity of their phenotypic</a:t>
            </a:r>
            <a:r>
              <a:rPr sz="2700" spc="-8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70C0"/>
                </a:solidFill>
                <a:latin typeface="Times New Roman"/>
                <a:cs typeface="Times New Roman"/>
              </a:rPr>
              <a:t>characteristics.</a:t>
            </a:r>
            <a:endParaRPr sz="270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700" b="1" dirty="0">
                <a:solidFill>
                  <a:srgbClr val="C00000"/>
                </a:solidFill>
                <a:latin typeface="Times New Roman"/>
                <a:cs typeface="Times New Roman"/>
              </a:rPr>
              <a:t>Phylogenetic</a:t>
            </a:r>
            <a:r>
              <a:rPr sz="27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700" b="1" dirty="0">
                <a:solidFill>
                  <a:srgbClr val="C00000"/>
                </a:solidFill>
                <a:latin typeface="Times New Roman"/>
                <a:cs typeface="Times New Roman"/>
              </a:rPr>
              <a:t>Classification</a:t>
            </a: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350">
              <a:latin typeface="Times New Roman"/>
              <a:cs typeface="Times New Roman"/>
            </a:endParaRPr>
          </a:p>
          <a:p>
            <a:pPr marL="12700" marR="5080">
              <a:lnSpc>
                <a:spcPct val="80000"/>
              </a:lnSpc>
              <a:spcBef>
                <a:spcPts val="5"/>
              </a:spcBef>
            </a:pPr>
            <a:r>
              <a:rPr sz="2700" dirty="0">
                <a:latin typeface="Times New Roman"/>
                <a:cs typeface="Times New Roman"/>
              </a:rPr>
              <a:t>Phylogenetic or phyletic classification </a:t>
            </a:r>
            <a:r>
              <a:rPr sz="2700" spc="-5" dirty="0">
                <a:latin typeface="Times New Roman"/>
                <a:cs typeface="Times New Roman"/>
              </a:rPr>
              <a:t>systems </a:t>
            </a:r>
            <a:r>
              <a:rPr sz="2700" dirty="0">
                <a:latin typeface="Times New Roman"/>
                <a:cs typeface="Times New Roman"/>
              </a:rPr>
              <a:t>sought to  compare </a:t>
            </a:r>
            <a:r>
              <a:rPr sz="2700" spc="-10" dirty="0">
                <a:latin typeface="Times New Roman"/>
                <a:cs typeface="Times New Roman"/>
              </a:rPr>
              <a:t>organisms </a:t>
            </a:r>
            <a:r>
              <a:rPr sz="2700" dirty="0">
                <a:latin typeface="Times New Roman"/>
                <a:cs typeface="Times New Roman"/>
              </a:rPr>
              <a:t>on </a:t>
            </a:r>
            <a:r>
              <a:rPr sz="2700" dirty="0">
                <a:solidFill>
                  <a:srgbClr val="0070C0"/>
                </a:solidFill>
                <a:latin typeface="Times New Roman"/>
                <a:cs typeface="Times New Roman"/>
              </a:rPr>
              <a:t>the basis of evolutionary</a:t>
            </a:r>
            <a:r>
              <a:rPr sz="2700" spc="-6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70C0"/>
                </a:solidFill>
                <a:latin typeface="Times New Roman"/>
                <a:cs typeface="Times New Roman"/>
              </a:rPr>
              <a:t>relationships</a:t>
            </a:r>
            <a:r>
              <a:rPr sz="2700" dirty="0">
                <a:latin typeface="Times New Roman"/>
                <a:cs typeface="Times New Roman"/>
              </a:rPr>
              <a:t>.</a:t>
            </a: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700" b="1" dirty="0">
                <a:solidFill>
                  <a:srgbClr val="C00000"/>
                </a:solidFill>
                <a:latin typeface="Times New Roman"/>
                <a:cs typeface="Times New Roman"/>
              </a:rPr>
              <a:t>Genotypic</a:t>
            </a:r>
            <a:r>
              <a:rPr sz="27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700" b="1" dirty="0">
                <a:solidFill>
                  <a:srgbClr val="C00000"/>
                </a:solidFill>
                <a:latin typeface="Times New Roman"/>
                <a:cs typeface="Times New Roman"/>
              </a:rPr>
              <a:t>Classification</a:t>
            </a: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350">
              <a:latin typeface="Times New Roman"/>
              <a:cs typeface="Times New Roman"/>
            </a:endParaRPr>
          </a:p>
          <a:p>
            <a:pPr marL="12700" marR="1145540">
              <a:lnSpc>
                <a:spcPct val="80000"/>
              </a:lnSpc>
            </a:pPr>
            <a:r>
              <a:rPr sz="2700" dirty="0">
                <a:latin typeface="Times New Roman"/>
                <a:cs typeface="Times New Roman"/>
              </a:rPr>
              <a:t>Genotypic classification seeks to </a:t>
            </a:r>
            <a:r>
              <a:rPr sz="2700" spc="-5" dirty="0">
                <a:latin typeface="Times New Roman"/>
                <a:cs typeface="Times New Roman"/>
              </a:rPr>
              <a:t>compare </a:t>
            </a:r>
            <a:r>
              <a:rPr sz="2700" dirty="0">
                <a:latin typeface="Times New Roman"/>
                <a:cs typeface="Times New Roman"/>
              </a:rPr>
              <a:t>the</a:t>
            </a:r>
            <a:r>
              <a:rPr sz="2700" spc="-10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genetic  similarity between</a:t>
            </a:r>
            <a:r>
              <a:rPr sz="2700" spc="-3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organisms.</a:t>
            </a:r>
            <a:endParaRPr sz="27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</a:pPr>
            <a:r>
              <a:rPr sz="2700" dirty="0">
                <a:latin typeface="Times New Roman"/>
                <a:cs typeface="Times New Roman"/>
              </a:rPr>
              <a:t>Individual genes or </a:t>
            </a:r>
            <a:r>
              <a:rPr sz="2700" spc="-5" dirty="0">
                <a:latin typeface="Times New Roman"/>
                <a:cs typeface="Times New Roman"/>
              </a:rPr>
              <a:t>whole </a:t>
            </a:r>
            <a:r>
              <a:rPr sz="2700" dirty="0">
                <a:latin typeface="Times New Roman"/>
                <a:cs typeface="Times New Roman"/>
              </a:rPr>
              <a:t>genomes can be</a:t>
            </a:r>
            <a:r>
              <a:rPr sz="2700" spc="-5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compared.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17678"/>
            <a:ext cx="270319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Phylum</a:t>
            </a:r>
            <a:r>
              <a:rPr sz="2200" spc="-20" dirty="0"/>
              <a:t> </a:t>
            </a:r>
            <a:r>
              <a:rPr sz="2200" i="1" spc="-5" dirty="0">
                <a:latin typeface="Times New Roman"/>
                <a:cs typeface="Times New Roman"/>
              </a:rPr>
              <a:t>Cyanobacteria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7840" y="552958"/>
            <a:ext cx="5452745" cy="2841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7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2200" dirty="0">
                <a:latin typeface="Times New Roman"/>
                <a:cs typeface="Times New Roman"/>
              </a:rPr>
              <a:t>Oxygenic </a:t>
            </a:r>
            <a:r>
              <a:rPr sz="2200" spc="-5" dirty="0">
                <a:latin typeface="Times New Roman"/>
                <a:cs typeface="Times New Roman"/>
              </a:rPr>
              <a:t>photosynthetic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bacteria</a:t>
            </a:r>
            <a:endParaRPr sz="2200">
              <a:latin typeface="Times New Roman"/>
              <a:cs typeface="Times New Roman"/>
            </a:endParaRPr>
          </a:p>
          <a:p>
            <a:pPr marL="393700" indent="-342900">
              <a:lnSpc>
                <a:spcPct val="100000"/>
              </a:lnSpc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2200" dirty="0">
                <a:latin typeface="Times New Roman"/>
                <a:cs typeface="Times New Roman"/>
              </a:rPr>
              <a:t>Chlorophyll </a:t>
            </a:r>
            <a:r>
              <a:rPr sz="2200" spc="-5" dirty="0">
                <a:latin typeface="Times New Roman"/>
                <a:cs typeface="Times New Roman"/>
              </a:rPr>
              <a:t>a and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phycobilins</a:t>
            </a:r>
            <a:endParaRPr sz="2200">
              <a:latin typeface="Times New Roman"/>
              <a:cs typeface="Times New Roman"/>
            </a:endParaRPr>
          </a:p>
          <a:p>
            <a:pPr marL="393700" marR="55880" indent="-342900">
              <a:lnSpc>
                <a:spcPts val="2110"/>
              </a:lnSpc>
              <a:spcBef>
                <a:spcPts val="509"/>
              </a:spcBef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2200" spc="-5" dirty="0">
                <a:latin typeface="Times New Roman"/>
                <a:cs typeface="Times New Roman"/>
              </a:rPr>
              <a:t>Unicellular or filamentous, </a:t>
            </a:r>
            <a:r>
              <a:rPr sz="2200" spc="-10" dirty="0">
                <a:latin typeface="Times New Roman"/>
                <a:cs typeface="Times New Roman"/>
              </a:rPr>
              <a:t>may </a:t>
            </a:r>
            <a:r>
              <a:rPr sz="2200" spc="-5" dirty="0">
                <a:latin typeface="Times New Roman"/>
                <a:cs typeface="Times New Roman"/>
              </a:rPr>
              <a:t>be branched  </a:t>
            </a:r>
            <a:r>
              <a:rPr sz="2200" dirty="0">
                <a:latin typeface="Times New Roman"/>
                <a:cs typeface="Times New Roman"/>
              </a:rPr>
              <a:t>or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unbranched</a:t>
            </a:r>
            <a:endParaRPr sz="2200">
              <a:latin typeface="Times New Roman"/>
              <a:cs typeface="Times New Roman"/>
            </a:endParaRPr>
          </a:p>
          <a:p>
            <a:pPr marL="393700" indent="-34290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2200" spc="-5" dirty="0">
                <a:latin typeface="Times New Roman"/>
                <a:cs typeface="Times New Roman"/>
              </a:rPr>
              <a:t>Can </a:t>
            </a:r>
            <a:r>
              <a:rPr sz="2200" dirty="0">
                <a:latin typeface="Times New Roman"/>
                <a:cs typeface="Times New Roman"/>
              </a:rPr>
              <a:t>incorporate </a:t>
            </a:r>
            <a:r>
              <a:rPr sz="2200" spc="-5" dirty="0">
                <a:latin typeface="Times New Roman"/>
                <a:cs typeface="Times New Roman"/>
              </a:rPr>
              <a:t>CO</a:t>
            </a:r>
            <a:r>
              <a:rPr sz="2175" spc="-7" baseline="-21072" dirty="0">
                <a:latin typeface="Times New Roman"/>
                <a:cs typeface="Times New Roman"/>
              </a:rPr>
              <a:t>2 </a:t>
            </a:r>
            <a:r>
              <a:rPr sz="2200" spc="-5" dirty="0">
                <a:latin typeface="Times New Roman"/>
                <a:cs typeface="Times New Roman"/>
              </a:rPr>
              <a:t>like</a:t>
            </a:r>
            <a:r>
              <a:rPr sz="2200" spc="-18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plants</a:t>
            </a:r>
            <a:endParaRPr sz="2200">
              <a:latin typeface="Times New Roman"/>
              <a:cs typeface="Times New Roman"/>
            </a:endParaRPr>
          </a:p>
          <a:p>
            <a:pPr marL="393700" indent="-342900">
              <a:lnSpc>
                <a:spcPct val="100000"/>
              </a:lnSpc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2200" spc="-5" dirty="0">
                <a:latin typeface="Times New Roman"/>
                <a:cs typeface="Times New Roman"/>
              </a:rPr>
              <a:t>Some are nitrogen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fixers</a:t>
            </a:r>
            <a:endParaRPr sz="2200">
              <a:latin typeface="Times New Roman"/>
              <a:cs typeface="Times New Roman"/>
            </a:endParaRPr>
          </a:p>
          <a:p>
            <a:pPr marL="393700" marR="821690" indent="-342900">
              <a:lnSpc>
                <a:spcPts val="2110"/>
              </a:lnSpc>
              <a:spcBef>
                <a:spcPts val="509"/>
              </a:spcBef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2200" spc="-5" dirty="0">
                <a:latin typeface="Times New Roman"/>
                <a:cs typeface="Times New Roman"/>
              </a:rPr>
              <a:t>Eg. </a:t>
            </a:r>
            <a:r>
              <a:rPr sz="2200" i="1" spc="-20" dirty="0">
                <a:latin typeface="Times New Roman"/>
                <a:cs typeface="Times New Roman"/>
              </a:rPr>
              <a:t>Prochloron, </a:t>
            </a:r>
            <a:r>
              <a:rPr sz="2200" i="1" spc="-5" dirty="0">
                <a:latin typeface="Times New Roman"/>
                <a:cs typeface="Times New Roman"/>
              </a:rPr>
              <a:t>Synechococcus,  </a:t>
            </a:r>
            <a:r>
              <a:rPr sz="2200" i="1" spc="-10" dirty="0">
                <a:latin typeface="Times New Roman"/>
                <a:cs typeface="Times New Roman"/>
              </a:rPr>
              <a:t>Pleurocapsa, </a:t>
            </a:r>
            <a:r>
              <a:rPr sz="2200" i="1" spc="-5" dirty="0">
                <a:latin typeface="Times New Roman"/>
                <a:cs typeface="Times New Roman"/>
              </a:rPr>
              <a:t>Oscillatoria, Anabaena,  Nostoc,</a:t>
            </a:r>
            <a:r>
              <a:rPr sz="2200" i="1" spc="-15" dirty="0">
                <a:latin typeface="Times New Roman"/>
                <a:cs typeface="Times New Roman"/>
              </a:rPr>
              <a:t> </a:t>
            </a:r>
            <a:r>
              <a:rPr sz="2200" i="1" spc="-5" dirty="0">
                <a:latin typeface="Times New Roman"/>
                <a:cs typeface="Times New Roman"/>
              </a:rPr>
              <a:t>Stigonema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5503" y="3746753"/>
            <a:ext cx="4264660" cy="2305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latin typeface="Times New Roman"/>
                <a:cs typeface="Times New Roman"/>
              </a:rPr>
              <a:t>Phylum</a:t>
            </a:r>
            <a:r>
              <a:rPr sz="2200" b="1" spc="10" dirty="0">
                <a:latin typeface="Times New Roman"/>
                <a:cs typeface="Times New Roman"/>
              </a:rPr>
              <a:t> </a:t>
            </a:r>
            <a:r>
              <a:rPr sz="2200" b="1" i="1" spc="-5" dirty="0">
                <a:latin typeface="Times New Roman"/>
                <a:cs typeface="Times New Roman"/>
              </a:rPr>
              <a:t>Chlorobi</a:t>
            </a:r>
            <a:endParaRPr sz="2200">
              <a:latin typeface="Times New Roman"/>
              <a:cs typeface="Times New Roman"/>
            </a:endParaRPr>
          </a:p>
          <a:p>
            <a:pPr marL="406400" indent="-342900">
              <a:lnSpc>
                <a:spcPct val="100000"/>
              </a:lnSpc>
              <a:buFont typeface="Arial"/>
              <a:buChar char="•"/>
              <a:tabLst>
                <a:tab pos="405765" algn="l"/>
                <a:tab pos="406400" algn="l"/>
              </a:tabLst>
            </a:pPr>
            <a:r>
              <a:rPr sz="2200" spc="-5" dirty="0">
                <a:latin typeface="Times New Roman"/>
                <a:cs typeface="Times New Roman"/>
              </a:rPr>
              <a:t>The “green sulfur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bacteria”</a:t>
            </a:r>
            <a:endParaRPr sz="2200">
              <a:latin typeface="Times New Roman"/>
              <a:cs typeface="Times New Roman"/>
            </a:endParaRPr>
          </a:p>
          <a:p>
            <a:pPr marL="406400" indent="-342900">
              <a:lnSpc>
                <a:spcPct val="100000"/>
              </a:lnSpc>
              <a:buFont typeface="Arial"/>
              <a:buChar char="•"/>
              <a:tabLst>
                <a:tab pos="405765" algn="l"/>
                <a:tab pos="406400" algn="l"/>
              </a:tabLst>
            </a:pPr>
            <a:r>
              <a:rPr sz="2200" dirty="0">
                <a:latin typeface="Times New Roman"/>
                <a:cs typeface="Times New Roman"/>
              </a:rPr>
              <a:t>Anoxygenic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photosynthesis</a:t>
            </a:r>
            <a:endParaRPr sz="2200">
              <a:latin typeface="Times New Roman"/>
              <a:cs typeface="Times New Roman"/>
            </a:endParaRPr>
          </a:p>
          <a:p>
            <a:pPr marL="406400" indent="-342900">
              <a:lnSpc>
                <a:spcPct val="100000"/>
              </a:lnSpc>
              <a:buFont typeface="Arial"/>
              <a:buChar char="•"/>
              <a:tabLst>
                <a:tab pos="405765" algn="l"/>
                <a:tab pos="406400" algn="l"/>
              </a:tabLst>
            </a:pPr>
            <a:r>
              <a:rPr sz="2200" spc="-5" dirty="0">
                <a:latin typeface="Times New Roman"/>
                <a:cs typeface="Times New Roman"/>
              </a:rPr>
              <a:t>Can incorporate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CO</a:t>
            </a:r>
            <a:r>
              <a:rPr sz="2175" baseline="-21072" dirty="0">
                <a:latin typeface="Times New Roman"/>
                <a:cs typeface="Times New Roman"/>
              </a:rPr>
              <a:t>2</a:t>
            </a:r>
            <a:endParaRPr sz="2175" baseline="-21072">
              <a:latin typeface="Times New Roman"/>
              <a:cs typeface="Times New Roman"/>
            </a:endParaRPr>
          </a:p>
          <a:p>
            <a:pPr marL="406400" marR="68580" indent="-342900">
              <a:lnSpc>
                <a:spcPts val="2110"/>
              </a:lnSpc>
              <a:spcBef>
                <a:spcPts val="515"/>
              </a:spcBef>
              <a:buFont typeface="Arial"/>
              <a:buChar char="•"/>
              <a:tabLst>
                <a:tab pos="405765" algn="l"/>
                <a:tab pos="406400" algn="l"/>
              </a:tabLst>
            </a:pPr>
            <a:r>
              <a:rPr sz="2200" spc="-5" dirty="0">
                <a:latin typeface="Times New Roman"/>
                <a:cs typeface="Times New Roman"/>
              </a:rPr>
              <a:t>Oxidise sulfide to sulfur granules  which accumulate outside the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cell</a:t>
            </a:r>
            <a:endParaRPr sz="2200">
              <a:latin typeface="Times New Roman"/>
              <a:cs typeface="Times New Roman"/>
            </a:endParaRPr>
          </a:p>
          <a:p>
            <a:pPr marL="406400" indent="-34290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405765" algn="l"/>
                <a:tab pos="406400" algn="l"/>
              </a:tabLst>
            </a:pPr>
            <a:r>
              <a:rPr sz="2200" spc="-5" dirty="0">
                <a:latin typeface="Times New Roman"/>
                <a:cs typeface="Times New Roman"/>
              </a:rPr>
              <a:t>Eg. </a:t>
            </a:r>
            <a:r>
              <a:rPr sz="2200" i="1" spc="-10" dirty="0">
                <a:latin typeface="Times New Roman"/>
                <a:cs typeface="Times New Roman"/>
              </a:rPr>
              <a:t>Chlorobium,</a:t>
            </a:r>
            <a:r>
              <a:rPr sz="2200" i="1" spc="-20" dirty="0">
                <a:latin typeface="Times New Roman"/>
                <a:cs typeface="Times New Roman"/>
              </a:rPr>
              <a:t> </a:t>
            </a:r>
            <a:r>
              <a:rPr sz="2200" i="1" spc="-5" dirty="0">
                <a:latin typeface="Times New Roman"/>
                <a:cs typeface="Times New Roman"/>
              </a:rPr>
              <a:t>Pelodictyon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83808" y="94488"/>
            <a:ext cx="2897124" cy="21823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819138" y="2590927"/>
            <a:ext cx="16452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Image: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Anabaena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63817" y="2307462"/>
            <a:ext cx="270192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" spc="-5" dirty="0">
                <a:latin typeface="Carlito"/>
                <a:cs typeface="Carlito"/>
              </a:rPr>
              <a:t>http</a:t>
            </a:r>
            <a:r>
              <a:rPr sz="400" spc="-5" dirty="0">
                <a:latin typeface="Carlito"/>
                <a:cs typeface="Carlito"/>
                <a:hlinkClick r:id="rId3"/>
              </a:rPr>
              <a:t>s://www.google.co.in/search?q=Anabaena&amp;source=lnms&amp;tbm=isch&amp;sa=X&amp;ved=0ahUKEwjTuu7m1encAhUKaI8KHfFWCAsQ_ </a:t>
            </a:r>
            <a:r>
              <a:rPr sz="400" spc="-5" dirty="0">
                <a:latin typeface="Carlito"/>
                <a:cs typeface="Carlito"/>
              </a:rPr>
              <a:t> AUICigB&amp;biw=1366&amp;bih=662#imgrc=yJ2lrNMM99hI5M:</a:t>
            </a:r>
            <a:endParaRPr sz="40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83808" y="3349752"/>
            <a:ext cx="2897123" cy="23759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379845" y="5764479"/>
            <a:ext cx="235712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" spc="-5" dirty="0">
                <a:latin typeface="Carlito"/>
                <a:cs typeface="Carlito"/>
              </a:rPr>
              <a:t>http</a:t>
            </a:r>
            <a:r>
              <a:rPr sz="300" spc="-5" dirty="0">
                <a:latin typeface="Carlito"/>
                <a:cs typeface="Carlito"/>
                <a:hlinkClick r:id="rId5"/>
              </a:rPr>
              <a:t>s://www.google.co.in/search?q=chlorobium+images&amp;tbm=isch&amp;tbo=u&amp;source=univ&amp;sa=X&amp;ved=2ahUKEwid7YSh1uncAhWLsY8KHeQ5A7YQ7Al6B </a:t>
            </a:r>
            <a:r>
              <a:rPr sz="300" spc="-5" dirty="0">
                <a:latin typeface="Carlito"/>
                <a:cs typeface="Carlito"/>
              </a:rPr>
              <a:t> AgCEBs&amp;biw=1366&amp;bih=662#imgrc=ScfkkhCEvpwCTM:</a:t>
            </a:r>
            <a:endParaRPr sz="3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25843" y="5944616"/>
            <a:ext cx="1813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Image: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i="1" spc="-10" dirty="0">
                <a:latin typeface="Times New Roman"/>
                <a:cs typeface="Times New Roman"/>
              </a:rPr>
              <a:t>Chlorobium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1245" y="44957"/>
            <a:ext cx="2901950" cy="419100"/>
          </a:xfrm>
          <a:prstGeom prst="rect">
            <a:avLst/>
          </a:prstGeom>
          <a:solidFill>
            <a:srgbClr val="C0504D"/>
          </a:solidFill>
          <a:ln w="25907">
            <a:solidFill>
              <a:srgbClr val="8B3836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 marL="840105">
              <a:lnSpc>
                <a:spcPct val="100000"/>
              </a:lnSpc>
              <a:spcBef>
                <a:spcPts val="55"/>
              </a:spcBef>
            </a:pPr>
            <a:r>
              <a:rPr sz="2500" b="0" spc="-65" dirty="0">
                <a:solidFill>
                  <a:srgbClr val="FFFFFF"/>
                </a:solidFill>
                <a:latin typeface="Times New Roman"/>
                <a:cs typeface="Times New Roman"/>
              </a:rPr>
              <a:t>Volume</a:t>
            </a:r>
            <a:r>
              <a:rPr sz="2500" b="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577723"/>
            <a:ext cx="7562215" cy="58908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latin typeface="Times New Roman"/>
                <a:cs typeface="Times New Roman"/>
              </a:rPr>
              <a:t>Phylum</a:t>
            </a:r>
            <a:r>
              <a:rPr sz="2200" b="1" spc="1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Proteobacteria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10" dirty="0">
                <a:latin typeface="Times New Roman"/>
                <a:cs typeface="Times New Roman"/>
              </a:rPr>
              <a:t>largest </a:t>
            </a:r>
            <a:r>
              <a:rPr sz="2200" dirty="0">
                <a:latin typeface="Times New Roman"/>
                <a:cs typeface="Times New Roman"/>
              </a:rPr>
              <a:t>group </a:t>
            </a:r>
            <a:r>
              <a:rPr sz="2200" spc="-5" dirty="0">
                <a:latin typeface="Times New Roman"/>
                <a:cs typeface="Times New Roman"/>
              </a:rPr>
              <a:t>of gram-negative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bacteria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Extremely complex </a:t>
            </a:r>
            <a:r>
              <a:rPr sz="2200" dirty="0">
                <a:latin typeface="Times New Roman"/>
                <a:cs typeface="Times New Roman"/>
              </a:rPr>
              <a:t>group, </a:t>
            </a:r>
            <a:r>
              <a:rPr sz="2200" spc="-5" dirty="0">
                <a:latin typeface="Times New Roman"/>
                <a:cs typeface="Times New Roman"/>
              </a:rPr>
              <a:t>with </a:t>
            </a:r>
            <a:r>
              <a:rPr sz="2200" dirty="0">
                <a:latin typeface="Times New Roman"/>
                <a:cs typeface="Times New Roman"/>
              </a:rPr>
              <a:t>over 538 </a:t>
            </a:r>
            <a:r>
              <a:rPr sz="2200" spc="-5" dirty="0">
                <a:latin typeface="Times New Roman"/>
                <a:cs typeface="Times New Roman"/>
              </a:rPr>
              <a:t>genera</a:t>
            </a:r>
            <a:r>
              <a:rPr sz="2200" spc="4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and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dirty="0">
                <a:latin typeface="Times New Roman"/>
                <a:cs typeface="Times New Roman"/>
              </a:rPr>
              <a:t>2000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species</a:t>
            </a:r>
            <a:endParaRPr sz="2200">
              <a:latin typeface="Times New Roman"/>
              <a:cs typeface="Times New Roman"/>
            </a:endParaRPr>
          </a:p>
          <a:p>
            <a:pPr marL="355600" marR="885190" indent="-342900">
              <a:lnSpc>
                <a:spcPct val="80000"/>
              </a:lnSpc>
              <a:spcBef>
                <a:spcPts val="5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All major </a:t>
            </a:r>
            <a:r>
              <a:rPr sz="2200" dirty="0">
                <a:latin typeface="Times New Roman"/>
                <a:cs typeface="Times New Roman"/>
              </a:rPr>
              <a:t>nutritional types </a:t>
            </a:r>
            <a:r>
              <a:rPr sz="2200" spc="-5" dirty="0">
                <a:latin typeface="Times New Roman"/>
                <a:cs typeface="Times New Roman"/>
              </a:rPr>
              <a:t>are represented: </a:t>
            </a:r>
            <a:r>
              <a:rPr sz="2200" spc="-10" dirty="0">
                <a:latin typeface="Times New Roman"/>
                <a:cs typeface="Times New Roman"/>
              </a:rPr>
              <a:t>phototrophy,  </a:t>
            </a:r>
            <a:r>
              <a:rPr sz="2200" spc="-15" dirty="0">
                <a:latin typeface="Times New Roman"/>
                <a:cs typeface="Times New Roman"/>
              </a:rPr>
              <a:t>heterotrophy, </a:t>
            </a:r>
            <a:r>
              <a:rPr sz="2200" spc="-5" dirty="0">
                <a:latin typeface="Times New Roman"/>
                <a:cs typeface="Times New Roman"/>
              </a:rPr>
              <a:t>and several </a:t>
            </a:r>
            <a:r>
              <a:rPr sz="2200" dirty="0">
                <a:latin typeface="Times New Roman"/>
                <a:cs typeface="Times New Roman"/>
              </a:rPr>
              <a:t>types of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chemolithotrophy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ts val="238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Many species are important in medicine, industry and</a:t>
            </a:r>
            <a:r>
              <a:rPr sz="2200" spc="1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biological</a:t>
            </a:r>
            <a:endParaRPr sz="2200">
              <a:latin typeface="Times New Roman"/>
              <a:cs typeface="Times New Roman"/>
            </a:endParaRPr>
          </a:p>
          <a:p>
            <a:pPr marL="355600">
              <a:lnSpc>
                <a:spcPts val="2380"/>
              </a:lnSpc>
            </a:pPr>
            <a:r>
              <a:rPr sz="2200" spc="-5" dirty="0">
                <a:latin typeface="Times New Roman"/>
                <a:cs typeface="Times New Roman"/>
              </a:rPr>
              <a:t>research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Five classes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–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00">
              <a:latin typeface="Times New Roman"/>
              <a:cs typeface="Times New Roman"/>
            </a:endParaRPr>
          </a:p>
          <a:p>
            <a:pPr marL="273050" indent="-260985">
              <a:lnSpc>
                <a:spcPct val="100000"/>
              </a:lnSpc>
              <a:spcBef>
                <a:spcPts val="5"/>
              </a:spcBef>
              <a:buAutoNum type="romanLcParenBoth"/>
              <a:tabLst>
                <a:tab pos="273685" algn="l"/>
              </a:tabLst>
            </a:pPr>
            <a:r>
              <a:rPr sz="1800" dirty="0">
                <a:latin typeface="Times New Roman"/>
                <a:cs typeface="Times New Roman"/>
              </a:rPr>
              <a:t>Alphaproteobacteria,</a:t>
            </a:r>
            <a:endParaRPr sz="1800">
              <a:latin typeface="Times New Roman"/>
              <a:cs typeface="Times New Roman"/>
            </a:endParaRPr>
          </a:p>
          <a:p>
            <a:pPr marL="349250" indent="-337185">
              <a:lnSpc>
                <a:spcPct val="100000"/>
              </a:lnSpc>
              <a:buAutoNum type="romanLcParenBoth"/>
              <a:tabLst>
                <a:tab pos="349885" algn="l"/>
              </a:tabLst>
            </a:pPr>
            <a:r>
              <a:rPr sz="1800" dirty="0">
                <a:latin typeface="Times New Roman"/>
                <a:cs typeface="Times New Roman"/>
              </a:rPr>
              <a:t>Betaproteobacteria,</a:t>
            </a:r>
            <a:endParaRPr sz="1800">
              <a:latin typeface="Times New Roman"/>
              <a:cs typeface="Times New Roman"/>
            </a:endParaRPr>
          </a:p>
          <a:p>
            <a:pPr marL="411480" indent="-399415">
              <a:lnSpc>
                <a:spcPct val="100000"/>
              </a:lnSpc>
              <a:buAutoNum type="romanLcParenBoth"/>
              <a:tabLst>
                <a:tab pos="412115" algn="l"/>
              </a:tabLst>
            </a:pPr>
            <a:r>
              <a:rPr sz="1800" dirty="0">
                <a:latin typeface="Times New Roman"/>
                <a:cs typeface="Times New Roman"/>
              </a:rPr>
              <a:t>Gammaproteobacteria,</a:t>
            </a:r>
            <a:endParaRPr sz="1800">
              <a:latin typeface="Times New Roman"/>
              <a:cs typeface="Times New Roman"/>
            </a:endParaRPr>
          </a:p>
          <a:p>
            <a:pPr marL="399415" indent="-387350">
              <a:lnSpc>
                <a:spcPct val="100000"/>
              </a:lnSpc>
              <a:buAutoNum type="romanLcParenBoth"/>
              <a:tabLst>
                <a:tab pos="400050" algn="l"/>
              </a:tabLst>
            </a:pPr>
            <a:r>
              <a:rPr sz="1800" dirty="0">
                <a:latin typeface="Times New Roman"/>
                <a:cs typeface="Times New Roman"/>
              </a:rPr>
              <a:t>Deltaproteobacteria,</a:t>
            </a:r>
            <a:endParaRPr sz="1800">
              <a:latin typeface="Times New Roman"/>
              <a:cs typeface="Times New Roman"/>
            </a:endParaRPr>
          </a:p>
          <a:p>
            <a:pPr marL="335280" indent="-323215">
              <a:lnSpc>
                <a:spcPct val="100000"/>
              </a:lnSpc>
              <a:buAutoNum type="romanLcParenBoth"/>
              <a:tabLst>
                <a:tab pos="335915" algn="l"/>
              </a:tabLst>
            </a:pPr>
            <a:r>
              <a:rPr sz="1800" dirty="0">
                <a:latin typeface="Times New Roman"/>
                <a:cs typeface="Times New Roman"/>
              </a:rPr>
              <a:t>Epsilonproteobacteria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00">
              <a:latin typeface="Times New Roman"/>
              <a:cs typeface="Times New Roman"/>
            </a:endParaRPr>
          </a:p>
          <a:p>
            <a:pPr marL="355600" marR="233679" indent="-342900">
              <a:lnSpc>
                <a:spcPts val="211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Prominent genera are </a:t>
            </a:r>
            <a:r>
              <a:rPr sz="2200" i="1" spc="-30" dirty="0">
                <a:latin typeface="Times New Roman"/>
                <a:cs typeface="Times New Roman"/>
              </a:rPr>
              <a:t>Vibrio, </a:t>
            </a:r>
            <a:r>
              <a:rPr sz="2200" i="1" spc="-5" dirty="0">
                <a:latin typeface="Times New Roman"/>
                <a:cs typeface="Times New Roman"/>
              </a:rPr>
              <a:t>Escherichia, Klebsiella, </a:t>
            </a:r>
            <a:r>
              <a:rPr sz="2200" i="1" spc="-15" dirty="0">
                <a:latin typeface="Times New Roman"/>
                <a:cs typeface="Times New Roman"/>
              </a:rPr>
              <a:t>Proteus,  </a:t>
            </a:r>
            <a:r>
              <a:rPr sz="2200" i="1" dirty="0">
                <a:latin typeface="Times New Roman"/>
                <a:cs typeface="Times New Roman"/>
              </a:rPr>
              <a:t>Salmonella, </a:t>
            </a:r>
            <a:r>
              <a:rPr sz="2200" i="1" spc="-5" dirty="0">
                <a:latin typeface="Times New Roman"/>
                <a:cs typeface="Times New Roman"/>
              </a:rPr>
              <a:t>Shigella</a:t>
            </a:r>
            <a:r>
              <a:rPr sz="2200" i="1" spc="-20" dirty="0">
                <a:latin typeface="Times New Roman"/>
                <a:cs typeface="Times New Roman"/>
              </a:rPr>
              <a:t> </a:t>
            </a:r>
            <a:r>
              <a:rPr sz="2200" i="1" spc="-5" dirty="0">
                <a:latin typeface="Times New Roman"/>
                <a:cs typeface="Times New Roman"/>
              </a:rPr>
              <a:t>etc.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272028" y="3401567"/>
            <a:ext cx="5608320" cy="2386965"/>
            <a:chOff x="3272028" y="3401567"/>
            <a:chExt cx="5608320" cy="2386965"/>
          </a:xfrm>
        </p:grpSpPr>
        <p:sp>
          <p:nvSpPr>
            <p:cNvPr id="5" name="object 5"/>
            <p:cNvSpPr/>
            <p:nvPr/>
          </p:nvSpPr>
          <p:spPr>
            <a:xfrm>
              <a:off x="3302508" y="3401567"/>
              <a:ext cx="5577840" cy="2499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72028" y="3674363"/>
              <a:ext cx="5608320" cy="21137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3420567"/>
            <a:ext cx="5031105" cy="3446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Metabolic resemblance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with</a:t>
            </a:r>
            <a:endParaRPr sz="22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latin typeface="Times New Roman"/>
                <a:cs typeface="Times New Roman"/>
              </a:rPr>
              <a:t>alphaproteobacteria</a:t>
            </a:r>
            <a:endParaRPr sz="2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Use Organically decomposed materials in  anoxic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zones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dirty="0">
                <a:latin typeface="Times New Roman"/>
                <a:cs typeface="Times New Roman"/>
              </a:rPr>
              <a:t>Hydrogen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(</a:t>
            </a:r>
            <a:r>
              <a:rPr sz="2200" i="1" spc="-5" dirty="0">
                <a:latin typeface="Times New Roman"/>
                <a:cs typeface="Times New Roman"/>
              </a:rPr>
              <a:t>Alcaligenes</a:t>
            </a:r>
            <a:r>
              <a:rPr sz="2200" spc="-5" dirty="0">
                <a:latin typeface="Times New Roman"/>
                <a:cs typeface="Times New Roman"/>
              </a:rPr>
              <a:t>)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Times New Roman"/>
                <a:cs typeface="Times New Roman"/>
              </a:rPr>
              <a:t>Ammonia</a:t>
            </a:r>
            <a:r>
              <a:rPr sz="2200" spc="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(</a:t>
            </a:r>
            <a:r>
              <a:rPr sz="2200" i="1" spc="-10" dirty="0">
                <a:latin typeface="Times New Roman"/>
                <a:cs typeface="Times New Roman"/>
              </a:rPr>
              <a:t>Nitrosomonas</a:t>
            </a:r>
            <a:r>
              <a:rPr sz="2200" spc="-10" dirty="0">
                <a:latin typeface="Times New Roman"/>
                <a:cs typeface="Times New Roman"/>
              </a:rPr>
              <a:t>)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Methane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(</a:t>
            </a:r>
            <a:r>
              <a:rPr sz="2200" i="1" spc="-5" dirty="0">
                <a:latin typeface="Times New Roman"/>
                <a:cs typeface="Times New Roman"/>
              </a:rPr>
              <a:t>Methylobacillus</a:t>
            </a:r>
            <a:r>
              <a:rPr sz="2200" spc="-5" dirty="0">
                <a:latin typeface="Times New Roman"/>
                <a:cs typeface="Times New Roman"/>
              </a:rPr>
              <a:t>)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40" dirty="0">
                <a:latin typeface="Times New Roman"/>
                <a:cs typeface="Times New Roman"/>
              </a:rPr>
              <a:t>Volatile </a:t>
            </a:r>
            <a:r>
              <a:rPr sz="2200" spc="-5" dirty="0">
                <a:latin typeface="Times New Roman"/>
                <a:cs typeface="Times New Roman"/>
              </a:rPr>
              <a:t>fatty acids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(</a:t>
            </a:r>
            <a:r>
              <a:rPr sz="2200" i="1" spc="-5" dirty="0">
                <a:latin typeface="Times New Roman"/>
                <a:cs typeface="Times New Roman"/>
              </a:rPr>
              <a:t>Burkholderia)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Pathogen -</a:t>
            </a:r>
            <a:r>
              <a:rPr sz="2200" i="1" spc="-5" dirty="0">
                <a:latin typeface="Times New Roman"/>
                <a:cs typeface="Times New Roman"/>
              </a:rPr>
              <a:t>Neisseria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0"/>
            <a:ext cx="343217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0" spc="-5" dirty="0">
                <a:latin typeface="Times New Roman"/>
                <a:cs typeface="Times New Roman"/>
              </a:rPr>
              <a:t>Class I-</a:t>
            </a:r>
            <a:r>
              <a:rPr sz="2200" b="0" spc="-50" dirty="0">
                <a:latin typeface="Times New Roman"/>
                <a:cs typeface="Times New Roman"/>
              </a:rPr>
              <a:t> </a:t>
            </a:r>
            <a:r>
              <a:rPr sz="2200" spc="-5" dirty="0"/>
              <a:t>Alphaproteobacteria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331368"/>
            <a:ext cx="5150485" cy="304736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Include </a:t>
            </a:r>
            <a:r>
              <a:rPr sz="2200" spc="-10" dirty="0">
                <a:latin typeface="Times New Roman"/>
                <a:cs typeface="Times New Roman"/>
              </a:rPr>
              <a:t>most </a:t>
            </a:r>
            <a:r>
              <a:rPr sz="2200" spc="-5" dirty="0">
                <a:latin typeface="Times New Roman"/>
                <a:cs typeface="Times New Roman"/>
              </a:rPr>
              <a:t>of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oligotrophic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forms</a:t>
            </a:r>
            <a:endParaRPr sz="2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Times New Roman"/>
                <a:cs typeface="Times New Roman"/>
              </a:rPr>
              <a:t>Some </a:t>
            </a:r>
            <a:r>
              <a:rPr sz="2200" spc="-5" dirty="0">
                <a:latin typeface="Times New Roman"/>
                <a:cs typeface="Times New Roman"/>
              </a:rPr>
              <a:t>are photosynthetic (purple nonsulfur  bacteria), methylotrophic (e.g.,  </a:t>
            </a:r>
            <a:r>
              <a:rPr sz="2200" i="1" spc="-5" dirty="0">
                <a:latin typeface="Times New Roman"/>
                <a:cs typeface="Times New Roman"/>
              </a:rPr>
              <a:t>Methylobacterium</a:t>
            </a:r>
            <a:r>
              <a:rPr sz="2200" spc="-5" dirty="0">
                <a:latin typeface="Times New Roman"/>
                <a:cs typeface="Times New Roman"/>
              </a:rPr>
              <a:t>), chemolithotrophic  </a:t>
            </a:r>
            <a:r>
              <a:rPr sz="2200" spc="-10" dirty="0">
                <a:latin typeface="Times New Roman"/>
                <a:cs typeface="Times New Roman"/>
              </a:rPr>
              <a:t>(</a:t>
            </a:r>
            <a:r>
              <a:rPr sz="2200" i="1" spc="-10" dirty="0">
                <a:latin typeface="Times New Roman"/>
                <a:cs typeface="Times New Roman"/>
              </a:rPr>
              <a:t>Nitrobacter</a:t>
            </a:r>
            <a:r>
              <a:rPr sz="2200" spc="-10" dirty="0">
                <a:latin typeface="Times New Roman"/>
                <a:cs typeface="Times New Roman"/>
              </a:rPr>
              <a:t>), </a:t>
            </a:r>
            <a:r>
              <a:rPr sz="2200" spc="-5" dirty="0">
                <a:latin typeface="Times New Roman"/>
                <a:cs typeface="Times New Roman"/>
              </a:rPr>
              <a:t>and nitrogen fixers  (</a:t>
            </a:r>
            <a:r>
              <a:rPr sz="2200" i="1" spc="-5" dirty="0">
                <a:latin typeface="Times New Roman"/>
                <a:cs typeface="Times New Roman"/>
              </a:rPr>
              <a:t>Rhizobium</a:t>
            </a:r>
            <a:r>
              <a:rPr sz="2200" spc="-5" dirty="0">
                <a:latin typeface="Times New Roman"/>
                <a:cs typeface="Times New Roman"/>
              </a:rPr>
              <a:t>).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Pathogen - </a:t>
            </a:r>
            <a:r>
              <a:rPr sz="2200" i="1" spc="-5" dirty="0">
                <a:latin typeface="Times New Roman"/>
                <a:cs typeface="Times New Roman"/>
              </a:rPr>
              <a:t>Rickettsia </a:t>
            </a:r>
            <a:r>
              <a:rPr sz="2200" spc="-5" dirty="0">
                <a:latin typeface="Times New Roman"/>
                <a:cs typeface="Times New Roman"/>
              </a:rPr>
              <a:t>and</a:t>
            </a:r>
            <a:r>
              <a:rPr sz="2200" spc="40" dirty="0">
                <a:latin typeface="Times New Roman"/>
                <a:cs typeface="Times New Roman"/>
              </a:rPr>
              <a:t> </a:t>
            </a:r>
            <a:r>
              <a:rPr sz="2200" i="1" spc="-5" dirty="0">
                <a:latin typeface="Times New Roman"/>
                <a:cs typeface="Times New Roman"/>
              </a:rPr>
              <a:t>Brucella</a:t>
            </a:r>
            <a:endParaRPr sz="2200">
              <a:latin typeface="Times New Roman"/>
              <a:cs typeface="Times New Roman"/>
            </a:endParaRPr>
          </a:p>
          <a:p>
            <a:pPr marL="191770">
              <a:lnSpc>
                <a:spcPct val="100000"/>
              </a:lnSpc>
              <a:spcBef>
                <a:spcPts val="1090"/>
              </a:spcBef>
            </a:pPr>
            <a:r>
              <a:rPr sz="2200" spc="-5" dirty="0">
                <a:latin typeface="Times New Roman"/>
                <a:cs typeface="Times New Roman"/>
              </a:rPr>
              <a:t>Class </a:t>
            </a:r>
            <a:r>
              <a:rPr sz="2200" dirty="0">
                <a:latin typeface="Times New Roman"/>
                <a:cs typeface="Times New Roman"/>
              </a:rPr>
              <a:t>II- </a:t>
            </a:r>
            <a:r>
              <a:rPr sz="2200" b="1" spc="-5" dirty="0">
                <a:latin typeface="Times New Roman"/>
                <a:cs typeface="Times New Roman"/>
              </a:rPr>
              <a:t>Betaproteobacteria</a:t>
            </a:r>
            <a:r>
              <a:rPr sz="2200" b="1" spc="2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: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20520" y="0"/>
            <a:ext cx="3276965" cy="25130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642354" y="2538729"/>
            <a:ext cx="1623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Image: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Rickettsia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47664" y="2347722"/>
            <a:ext cx="2988945" cy="178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500" spc="-5" dirty="0">
                <a:latin typeface="Carlito"/>
                <a:cs typeface="Carlito"/>
              </a:rPr>
              <a:t>https://</a:t>
            </a:r>
            <a:r>
              <a:rPr sz="500" spc="-5" dirty="0">
                <a:latin typeface="Carlito"/>
                <a:cs typeface="Carlito"/>
                <a:hlinkClick r:id="rId3"/>
              </a:rPr>
              <a:t>www.google.co.in/search?tbm=isch&amp;q=Rickettsia&amp;chips=q:rickettsia,g_4:bacteria&amp;sa=X&amp;ved=0ahUKEwiZs </a:t>
            </a:r>
            <a:r>
              <a:rPr sz="500" spc="-5" dirty="0">
                <a:latin typeface="Carlito"/>
                <a:cs typeface="Carlito"/>
              </a:rPr>
              <a:t> OrC1OncAhUfTY8KHRfdA2kQ4lYIMCgA&amp;biw=1366&amp;bih=662&amp;dpr=1#imgrc=J_KxxpVX6arryM:</a:t>
            </a:r>
            <a:endParaRPr sz="50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79364" y="3429000"/>
            <a:ext cx="3223260" cy="20619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518529" y="5944616"/>
            <a:ext cx="1580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Image: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Neisseria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59628" y="5522214"/>
            <a:ext cx="3043555" cy="146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" spc="-5" dirty="0">
                <a:latin typeface="Carlito"/>
                <a:cs typeface="Carlito"/>
              </a:rPr>
              <a:t>http</a:t>
            </a:r>
            <a:r>
              <a:rPr sz="400" spc="-5" dirty="0">
                <a:latin typeface="Carlito"/>
                <a:cs typeface="Carlito"/>
                <a:hlinkClick r:id="rId5"/>
              </a:rPr>
              <a:t>s://www.google.co.in/search?q=Neisseria+image&amp;tbm=isch&amp;tbo=u&amp;source=univ&amp;sa=X&amp;ved=2ahUKEwi6w8SI1encAhXKNo8KHcGqCZkQsAR6 </a:t>
            </a:r>
            <a:r>
              <a:rPr sz="400" spc="-5" dirty="0">
                <a:latin typeface="Carlito"/>
                <a:cs typeface="Carlito"/>
              </a:rPr>
              <a:t> BAgBEAE&amp;biw=1366&amp;bih=662#imgrc=xTbdaQIDEZwKwM:</a:t>
            </a:r>
            <a:endParaRPr sz="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8540" y="94234"/>
            <a:ext cx="38487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0" spc="-5" dirty="0">
                <a:latin typeface="Times New Roman"/>
                <a:cs typeface="Times New Roman"/>
              </a:rPr>
              <a:t>Class III-</a:t>
            </a:r>
            <a:r>
              <a:rPr sz="2200" b="0" spc="-50" dirty="0">
                <a:latin typeface="Times New Roman"/>
                <a:cs typeface="Times New Roman"/>
              </a:rPr>
              <a:t> </a:t>
            </a:r>
            <a:r>
              <a:rPr sz="2200" spc="-5" dirty="0"/>
              <a:t>Gammaproteobacteria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8540" y="429513"/>
            <a:ext cx="4656455" cy="1635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Times New Roman"/>
                <a:cs typeface="Times New Roman"/>
              </a:rPr>
              <a:t>Largest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class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dirty="0">
                <a:latin typeface="Times New Roman"/>
                <a:cs typeface="Times New Roman"/>
              </a:rPr>
              <a:t>14 </a:t>
            </a:r>
            <a:r>
              <a:rPr sz="2200" spc="-5" dirty="0">
                <a:latin typeface="Times New Roman"/>
                <a:cs typeface="Times New Roman"/>
              </a:rPr>
              <a:t>orders and 28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families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Many facultative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anaerobes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ts val="2375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i="1" spc="-10" dirty="0">
                <a:latin typeface="Times New Roman"/>
                <a:cs typeface="Times New Roman"/>
              </a:rPr>
              <a:t>Enterobacteriaceae, </a:t>
            </a:r>
            <a:r>
              <a:rPr sz="2200" i="1" spc="-20" dirty="0">
                <a:latin typeface="Times New Roman"/>
                <a:cs typeface="Times New Roman"/>
              </a:rPr>
              <a:t>Vibrionaceae</a:t>
            </a:r>
            <a:r>
              <a:rPr sz="2200" i="1" spc="5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and</a:t>
            </a:r>
            <a:endParaRPr sz="2200">
              <a:latin typeface="Times New Roman"/>
              <a:cs typeface="Times New Roman"/>
            </a:endParaRPr>
          </a:p>
          <a:p>
            <a:pPr marL="354965">
              <a:lnSpc>
                <a:spcPts val="2375"/>
              </a:lnSpc>
            </a:pPr>
            <a:r>
              <a:rPr sz="2200" i="1" spc="-10" dirty="0">
                <a:latin typeface="Times New Roman"/>
                <a:cs typeface="Times New Roman"/>
              </a:rPr>
              <a:t>Pasteurellaceae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54965" marR="5080" indent="-342900">
              <a:lnSpc>
                <a:spcPct val="80000"/>
              </a:lnSpc>
              <a:spcBef>
                <a:spcPts val="6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5" dirty="0">
                <a:latin typeface="Times New Roman"/>
                <a:cs typeface="Times New Roman"/>
              </a:rPr>
              <a:t>The </a:t>
            </a:r>
            <a:r>
              <a:rPr spc="-10" dirty="0">
                <a:latin typeface="Times New Roman"/>
                <a:cs typeface="Times New Roman"/>
              </a:rPr>
              <a:t>family </a:t>
            </a:r>
            <a:r>
              <a:rPr i="1" spc="-10" dirty="0"/>
              <a:t>Enterobacteriaceae</a:t>
            </a:r>
            <a:r>
              <a:rPr spc="-10" dirty="0">
                <a:latin typeface="Times New Roman"/>
                <a:cs typeface="Times New Roman"/>
              </a:rPr>
              <a:t>, </a:t>
            </a:r>
            <a:r>
              <a:rPr spc="-5" dirty="0">
                <a:latin typeface="Times New Roman"/>
                <a:cs typeface="Times New Roman"/>
              </a:rPr>
              <a:t>the  “gram-negative enteric bacteria,” include  genera </a:t>
            </a:r>
            <a:r>
              <a:rPr i="1" spc="-5" dirty="0"/>
              <a:t>Escherichia, </a:t>
            </a:r>
            <a:r>
              <a:rPr i="1" spc="-15" dirty="0"/>
              <a:t>Proteus,  </a:t>
            </a:r>
            <a:r>
              <a:rPr i="1" spc="-30" dirty="0"/>
              <a:t>Enterobacter, </a:t>
            </a:r>
            <a:r>
              <a:rPr i="1" spc="-5" dirty="0"/>
              <a:t>Klebsiella, Salmonella,  </a:t>
            </a:r>
            <a:r>
              <a:rPr i="1" dirty="0"/>
              <a:t>Shigella, </a:t>
            </a:r>
            <a:r>
              <a:rPr i="1" spc="-5" dirty="0"/>
              <a:t>Serratia, </a:t>
            </a:r>
            <a:r>
              <a:rPr spc="-5" dirty="0">
                <a:latin typeface="Times New Roman"/>
                <a:cs typeface="Times New Roman"/>
              </a:rPr>
              <a:t>and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others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52068" y="3674745"/>
            <a:ext cx="3513454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Times New Roman"/>
                <a:cs typeface="Times New Roman"/>
              </a:rPr>
              <a:t>Class </a:t>
            </a:r>
            <a:r>
              <a:rPr sz="2200" spc="-75" dirty="0">
                <a:latin typeface="Times New Roman"/>
                <a:cs typeface="Times New Roman"/>
              </a:rPr>
              <a:t>IV-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Deltaproteobacteria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2068" y="4010025"/>
            <a:ext cx="4956175" cy="2707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8 orders and 20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families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ts val="237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Predators on other bacteria</a:t>
            </a:r>
            <a:r>
              <a:rPr sz="2200" spc="4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–</a:t>
            </a:r>
            <a:endParaRPr sz="2200">
              <a:latin typeface="Times New Roman"/>
              <a:cs typeface="Times New Roman"/>
            </a:endParaRPr>
          </a:p>
          <a:p>
            <a:pPr marL="354965">
              <a:lnSpc>
                <a:spcPts val="2375"/>
              </a:lnSpc>
            </a:pPr>
            <a:r>
              <a:rPr sz="2200" i="1" spc="-5" dirty="0">
                <a:latin typeface="Times New Roman"/>
                <a:cs typeface="Times New Roman"/>
              </a:rPr>
              <a:t>Bdellovibrio</a:t>
            </a:r>
            <a:endParaRPr sz="22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8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5" dirty="0">
                <a:latin typeface="Times New Roman"/>
                <a:cs typeface="Times New Roman"/>
              </a:rPr>
              <a:t>Myxococcales (Slime bacteria) </a:t>
            </a:r>
            <a:r>
              <a:rPr sz="2200" spc="-5" dirty="0">
                <a:latin typeface="Times New Roman"/>
                <a:cs typeface="Times New Roman"/>
              </a:rPr>
              <a:t>Fruiting  myxobacteria </a:t>
            </a:r>
            <a:r>
              <a:rPr sz="2200" i="1" spc="-5" dirty="0">
                <a:latin typeface="Times New Roman"/>
                <a:cs typeface="Times New Roman"/>
              </a:rPr>
              <a:t>– Myxococcus,  Polyangium</a:t>
            </a:r>
            <a:endParaRPr sz="2200">
              <a:latin typeface="Times New Roman"/>
              <a:cs typeface="Times New Roman"/>
            </a:endParaRPr>
          </a:p>
          <a:p>
            <a:pPr marL="354965" marR="389890" indent="-342900">
              <a:lnSpc>
                <a:spcPct val="80000"/>
              </a:lnSpc>
              <a:spcBef>
                <a:spcPts val="525"/>
              </a:spcBef>
              <a:buFont typeface="Arial"/>
              <a:buChar char="•"/>
              <a:tabLst>
                <a:tab pos="425450" algn="l"/>
                <a:tab pos="426084" algn="l"/>
              </a:tabLst>
            </a:pPr>
            <a:r>
              <a:rPr dirty="0"/>
              <a:t>	</a:t>
            </a:r>
            <a:r>
              <a:rPr sz="2200" spc="-5" dirty="0">
                <a:latin typeface="Times New Roman"/>
                <a:cs typeface="Times New Roman"/>
              </a:rPr>
              <a:t>Consists of variety </a:t>
            </a:r>
            <a:r>
              <a:rPr sz="2200" dirty="0">
                <a:latin typeface="Times New Roman"/>
                <a:cs typeface="Times New Roman"/>
              </a:rPr>
              <a:t>of </a:t>
            </a:r>
            <a:r>
              <a:rPr sz="2200" spc="-5" dirty="0">
                <a:latin typeface="Times New Roman"/>
                <a:cs typeface="Times New Roman"/>
              </a:rPr>
              <a:t>Anaerobes</a:t>
            </a:r>
            <a:r>
              <a:rPr sz="2200" spc="-1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that  generate sulphide from sulphate and  sulfur -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i="1" spc="-5" dirty="0">
                <a:latin typeface="Times New Roman"/>
                <a:cs typeface="Times New Roman"/>
              </a:rPr>
              <a:t>Desulfovibrio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48528" y="3709415"/>
            <a:ext cx="3144012" cy="2023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90513" y="5966561"/>
            <a:ext cx="18630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Image: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Bdellovibrio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03772" y="5764479"/>
            <a:ext cx="299529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" spc="-5" dirty="0">
                <a:latin typeface="Carlito"/>
                <a:cs typeface="Carlito"/>
              </a:rPr>
              <a:t>http</a:t>
            </a:r>
            <a:r>
              <a:rPr sz="300" spc="-5" dirty="0">
                <a:latin typeface="Carlito"/>
                <a:cs typeface="Carlito"/>
                <a:hlinkClick r:id="rId3"/>
              </a:rPr>
              <a:t>s://www.google.co.in/search?q=Bdellovibrio+image&amp;tbm=isch&amp;source=iu&amp;ictx=1&amp;fir=4VGV2g1vCCpwzM%253A%252CMvkpF2rpnYPthM%252C_&amp;usg=AFrqEzdJKZizEBcukloLgoIgzAfhCW3 </a:t>
            </a:r>
            <a:r>
              <a:rPr sz="300" spc="-5" dirty="0">
                <a:latin typeface="Carlito"/>
                <a:cs typeface="Carlito"/>
              </a:rPr>
              <a:t> heQ&amp;sa=X&amp;ved=2ahUKEwi2w7Ws0uncAhWIvo8KHUxtBcQQ9QEwAHoECAMQBA#imgrc=4VGV2g1vCCpwzM:</a:t>
            </a:r>
            <a:endParaRPr sz="300">
              <a:latin typeface="Carlito"/>
              <a:cs typeface="Carlit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832347" y="260604"/>
            <a:ext cx="3064763" cy="2043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091809" y="2518917"/>
            <a:ext cx="220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Image: </a:t>
            </a:r>
            <a:r>
              <a:rPr sz="1800" i="1" dirty="0">
                <a:latin typeface="Times New Roman"/>
                <a:cs typeface="Times New Roman"/>
              </a:rPr>
              <a:t>Escherichia</a:t>
            </a:r>
            <a:r>
              <a:rPr sz="1800" i="1" spc="-7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coli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11088" y="2334894"/>
            <a:ext cx="258508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" spc="-5" dirty="0">
                <a:latin typeface="Carlito"/>
                <a:cs typeface="Carlito"/>
              </a:rPr>
              <a:t>http</a:t>
            </a:r>
            <a:r>
              <a:rPr sz="400" spc="-5" dirty="0">
                <a:latin typeface="Carlito"/>
                <a:cs typeface="Carlito"/>
                <a:hlinkClick r:id="rId5"/>
              </a:rPr>
              <a:t>s://www.google.co.in/search?q=escherichia+coli+image&amp;tbm=isch&amp;tbo=u&amp;source=univ&amp;sa=X&amp;ved=2ahUKEwjf0Nq_0- </a:t>
            </a:r>
            <a:r>
              <a:rPr sz="400" spc="-5" dirty="0">
                <a:latin typeface="Carlito"/>
                <a:cs typeface="Carlito"/>
              </a:rPr>
              <a:t> ncAhVJqo8KHcTJDJYQ7Al6BAgAEA0&amp;biw=1366&amp;bih=662#imgrc=JWBIDjuSNXViiM:</a:t>
            </a:r>
            <a:endParaRPr sz="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370" y="428624"/>
            <a:ext cx="3681729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0" spc="-5" dirty="0">
                <a:latin typeface="Times New Roman"/>
                <a:cs typeface="Times New Roman"/>
              </a:rPr>
              <a:t>Class </a:t>
            </a:r>
            <a:r>
              <a:rPr sz="2200" b="0" spc="-110" dirty="0">
                <a:latin typeface="Times New Roman"/>
                <a:cs typeface="Times New Roman"/>
              </a:rPr>
              <a:t>V-</a:t>
            </a:r>
            <a:r>
              <a:rPr sz="2200" b="0" spc="-75" dirty="0">
                <a:latin typeface="Times New Roman"/>
                <a:cs typeface="Times New Roman"/>
              </a:rPr>
              <a:t> </a:t>
            </a:r>
            <a:r>
              <a:rPr sz="2200" spc="-5" dirty="0"/>
              <a:t>Epsilonproteobacteria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4370" y="762596"/>
            <a:ext cx="5945505" cy="1233805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Only </a:t>
            </a:r>
            <a:r>
              <a:rPr sz="2200" dirty="0">
                <a:latin typeface="Times New Roman"/>
                <a:cs typeface="Times New Roman"/>
              </a:rPr>
              <a:t>one order </a:t>
            </a:r>
            <a:r>
              <a:rPr sz="2200" spc="-5" dirty="0">
                <a:latin typeface="Times New Roman"/>
                <a:cs typeface="Times New Roman"/>
              </a:rPr>
              <a:t>–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Campylobacterales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Pathogenic genera - </a:t>
            </a:r>
            <a:r>
              <a:rPr sz="2200" i="1" spc="-20" dirty="0">
                <a:latin typeface="Times New Roman"/>
                <a:cs typeface="Times New Roman"/>
              </a:rPr>
              <a:t>Campylobacter,</a:t>
            </a:r>
            <a:r>
              <a:rPr sz="2200" i="1" spc="40" dirty="0">
                <a:latin typeface="Times New Roman"/>
                <a:cs typeface="Times New Roman"/>
              </a:rPr>
              <a:t> </a:t>
            </a:r>
            <a:r>
              <a:rPr sz="2200" i="1" spc="-5" dirty="0">
                <a:latin typeface="Times New Roman"/>
                <a:cs typeface="Times New Roman"/>
              </a:rPr>
              <a:t>Helicobacter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Many are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microaerophilic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39339" y="2781300"/>
            <a:ext cx="4689348" cy="2764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22650" y="5872073"/>
            <a:ext cx="25146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Image: </a:t>
            </a:r>
            <a:r>
              <a:rPr sz="1800" i="1" dirty="0">
                <a:latin typeface="Times New Roman"/>
                <a:cs typeface="Times New Roman"/>
              </a:rPr>
              <a:t>Helicobacter</a:t>
            </a:r>
            <a:r>
              <a:rPr sz="1800" i="1" spc="-50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pylori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21711" y="5576417"/>
            <a:ext cx="4015104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" spc="-5" dirty="0">
                <a:latin typeface="Carlito"/>
                <a:cs typeface="Carlito"/>
              </a:rPr>
              <a:t>http</a:t>
            </a:r>
            <a:r>
              <a:rPr sz="400" spc="-5" dirty="0">
                <a:latin typeface="Carlito"/>
                <a:cs typeface="Carlito"/>
                <a:hlinkClick r:id="rId3"/>
              </a:rPr>
              <a:t>s://www.google.co.in/search?q=helicobacter+pylori+images&amp;tbm=isch&amp;source=iu&amp;ictx=1&amp;fir=oHacZYcKlUAvWM%253A%252CARgayNjBmOda9M%252C_&amp;usg=AFrqEzd1lgJ4WvevEAfieDX- </a:t>
            </a:r>
            <a:r>
              <a:rPr sz="400" spc="-5" dirty="0">
                <a:latin typeface="Carlito"/>
                <a:cs typeface="Carlito"/>
              </a:rPr>
              <a:t> 2jkMGqJU0Q&amp;sa=X&amp;ved=2ahUKEwjK_Zrl0OncAhWHLY8KHdbLAVkQ9QEwAXoECAQQBg#imgdii=yqgCexEtcuiqFM:&amp;imgrc=oHacZYcKlUAvWM:</a:t>
            </a:r>
            <a:endParaRPr sz="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8138" y="189737"/>
            <a:ext cx="4043679" cy="719455"/>
          </a:xfrm>
          <a:prstGeom prst="rect">
            <a:avLst/>
          </a:prstGeom>
          <a:solidFill>
            <a:srgbClr val="C0504D"/>
          </a:solidFill>
          <a:ln w="25907">
            <a:solidFill>
              <a:srgbClr val="8B3836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043940">
              <a:lnSpc>
                <a:spcPct val="100000"/>
              </a:lnSpc>
              <a:spcBef>
                <a:spcPts val="290"/>
              </a:spcBef>
            </a:pPr>
            <a:r>
              <a:rPr sz="4000" b="0" spc="-90" dirty="0">
                <a:solidFill>
                  <a:srgbClr val="FFFFFF"/>
                </a:solidFill>
                <a:latin typeface="Times New Roman"/>
                <a:cs typeface="Times New Roman"/>
              </a:rPr>
              <a:t>Volume</a:t>
            </a:r>
            <a:r>
              <a:rPr sz="4000" b="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401" y="1441475"/>
            <a:ext cx="2910205" cy="190309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200" b="1" spc="-5" dirty="0">
                <a:latin typeface="Times New Roman"/>
                <a:cs typeface="Times New Roman"/>
              </a:rPr>
              <a:t>Phylum</a:t>
            </a:r>
            <a:r>
              <a:rPr sz="2200" b="1" spc="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Firmicutes</a:t>
            </a:r>
            <a:endParaRPr sz="2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“Low G + C gram-  positive” bacteria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(less  than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50%)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Divided into 3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classes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401" y="4123842"/>
            <a:ext cx="3013075" cy="230632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2200" spc="-5" dirty="0">
                <a:latin typeface="Times New Roman"/>
                <a:cs typeface="Times New Roman"/>
              </a:rPr>
              <a:t>Class I –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Clostridia</a:t>
            </a:r>
            <a:endParaRPr sz="2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Includes genera  </a:t>
            </a:r>
            <a:r>
              <a:rPr sz="2200" i="1" spc="-5" dirty="0">
                <a:latin typeface="Times New Roman"/>
                <a:cs typeface="Times New Roman"/>
              </a:rPr>
              <a:t>Clostridium </a:t>
            </a:r>
            <a:r>
              <a:rPr sz="2200" spc="-5" dirty="0">
                <a:latin typeface="Times New Roman"/>
                <a:cs typeface="Times New Roman"/>
              </a:rPr>
              <a:t>and  </a:t>
            </a:r>
            <a:r>
              <a:rPr sz="2200" i="1" spc="-5" dirty="0">
                <a:latin typeface="Times New Roman"/>
                <a:cs typeface="Times New Roman"/>
              </a:rPr>
              <a:t>Desulfotomaculum</a:t>
            </a:r>
            <a:r>
              <a:rPr sz="2200" spc="-5" dirty="0">
                <a:latin typeface="Times New Roman"/>
                <a:cs typeface="Times New Roman"/>
              </a:rPr>
              <a:t>,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etc.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Anaerobic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Forms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endospores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419855" y="1629155"/>
            <a:ext cx="5651500" cy="2664460"/>
            <a:chOff x="3419855" y="1629155"/>
            <a:chExt cx="5651500" cy="2664460"/>
          </a:xfrm>
        </p:grpSpPr>
        <p:sp>
          <p:nvSpPr>
            <p:cNvPr id="6" name="object 6"/>
            <p:cNvSpPr/>
            <p:nvPr/>
          </p:nvSpPr>
          <p:spPr>
            <a:xfrm>
              <a:off x="3419855" y="1876043"/>
              <a:ext cx="5650992" cy="24170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19855" y="1629155"/>
              <a:ext cx="5573267" cy="26365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3636264" y="4436364"/>
            <a:ext cx="2375916" cy="18303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075303" y="6274104"/>
            <a:ext cx="1375410" cy="71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" spc="-5" dirty="0">
                <a:latin typeface="Carlito"/>
                <a:cs typeface="Carlito"/>
              </a:rPr>
              <a:t>http</a:t>
            </a:r>
            <a:r>
              <a:rPr sz="300" spc="-5" dirty="0">
                <a:latin typeface="Carlito"/>
                <a:cs typeface="Carlito"/>
                <a:hlinkClick r:id="rId5"/>
              </a:rPr>
              <a:t>s://www.medicalimages.com/stock-photo-clostridium-tetani-image17587487.html</a:t>
            </a:r>
            <a:endParaRPr sz="3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43121" y="6338722"/>
            <a:ext cx="2388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Image: </a:t>
            </a:r>
            <a:r>
              <a:rPr sz="1800" i="1" dirty="0">
                <a:latin typeface="Times New Roman"/>
                <a:cs typeface="Times New Roman"/>
              </a:rPr>
              <a:t>Clostridium</a:t>
            </a:r>
            <a:r>
              <a:rPr sz="1800" i="1" spc="-7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tetani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297167" y="4431791"/>
            <a:ext cx="2574036" cy="18059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285991" y="6338722"/>
            <a:ext cx="2445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Image: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Desulfotomaculum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29119" y="6274104"/>
            <a:ext cx="1116965" cy="71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" spc="-5" dirty="0">
                <a:latin typeface="Carlito"/>
                <a:cs typeface="Carlito"/>
                <a:hlinkClick r:id="rId7"/>
              </a:rPr>
              <a:t>http://www.gopetsamerica.com/bio/bacteria/desulfotomaculum.aspx</a:t>
            </a:r>
            <a:endParaRPr sz="3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370" y="79628"/>
            <a:ext cx="22491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Class II –</a:t>
            </a:r>
            <a:r>
              <a:rPr sz="2000" b="1" spc="-10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Mollicutes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4370" y="384428"/>
            <a:ext cx="6225540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Times New Roman"/>
                <a:cs typeface="Times New Roman"/>
              </a:rPr>
              <a:t>Called </a:t>
            </a:r>
            <a:r>
              <a:rPr sz="2000" dirty="0">
                <a:latin typeface="Times New Roman"/>
                <a:cs typeface="Times New Roman"/>
              </a:rPr>
              <a:t>as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mycoplasmas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Lack </a:t>
            </a:r>
            <a:r>
              <a:rPr sz="2000" spc="-5" dirty="0">
                <a:latin typeface="Times New Roman"/>
                <a:cs typeface="Times New Roman"/>
              </a:rPr>
              <a:t>cell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wall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Times New Roman"/>
                <a:cs typeface="Times New Roman"/>
              </a:rPr>
              <a:t>Cell membrane </a:t>
            </a:r>
            <a:r>
              <a:rPr sz="2000" dirty="0">
                <a:latin typeface="Times New Roman"/>
                <a:cs typeface="Times New Roman"/>
              </a:rPr>
              <a:t>–sterols are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present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Pleomorphic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Require sterols for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growth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Times New Roman"/>
                <a:cs typeface="Times New Roman"/>
              </a:rPr>
              <a:t>Normally </a:t>
            </a:r>
            <a:r>
              <a:rPr sz="2000" spc="5" dirty="0">
                <a:latin typeface="Times New Roman"/>
                <a:cs typeface="Times New Roman"/>
              </a:rPr>
              <a:t>non </a:t>
            </a:r>
            <a:r>
              <a:rPr sz="2000" spc="-5" dirty="0">
                <a:latin typeface="Times New Roman"/>
                <a:cs typeface="Times New Roman"/>
              </a:rPr>
              <a:t>motile, </a:t>
            </a:r>
            <a:r>
              <a:rPr sz="2000" spc="5" dirty="0">
                <a:latin typeface="Times New Roman"/>
                <a:cs typeface="Times New Roman"/>
              </a:rPr>
              <a:t>but </a:t>
            </a:r>
            <a:r>
              <a:rPr sz="2000" spc="-5" dirty="0">
                <a:latin typeface="Times New Roman"/>
                <a:cs typeface="Times New Roman"/>
              </a:rPr>
              <a:t>some </a:t>
            </a:r>
            <a:r>
              <a:rPr sz="2000" dirty="0">
                <a:latin typeface="Times New Roman"/>
                <a:cs typeface="Times New Roman"/>
              </a:rPr>
              <a:t>exhibit gliding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movement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Most are </a:t>
            </a:r>
            <a:r>
              <a:rPr sz="2000" spc="-5" dirty="0">
                <a:latin typeface="Times New Roman"/>
                <a:cs typeface="Times New Roman"/>
              </a:rPr>
              <a:t>Animal </a:t>
            </a:r>
            <a:r>
              <a:rPr sz="2000" dirty="0">
                <a:latin typeface="Times New Roman"/>
                <a:cs typeface="Times New Roman"/>
              </a:rPr>
              <a:t>and plant</a:t>
            </a:r>
            <a:r>
              <a:rPr sz="2000" spc="-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pathogens</a:t>
            </a:r>
            <a:endParaRPr sz="2000">
              <a:latin typeface="Times New Roman"/>
              <a:cs typeface="Times New Roman"/>
            </a:endParaRPr>
          </a:p>
          <a:p>
            <a:pPr marL="926465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E.g. </a:t>
            </a:r>
            <a:r>
              <a:rPr sz="2000" i="1" dirty="0">
                <a:latin typeface="Times New Roman"/>
                <a:cs typeface="Times New Roman"/>
              </a:rPr>
              <a:t>Mycoplasma,</a:t>
            </a:r>
            <a:r>
              <a:rPr sz="2000" i="1" spc="-60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Times New Roman"/>
                <a:cs typeface="Times New Roman"/>
              </a:rPr>
              <a:t>Spiroplasma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370" y="3242563"/>
            <a:ext cx="5301615" cy="2976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5" dirty="0">
                <a:latin typeface="Times New Roman"/>
                <a:cs typeface="Times New Roman"/>
              </a:rPr>
              <a:t>Class III–</a:t>
            </a:r>
            <a:r>
              <a:rPr sz="2200" b="1" spc="-1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Bacilli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Gram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positive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Can be rods or cocci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Mostly aerobic, </a:t>
            </a:r>
            <a:r>
              <a:rPr sz="2200" spc="-10" dirty="0">
                <a:latin typeface="Times New Roman"/>
                <a:cs typeface="Times New Roman"/>
              </a:rPr>
              <a:t>some </a:t>
            </a:r>
            <a:r>
              <a:rPr sz="2200" spc="-5" dirty="0">
                <a:latin typeface="Times New Roman"/>
                <a:cs typeface="Times New Roman"/>
              </a:rPr>
              <a:t>are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facultative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5" dirty="0">
                <a:latin typeface="Times New Roman"/>
                <a:cs typeface="Times New Roman"/>
              </a:rPr>
              <a:t>Two </a:t>
            </a:r>
            <a:r>
              <a:rPr sz="2200" spc="-5" dirty="0">
                <a:latin typeface="Times New Roman"/>
                <a:cs typeface="Times New Roman"/>
              </a:rPr>
              <a:t>orders – Bacillales,</a:t>
            </a:r>
            <a:r>
              <a:rPr sz="2200" spc="1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Lactobacillales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Medically and Industrially important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genera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Require sterols </a:t>
            </a:r>
            <a:r>
              <a:rPr sz="2200" dirty="0">
                <a:latin typeface="Times New Roman"/>
                <a:cs typeface="Times New Roman"/>
              </a:rPr>
              <a:t>for </a:t>
            </a:r>
            <a:r>
              <a:rPr sz="2200" spc="-5" dirty="0">
                <a:latin typeface="Times New Roman"/>
                <a:cs typeface="Times New Roman"/>
              </a:rPr>
              <a:t>growth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ts val="237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E.g. </a:t>
            </a:r>
            <a:r>
              <a:rPr sz="2200" i="1" spc="-5" dirty="0">
                <a:latin typeface="Times New Roman"/>
                <a:cs typeface="Times New Roman"/>
              </a:rPr>
              <a:t>Bacillus, Lactobacillus,</a:t>
            </a:r>
            <a:r>
              <a:rPr sz="2200" i="1" spc="40" dirty="0">
                <a:latin typeface="Times New Roman"/>
                <a:cs typeface="Times New Roman"/>
              </a:rPr>
              <a:t> </a:t>
            </a:r>
            <a:r>
              <a:rPr sz="2200" i="1" spc="-10" dirty="0">
                <a:latin typeface="Times New Roman"/>
                <a:cs typeface="Times New Roman"/>
              </a:rPr>
              <a:t>Streptococcus,</a:t>
            </a:r>
            <a:endParaRPr sz="2200">
              <a:latin typeface="Times New Roman"/>
              <a:cs typeface="Times New Roman"/>
            </a:endParaRPr>
          </a:p>
          <a:p>
            <a:pPr marL="355600">
              <a:lnSpc>
                <a:spcPts val="2375"/>
              </a:lnSpc>
            </a:pPr>
            <a:r>
              <a:rPr sz="2200" i="1" dirty="0">
                <a:latin typeface="Times New Roman"/>
                <a:cs typeface="Times New Roman"/>
              </a:rPr>
              <a:t>Staphylococcus, </a:t>
            </a:r>
            <a:r>
              <a:rPr sz="2200" i="1" spc="-5" dirty="0">
                <a:latin typeface="Times New Roman"/>
                <a:cs typeface="Times New Roman"/>
              </a:rPr>
              <a:t>Lactococcus,</a:t>
            </a:r>
            <a:r>
              <a:rPr sz="2200" i="1" spc="-50" dirty="0">
                <a:latin typeface="Times New Roman"/>
                <a:cs typeface="Times New Roman"/>
              </a:rPr>
              <a:t> </a:t>
            </a:r>
            <a:r>
              <a:rPr sz="2200" i="1" spc="-10" dirty="0">
                <a:latin typeface="Times New Roman"/>
                <a:cs typeface="Times New Roman"/>
              </a:rPr>
              <a:t>Enterococcus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69508" y="44196"/>
            <a:ext cx="3150108" cy="18912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595998" y="2222703"/>
            <a:ext cx="18910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rlito"/>
                <a:cs typeface="Carlito"/>
              </a:rPr>
              <a:t>Image: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i="1" spc="-10" dirty="0">
                <a:latin typeface="Carlito"/>
                <a:cs typeface="Carlito"/>
              </a:rPr>
              <a:t>Mycoplasma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65520" y="2717169"/>
            <a:ext cx="2958083" cy="26145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56730" y="5320029"/>
            <a:ext cx="2318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rlito"/>
                <a:cs typeface="Carlito"/>
              </a:rPr>
              <a:t>Image: </a:t>
            </a:r>
            <a:r>
              <a:rPr sz="1800" i="1" spc="-5" dirty="0">
                <a:latin typeface="Carlito"/>
                <a:cs typeface="Carlito"/>
              </a:rPr>
              <a:t>Bacillus</a:t>
            </a:r>
            <a:r>
              <a:rPr sz="1800" i="1" spc="-15" dirty="0">
                <a:latin typeface="Carlito"/>
                <a:cs typeface="Carlito"/>
              </a:rPr>
              <a:t> </a:t>
            </a:r>
            <a:r>
              <a:rPr sz="1800" i="1" spc="-10" dirty="0">
                <a:latin typeface="Carlito"/>
                <a:cs typeface="Carlito"/>
              </a:rPr>
              <a:t>anthracis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15404" y="5260340"/>
            <a:ext cx="1200150" cy="71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" spc="-5" dirty="0">
                <a:latin typeface="Carlito"/>
                <a:cs typeface="Carlito"/>
              </a:rPr>
              <a:t>http</a:t>
            </a:r>
            <a:r>
              <a:rPr sz="300" spc="-5" dirty="0">
                <a:latin typeface="Carlito"/>
                <a:cs typeface="Carlito"/>
                <a:hlinkClick r:id="rId4"/>
              </a:rPr>
              <a:t>s://www.indiamart.com/proddetail/bacillus-subtilis-14199524530.html</a:t>
            </a:r>
            <a:endParaRPr sz="3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00061" y="1965197"/>
            <a:ext cx="114554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" spc="-5" dirty="0">
                <a:latin typeface="Carlito"/>
                <a:cs typeface="Carlito"/>
              </a:rPr>
              <a:t>http</a:t>
            </a:r>
            <a:r>
              <a:rPr sz="300" spc="-5" dirty="0">
                <a:latin typeface="Carlito"/>
                <a:cs typeface="Carlito"/>
                <a:hlinkClick r:id="rId5"/>
              </a:rPr>
              <a:t>s://www.bioind.com/worldwide/products/mycoplasma-prevention- </a:t>
            </a:r>
            <a:r>
              <a:rPr sz="300" spc="-5" dirty="0">
                <a:latin typeface="Carlito"/>
                <a:cs typeface="Carlito"/>
              </a:rPr>
              <a:t> detection-and-treatment/</a:t>
            </a:r>
            <a:endParaRPr sz="3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5061" y="189737"/>
            <a:ext cx="4186554" cy="647700"/>
          </a:xfrm>
          <a:prstGeom prst="rect">
            <a:avLst/>
          </a:prstGeom>
          <a:solidFill>
            <a:srgbClr val="C0504D"/>
          </a:solidFill>
          <a:ln w="25907">
            <a:solidFill>
              <a:srgbClr val="8B383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118235">
              <a:lnSpc>
                <a:spcPts val="4685"/>
              </a:lnSpc>
            </a:pPr>
            <a:r>
              <a:rPr sz="4000" b="0" spc="-35" dirty="0">
                <a:solidFill>
                  <a:srgbClr val="FFFFFF"/>
                </a:solidFill>
                <a:latin typeface="Carlito"/>
                <a:cs typeface="Carlito"/>
              </a:rPr>
              <a:t>Volume</a:t>
            </a:r>
            <a:r>
              <a:rPr sz="4000" b="0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4000" b="0" spc="-5" dirty="0">
                <a:solidFill>
                  <a:srgbClr val="FFFFFF"/>
                </a:solidFill>
                <a:latin typeface="Carlito"/>
                <a:cs typeface="Carlito"/>
              </a:rPr>
              <a:t>4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323214"/>
            <a:ext cx="247523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Phylum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Actinobacteria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Class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Actinobacteria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267" y="1237614"/>
            <a:ext cx="3434715" cy="2221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2265" marR="481965" indent="-342265" algn="r">
              <a:lnSpc>
                <a:spcPts val="2160"/>
              </a:lnSpc>
              <a:spcBef>
                <a:spcPts val="105"/>
              </a:spcBef>
              <a:buFont typeface="Arial"/>
              <a:buChar char="•"/>
              <a:tabLst>
                <a:tab pos="342265" algn="l"/>
                <a:tab pos="342900" algn="l"/>
              </a:tabLst>
            </a:pPr>
            <a:r>
              <a:rPr sz="2000" dirty="0">
                <a:latin typeface="Times New Roman"/>
                <a:cs typeface="Times New Roman"/>
              </a:rPr>
              <a:t>Enormous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morphological</a:t>
            </a:r>
            <a:endParaRPr sz="2000">
              <a:latin typeface="Times New Roman"/>
              <a:cs typeface="Times New Roman"/>
            </a:endParaRPr>
          </a:p>
          <a:p>
            <a:pPr marR="459740" algn="r">
              <a:lnSpc>
                <a:spcPts val="2160"/>
              </a:lnSpc>
            </a:pPr>
            <a:r>
              <a:rPr sz="2000" dirty="0">
                <a:latin typeface="Times New Roman"/>
                <a:cs typeface="Times New Roman"/>
              </a:rPr>
              <a:t>varieties (cocci, rods</a:t>
            </a:r>
            <a:r>
              <a:rPr sz="2000" spc="-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etc.)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1920"/>
              </a:lnSpc>
              <a:spcBef>
                <a:spcPts val="46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latin typeface="Times New Roman"/>
                <a:cs typeface="Times New Roman"/>
              </a:rPr>
              <a:t>“High G + C</a:t>
            </a:r>
            <a:r>
              <a:rPr sz="2000" b="1" spc="-7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gram-positive”  </a:t>
            </a:r>
            <a:r>
              <a:rPr sz="2000" b="1" dirty="0">
                <a:latin typeface="Times New Roman"/>
                <a:cs typeface="Times New Roman"/>
              </a:rPr>
              <a:t>bacteria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(50-55%)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5" dirty="0">
                <a:latin typeface="Times New Roman"/>
                <a:cs typeface="Times New Roman"/>
              </a:rPr>
              <a:t>Terrestrial 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aquatic</a:t>
            </a:r>
            <a:endParaRPr sz="2000">
              <a:latin typeface="Times New Roman"/>
              <a:cs typeface="Times New Roman"/>
            </a:endParaRPr>
          </a:p>
          <a:p>
            <a:pPr marL="355600" marR="458470" indent="-342900">
              <a:lnSpc>
                <a:spcPct val="8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Only </a:t>
            </a:r>
            <a:r>
              <a:rPr sz="2000" spc="5" dirty="0">
                <a:latin typeface="Times New Roman"/>
                <a:cs typeface="Times New Roman"/>
              </a:rPr>
              <a:t>one </a:t>
            </a:r>
            <a:r>
              <a:rPr sz="2000" spc="-5" dirty="0">
                <a:latin typeface="Times New Roman"/>
                <a:cs typeface="Times New Roman"/>
              </a:rPr>
              <a:t>class, </a:t>
            </a:r>
            <a:r>
              <a:rPr sz="2000" spc="5" dirty="0">
                <a:latin typeface="Times New Roman"/>
                <a:cs typeface="Times New Roman"/>
              </a:rPr>
              <a:t>but </a:t>
            </a:r>
            <a:r>
              <a:rPr sz="2000" dirty="0">
                <a:latin typeface="Times New Roman"/>
                <a:cs typeface="Times New Roman"/>
              </a:rPr>
              <a:t>5  subclasses, six orders, 14  suborders and 44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families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924300" y="964691"/>
            <a:ext cx="5219700" cy="2105025"/>
            <a:chOff x="3924300" y="964691"/>
            <a:chExt cx="5219700" cy="2105025"/>
          </a:xfrm>
        </p:grpSpPr>
        <p:sp>
          <p:nvSpPr>
            <p:cNvPr id="6" name="object 6"/>
            <p:cNvSpPr/>
            <p:nvPr/>
          </p:nvSpPr>
          <p:spPr>
            <a:xfrm>
              <a:off x="4140708" y="964691"/>
              <a:ext cx="4463795" cy="20116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24300" y="1165859"/>
              <a:ext cx="5219700" cy="19034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38404" y="3795522"/>
            <a:ext cx="5735320" cy="3042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spc="-5" dirty="0">
                <a:latin typeface="Times New Roman"/>
                <a:cs typeface="Times New Roman"/>
              </a:rPr>
              <a:t>Often form complex branching filaments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called</a:t>
            </a:r>
            <a:endParaRPr sz="22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sz="2200" b="1" spc="-5" dirty="0">
                <a:latin typeface="Times New Roman"/>
                <a:cs typeface="Times New Roman"/>
              </a:rPr>
              <a:t>hyphae</a:t>
            </a:r>
            <a:endParaRPr sz="22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spc="-5" dirty="0">
                <a:latin typeface="Times New Roman"/>
                <a:cs typeface="Times New Roman"/>
              </a:rPr>
              <a:t>Even complex life cycles are found in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some</a:t>
            </a:r>
            <a:endParaRPr sz="22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sz="2200" spc="-5" dirty="0">
                <a:latin typeface="Times New Roman"/>
                <a:cs typeface="Times New Roman"/>
              </a:rPr>
              <a:t>genera</a:t>
            </a:r>
            <a:endParaRPr sz="22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spc="-10" dirty="0">
                <a:latin typeface="Times New Roman"/>
                <a:cs typeface="Times New Roman"/>
              </a:rPr>
              <a:t>Forms </a:t>
            </a:r>
            <a:r>
              <a:rPr sz="2200" spc="-5" dirty="0">
                <a:latin typeface="Times New Roman"/>
                <a:cs typeface="Times New Roman"/>
              </a:rPr>
              <a:t>asexual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spores</a:t>
            </a:r>
            <a:endParaRPr sz="2200">
              <a:latin typeface="Times New Roman"/>
              <a:cs typeface="Times New Roman"/>
            </a:endParaRPr>
          </a:p>
          <a:p>
            <a:pPr marL="299085" marR="111696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spc="-5" dirty="0">
                <a:latin typeface="Times New Roman"/>
                <a:cs typeface="Times New Roman"/>
              </a:rPr>
              <a:t>Eg. </a:t>
            </a:r>
            <a:r>
              <a:rPr sz="2200" i="1" spc="-5" dirty="0">
                <a:latin typeface="Times New Roman"/>
                <a:cs typeface="Times New Roman"/>
              </a:rPr>
              <a:t>Actinomyces, </a:t>
            </a:r>
            <a:r>
              <a:rPr sz="2200" i="1" spc="-30" dirty="0">
                <a:latin typeface="Times New Roman"/>
                <a:cs typeface="Times New Roman"/>
              </a:rPr>
              <a:t>Arthrobacter,  </a:t>
            </a:r>
            <a:r>
              <a:rPr sz="2200" i="1" spc="-5" dirty="0">
                <a:latin typeface="Times New Roman"/>
                <a:cs typeface="Times New Roman"/>
              </a:rPr>
              <a:t>Corynebacterium, Mycobacterium</a:t>
            </a:r>
            <a:r>
              <a:rPr sz="2200" i="1" spc="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etc.</a:t>
            </a:r>
            <a:endParaRPr sz="22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spc="-5" dirty="0">
                <a:latin typeface="Times New Roman"/>
                <a:cs typeface="Times New Roman"/>
              </a:rPr>
              <a:t>The </a:t>
            </a:r>
            <a:r>
              <a:rPr sz="2200" spc="-10" dirty="0">
                <a:latin typeface="Times New Roman"/>
                <a:cs typeface="Times New Roman"/>
              </a:rPr>
              <a:t>largest </a:t>
            </a:r>
            <a:r>
              <a:rPr sz="2200" spc="-5" dirty="0">
                <a:latin typeface="Times New Roman"/>
                <a:cs typeface="Times New Roman"/>
              </a:rPr>
              <a:t>and </a:t>
            </a:r>
            <a:r>
              <a:rPr sz="2200" spc="-10" dirty="0">
                <a:latin typeface="Times New Roman"/>
                <a:cs typeface="Times New Roman"/>
              </a:rPr>
              <a:t>most </a:t>
            </a:r>
            <a:r>
              <a:rPr sz="2200" spc="-5" dirty="0">
                <a:latin typeface="Times New Roman"/>
                <a:cs typeface="Times New Roman"/>
              </a:rPr>
              <a:t>complex genus</a:t>
            </a:r>
            <a:r>
              <a:rPr sz="2200" spc="4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is</a:t>
            </a:r>
            <a:endParaRPr sz="22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sz="2200" i="1" spc="-10" dirty="0">
                <a:latin typeface="Times New Roman"/>
                <a:cs typeface="Times New Roman"/>
              </a:rPr>
              <a:t>Streptomyces, </a:t>
            </a:r>
            <a:r>
              <a:rPr sz="2200" spc="-5" dirty="0">
                <a:latin typeface="Times New Roman"/>
                <a:cs typeface="Times New Roman"/>
              </a:rPr>
              <a:t>which </a:t>
            </a:r>
            <a:r>
              <a:rPr sz="2200" dirty="0">
                <a:latin typeface="Times New Roman"/>
                <a:cs typeface="Times New Roman"/>
              </a:rPr>
              <a:t>contains about 150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species.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48044" y="3933444"/>
            <a:ext cx="2551176" cy="20162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705727" y="6175044"/>
            <a:ext cx="2157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rlito"/>
                <a:cs typeface="Carlito"/>
              </a:rPr>
              <a:t>Image: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i="1" spc="-10" dirty="0">
                <a:latin typeface="Carlito"/>
                <a:cs typeface="Carlito"/>
              </a:rPr>
              <a:t>Mycobacterium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79717" y="5982106"/>
            <a:ext cx="1641475" cy="86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" spc="-5" dirty="0">
                <a:latin typeface="Carlito"/>
                <a:cs typeface="Carlito"/>
              </a:rPr>
              <a:t>https://</a:t>
            </a:r>
            <a:r>
              <a:rPr sz="200" spc="-5" dirty="0">
                <a:latin typeface="Carlito"/>
                <a:cs typeface="Carlito"/>
                <a:hlinkClick r:id="rId5"/>
              </a:rPr>
              <a:t>www.google.co.in/search?q=mycobacterium+image&amp;tbm=isch&amp;source=iu&amp;ictx=1&amp;fir=BvnToc8d0qzJ6M%253A%252C4StM5rBRVZtJBM%252C_&amp;usg</a:t>
            </a:r>
            <a:endParaRPr sz="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00" spc="-5" dirty="0">
                <a:latin typeface="Carlito"/>
                <a:cs typeface="Carlito"/>
              </a:rPr>
              <a:t>=AFrqEzfCuzBTFFNsW5i-KnYpvYeN2JGVwQ&amp;sa=X&amp;ved=2ahUKEwjd8bWtquncAhVJYo8KHZVyBRUQ9QEwAnoECAIQCA#imgrc=BvnToc8d0qzJ6M:</a:t>
            </a:r>
            <a:endParaRPr sz="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6717" y="131826"/>
            <a:ext cx="3892550" cy="850900"/>
          </a:xfrm>
          <a:prstGeom prst="rect">
            <a:avLst/>
          </a:prstGeom>
          <a:solidFill>
            <a:srgbClr val="C0504D"/>
          </a:solidFill>
          <a:ln w="25907">
            <a:solidFill>
              <a:srgbClr val="8B3836"/>
            </a:solidFill>
          </a:ln>
        </p:spPr>
        <p:txBody>
          <a:bodyPr vert="horz" wrap="square" lIns="0" tIns="69215" rIns="0" bIns="0" rtlCol="0">
            <a:spAutoFit/>
          </a:bodyPr>
          <a:lstStyle/>
          <a:p>
            <a:pPr marL="869950">
              <a:lnSpc>
                <a:spcPct val="100000"/>
              </a:lnSpc>
              <a:spcBef>
                <a:spcPts val="545"/>
              </a:spcBef>
            </a:pPr>
            <a:r>
              <a:rPr sz="4400" b="0" spc="-95" dirty="0">
                <a:solidFill>
                  <a:srgbClr val="FFFFFF"/>
                </a:solidFill>
                <a:latin typeface="Times New Roman"/>
                <a:cs typeface="Times New Roman"/>
              </a:rPr>
              <a:t>Volume</a:t>
            </a:r>
            <a:r>
              <a:rPr sz="4400" b="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b="0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4370" y="1083309"/>
            <a:ext cx="7933055" cy="1763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Times New Roman"/>
                <a:cs typeface="Times New Roman"/>
              </a:rPr>
              <a:t>Contains 10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phyla</a:t>
            </a:r>
            <a:endParaRPr sz="3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Times New Roman"/>
                <a:cs typeface="Times New Roman"/>
              </a:rPr>
              <a:t>All </a:t>
            </a:r>
            <a:r>
              <a:rPr sz="3000" dirty="0">
                <a:latin typeface="Times New Roman"/>
                <a:cs typeface="Times New Roman"/>
              </a:rPr>
              <a:t>are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Gram-negative</a:t>
            </a:r>
            <a:endParaRPr sz="30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880"/>
              </a:lnSpc>
              <a:spcBef>
                <a:spcPts val="6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60" dirty="0">
                <a:latin typeface="Times New Roman"/>
                <a:cs typeface="Times New Roman"/>
              </a:rPr>
              <a:t>Varies </a:t>
            </a:r>
            <a:r>
              <a:rPr sz="3000" spc="-5" dirty="0">
                <a:latin typeface="Times New Roman"/>
                <a:cs typeface="Times New Roman"/>
              </a:rPr>
              <a:t>greatly </a:t>
            </a:r>
            <a:r>
              <a:rPr sz="3000" dirty="0">
                <a:latin typeface="Times New Roman"/>
                <a:cs typeface="Times New Roman"/>
              </a:rPr>
              <a:t>in </a:t>
            </a:r>
            <a:r>
              <a:rPr sz="3000" spc="-20" dirty="0">
                <a:latin typeface="Times New Roman"/>
                <a:cs typeface="Times New Roman"/>
              </a:rPr>
              <a:t>morphology, </a:t>
            </a:r>
            <a:r>
              <a:rPr sz="3000" spc="-5" dirty="0">
                <a:latin typeface="Times New Roman"/>
                <a:cs typeface="Times New Roman"/>
              </a:rPr>
              <a:t>physiology </a:t>
            </a:r>
            <a:r>
              <a:rPr sz="3000" dirty="0">
                <a:latin typeface="Times New Roman"/>
                <a:cs typeface="Times New Roman"/>
              </a:rPr>
              <a:t>and </a:t>
            </a:r>
            <a:r>
              <a:rPr sz="3000" spc="-5" dirty="0">
                <a:latin typeface="Times New Roman"/>
                <a:cs typeface="Times New Roman"/>
              </a:rPr>
              <a:t>life  </a:t>
            </a:r>
            <a:r>
              <a:rPr sz="3000" dirty="0">
                <a:latin typeface="Times New Roman"/>
                <a:cs typeface="Times New Roman"/>
              </a:rPr>
              <a:t>cycle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pattern.</a:t>
            </a:r>
            <a:endParaRPr sz="3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87196" y="2924555"/>
            <a:ext cx="6840220" cy="3744595"/>
            <a:chOff x="1187196" y="2924555"/>
            <a:chExt cx="6840220" cy="3744595"/>
          </a:xfrm>
        </p:grpSpPr>
        <p:sp>
          <p:nvSpPr>
            <p:cNvPr id="5" name="object 5"/>
            <p:cNvSpPr/>
            <p:nvPr/>
          </p:nvSpPr>
          <p:spPr>
            <a:xfrm>
              <a:off x="1187196" y="2924555"/>
              <a:ext cx="6839711" cy="3398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87196" y="3220211"/>
              <a:ext cx="6839711" cy="34488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Phylum</a:t>
            </a:r>
            <a:r>
              <a:rPr spc="-80" dirty="0"/>
              <a:t> </a:t>
            </a:r>
            <a:r>
              <a:rPr dirty="0"/>
              <a:t>Planctomycetes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2437" y="384428"/>
            <a:ext cx="4534535" cy="276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Aquatic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habitats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5" dirty="0">
                <a:latin typeface="Times New Roman"/>
                <a:cs typeface="Times New Roman"/>
              </a:rPr>
              <a:t>One </a:t>
            </a:r>
            <a:r>
              <a:rPr sz="2000" spc="-15" dirty="0">
                <a:latin typeface="Times New Roman"/>
                <a:cs typeface="Times New Roman"/>
              </a:rPr>
              <a:t>order, </a:t>
            </a:r>
            <a:r>
              <a:rPr sz="2000" spc="5" dirty="0">
                <a:latin typeface="Times New Roman"/>
                <a:cs typeface="Times New Roman"/>
              </a:rPr>
              <a:t>one </a:t>
            </a:r>
            <a:r>
              <a:rPr sz="2000" spc="-5" dirty="0">
                <a:latin typeface="Times New Roman"/>
                <a:cs typeface="Times New Roman"/>
              </a:rPr>
              <a:t>family </a:t>
            </a:r>
            <a:r>
              <a:rPr sz="2000" dirty="0">
                <a:latin typeface="Times New Roman"/>
                <a:cs typeface="Times New Roman"/>
              </a:rPr>
              <a:t>and four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genera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Coccoid, ovoid or pear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shaped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Times New Roman"/>
                <a:cs typeface="Times New Roman"/>
              </a:rPr>
              <a:t>Some </a:t>
            </a:r>
            <a:r>
              <a:rPr sz="2000" dirty="0">
                <a:latin typeface="Times New Roman"/>
                <a:cs typeface="Times New Roman"/>
              </a:rPr>
              <a:t>have </a:t>
            </a:r>
            <a:r>
              <a:rPr sz="2000" spc="-5" dirty="0">
                <a:latin typeface="Times New Roman"/>
                <a:cs typeface="Times New Roman"/>
              </a:rPr>
              <a:t>membrane-enclosed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nucleoid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Most of them </a:t>
            </a:r>
            <a:r>
              <a:rPr sz="2000" spc="-5" dirty="0">
                <a:latin typeface="Times New Roman"/>
                <a:cs typeface="Times New Roman"/>
              </a:rPr>
              <a:t>lack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peptidoglycan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Unicellular as well as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chains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Division by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budding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Flagellar or gliding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motility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E.g. </a:t>
            </a:r>
            <a:r>
              <a:rPr sz="2000" i="1" dirty="0">
                <a:latin typeface="Times New Roman"/>
                <a:cs typeface="Times New Roman"/>
              </a:rPr>
              <a:t>Planctomyces,</a:t>
            </a:r>
            <a:r>
              <a:rPr sz="2000" i="1" spc="-5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Gemmata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0667" y="3544316"/>
            <a:ext cx="20262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Phylum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Chlamydiae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0667" y="3818635"/>
            <a:ext cx="5721350" cy="2165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One Class, </a:t>
            </a:r>
            <a:r>
              <a:rPr sz="1800" dirty="0">
                <a:latin typeface="Times New Roman"/>
                <a:cs typeface="Times New Roman"/>
              </a:rPr>
              <a:t>one order and four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families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Obligate intracellular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parasites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Coccoid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5" dirty="0">
                <a:latin typeface="Times New Roman"/>
                <a:cs typeface="Times New Roman"/>
              </a:rPr>
              <a:t>Very </a:t>
            </a:r>
            <a:r>
              <a:rPr sz="1800" spc="-5" dirty="0">
                <a:latin typeface="Times New Roman"/>
                <a:cs typeface="Times New Roman"/>
              </a:rPr>
              <a:t>small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size</a:t>
            </a:r>
            <a:endParaRPr sz="1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80000"/>
              </a:lnSpc>
              <a:spcBef>
                <a:spcPts val="43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45" dirty="0">
                <a:latin typeface="Times New Roman"/>
                <a:cs typeface="Times New Roman"/>
              </a:rPr>
              <a:t>Two </a:t>
            </a:r>
            <a:r>
              <a:rPr sz="1800" dirty="0">
                <a:latin typeface="Times New Roman"/>
                <a:cs typeface="Times New Roman"/>
              </a:rPr>
              <a:t>stages in life </a:t>
            </a:r>
            <a:r>
              <a:rPr sz="1800" spc="5" dirty="0">
                <a:latin typeface="Times New Roman"/>
                <a:cs typeface="Times New Roman"/>
              </a:rPr>
              <a:t>cycle </a:t>
            </a:r>
            <a:r>
              <a:rPr sz="1800" dirty="0">
                <a:latin typeface="Times New Roman"/>
                <a:cs typeface="Times New Roman"/>
              </a:rPr>
              <a:t>– elementary bodies and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reticulate  bodies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Most </a:t>
            </a:r>
            <a:r>
              <a:rPr sz="1800" dirty="0">
                <a:latin typeface="Times New Roman"/>
                <a:cs typeface="Times New Roman"/>
              </a:rPr>
              <a:t>of them lack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peptidoglycan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Eg.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Chlamydia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04332" y="202692"/>
            <a:ext cx="2880360" cy="24963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235700" y="2725673"/>
            <a:ext cx="19894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Image: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Planctomyces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52206" y="2729865"/>
            <a:ext cx="7308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" spc="-5" dirty="0">
                <a:latin typeface="Carlito"/>
                <a:cs typeface="Carlito"/>
              </a:rPr>
              <a:t>https://eprint.ncl.ac.uk/file_store/production</a:t>
            </a:r>
            <a:endParaRPr sz="300">
              <a:latin typeface="Carlito"/>
              <a:cs typeface="Carlito"/>
            </a:endParaRPr>
          </a:p>
          <a:p>
            <a:pPr marL="12700" marR="123189">
              <a:lnSpc>
                <a:spcPct val="100000"/>
              </a:lnSpc>
            </a:pPr>
            <a:r>
              <a:rPr sz="300" spc="-5" dirty="0">
                <a:latin typeface="Carlito"/>
                <a:cs typeface="Carlito"/>
              </a:rPr>
              <a:t>/211628/8C44327A-6751-4F4C-AD7C-  477720FDAE42.pdf</a:t>
            </a:r>
            <a:endParaRPr sz="3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394703" y="3429000"/>
            <a:ext cx="2497836" cy="2447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812026" y="6077508"/>
            <a:ext cx="1721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Image: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Chlamydia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39890" y="5836411"/>
            <a:ext cx="20923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" spc="-5" dirty="0">
                <a:latin typeface="Carlito"/>
                <a:cs typeface="Carlito"/>
              </a:rPr>
              <a:t>http</a:t>
            </a:r>
            <a:r>
              <a:rPr sz="300" spc="-5" dirty="0">
                <a:latin typeface="Carlito"/>
                <a:cs typeface="Carlito"/>
                <a:hlinkClick r:id="rId4"/>
              </a:rPr>
              <a:t>s://www.google.co.in/search?biw=1366&amp;bih=662&amp;tbm=isch&amp;sa=1&amp;ei=eRZxW4y0I8fwvgSwnLXoCA&amp;q=chlamydia+image&amp;oq=chl </a:t>
            </a:r>
            <a:r>
              <a:rPr sz="300" spc="-5" dirty="0">
                <a:latin typeface="Carlito"/>
                <a:cs typeface="Carlito"/>
              </a:rPr>
              <a:t> amydia+image&amp;gs_l=img.3..0l6j0i8i30k1l4.30683.30683.0.33910.1.1.0.0.0.0.491.491.4-  1.1.0....0...1c.1.64.img..0.1.489....0.xKiYwQRa_Bg#imgrc=9f_wSGxr6F6AgM:</a:t>
            </a:r>
            <a:endParaRPr sz="3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3361" y="189737"/>
            <a:ext cx="5412105" cy="864235"/>
          </a:xfrm>
          <a:prstGeom prst="rect">
            <a:avLst/>
          </a:prstGeom>
          <a:solidFill>
            <a:srgbClr val="8063A1"/>
          </a:solidFill>
          <a:ln w="25907">
            <a:solidFill>
              <a:srgbClr val="5C4676"/>
            </a:solidFill>
          </a:ln>
        </p:spPr>
        <p:txBody>
          <a:bodyPr vert="horz" wrap="square" lIns="0" tIns="93345" rIns="0" bIns="0" rtlCol="0">
            <a:spAutoFit/>
          </a:bodyPr>
          <a:lstStyle/>
          <a:p>
            <a:pPr marL="269875">
              <a:lnSpc>
                <a:spcPct val="100000"/>
              </a:lnSpc>
              <a:spcBef>
                <a:spcPts val="735"/>
              </a:spcBef>
            </a:pPr>
            <a:r>
              <a:rPr sz="4000" b="0" spc="-10" dirty="0">
                <a:solidFill>
                  <a:srgbClr val="FFFFFF"/>
                </a:solidFill>
                <a:latin typeface="Carlito"/>
                <a:cs typeface="Carlito"/>
              </a:rPr>
              <a:t>Bacterial</a:t>
            </a:r>
            <a:r>
              <a:rPr sz="4000" b="0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4000" b="0" spc="-10" dirty="0">
                <a:solidFill>
                  <a:srgbClr val="FFFFFF"/>
                </a:solidFill>
                <a:latin typeface="Carlito"/>
                <a:cs typeface="Carlito"/>
              </a:rPr>
              <a:t>Nomenclature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7498715" cy="295338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Binomial: </a:t>
            </a:r>
            <a:r>
              <a:rPr sz="3200" spc="-5" dirty="0">
                <a:latin typeface="Carlito"/>
                <a:cs typeface="Carlito"/>
              </a:rPr>
              <a:t>genus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5" dirty="0">
                <a:latin typeface="Carlito"/>
                <a:cs typeface="Carlito"/>
              </a:rPr>
              <a:t>specific</a:t>
            </a:r>
            <a:r>
              <a:rPr sz="3200" spc="1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epithet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Binomial </a:t>
            </a:r>
            <a:r>
              <a:rPr sz="3200" spc="-10" dirty="0">
                <a:latin typeface="Carlito"/>
                <a:cs typeface="Carlito"/>
              </a:rPr>
              <a:t>nomenclature </a:t>
            </a:r>
            <a:r>
              <a:rPr sz="3200" dirty="0">
                <a:latin typeface="Carlito"/>
                <a:cs typeface="Carlito"/>
              </a:rPr>
              <a:t>is </a:t>
            </a:r>
            <a:r>
              <a:rPr sz="3200" spc="-5" dirty="0">
                <a:latin typeface="Carlito"/>
                <a:cs typeface="Carlito"/>
              </a:rPr>
              <a:t>used</a:t>
            </a:r>
            <a:r>
              <a:rPr sz="3200" spc="1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worldwide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Rules </a:t>
            </a:r>
            <a:r>
              <a:rPr sz="3200" spc="-30" dirty="0">
                <a:latin typeface="Carlito"/>
                <a:cs typeface="Carlito"/>
              </a:rPr>
              <a:t>for </a:t>
            </a:r>
            <a:r>
              <a:rPr sz="3200" spc="-5" dirty="0">
                <a:latin typeface="Carlito"/>
                <a:cs typeface="Carlito"/>
              </a:rPr>
              <a:t>naming </a:t>
            </a:r>
            <a:r>
              <a:rPr sz="3200" spc="-10" dirty="0">
                <a:latin typeface="Carlito"/>
                <a:cs typeface="Carlito"/>
              </a:rPr>
              <a:t>are </a:t>
            </a:r>
            <a:r>
              <a:rPr sz="3200" spc="-5" dirty="0">
                <a:latin typeface="Carlito"/>
                <a:cs typeface="Carlito"/>
              </a:rPr>
              <a:t>set</a:t>
            </a:r>
            <a:r>
              <a:rPr sz="3200" spc="30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by</a:t>
            </a:r>
            <a:endParaRPr sz="3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400">
              <a:latin typeface="Carlito"/>
              <a:cs typeface="Carlito"/>
            </a:endParaRPr>
          </a:p>
          <a:p>
            <a:pPr marL="587375">
              <a:lnSpc>
                <a:spcPct val="100000"/>
              </a:lnSpc>
            </a:pPr>
            <a:r>
              <a:rPr sz="3200" spc="-5" dirty="0">
                <a:solidFill>
                  <a:srgbClr val="C00000"/>
                </a:solidFill>
                <a:latin typeface="Carlito"/>
                <a:cs typeface="Carlito"/>
              </a:rPr>
              <a:t>Bacteriological Code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25" dirty="0">
                <a:solidFill>
                  <a:srgbClr val="001F5F"/>
                </a:solidFill>
                <a:latin typeface="Carlito"/>
                <a:cs typeface="Carlito"/>
              </a:rPr>
              <a:t>Bergey’s</a:t>
            </a:r>
            <a:r>
              <a:rPr sz="3200" spc="-5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3200" dirty="0">
                <a:solidFill>
                  <a:srgbClr val="001F5F"/>
                </a:solidFill>
                <a:latin typeface="Carlito"/>
                <a:cs typeface="Carlito"/>
              </a:rPr>
              <a:t>Manual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2223" y="0"/>
            <a:ext cx="242951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/>
              <a:t>Phylum</a:t>
            </a:r>
            <a:r>
              <a:rPr sz="2100" spc="-70" dirty="0"/>
              <a:t> </a:t>
            </a:r>
            <a:r>
              <a:rPr sz="2100" spc="-5" dirty="0"/>
              <a:t>Spirochaetes</a:t>
            </a:r>
            <a:endParaRPr sz="2100"/>
          </a:p>
        </p:txBody>
      </p:sp>
      <p:sp>
        <p:nvSpPr>
          <p:cNvPr id="3" name="object 3"/>
          <p:cNvSpPr txBox="1"/>
          <p:nvPr/>
        </p:nvSpPr>
        <p:spPr>
          <a:xfrm>
            <a:off x="522223" y="601726"/>
            <a:ext cx="5358765" cy="2721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Times New Roman"/>
                <a:cs typeface="Times New Roman"/>
              </a:rPr>
              <a:t>Helically </a:t>
            </a:r>
            <a:r>
              <a:rPr sz="2000" dirty="0">
                <a:latin typeface="Times New Roman"/>
                <a:cs typeface="Times New Roman"/>
              </a:rPr>
              <a:t>shaped, </a:t>
            </a:r>
            <a:r>
              <a:rPr sz="2000" spc="-5" dirty="0">
                <a:latin typeface="Times New Roman"/>
                <a:cs typeface="Times New Roman"/>
              </a:rPr>
              <a:t>motile </a:t>
            </a:r>
            <a:r>
              <a:rPr sz="2000" dirty="0">
                <a:latin typeface="Times New Roman"/>
                <a:cs typeface="Times New Roman"/>
              </a:rPr>
              <a:t>Gram negative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bacteria</a:t>
            </a:r>
            <a:endParaRPr sz="2000">
              <a:latin typeface="Times New Roman"/>
              <a:cs typeface="Times New Roman"/>
            </a:endParaRPr>
          </a:p>
          <a:p>
            <a:pPr marL="355600" marR="65405" indent="-342900">
              <a:lnSpc>
                <a:spcPct val="8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Has </a:t>
            </a:r>
            <a:r>
              <a:rPr sz="2000" spc="-5" dirty="0">
                <a:latin typeface="Times New Roman"/>
                <a:cs typeface="Times New Roman"/>
              </a:rPr>
              <a:t>modified </a:t>
            </a:r>
            <a:r>
              <a:rPr sz="2000" dirty="0">
                <a:latin typeface="Times New Roman"/>
                <a:cs typeface="Times New Roman"/>
              </a:rPr>
              <a:t>outer </a:t>
            </a:r>
            <a:r>
              <a:rPr sz="2000" spc="-5" dirty="0">
                <a:latin typeface="Times New Roman"/>
                <a:cs typeface="Times New Roman"/>
              </a:rPr>
              <a:t>membrane </a:t>
            </a:r>
            <a:r>
              <a:rPr sz="2000" dirty="0">
                <a:latin typeface="Times New Roman"/>
                <a:cs typeface="Times New Roman"/>
              </a:rPr>
              <a:t>(the outer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sheath)  and </a:t>
            </a:r>
            <a:r>
              <a:rPr sz="2000" spc="-5" dirty="0">
                <a:latin typeface="Times New Roman"/>
                <a:cs typeface="Times New Roman"/>
              </a:rPr>
              <a:t>modified </a:t>
            </a:r>
            <a:r>
              <a:rPr sz="2000" dirty="0">
                <a:latin typeface="Times New Roman"/>
                <a:cs typeface="Times New Roman"/>
              </a:rPr>
              <a:t>flagella (axial </a:t>
            </a:r>
            <a:r>
              <a:rPr sz="2000" spc="-5" dirty="0">
                <a:latin typeface="Times New Roman"/>
                <a:cs typeface="Times New Roman"/>
              </a:rPr>
              <a:t>filaments) </a:t>
            </a:r>
            <a:r>
              <a:rPr sz="2000" dirty="0">
                <a:latin typeface="Times New Roman"/>
                <a:cs typeface="Times New Roman"/>
              </a:rPr>
              <a:t>located  within the outer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sheath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Chemoheterotrophs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Free living, </a:t>
            </a:r>
            <a:r>
              <a:rPr sz="2000" spc="-5" dirty="0">
                <a:latin typeface="Times New Roman"/>
                <a:cs typeface="Times New Roman"/>
              </a:rPr>
              <a:t>symbiotic 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parasitic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8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Important pathogenic genera include</a:t>
            </a:r>
            <a:r>
              <a:rPr sz="2000" spc="-140" dirty="0">
                <a:latin typeface="Times New Roman"/>
                <a:cs typeface="Times New Roman"/>
              </a:rPr>
              <a:t> </a:t>
            </a:r>
            <a:r>
              <a:rPr sz="2000" i="1" spc="-20" dirty="0">
                <a:latin typeface="Times New Roman"/>
                <a:cs typeface="Times New Roman"/>
              </a:rPr>
              <a:t>Treponema,  </a:t>
            </a:r>
            <a:r>
              <a:rPr sz="2000" i="1" spc="-10" dirty="0">
                <a:latin typeface="Times New Roman"/>
                <a:cs typeface="Times New Roman"/>
              </a:rPr>
              <a:t>Borrelia,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Leptospira</a:t>
            </a:r>
            <a:endParaRPr sz="2000">
              <a:latin typeface="Times New Roman"/>
              <a:cs typeface="Times New Roman"/>
            </a:endParaRPr>
          </a:p>
          <a:p>
            <a:pPr marL="167005">
              <a:lnSpc>
                <a:spcPct val="100000"/>
              </a:lnSpc>
              <a:spcBef>
                <a:spcPts val="1060"/>
              </a:spcBef>
            </a:pPr>
            <a:r>
              <a:rPr sz="2000" b="1" dirty="0">
                <a:latin typeface="Times New Roman"/>
                <a:cs typeface="Times New Roman"/>
              </a:rPr>
              <a:t>Phylum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Bacteroidetes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7062" y="3601973"/>
            <a:ext cx="5047615" cy="289179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marR="67310" indent="-342900">
              <a:lnSpc>
                <a:spcPct val="8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Gram negative, </a:t>
            </a:r>
            <a:r>
              <a:rPr sz="2000" spc="5" dirty="0">
                <a:latin typeface="Times New Roman"/>
                <a:cs typeface="Times New Roman"/>
              </a:rPr>
              <a:t>non </a:t>
            </a:r>
            <a:r>
              <a:rPr sz="2000" dirty="0">
                <a:latin typeface="Times New Roman"/>
                <a:cs typeface="Times New Roman"/>
              </a:rPr>
              <a:t>spore </a:t>
            </a:r>
            <a:r>
              <a:rPr sz="2000" spc="-5" dirty="0">
                <a:latin typeface="Times New Roman"/>
                <a:cs typeface="Times New Roman"/>
              </a:rPr>
              <a:t>forming</a:t>
            </a:r>
            <a:r>
              <a:rPr sz="2000" spc="-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anaerobic,  rods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ts val="216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20" dirty="0">
                <a:latin typeface="Times New Roman"/>
                <a:cs typeface="Times New Roman"/>
              </a:rPr>
              <a:t>Wide </a:t>
            </a:r>
            <a:r>
              <a:rPr sz="2000" spc="-5" dirty="0">
                <a:latin typeface="Times New Roman"/>
                <a:cs typeface="Times New Roman"/>
              </a:rPr>
              <a:t>distribution </a:t>
            </a:r>
            <a:r>
              <a:rPr sz="2000" dirty="0">
                <a:latin typeface="Times New Roman"/>
                <a:cs typeface="Times New Roman"/>
              </a:rPr>
              <a:t>– soil, </a:t>
            </a:r>
            <a:r>
              <a:rPr sz="2000" spc="-5" dirty="0">
                <a:latin typeface="Times New Roman"/>
                <a:cs typeface="Times New Roman"/>
              </a:rPr>
              <a:t>sea, </a:t>
            </a:r>
            <a:r>
              <a:rPr sz="2000" dirty="0">
                <a:latin typeface="Times New Roman"/>
                <a:cs typeface="Times New Roman"/>
              </a:rPr>
              <a:t>guts and skin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ts val="2160"/>
              </a:lnSpc>
            </a:pPr>
            <a:r>
              <a:rPr sz="2000" spc="-5" dirty="0">
                <a:latin typeface="Times New Roman"/>
                <a:cs typeface="Times New Roman"/>
              </a:rPr>
              <a:t>animals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Times New Roman"/>
                <a:cs typeface="Times New Roman"/>
              </a:rPr>
              <a:t>Beneficial microbe </a:t>
            </a:r>
            <a:r>
              <a:rPr sz="2000" dirty="0">
                <a:latin typeface="Times New Roman"/>
                <a:cs typeface="Times New Roman"/>
              </a:rPr>
              <a:t>in the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gut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Times New Roman"/>
                <a:cs typeface="Times New Roman"/>
              </a:rPr>
              <a:t>Some </a:t>
            </a:r>
            <a:r>
              <a:rPr sz="2000" dirty="0">
                <a:latin typeface="Times New Roman"/>
                <a:cs typeface="Times New Roman"/>
              </a:rPr>
              <a:t>are </a:t>
            </a:r>
            <a:r>
              <a:rPr sz="2000" spc="-5" dirty="0">
                <a:latin typeface="Times New Roman"/>
                <a:cs typeface="Times New Roman"/>
              </a:rPr>
              <a:t>opportunistic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pathogens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Are resistant to wide range of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antibiotics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ts val="216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Includes genera </a:t>
            </a:r>
            <a:r>
              <a:rPr sz="2000" i="1" spc="-10" dirty="0">
                <a:latin typeface="Times New Roman"/>
                <a:cs typeface="Times New Roman"/>
              </a:rPr>
              <a:t>Bacteroides,</a:t>
            </a:r>
            <a:r>
              <a:rPr sz="2000" i="1" spc="-50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Times New Roman"/>
                <a:cs typeface="Times New Roman"/>
              </a:rPr>
              <a:t>Flavobacterium,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ts val="2160"/>
              </a:lnSpc>
            </a:pPr>
            <a:r>
              <a:rPr sz="2000" i="1" spc="-15" dirty="0">
                <a:latin typeface="Times New Roman"/>
                <a:cs typeface="Times New Roman"/>
              </a:rPr>
              <a:t>Flexibacter,</a:t>
            </a:r>
            <a:r>
              <a:rPr sz="2000" spc="-15" dirty="0">
                <a:latin typeface="Times New Roman"/>
                <a:cs typeface="Times New Roman"/>
              </a:rPr>
              <a:t>and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Cytophaga</a:t>
            </a:r>
            <a:r>
              <a:rPr sz="2000" dirty="0">
                <a:latin typeface="Times New Roman"/>
                <a:cs typeface="Times New Roman"/>
              </a:rPr>
              <a:t>;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i="1" spc="-5" dirty="0">
                <a:latin typeface="Times New Roman"/>
                <a:cs typeface="Times New Roman"/>
              </a:rPr>
              <a:t>Flexibacter </a:t>
            </a:r>
            <a:r>
              <a:rPr sz="2000" dirty="0">
                <a:latin typeface="Times New Roman"/>
                <a:cs typeface="Times New Roman"/>
              </a:rPr>
              <a:t>and </a:t>
            </a:r>
            <a:r>
              <a:rPr sz="2000" i="1" dirty="0">
                <a:latin typeface="Times New Roman"/>
                <a:cs typeface="Times New Roman"/>
              </a:rPr>
              <a:t>Cytophaga </a:t>
            </a:r>
            <a:r>
              <a:rPr sz="2000" dirty="0">
                <a:latin typeface="Times New Roman"/>
                <a:cs typeface="Times New Roman"/>
              </a:rPr>
              <a:t>– Gliding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bacteria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60008" y="620268"/>
            <a:ext cx="2819399" cy="21137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292977" y="2739390"/>
            <a:ext cx="1968500" cy="321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5"/>
              </a:lnSpc>
              <a:spcBef>
                <a:spcPts val="100"/>
              </a:spcBef>
            </a:pPr>
            <a:r>
              <a:rPr sz="300" spc="-5" dirty="0">
                <a:latin typeface="Carlito"/>
                <a:cs typeface="Carlito"/>
              </a:rPr>
              <a:t>http</a:t>
            </a:r>
            <a:r>
              <a:rPr sz="300" spc="-5" dirty="0">
                <a:latin typeface="Carlito"/>
                <a:cs typeface="Carlito"/>
                <a:hlinkClick r:id="rId3"/>
              </a:rPr>
              <a:t>s://www.istockphoto.com/in/photo/syphilis-bacterium-treponema-pallidum-gm174831251-22936528</a:t>
            </a:r>
            <a:endParaRPr sz="300">
              <a:latin typeface="Carlito"/>
              <a:cs typeface="Carlito"/>
            </a:endParaRPr>
          </a:p>
          <a:p>
            <a:pPr marL="243204">
              <a:lnSpc>
                <a:spcPts val="2065"/>
              </a:lnSpc>
            </a:pPr>
            <a:r>
              <a:rPr sz="1800" spc="-5" dirty="0">
                <a:latin typeface="Times New Roman"/>
                <a:cs typeface="Times New Roman"/>
              </a:rPr>
              <a:t>Image: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i="1" spc="-25" dirty="0">
                <a:latin typeface="Times New Roman"/>
                <a:cs typeface="Times New Roman"/>
              </a:rPr>
              <a:t>Treponema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55791" y="3695700"/>
            <a:ext cx="3023616" cy="23678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3715" y="6033617"/>
            <a:ext cx="2378710" cy="386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" spc="-5" dirty="0">
                <a:latin typeface="Carlito"/>
                <a:cs typeface="Carlito"/>
              </a:rPr>
              <a:t>https://en.wikipedia.org/wiki/Cytophaga#/media/File:%D0%91%D0%B0%D0%BA%D1%82%D0%B5%D1%80%D0%B8%D0%B8_%D1%80%D0%BE%D0%B4%D0%B0_Cytophaga,_%D0%B2%D1%8B%D1%80%D0%BE%D1%81%D1%88%  D0%B8%D0%B5_%D0%BD%D0%B0_%D1%82%D0%B2%D1%91%D1%80%D0%B4%D0%BE%D0%B9_%D0%BF%D0%B8%D1%82%D0%B0%D1%82%D0%B5%D0%BB%D1%8C%D0%BD%D0%BE%D0%B9_%D1%81%D1%80%D0%B5%D0</a:t>
            </a:r>
            <a:endParaRPr sz="200">
              <a:latin typeface="Carlito"/>
              <a:cs typeface="Carlito"/>
            </a:endParaRPr>
          </a:p>
          <a:p>
            <a:pPr marL="12700">
              <a:lnSpc>
                <a:spcPts val="220"/>
              </a:lnSpc>
              <a:spcBef>
                <a:spcPts val="5"/>
              </a:spcBef>
            </a:pPr>
            <a:r>
              <a:rPr sz="200" spc="-5" dirty="0">
                <a:latin typeface="Carlito"/>
                <a:cs typeface="Carlito"/>
              </a:rPr>
              <a:t>%B4%D0%B5.jpg</a:t>
            </a:r>
            <a:endParaRPr sz="200">
              <a:latin typeface="Carlito"/>
              <a:cs typeface="Carlito"/>
            </a:endParaRPr>
          </a:p>
          <a:p>
            <a:pPr marL="172720">
              <a:lnSpc>
                <a:spcPts val="2140"/>
              </a:lnSpc>
            </a:pPr>
            <a:r>
              <a:rPr sz="1800" spc="-5" dirty="0">
                <a:latin typeface="Times New Roman"/>
                <a:cs typeface="Times New Roman"/>
              </a:rPr>
              <a:t>Image: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Cytophaga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0238" y="2270252"/>
            <a:ext cx="5720080" cy="1778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500" b="0" i="1" spc="-5" dirty="0">
                <a:latin typeface="Chancery Uralic"/>
                <a:cs typeface="Chancery Uralic"/>
              </a:rPr>
              <a:t>Thank</a:t>
            </a:r>
            <a:r>
              <a:rPr sz="11500" b="0" i="1" spc="-75" dirty="0">
                <a:latin typeface="Chancery Uralic"/>
                <a:cs typeface="Chancery Uralic"/>
              </a:rPr>
              <a:t> </a:t>
            </a:r>
            <a:r>
              <a:rPr sz="11500" b="0" i="1" spc="-10" dirty="0">
                <a:latin typeface="Chancery Uralic"/>
                <a:cs typeface="Chancery Uralic"/>
              </a:rPr>
              <a:t>You</a:t>
            </a:r>
            <a:endParaRPr sz="11500">
              <a:latin typeface="Chancery Uralic"/>
              <a:cs typeface="Chancery Ural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4550" y="261365"/>
            <a:ext cx="4762500" cy="850900"/>
          </a:xfrm>
          <a:prstGeom prst="rect">
            <a:avLst/>
          </a:prstGeom>
          <a:solidFill>
            <a:srgbClr val="8063A1"/>
          </a:solidFill>
          <a:ln w="25907">
            <a:solidFill>
              <a:srgbClr val="5C4676"/>
            </a:solidFill>
          </a:ln>
        </p:spPr>
        <p:txBody>
          <a:bodyPr vert="horz" wrap="square" lIns="0" tIns="5715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450"/>
              </a:spcBef>
            </a:pPr>
            <a:r>
              <a:rPr sz="4400" b="0" dirty="0">
                <a:solidFill>
                  <a:srgbClr val="FFFFFF"/>
                </a:solidFill>
                <a:latin typeface="Times New Roman"/>
                <a:cs typeface="Times New Roman"/>
              </a:rPr>
              <a:t>Prokaryotic</a:t>
            </a:r>
            <a:r>
              <a:rPr sz="4400" b="0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b="0" spc="-5" dirty="0">
                <a:solidFill>
                  <a:srgbClr val="FFFFFF"/>
                </a:solidFill>
                <a:latin typeface="Carlito"/>
                <a:cs typeface="Carlito"/>
              </a:rPr>
              <a:t>Species</a:t>
            </a:r>
            <a:endParaRPr sz="44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200" y="1538985"/>
            <a:ext cx="8463915" cy="422402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 algn="just">
              <a:lnSpc>
                <a:spcPct val="80000"/>
              </a:lnSpc>
              <a:spcBef>
                <a:spcPts val="745"/>
              </a:spcBef>
            </a:pPr>
            <a:r>
              <a:rPr sz="2700" b="1" spc="-5" dirty="0">
                <a:latin typeface="Times New Roman"/>
                <a:cs typeface="Times New Roman"/>
              </a:rPr>
              <a:t>Prokaryotic </a:t>
            </a:r>
            <a:r>
              <a:rPr sz="2700" b="1" dirty="0">
                <a:latin typeface="Times New Roman"/>
                <a:cs typeface="Times New Roman"/>
              </a:rPr>
              <a:t>species </a:t>
            </a:r>
            <a:r>
              <a:rPr sz="2700" spc="-5" dirty="0">
                <a:latin typeface="Times New Roman"/>
                <a:cs typeface="Times New Roman"/>
              </a:rPr>
              <a:t>is </a:t>
            </a:r>
            <a:r>
              <a:rPr sz="2700" dirty="0">
                <a:latin typeface="Times New Roman"/>
                <a:cs typeface="Times New Roman"/>
              </a:rPr>
              <a:t>a collection of strains that share</a:t>
            </a:r>
            <a:r>
              <a:rPr sz="2700" spc="-12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many  </a:t>
            </a:r>
            <a:r>
              <a:rPr sz="2700" dirty="0">
                <a:latin typeface="Times New Roman"/>
                <a:cs typeface="Times New Roman"/>
              </a:rPr>
              <a:t>stable properties and </a:t>
            </a:r>
            <a:r>
              <a:rPr sz="2700" spc="-15" dirty="0">
                <a:latin typeface="Times New Roman"/>
                <a:cs typeface="Times New Roman"/>
              </a:rPr>
              <a:t>differ </a:t>
            </a:r>
            <a:r>
              <a:rPr sz="2700" dirty="0">
                <a:latin typeface="Times New Roman"/>
                <a:cs typeface="Times New Roman"/>
              </a:rPr>
              <a:t>significantly </a:t>
            </a:r>
            <a:r>
              <a:rPr sz="2700" spc="-5" dirty="0">
                <a:latin typeface="Times New Roman"/>
                <a:cs typeface="Times New Roman"/>
              </a:rPr>
              <a:t>from </a:t>
            </a:r>
            <a:r>
              <a:rPr sz="2700" dirty="0">
                <a:latin typeface="Times New Roman"/>
                <a:cs typeface="Times New Roman"/>
              </a:rPr>
              <a:t>other groups of  strains.</a:t>
            </a: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350">
              <a:latin typeface="Times New Roman"/>
              <a:cs typeface="Times New Roman"/>
            </a:endParaRPr>
          </a:p>
          <a:p>
            <a:pPr marL="12700" marR="1282700">
              <a:lnSpc>
                <a:spcPct val="80000"/>
              </a:lnSpc>
            </a:pPr>
            <a:r>
              <a:rPr sz="2700" spc="-5" dirty="0">
                <a:latin typeface="Times New Roman"/>
                <a:cs typeface="Times New Roman"/>
              </a:rPr>
              <a:t>A </a:t>
            </a:r>
            <a:r>
              <a:rPr sz="2700" dirty="0">
                <a:latin typeface="Times New Roman"/>
                <a:cs typeface="Times New Roman"/>
              </a:rPr>
              <a:t>strain consists of the descendants of a single,</a:t>
            </a:r>
            <a:r>
              <a:rPr sz="2700" spc="-28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pure  microbial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culture.</a:t>
            </a: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350">
              <a:latin typeface="Times New Roman"/>
              <a:cs typeface="Times New Roman"/>
            </a:endParaRPr>
          </a:p>
          <a:p>
            <a:pPr marL="355600" marR="848994" indent="-343535">
              <a:lnSpc>
                <a:spcPct val="80000"/>
              </a:lnSpc>
              <a:buFont typeface="Wingdings"/>
              <a:buChar char=""/>
              <a:tabLst>
                <a:tab pos="441325" algn="l"/>
              </a:tabLst>
            </a:pPr>
            <a:r>
              <a:rPr dirty="0"/>
              <a:t>	</a:t>
            </a:r>
            <a:r>
              <a:rPr sz="2700" dirty="0">
                <a:solidFill>
                  <a:srgbClr val="C00000"/>
                </a:solidFill>
                <a:latin typeface="Times New Roman"/>
                <a:cs typeface="Times New Roman"/>
              </a:rPr>
              <a:t>Biovars </a:t>
            </a:r>
            <a:r>
              <a:rPr sz="2700" dirty="0">
                <a:latin typeface="Times New Roman"/>
                <a:cs typeface="Times New Roman"/>
              </a:rPr>
              <a:t>: Biochemically of physiologically</a:t>
            </a:r>
            <a:r>
              <a:rPr sz="2700" spc="-85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different  </a:t>
            </a:r>
            <a:r>
              <a:rPr sz="2700" dirty="0">
                <a:latin typeface="Times New Roman"/>
                <a:cs typeface="Times New Roman"/>
              </a:rPr>
              <a:t>strains</a:t>
            </a:r>
            <a:endParaRPr sz="2700">
              <a:latin typeface="Times New Roman"/>
              <a:cs typeface="Times New Roman"/>
            </a:endParaRPr>
          </a:p>
          <a:p>
            <a:pPr marL="440690" indent="-428625">
              <a:lnSpc>
                <a:spcPct val="100000"/>
              </a:lnSpc>
              <a:buClr>
                <a:srgbClr val="000000"/>
              </a:buClr>
              <a:buFont typeface="Wingdings"/>
              <a:buChar char=""/>
              <a:tabLst>
                <a:tab pos="441325" algn="l"/>
              </a:tabLst>
            </a:pPr>
            <a:r>
              <a:rPr sz="2700" dirty="0">
                <a:solidFill>
                  <a:srgbClr val="001F5F"/>
                </a:solidFill>
                <a:latin typeface="Times New Roman"/>
                <a:cs typeface="Times New Roman"/>
              </a:rPr>
              <a:t>Morphovars </a:t>
            </a:r>
            <a:r>
              <a:rPr sz="2700" dirty="0">
                <a:latin typeface="Times New Roman"/>
                <a:cs typeface="Times New Roman"/>
              </a:rPr>
              <a:t>: Morphologically </a:t>
            </a:r>
            <a:r>
              <a:rPr sz="2700" spc="-10" dirty="0">
                <a:latin typeface="Times New Roman"/>
                <a:cs typeface="Times New Roman"/>
              </a:rPr>
              <a:t>different</a:t>
            </a:r>
            <a:r>
              <a:rPr sz="2700" spc="-7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strains</a:t>
            </a:r>
            <a:endParaRPr sz="2700">
              <a:latin typeface="Times New Roman"/>
              <a:cs typeface="Times New Roman"/>
            </a:endParaRPr>
          </a:p>
          <a:p>
            <a:pPr marL="440690" indent="-428625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Font typeface="Wingdings"/>
              <a:buChar char=""/>
              <a:tabLst>
                <a:tab pos="441325" algn="l"/>
              </a:tabLst>
            </a:pPr>
            <a:r>
              <a:rPr sz="2700" dirty="0">
                <a:solidFill>
                  <a:srgbClr val="00AF50"/>
                </a:solidFill>
                <a:latin typeface="Times New Roman"/>
                <a:cs typeface="Times New Roman"/>
              </a:rPr>
              <a:t>Serovars </a:t>
            </a:r>
            <a:r>
              <a:rPr sz="2700" dirty="0">
                <a:latin typeface="Times New Roman"/>
                <a:cs typeface="Times New Roman"/>
              </a:rPr>
              <a:t>: Strains varying in antigenic</a:t>
            </a:r>
            <a:r>
              <a:rPr sz="2700" spc="-114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properties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793" y="51561"/>
            <a:ext cx="85547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latin typeface="Times New Roman"/>
                <a:cs typeface="Times New Roman"/>
              </a:rPr>
              <a:t>TECHNIQUES FOR DETERMINING BACTERIAL </a:t>
            </a:r>
            <a:r>
              <a:rPr sz="2400" b="0" spc="-30" dirty="0">
                <a:latin typeface="Times New Roman"/>
                <a:cs typeface="Times New Roman"/>
              </a:rPr>
              <a:t>TAXONOMY</a:t>
            </a:r>
            <a:r>
              <a:rPr sz="2400" b="0" spc="-80" dirty="0">
                <a:latin typeface="Times New Roman"/>
                <a:cs typeface="Times New Roman"/>
              </a:rPr>
              <a:t> </a:t>
            </a:r>
            <a:r>
              <a:rPr sz="2400" b="0" dirty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75229" y="417321"/>
            <a:ext cx="30111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Classical</a:t>
            </a:r>
            <a:r>
              <a:rPr sz="24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Characteristics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711708"/>
            <a:ext cx="2962910" cy="1849120"/>
            <a:chOff x="0" y="711708"/>
            <a:chExt cx="2962910" cy="1849120"/>
          </a:xfrm>
        </p:grpSpPr>
        <p:sp>
          <p:nvSpPr>
            <p:cNvPr id="5" name="object 5"/>
            <p:cNvSpPr/>
            <p:nvPr/>
          </p:nvSpPr>
          <p:spPr>
            <a:xfrm>
              <a:off x="15240" y="737615"/>
              <a:ext cx="2830067" cy="18227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711708"/>
              <a:ext cx="2962655" cy="18379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483" y="765048"/>
              <a:ext cx="2735580" cy="17282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2483" y="765048"/>
              <a:ext cx="2735580" cy="1728470"/>
            </a:xfrm>
            <a:custGeom>
              <a:avLst/>
              <a:gdLst/>
              <a:ahLst/>
              <a:cxnLst/>
              <a:rect l="l" t="t" r="r" b="b"/>
              <a:pathLst>
                <a:path w="2735580" h="1728470">
                  <a:moveTo>
                    <a:pt x="0" y="1728215"/>
                  </a:moveTo>
                  <a:lnTo>
                    <a:pt x="2735580" y="1728215"/>
                  </a:lnTo>
                  <a:lnTo>
                    <a:pt x="2735580" y="0"/>
                  </a:lnTo>
                  <a:lnTo>
                    <a:pt x="0" y="0"/>
                  </a:lnTo>
                  <a:lnTo>
                    <a:pt x="0" y="1728215"/>
                  </a:lnTo>
                  <a:close/>
                </a:path>
              </a:pathLst>
            </a:custGeom>
            <a:ln w="9144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40919" y="788924"/>
            <a:ext cx="2576195" cy="1550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Morphological  </a:t>
            </a:r>
            <a:r>
              <a:rPr sz="2000" b="1" spc="-5" dirty="0">
                <a:latin typeface="Times New Roman"/>
                <a:cs typeface="Times New Roman"/>
              </a:rPr>
              <a:t>Characteristics: </a:t>
            </a:r>
            <a:r>
              <a:rPr sz="2000" dirty="0">
                <a:latin typeface="Times New Roman"/>
                <a:cs typeface="Times New Roman"/>
              </a:rPr>
              <a:t>Easy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  study &amp; Analyse,  Phenotype is dependent  on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genotype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121151" y="862583"/>
            <a:ext cx="3161030" cy="1774189"/>
            <a:chOff x="3121151" y="862583"/>
            <a:chExt cx="3161030" cy="1774189"/>
          </a:xfrm>
        </p:grpSpPr>
        <p:sp>
          <p:nvSpPr>
            <p:cNvPr id="11" name="object 11"/>
            <p:cNvSpPr/>
            <p:nvPr/>
          </p:nvSpPr>
          <p:spPr>
            <a:xfrm>
              <a:off x="3162299" y="880871"/>
              <a:ext cx="3057144" cy="175564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21151" y="862583"/>
              <a:ext cx="3160776" cy="166268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09543" y="908303"/>
              <a:ext cx="2962656" cy="16611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09543" y="908303"/>
              <a:ext cx="2962910" cy="1661160"/>
            </a:xfrm>
            <a:custGeom>
              <a:avLst/>
              <a:gdLst/>
              <a:ahLst/>
              <a:cxnLst/>
              <a:rect l="l" t="t" r="r" b="b"/>
              <a:pathLst>
                <a:path w="2962910" h="1661160">
                  <a:moveTo>
                    <a:pt x="0" y="1661160"/>
                  </a:moveTo>
                  <a:lnTo>
                    <a:pt x="2962656" y="1661160"/>
                  </a:lnTo>
                  <a:lnTo>
                    <a:pt x="2962656" y="0"/>
                  </a:lnTo>
                  <a:lnTo>
                    <a:pt x="0" y="0"/>
                  </a:lnTo>
                  <a:lnTo>
                    <a:pt x="0" y="1661160"/>
                  </a:lnTo>
                  <a:close/>
                </a:path>
              </a:pathLst>
            </a:custGeom>
            <a:ln w="9143">
              <a:solidFill>
                <a:srgbClr val="7C5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289172" y="934339"/>
            <a:ext cx="276796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Physiological </a:t>
            </a:r>
            <a:r>
              <a:rPr sz="1800" b="1" spc="-5" dirty="0">
                <a:latin typeface="Times New Roman"/>
                <a:cs typeface="Times New Roman"/>
              </a:rPr>
              <a:t>and</a:t>
            </a:r>
            <a:r>
              <a:rPr sz="1800" b="1" spc="-10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Metabolic  Characteristics: </a:t>
            </a:r>
            <a:r>
              <a:rPr sz="1800" dirty="0">
                <a:latin typeface="Times New Roman"/>
                <a:cs typeface="Times New Roman"/>
              </a:rPr>
              <a:t>Directly  related to the nature and  activity of microbial enzymes  and transport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proteins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572" y="656844"/>
            <a:ext cx="9139555" cy="6087110"/>
            <a:chOff x="4572" y="656844"/>
            <a:chExt cx="9139555" cy="6087110"/>
          </a:xfrm>
        </p:grpSpPr>
        <p:sp>
          <p:nvSpPr>
            <p:cNvPr id="17" name="object 17"/>
            <p:cNvSpPr/>
            <p:nvPr/>
          </p:nvSpPr>
          <p:spPr>
            <a:xfrm>
              <a:off x="4572" y="2636520"/>
              <a:ext cx="3343655" cy="360121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421380" y="2781298"/>
              <a:ext cx="2519172" cy="39624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252972" y="737615"/>
              <a:ext cx="2891027" cy="182270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204204" y="656844"/>
              <a:ext cx="2930652" cy="192481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300216" y="765048"/>
              <a:ext cx="2796540" cy="172821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300215" y="765048"/>
            <a:ext cx="2796540" cy="1728470"/>
          </a:xfrm>
          <a:prstGeom prst="rect">
            <a:avLst/>
          </a:prstGeom>
          <a:ln w="9144">
            <a:solidFill>
              <a:srgbClr val="46AAC5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2075" marR="203200">
              <a:lnSpc>
                <a:spcPct val="80000"/>
              </a:lnSpc>
              <a:spcBef>
                <a:spcPts val="295"/>
              </a:spcBef>
            </a:pPr>
            <a:r>
              <a:rPr sz="1900" b="1" spc="-5" dirty="0">
                <a:latin typeface="Times New Roman"/>
                <a:cs typeface="Times New Roman"/>
              </a:rPr>
              <a:t>Genetic</a:t>
            </a:r>
            <a:r>
              <a:rPr sz="1900" b="1" spc="-4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Characteristics:  </a:t>
            </a:r>
            <a:r>
              <a:rPr sz="1900" spc="-5" dirty="0">
                <a:latin typeface="Times New Roman"/>
                <a:cs typeface="Times New Roman"/>
              </a:rPr>
              <a:t>Study of </a:t>
            </a:r>
            <a:r>
              <a:rPr sz="1900" spc="-10" dirty="0">
                <a:latin typeface="Times New Roman"/>
                <a:cs typeface="Times New Roman"/>
              </a:rPr>
              <a:t>chromosomal  </a:t>
            </a:r>
            <a:r>
              <a:rPr sz="1900" spc="-5" dirty="0">
                <a:latin typeface="Times New Roman"/>
                <a:cs typeface="Times New Roman"/>
              </a:rPr>
              <a:t>gene exchange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through-</a:t>
            </a:r>
            <a:endParaRPr sz="1900">
              <a:latin typeface="Times New Roman"/>
              <a:cs typeface="Times New Roman"/>
            </a:endParaRPr>
          </a:p>
          <a:p>
            <a:pPr marL="434975" indent="-343535">
              <a:lnSpc>
                <a:spcPct val="100000"/>
              </a:lnSpc>
              <a:buFont typeface="Arial"/>
              <a:buChar char="•"/>
              <a:tabLst>
                <a:tab pos="434975" algn="l"/>
                <a:tab pos="435609" algn="l"/>
              </a:tabLst>
            </a:pPr>
            <a:r>
              <a:rPr sz="1900" spc="-10" dirty="0">
                <a:latin typeface="Times New Roman"/>
                <a:cs typeface="Times New Roman"/>
              </a:rPr>
              <a:t>Transformation</a:t>
            </a:r>
            <a:endParaRPr sz="1900">
              <a:latin typeface="Times New Roman"/>
              <a:cs typeface="Times New Roman"/>
            </a:endParaRPr>
          </a:p>
          <a:p>
            <a:pPr marL="434975" indent="-343535">
              <a:lnSpc>
                <a:spcPct val="100000"/>
              </a:lnSpc>
              <a:buFont typeface="Arial"/>
              <a:buChar char="•"/>
              <a:tabLst>
                <a:tab pos="434975" algn="l"/>
                <a:tab pos="435609" algn="l"/>
              </a:tabLst>
            </a:pPr>
            <a:r>
              <a:rPr sz="1900" spc="-5" dirty="0">
                <a:latin typeface="Times New Roman"/>
                <a:cs typeface="Times New Roman"/>
              </a:rPr>
              <a:t>Conjugation</a:t>
            </a:r>
            <a:endParaRPr sz="1900">
              <a:latin typeface="Times New Roman"/>
              <a:cs typeface="Times New Roman"/>
            </a:endParaRPr>
          </a:p>
          <a:p>
            <a:pPr marL="434975" indent="-343535">
              <a:lnSpc>
                <a:spcPct val="100000"/>
              </a:lnSpc>
              <a:buFont typeface="Arial"/>
              <a:buChar char="•"/>
              <a:tabLst>
                <a:tab pos="434975" algn="l"/>
                <a:tab pos="435609" algn="l"/>
              </a:tabLst>
            </a:pPr>
            <a:r>
              <a:rPr sz="1900" spc="-10" dirty="0">
                <a:latin typeface="Times New Roman"/>
                <a:cs typeface="Times New Roman"/>
              </a:rPr>
              <a:t>Transduction</a:t>
            </a:r>
            <a:endParaRPr sz="1900">
              <a:latin typeface="Times New Roman"/>
              <a:cs typeface="Times New Roman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067044" y="2807207"/>
            <a:ext cx="3022600" cy="3857625"/>
            <a:chOff x="6067044" y="2807207"/>
            <a:chExt cx="3022600" cy="3857625"/>
          </a:xfrm>
        </p:grpSpPr>
        <p:sp>
          <p:nvSpPr>
            <p:cNvPr id="24" name="object 24"/>
            <p:cNvSpPr/>
            <p:nvPr/>
          </p:nvSpPr>
          <p:spPr>
            <a:xfrm>
              <a:off x="6108192" y="2825495"/>
              <a:ext cx="2891027" cy="383895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067044" y="2807207"/>
              <a:ext cx="3022092" cy="380237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155436" y="2852927"/>
              <a:ext cx="2796540" cy="374446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155435" y="2852927"/>
            <a:ext cx="2796540" cy="3744595"/>
          </a:xfrm>
          <a:prstGeom prst="rect">
            <a:avLst/>
          </a:prstGeom>
          <a:ln w="9144">
            <a:solidFill>
              <a:srgbClr val="F6924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2710" marR="89535">
              <a:lnSpc>
                <a:spcPct val="100000"/>
              </a:lnSpc>
              <a:spcBef>
                <a:spcPts val="305"/>
              </a:spcBef>
            </a:pPr>
            <a:r>
              <a:rPr sz="1800" b="1" dirty="0">
                <a:latin typeface="Times New Roman"/>
                <a:cs typeface="Times New Roman"/>
              </a:rPr>
              <a:t>Ecological  Characteristics: </a:t>
            </a:r>
            <a:r>
              <a:rPr sz="1800" dirty="0">
                <a:latin typeface="Times New Roman"/>
                <a:cs typeface="Times New Roman"/>
              </a:rPr>
              <a:t>Ability of  a </a:t>
            </a:r>
            <a:r>
              <a:rPr sz="1800" spc="-5" dirty="0">
                <a:latin typeface="Times New Roman"/>
                <a:cs typeface="Times New Roman"/>
              </a:rPr>
              <a:t>microorganism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colonize  a specific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environment</a:t>
            </a:r>
            <a:endParaRPr sz="1800">
              <a:latin typeface="Times New Roman"/>
              <a:cs typeface="Times New Roman"/>
            </a:endParaRPr>
          </a:p>
          <a:p>
            <a:pPr marL="92710" marR="220345">
              <a:lnSpc>
                <a:spcPct val="100000"/>
              </a:lnSpc>
              <a:spcBef>
                <a:spcPts val="430"/>
              </a:spcBef>
            </a:pPr>
            <a:r>
              <a:rPr sz="1800" b="1" spc="-15" dirty="0">
                <a:latin typeface="Times New Roman"/>
                <a:cs typeface="Times New Roman"/>
              </a:rPr>
              <a:t>Taxonomically</a:t>
            </a:r>
            <a:r>
              <a:rPr sz="1800" b="1" spc="-7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important  ecological </a:t>
            </a:r>
            <a:r>
              <a:rPr sz="1800" b="1" spc="-5" dirty="0">
                <a:latin typeface="Times New Roman"/>
                <a:cs typeface="Times New Roman"/>
              </a:rPr>
              <a:t>properties</a:t>
            </a:r>
            <a:r>
              <a:rPr sz="1800" b="1" spc="-7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are-</a:t>
            </a:r>
            <a:endParaRPr sz="1800">
              <a:latin typeface="Times New Roman"/>
              <a:cs typeface="Times New Roman"/>
            </a:endParaRPr>
          </a:p>
          <a:p>
            <a:pPr marL="435609" indent="-343535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435609" algn="l"/>
                <a:tab pos="436245" algn="l"/>
              </a:tabLst>
            </a:pPr>
            <a:r>
              <a:rPr sz="1800" dirty="0">
                <a:latin typeface="Times New Roman"/>
                <a:cs typeface="Times New Roman"/>
              </a:rPr>
              <a:t>Life </a:t>
            </a:r>
            <a:r>
              <a:rPr sz="1800" spc="5" dirty="0">
                <a:latin typeface="Times New Roman"/>
                <a:cs typeface="Times New Roman"/>
              </a:rPr>
              <a:t>cycle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patterns;</a:t>
            </a:r>
            <a:endParaRPr sz="1800">
              <a:latin typeface="Times New Roman"/>
              <a:cs typeface="Times New Roman"/>
            </a:endParaRPr>
          </a:p>
          <a:p>
            <a:pPr marL="435609" indent="-343535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435609" algn="l"/>
                <a:tab pos="436245" algn="l"/>
              </a:tabLst>
            </a:pPr>
            <a:r>
              <a:rPr sz="1800" dirty="0">
                <a:latin typeface="Times New Roman"/>
                <a:cs typeface="Times New Roman"/>
              </a:rPr>
              <a:t>The nature of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symbiotic</a:t>
            </a:r>
            <a:endParaRPr sz="1800">
              <a:latin typeface="Times New Roman"/>
              <a:cs typeface="Times New Roman"/>
            </a:endParaRPr>
          </a:p>
          <a:p>
            <a:pPr marL="435609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Times New Roman"/>
                <a:cs typeface="Times New Roman"/>
              </a:rPr>
              <a:t>relationships;</a:t>
            </a:r>
            <a:endParaRPr sz="1800">
              <a:latin typeface="Times New Roman"/>
              <a:cs typeface="Times New Roman"/>
            </a:endParaRPr>
          </a:p>
          <a:p>
            <a:pPr marL="435609" marR="363220" indent="-343535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435609" algn="l"/>
                <a:tab pos="436245" algn="l"/>
              </a:tabLst>
            </a:pPr>
            <a:r>
              <a:rPr sz="1800" dirty="0">
                <a:latin typeface="Times New Roman"/>
                <a:cs typeface="Times New Roman"/>
              </a:rPr>
              <a:t>The ability to cause  disease in a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particular  host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175003" y="2409444"/>
            <a:ext cx="3554095" cy="386080"/>
            <a:chOff x="1175003" y="2409444"/>
            <a:chExt cx="3554095" cy="386080"/>
          </a:xfrm>
        </p:grpSpPr>
        <p:sp>
          <p:nvSpPr>
            <p:cNvPr id="29" name="object 29"/>
            <p:cNvSpPr/>
            <p:nvPr/>
          </p:nvSpPr>
          <p:spPr>
            <a:xfrm>
              <a:off x="1187957" y="2422398"/>
              <a:ext cx="361315" cy="288290"/>
            </a:xfrm>
            <a:custGeom>
              <a:avLst/>
              <a:gdLst/>
              <a:ahLst/>
              <a:cxnLst/>
              <a:rect l="l" t="t" r="r" b="b"/>
              <a:pathLst>
                <a:path w="361315" h="288289">
                  <a:moveTo>
                    <a:pt x="270891" y="0"/>
                  </a:moveTo>
                  <a:lnTo>
                    <a:pt x="90297" y="0"/>
                  </a:lnTo>
                  <a:lnTo>
                    <a:pt x="90297" y="144017"/>
                  </a:lnTo>
                  <a:lnTo>
                    <a:pt x="0" y="144017"/>
                  </a:lnTo>
                  <a:lnTo>
                    <a:pt x="180594" y="288036"/>
                  </a:lnTo>
                  <a:lnTo>
                    <a:pt x="361188" y="144017"/>
                  </a:lnTo>
                  <a:lnTo>
                    <a:pt x="270891" y="144017"/>
                  </a:lnTo>
                  <a:lnTo>
                    <a:pt x="27089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187957" y="2422398"/>
              <a:ext cx="361315" cy="288290"/>
            </a:xfrm>
            <a:custGeom>
              <a:avLst/>
              <a:gdLst/>
              <a:ahLst/>
              <a:cxnLst/>
              <a:rect l="l" t="t" r="r" b="b"/>
              <a:pathLst>
                <a:path w="361315" h="288289">
                  <a:moveTo>
                    <a:pt x="0" y="144017"/>
                  </a:moveTo>
                  <a:lnTo>
                    <a:pt x="90297" y="144017"/>
                  </a:lnTo>
                  <a:lnTo>
                    <a:pt x="90297" y="0"/>
                  </a:lnTo>
                  <a:lnTo>
                    <a:pt x="270891" y="0"/>
                  </a:lnTo>
                  <a:lnTo>
                    <a:pt x="270891" y="144017"/>
                  </a:lnTo>
                  <a:lnTo>
                    <a:pt x="361188" y="144017"/>
                  </a:lnTo>
                  <a:lnTo>
                    <a:pt x="180594" y="288036"/>
                  </a:lnTo>
                  <a:lnTo>
                    <a:pt x="0" y="144017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356353" y="2494026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89">
                  <a:moveTo>
                    <a:pt x="269748" y="0"/>
                  </a:moveTo>
                  <a:lnTo>
                    <a:pt x="89916" y="0"/>
                  </a:lnTo>
                  <a:lnTo>
                    <a:pt x="89916" y="144018"/>
                  </a:lnTo>
                  <a:lnTo>
                    <a:pt x="0" y="144018"/>
                  </a:lnTo>
                  <a:lnTo>
                    <a:pt x="179832" y="288036"/>
                  </a:lnTo>
                  <a:lnTo>
                    <a:pt x="359663" y="144018"/>
                  </a:lnTo>
                  <a:lnTo>
                    <a:pt x="269748" y="144018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356353" y="2494026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89">
                  <a:moveTo>
                    <a:pt x="0" y="144018"/>
                  </a:moveTo>
                  <a:lnTo>
                    <a:pt x="89916" y="144018"/>
                  </a:lnTo>
                  <a:lnTo>
                    <a:pt x="89916" y="0"/>
                  </a:lnTo>
                  <a:lnTo>
                    <a:pt x="269748" y="0"/>
                  </a:lnTo>
                  <a:lnTo>
                    <a:pt x="269748" y="144018"/>
                  </a:lnTo>
                  <a:lnTo>
                    <a:pt x="359663" y="144018"/>
                  </a:lnTo>
                  <a:lnTo>
                    <a:pt x="179832" y="288036"/>
                  </a:lnTo>
                  <a:lnTo>
                    <a:pt x="0" y="144018"/>
                  </a:lnTo>
                  <a:close/>
                </a:path>
              </a:pathLst>
            </a:custGeom>
            <a:ln w="25908">
              <a:solidFill>
                <a:srgbClr val="B66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3712363" cy="738664"/>
          </a:xfrm>
        </p:spPr>
        <p:txBody>
          <a:bodyPr/>
          <a:lstStyle/>
          <a:p>
            <a:pPr lvl="0" rtl="0"/>
            <a:r>
              <a:rPr lang="en-IN" sz="2400" dirty="0" smtClean="0">
                <a:solidFill>
                  <a:srgbClr val="C00000"/>
                </a:solidFill>
              </a:rPr>
              <a:t>Classical Characteristics</a:t>
            </a:r>
            <a:br>
              <a:rPr lang="en-IN" sz="2400" dirty="0" smtClean="0">
                <a:solidFill>
                  <a:srgbClr val="C00000"/>
                </a:solidFill>
              </a:rPr>
            </a:br>
            <a:endParaRPr lang="en-IN" sz="2400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838200"/>
            <a:ext cx="8754060" cy="548464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N" sz="2000" dirty="0" smtClean="0"/>
              <a:t>Classical approaches to taxonomy make use of morphological, physiological, biochemical, ecological, and genetic characteristics</a:t>
            </a:r>
          </a:p>
          <a:p>
            <a:pPr lvl="0" rtl="0">
              <a:lnSpc>
                <a:spcPct val="150000"/>
              </a:lnSpc>
            </a:pPr>
            <a:endParaRPr lang="en-IN" sz="2000" b="1" dirty="0" smtClean="0"/>
          </a:p>
          <a:p>
            <a:pPr lvl="0" rtl="0">
              <a:lnSpc>
                <a:spcPct val="150000"/>
              </a:lnSpc>
            </a:pPr>
            <a:r>
              <a:rPr lang="en-IN" sz="2000" b="1" dirty="0" smtClean="0"/>
              <a:t>Morphological Characteristics</a:t>
            </a:r>
            <a:endParaRPr lang="en-IN" sz="2000" dirty="0" smtClean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dirty="0" smtClean="0"/>
              <a:t>Morphology is easy to study and analyze, particularly in eukaryotic microorganisms and the more complex prokaryotes.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dirty="0" smtClean="0"/>
              <a:t> Morphological comparisons are valuable because structural features depend on the expression of many genes,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dirty="0" smtClean="0"/>
              <a:t>  usually genetically stable,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dirty="0" smtClean="0"/>
              <a:t> normally (at least in </a:t>
            </a:r>
            <a:r>
              <a:rPr lang="en-IN" sz="2000" dirty="0" err="1" smtClean="0"/>
              <a:t>eucaryotes</a:t>
            </a:r>
            <a:r>
              <a:rPr lang="en-IN" sz="2000" dirty="0" smtClean="0"/>
              <a:t>) do not vary greatly with environmental changes. 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Thus morphological similarity often is a good indication of </a:t>
            </a:r>
            <a:r>
              <a:rPr lang="en-IN" sz="2000" dirty="0" err="1" smtClean="0"/>
              <a:t>phylogenetic</a:t>
            </a:r>
            <a:r>
              <a:rPr lang="en-IN" sz="2000" dirty="0" smtClean="0"/>
              <a:t> relatedness.</a:t>
            </a:r>
          </a:p>
          <a:p>
            <a:pPr>
              <a:lnSpc>
                <a:spcPct val="150000"/>
              </a:lnSpc>
            </a:pPr>
            <a:endParaRPr lang="en-IN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304800"/>
            <a:ext cx="8610600" cy="2369880"/>
          </a:xfrm>
        </p:spPr>
        <p:txBody>
          <a:bodyPr/>
          <a:lstStyle/>
          <a:p>
            <a:r>
              <a:rPr lang="en-IN" b="1" dirty="0" err="1" smtClean="0"/>
              <a:t>i</a:t>
            </a:r>
            <a:r>
              <a:rPr lang="en-IN" b="1" dirty="0" smtClean="0"/>
              <a:t>) Cell shape and arrangement:</a:t>
            </a:r>
            <a:endParaRPr lang="en-IN" dirty="0" smtClean="0"/>
          </a:p>
          <a:p>
            <a:pPr>
              <a:buFont typeface="Wingdings" pitchFamily="2" charset="2"/>
              <a:buChar char="v"/>
            </a:pPr>
            <a:r>
              <a:rPr lang="en-IN" dirty="0" smtClean="0"/>
              <a:t>The shape of bacterial cell is governed by rigid cell wall. They may be spherical (</a:t>
            </a:r>
            <a:r>
              <a:rPr lang="en-IN" dirty="0" err="1" smtClean="0"/>
              <a:t>Cocci</a:t>
            </a:r>
            <a:r>
              <a:rPr lang="en-IN" dirty="0" smtClean="0"/>
              <a:t>), </a:t>
            </a:r>
          </a:p>
          <a:p>
            <a:pPr>
              <a:buFont typeface="Wingdings" pitchFamily="2" charset="2"/>
              <a:buChar char="v"/>
            </a:pPr>
            <a:r>
              <a:rPr lang="en-IN" dirty="0" smtClean="0"/>
              <a:t>straight rods (Bacilli), </a:t>
            </a:r>
          </a:p>
          <a:p>
            <a:pPr>
              <a:buFont typeface="Wingdings" pitchFamily="2" charset="2"/>
              <a:buChar char="v"/>
            </a:pPr>
            <a:r>
              <a:rPr lang="en-IN" dirty="0" smtClean="0"/>
              <a:t>or rods that are helically curved (</a:t>
            </a:r>
            <a:r>
              <a:rPr lang="en-IN" dirty="0" err="1" smtClean="0"/>
              <a:t>Spirilli</a:t>
            </a:r>
            <a:r>
              <a:rPr lang="en-IN" dirty="0" smtClean="0"/>
              <a:t>) </a:t>
            </a:r>
          </a:p>
          <a:p>
            <a:pPr>
              <a:buFont typeface="Wingdings" pitchFamily="2" charset="2"/>
              <a:buChar char="v"/>
            </a:pPr>
            <a:r>
              <a:rPr lang="en-IN" dirty="0" smtClean="0"/>
              <a:t>or they may be </a:t>
            </a:r>
            <a:r>
              <a:rPr lang="en-IN" dirty="0" err="1" smtClean="0"/>
              <a:t>pleomorphic</a:t>
            </a:r>
            <a:r>
              <a:rPr lang="en-IN" dirty="0" smtClean="0"/>
              <a:t> (exhibit a variety of shapes)</a:t>
            </a:r>
          </a:p>
          <a:p>
            <a:endParaRPr lang="en-IN" dirty="0"/>
          </a:p>
        </p:txBody>
      </p:sp>
      <p:pic>
        <p:nvPicPr>
          <p:cNvPr id="4" name="Picture 3" descr="C:\Users\Dell\Desktop\bacteria-viruses-4-63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743200"/>
            <a:ext cx="7086600" cy="39624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437" y="79628"/>
            <a:ext cx="8741563" cy="1231106"/>
          </a:xfrm>
        </p:spPr>
        <p:txBody>
          <a:bodyPr/>
          <a:lstStyle/>
          <a:p>
            <a:r>
              <a:rPr lang="en-IN" dirty="0" smtClean="0"/>
              <a:t>ii) Flagella: </a:t>
            </a:r>
            <a:r>
              <a:rPr lang="en-IN" b="0" dirty="0" smtClean="0"/>
              <a:t>It is used for locomotion have following arrangement</a:t>
            </a:r>
            <a:br>
              <a:rPr lang="en-IN" b="0" dirty="0" smtClean="0"/>
            </a:br>
            <a:endParaRPr lang="en-IN" b="0" dirty="0"/>
          </a:p>
        </p:txBody>
      </p:sp>
      <p:pic>
        <p:nvPicPr>
          <p:cNvPr id="4" name="Picture 3" descr="C:\Users\Dell\Desktop\bacteriology-basics-morphology-classification-staining-methods-51-63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2000"/>
            <a:ext cx="8382000" cy="36950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9600" y="4724400"/>
            <a:ext cx="8305800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b="1" dirty="0" smtClean="0"/>
              <a:t>iii) Cell size</a:t>
            </a:r>
            <a:r>
              <a:rPr lang="en-IN" dirty="0" smtClean="0"/>
              <a:t>:  Microbes differ in their cell size. </a:t>
            </a:r>
          </a:p>
          <a:p>
            <a:pPr>
              <a:lnSpc>
                <a:spcPct val="150000"/>
              </a:lnSpc>
            </a:pPr>
            <a:r>
              <a:rPr lang="en-IN" dirty="0" smtClean="0"/>
              <a:t> Bacteria range from about 1 µm to about 5 µm.</a:t>
            </a:r>
          </a:p>
          <a:p>
            <a:pPr>
              <a:lnSpc>
                <a:spcPct val="150000"/>
              </a:lnSpc>
            </a:pPr>
            <a:r>
              <a:rPr lang="en-IN" dirty="0" smtClean="0"/>
              <a:t> Viruses range between 0.015-0.2 µm while fungi range between 2-10 µm. </a:t>
            </a:r>
          </a:p>
          <a:p>
            <a:pPr>
              <a:lnSpc>
                <a:spcPct val="150000"/>
              </a:lnSpc>
            </a:pPr>
            <a:r>
              <a:rPr lang="en-IN" dirty="0" smtClean="0"/>
              <a:t>Algae are larger than all vary from 1 µm to many feet.</a:t>
            </a:r>
          </a:p>
          <a:p>
            <a:pPr>
              <a:lnSpc>
                <a:spcPct val="150000"/>
              </a:lnSpc>
            </a:pPr>
            <a:r>
              <a:rPr lang="en-IN" dirty="0" smtClean="0"/>
              <a:t> </a:t>
            </a:r>
          </a:p>
          <a:p>
            <a:pPr>
              <a:lnSpc>
                <a:spcPct val="150000"/>
              </a:lnSpc>
            </a:pPr>
            <a:endParaRPr lang="en-IN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2888</Words>
  <Application>Microsoft Office PowerPoint</Application>
  <PresentationFormat>On-screen Show (4:3)</PresentationFormat>
  <Paragraphs>458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Bacterial Taxonomy</vt:lpstr>
      <vt:lpstr>Taxonomy</vt:lpstr>
      <vt:lpstr>Phenetic Classification</vt:lpstr>
      <vt:lpstr>Bacterial Nomenclature</vt:lpstr>
      <vt:lpstr>Prokaryotic Species</vt:lpstr>
      <vt:lpstr>TECHNIQUES FOR DETERMINING BACTERIAL TAXONOMY :</vt:lpstr>
      <vt:lpstr>Classical Characteristics </vt:lpstr>
      <vt:lpstr>Slide 8</vt:lpstr>
      <vt:lpstr>ii) Flagella: It is used for locomotion have following arrangement </vt:lpstr>
      <vt:lpstr>Slide 10</vt:lpstr>
      <vt:lpstr>Physiological and Metabolic Characteristics </vt:lpstr>
      <vt:lpstr>Slide 12</vt:lpstr>
      <vt:lpstr>Slide 13</vt:lpstr>
      <vt:lpstr>Slide 14</vt:lpstr>
      <vt:lpstr>Slide 15</vt:lpstr>
      <vt:lpstr>TECHNIQUES FOR DETERMINING BACTERIAL TAXONOMY : Molecular Characteristics</vt:lpstr>
      <vt:lpstr>Nucleic Acid Base Composition </vt:lpstr>
      <vt:lpstr>Slide 18</vt:lpstr>
      <vt:lpstr>Ribosomal Gene Sequencing</vt:lpstr>
      <vt:lpstr>Bergey’s Manual</vt:lpstr>
      <vt:lpstr>Slide 21</vt:lpstr>
      <vt:lpstr>Slide 22</vt:lpstr>
      <vt:lpstr>Bergey’s Manual of Systematic Bacteriology</vt:lpstr>
      <vt:lpstr>Bergey’s Manual of Systematic Bacteriology</vt:lpstr>
      <vt:lpstr>Volume 1</vt:lpstr>
      <vt:lpstr>Domain: Archaea</vt:lpstr>
      <vt:lpstr>Slide 27</vt:lpstr>
      <vt:lpstr>Phylum Aquificae</vt:lpstr>
      <vt:lpstr>Phylum Deinococcus-Thermus</vt:lpstr>
      <vt:lpstr>Phylum Cyanobacteria</vt:lpstr>
      <vt:lpstr>Volume 2</vt:lpstr>
      <vt:lpstr>Class I- Alphaproteobacteria</vt:lpstr>
      <vt:lpstr>Class III- Gammaproteobacteria</vt:lpstr>
      <vt:lpstr>Class V- Epsilonproteobacteria</vt:lpstr>
      <vt:lpstr>Volume 3</vt:lpstr>
      <vt:lpstr>Slide 36</vt:lpstr>
      <vt:lpstr>Volume 4</vt:lpstr>
      <vt:lpstr>Volume 5</vt:lpstr>
      <vt:lpstr>Phylum Planctomycetes</vt:lpstr>
      <vt:lpstr>Phylum Spirochaetes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Bacterial Taxonomy</dc:title>
  <cp:lastModifiedBy>Dell</cp:lastModifiedBy>
  <cp:revision>25</cp:revision>
  <dcterms:created xsi:type="dcterms:W3CDTF">2021-02-18T10:11:53Z</dcterms:created>
  <dcterms:modified xsi:type="dcterms:W3CDTF">2021-04-13T16:12:00Z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2018-08-21T00:00:00Z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2021-02-18T00:00:00Z</vt:filetime>
  </property>
</Properties>
</file>