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4/13/2021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rlito"/>
                <a:cs typeface="Carlito"/>
              </a:defRPr>
            </a:lvl1pPr>
          </a:lstStyle>
          <a:p>
            <a:endParaRPr/>
          </a:p>
        </p:txBody>
      </p:sp>
      <p:sp>
        <p:nvSpPr>
          <p:cNvPr id="3" name="Holder 3"/>
          <p:cNvSpPr>
            <a:spLocks noGrp="1"/>
          </p:cNvSpPr>
          <p:nvPr>
            <p:ph type="body" idx="1"/>
          </p:nvPr>
        </p:nvSpPr>
        <p:spPr/>
        <p:txBody>
          <a:bodyPr lIns="0" tIns="0" rIns="0" bIns="0"/>
          <a:lstStyle>
            <a:lvl1pPr>
              <a:defRPr sz="21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4/13/2021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rlito"/>
                <a:cs typeface="Carlito"/>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4/13/2021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rlito"/>
                <a:cs typeface="Carlit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4/13/2021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4/13/2021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39700" y="192150"/>
            <a:ext cx="8559800" cy="1244600"/>
          </a:xfrm>
          <a:prstGeom prst="rect">
            <a:avLst/>
          </a:prstGeom>
        </p:spPr>
        <p:txBody>
          <a:bodyPr wrap="square" lIns="0" tIns="0" rIns="0" bIns="0">
            <a:spAutoFit/>
          </a:bodyPr>
          <a:lstStyle>
            <a:lvl1pPr>
              <a:defRPr sz="4000" b="0" i="0">
                <a:solidFill>
                  <a:schemeClr val="tx1"/>
                </a:solidFill>
                <a:latin typeface="Carlito"/>
                <a:cs typeface="Carlito"/>
              </a:defRPr>
            </a:lvl1pPr>
          </a:lstStyle>
          <a:p>
            <a:endParaRPr/>
          </a:p>
        </p:txBody>
      </p:sp>
      <p:sp>
        <p:nvSpPr>
          <p:cNvPr id="3" name="Holder 3"/>
          <p:cNvSpPr>
            <a:spLocks noGrp="1"/>
          </p:cNvSpPr>
          <p:nvPr>
            <p:ph type="body" idx="1"/>
          </p:nvPr>
        </p:nvSpPr>
        <p:spPr>
          <a:xfrm>
            <a:off x="622300" y="2572638"/>
            <a:ext cx="7899399" cy="1933575"/>
          </a:xfrm>
          <a:prstGeom prst="rect">
            <a:avLst/>
          </a:prstGeom>
        </p:spPr>
        <p:txBody>
          <a:bodyPr wrap="square" lIns="0" tIns="0" rIns="0" bIns="0">
            <a:spAutoFit/>
          </a:bodyPr>
          <a:lstStyle>
            <a:lvl1pPr>
              <a:defRPr sz="21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4/13/2021</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Actinobacteria" TargetMode="External"/><Relationship Id="rId2" Type="http://schemas.openxmlformats.org/officeDocument/2006/relationships/hyperlink" Target="https://en.wikipedia.org/wiki/Bacteria" TargetMode="External"/><Relationship Id="rId1" Type="http://schemas.openxmlformats.org/officeDocument/2006/relationships/slideLayout" Target="../slideLayouts/slideLayout2.xml"/><Relationship Id="rId5" Type="http://schemas.openxmlformats.org/officeDocument/2006/relationships/hyperlink" Target="https://en.wikipedia.org/wiki/Actinomycetaceae" TargetMode="External"/><Relationship Id="rId4" Type="http://schemas.openxmlformats.org/officeDocument/2006/relationships/hyperlink" Target="https://en.wikipedia.org/wiki/Actinomycetale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Nocardia" TargetMode="External"/><Relationship Id="rId2" Type="http://schemas.openxmlformats.org/officeDocument/2006/relationships/hyperlink" Target="https://en.wikipedia.org/wiki/Phenotyp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en.wikipedia.org/wiki/Bacteriophag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9800" y="2133600"/>
            <a:ext cx="5071999" cy="697230"/>
          </a:xfrm>
          <a:prstGeom prst="rect">
            <a:avLst/>
          </a:prstGeom>
        </p:spPr>
        <p:txBody>
          <a:bodyPr vert="horz" wrap="square" lIns="0" tIns="13335" rIns="0" bIns="0" rtlCol="0">
            <a:spAutoFit/>
          </a:bodyPr>
          <a:lstStyle/>
          <a:p>
            <a:pPr marL="12700">
              <a:lnSpc>
                <a:spcPct val="100000"/>
              </a:lnSpc>
              <a:spcBef>
                <a:spcPts val="105"/>
              </a:spcBef>
            </a:pPr>
            <a:r>
              <a:rPr sz="4400" b="1" spc="-20" dirty="0">
                <a:solidFill>
                  <a:srgbClr val="FF0000"/>
                </a:solidFill>
                <a:latin typeface="Carlito"/>
                <a:cs typeface="Carlito"/>
              </a:rPr>
              <a:t>Actinomycetes</a:t>
            </a:r>
            <a:endParaRPr sz="4400">
              <a:latin typeface="Carlito"/>
              <a:cs typeface="Carlito"/>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305435" algn="ctr">
              <a:lnSpc>
                <a:spcPct val="100000"/>
              </a:lnSpc>
              <a:spcBef>
                <a:spcPts val="95"/>
              </a:spcBef>
            </a:pPr>
            <a:r>
              <a:rPr spc="-25" dirty="0"/>
              <a:t>Difference </a:t>
            </a:r>
            <a:r>
              <a:rPr spc="-15" dirty="0"/>
              <a:t>between </a:t>
            </a:r>
            <a:r>
              <a:rPr spc="-10" dirty="0"/>
              <a:t>fungi</a:t>
            </a:r>
            <a:r>
              <a:rPr spc="30" dirty="0"/>
              <a:t> </a:t>
            </a:r>
            <a:r>
              <a:rPr spc="-5" dirty="0"/>
              <a:t>and</a:t>
            </a:r>
          </a:p>
          <a:p>
            <a:pPr algn="ctr">
              <a:lnSpc>
                <a:spcPct val="100000"/>
              </a:lnSpc>
              <a:tabLst>
                <a:tab pos="2903855" algn="l"/>
                <a:tab pos="8533765" algn="l"/>
              </a:tabLst>
            </a:pPr>
            <a:r>
              <a:rPr u="sng" spc="-5" dirty="0">
                <a:uFill>
                  <a:solidFill>
                    <a:srgbClr val="000000"/>
                  </a:solidFill>
                </a:uFill>
              </a:rPr>
              <a:t> 	</a:t>
            </a:r>
            <a:r>
              <a:rPr u="sng" spc="-20" dirty="0">
                <a:uFill>
                  <a:solidFill>
                    <a:srgbClr val="000000"/>
                  </a:solidFill>
                </a:uFill>
              </a:rPr>
              <a:t>Actinomycetes	</a:t>
            </a:r>
          </a:p>
        </p:txBody>
      </p:sp>
      <p:grpSp>
        <p:nvGrpSpPr>
          <p:cNvPr id="3" name="object 3"/>
          <p:cNvGrpSpPr/>
          <p:nvPr/>
        </p:nvGrpSpPr>
        <p:grpSpPr>
          <a:xfrm>
            <a:off x="152400" y="2553970"/>
            <a:ext cx="8534400" cy="876935"/>
            <a:chOff x="152400" y="2553970"/>
            <a:chExt cx="8534400" cy="876935"/>
          </a:xfrm>
        </p:grpSpPr>
        <p:sp>
          <p:nvSpPr>
            <p:cNvPr id="4" name="object 4"/>
            <p:cNvSpPr/>
            <p:nvPr/>
          </p:nvSpPr>
          <p:spPr>
            <a:xfrm>
              <a:off x="152400" y="2560319"/>
              <a:ext cx="8534400" cy="870585"/>
            </a:xfrm>
            <a:custGeom>
              <a:avLst/>
              <a:gdLst/>
              <a:ahLst/>
              <a:cxnLst/>
              <a:rect l="l" t="t" r="r" b="b"/>
              <a:pathLst>
                <a:path w="8534400" h="870585">
                  <a:moveTo>
                    <a:pt x="8534400" y="0"/>
                  </a:moveTo>
                  <a:lnTo>
                    <a:pt x="4267200" y="0"/>
                  </a:lnTo>
                  <a:lnTo>
                    <a:pt x="0" y="0"/>
                  </a:lnTo>
                  <a:lnTo>
                    <a:pt x="0" y="870585"/>
                  </a:lnTo>
                  <a:lnTo>
                    <a:pt x="4267200" y="870585"/>
                  </a:lnTo>
                  <a:lnTo>
                    <a:pt x="8534400" y="870585"/>
                  </a:lnTo>
                  <a:lnTo>
                    <a:pt x="8534400" y="0"/>
                  </a:lnTo>
                  <a:close/>
                </a:path>
              </a:pathLst>
            </a:custGeom>
            <a:solidFill>
              <a:srgbClr val="000000">
                <a:alpha val="19999"/>
              </a:srgbClr>
            </a:solidFill>
          </p:spPr>
          <p:txBody>
            <a:bodyPr wrap="square" lIns="0" tIns="0" rIns="0" bIns="0" rtlCol="0"/>
            <a:lstStyle/>
            <a:p>
              <a:endParaRPr/>
            </a:p>
          </p:txBody>
        </p:sp>
        <p:sp>
          <p:nvSpPr>
            <p:cNvPr id="5" name="object 5"/>
            <p:cNvSpPr/>
            <p:nvPr/>
          </p:nvSpPr>
          <p:spPr>
            <a:xfrm>
              <a:off x="152400" y="2560320"/>
              <a:ext cx="8534400" cy="0"/>
            </a:xfrm>
            <a:custGeom>
              <a:avLst/>
              <a:gdLst/>
              <a:ahLst/>
              <a:cxnLst/>
              <a:rect l="l" t="t" r="r" b="b"/>
              <a:pathLst>
                <a:path w="8534400">
                  <a:moveTo>
                    <a:pt x="0" y="0"/>
                  </a:moveTo>
                  <a:lnTo>
                    <a:pt x="8534400" y="0"/>
                  </a:lnTo>
                </a:path>
              </a:pathLst>
            </a:custGeom>
            <a:ln w="12700">
              <a:solidFill>
                <a:srgbClr val="000000"/>
              </a:solidFill>
            </a:ln>
          </p:spPr>
          <p:txBody>
            <a:bodyPr wrap="square" lIns="0" tIns="0" rIns="0" bIns="0" rtlCol="0"/>
            <a:lstStyle/>
            <a:p>
              <a:endParaRPr/>
            </a:p>
          </p:txBody>
        </p:sp>
      </p:grpSp>
      <p:sp>
        <p:nvSpPr>
          <p:cNvPr id="6" name="object 6"/>
          <p:cNvSpPr/>
          <p:nvPr/>
        </p:nvSpPr>
        <p:spPr>
          <a:xfrm>
            <a:off x="152400" y="4301451"/>
            <a:ext cx="8534400" cy="445134"/>
          </a:xfrm>
          <a:custGeom>
            <a:avLst/>
            <a:gdLst/>
            <a:ahLst/>
            <a:cxnLst/>
            <a:rect l="l" t="t" r="r" b="b"/>
            <a:pathLst>
              <a:path w="8534400" h="445135">
                <a:moveTo>
                  <a:pt x="8534400" y="0"/>
                </a:moveTo>
                <a:lnTo>
                  <a:pt x="4267200" y="0"/>
                </a:lnTo>
                <a:lnTo>
                  <a:pt x="0" y="0"/>
                </a:lnTo>
                <a:lnTo>
                  <a:pt x="0" y="445046"/>
                </a:lnTo>
                <a:lnTo>
                  <a:pt x="4267200" y="445046"/>
                </a:lnTo>
                <a:lnTo>
                  <a:pt x="8534400" y="445046"/>
                </a:lnTo>
                <a:lnTo>
                  <a:pt x="8534400" y="0"/>
                </a:lnTo>
                <a:close/>
              </a:path>
            </a:pathLst>
          </a:custGeom>
          <a:solidFill>
            <a:srgbClr val="000000">
              <a:alpha val="19999"/>
            </a:srgbClr>
          </a:solidFill>
        </p:spPr>
        <p:txBody>
          <a:bodyPr wrap="square" lIns="0" tIns="0" rIns="0" bIns="0" rtlCol="0"/>
          <a:lstStyle/>
          <a:p>
            <a:endParaRPr/>
          </a:p>
        </p:txBody>
      </p:sp>
      <p:grpSp>
        <p:nvGrpSpPr>
          <p:cNvPr id="7" name="object 7"/>
          <p:cNvGrpSpPr/>
          <p:nvPr/>
        </p:nvGrpSpPr>
        <p:grpSpPr>
          <a:xfrm>
            <a:off x="152400" y="5342801"/>
            <a:ext cx="8534400" cy="451484"/>
            <a:chOff x="152400" y="5342801"/>
            <a:chExt cx="8534400" cy="451484"/>
          </a:xfrm>
        </p:grpSpPr>
        <p:sp>
          <p:nvSpPr>
            <p:cNvPr id="8" name="object 8"/>
            <p:cNvSpPr/>
            <p:nvPr/>
          </p:nvSpPr>
          <p:spPr>
            <a:xfrm>
              <a:off x="152400" y="5342800"/>
              <a:ext cx="8534400" cy="445134"/>
            </a:xfrm>
            <a:custGeom>
              <a:avLst/>
              <a:gdLst/>
              <a:ahLst/>
              <a:cxnLst/>
              <a:rect l="l" t="t" r="r" b="b"/>
              <a:pathLst>
                <a:path w="8534400" h="445135">
                  <a:moveTo>
                    <a:pt x="8534400" y="0"/>
                  </a:moveTo>
                  <a:lnTo>
                    <a:pt x="4267200" y="0"/>
                  </a:lnTo>
                  <a:lnTo>
                    <a:pt x="0" y="0"/>
                  </a:lnTo>
                  <a:lnTo>
                    <a:pt x="0" y="445058"/>
                  </a:lnTo>
                  <a:lnTo>
                    <a:pt x="4267200" y="445058"/>
                  </a:lnTo>
                  <a:lnTo>
                    <a:pt x="8534400" y="445058"/>
                  </a:lnTo>
                  <a:lnTo>
                    <a:pt x="8534400" y="0"/>
                  </a:lnTo>
                  <a:close/>
                </a:path>
              </a:pathLst>
            </a:custGeom>
            <a:solidFill>
              <a:srgbClr val="000000">
                <a:alpha val="19999"/>
              </a:srgbClr>
            </a:solidFill>
          </p:spPr>
          <p:txBody>
            <a:bodyPr wrap="square" lIns="0" tIns="0" rIns="0" bIns="0" rtlCol="0"/>
            <a:lstStyle/>
            <a:p>
              <a:endParaRPr/>
            </a:p>
          </p:txBody>
        </p:sp>
        <p:sp>
          <p:nvSpPr>
            <p:cNvPr id="9" name="object 9"/>
            <p:cNvSpPr/>
            <p:nvPr/>
          </p:nvSpPr>
          <p:spPr>
            <a:xfrm>
              <a:off x="152400" y="5787859"/>
              <a:ext cx="8534400" cy="0"/>
            </a:xfrm>
            <a:custGeom>
              <a:avLst/>
              <a:gdLst/>
              <a:ahLst/>
              <a:cxnLst/>
              <a:rect l="l" t="t" r="r" b="b"/>
              <a:pathLst>
                <a:path w="8534400">
                  <a:moveTo>
                    <a:pt x="0" y="0"/>
                  </a:moveTo>
                  <a:lnTo>
                    <a:pt x="8534400" y="0"/>
                  </a:lnTo>
                </a:path>
              </a:pathLst>
            </a:custGeom>
            <a:ln w="12700">
              <a:solidFill>
                <a:srgbClr val="000000"/>
              </a:solidFill>
            </a:ln>
          </p:spPr>
          <p:txBody>
            <a:bodyPr wrap="square" lIns="0" tIns="0" rIns="0" bIns="0" rtlCol="0"/>
            <a:lstStyle/>
            <a:p>
              <a:endParaRPr/>
            </a:p>
          </p:txBody>
        </p:sp>
      </p:grpSp>
      <p:sp>
        <p:nvSpPr>
          <p:cNvPr id="10" name="object 10"/>
          <p:cNvSpPr txBox="1"/>
          <p:nvPr/>
        </p:nvSpPr>
        <p:spPr>
          <a:xfrm>
            <a:off x="231140" y="1663953"/>
            <a:ext cx="3655060" cy="299720"/>
          </a:xfrm>
          <a:prstGeom prst="rect">
            <a:avLst/>
          </a:prstGeom>
        </p:spPr>
        <p:txBody>
          <a:bodyPr vert="horz" wrap="square" lIns="0" tIns="12700" rIns="0" bIns="0" rtlCol="0">
            <a:spAutoFit/>
          </a:bodyPr>
          <a:lstStyle/>
          <a:p>
            <a:pPr marL="12700">
              <a:lnSpc>
                <a:spcPct val="100000"/>
              </a:lnSpc>
              <a:spcBef>
                <a:spcPts val="100"/>
              </a:spcBef>
              <a:tabLst>
                <a:tab pos="628015" algn="l"/>
                <a:tab pos="1494155" algn="l"/>
                <a:tab pos="2390140" algn="l"/>
                <a:tab pos="3448050" algn="l"/>
              </a:tabLst>
            </a:pPr>
            <a:r>
              <a:rPr sz="1800" dirty="0">
                <a:latin typeface="Carlito"/>
                <a:cs typeface="Carlito"/>
              </a:rPr>
              <a:t>g</a:t>
            </a:r>
            <a:r>
              <a:rPr sz="1800" spc="-40" dirty="0">
                <a:latin typeface="Carlito"/>
                <a:cs typeface="Carlito"/>
              </a:rPr>
              <a:t>r</a:t>
            </a:r>
            <a:r>
              <a:rPr sz="1800" dirty="0">
                <a:latin typeface="Carlito"/>
                <a:cs typeface="Carlito"/>
              </a:rPr>
              <a:t>am	</a:t>
            </a:r>
            <a:r>
              <a:rPr sz="1800" spc="-5" dirty="0">
                <a:latin typeface="Carlito"/>
                <a:cs typeface="Carlito"/>
              </a:rPr>
              <a:t>po</a:t>
            </a:r>
            <a:r>
              <a:rPr sz="1800" dirty="0">
                <a:latin typeface="Carlito"/>
                <a:cs typeface="Carlito"/>
              </a:rPr>
              <a:t>s</a:t>
            </a:r>
            <a:r>
              <a:rPr sz="1800" spc="-5" dirty="0">
                <a:latin typeface="Carlito"/>
                <a:cs typeface="Carlito"/>
              </a:rPr>
              <a:t>i</a:t>
            </a:r>
            <a:r>
              <a:rPr sz="1800" dirty="0">
                <a:latin typeface="Carlito"/>
                <a:cs typeface="Carlito"/>
              </a:rPr>
              <a:t>t</a:t>
            </a:r>
            <a:r>
              <a:rPr sz="1800" spc="-10" dirty="0">
                <a:latin typeface="Carlito"/>
                <a:cs typeface="Carlito"/>
              </a:rPr>
              <a:t>iv</a:t>
            </a:r>
            <a:r>
              <a:rPr sz="1800" dirty="0">
                <a:latin typeface="Carlito"/>
                <a:cs typeface="Carlito"/>
              </a:rPr>
              <a:t>e	</a:t>
            </a:r>
            <a:r>
              <a:rPr sz="1800" spc="-5" dirty="0">
                <a:latin typeface="Carlito"/>
                <a:cs typeface="Carlito"/>
              </a:rPr>
              <a:t>bac</a:t>
            </a:r>
            <a:r>
              <a:rPr sz="1800" spc="-30" dirty="0">
                <a:latin typeface="Carlito"/>
                <a:cs typeface="Carlito"/>
              </a:rPr>
              <a:t>t</a:t>
            </a:r>
            <a:r>
              <a:rPr sz="1800" dirty="0">
                <a:latin typeface="Carlito"/>
                <a:cs typeface="Carlito"/>
              </a:rPr>
              <a:t>er</a:t>
            </a:r>
            <a:r>
              <a:rPr sz="1800" spc="-10" dirty="0">
                <a:latin typeface="Carlito"/>
                <a:cs typeface="Carlito"/>
              </a:rPr>
              <a:t>i</a:t>
            </a:r>
            <a:r>
              <a:rPr sz="1800" dirty="0">
                <a:latin typeface="Carlito"/>
                <a:cs typeface="Carlito"/>
              </a:rPr>
              <a:t>a	</a:t>
            </a:r>
            <a:r>
              <a:rPr sz="1800" spc="-5" dirty="0">
                <a:latin typeface="Carlito"/>
                <a:cs typeface="Carlito"/>
              </a:rPr>
              <a:t>b</a:t>
            </a:r>
            <a:r>
              <a:rPr sz="1800" dirty="0">
                <a:latin typeface="Carlito"/>
                <a:cs typeface="Carlito"/>
              </a:rPr>
              <a:t>e</a:t>
            </a:r>
            <a:r>
              <a:rPr sz="1800" spc="-5" dirty="0">
                <a:latin typeface="Carlito"/>
                <a:cs typeface="Carlito"/>
              </a:rPr>
              <a:t>lon</a:t>
            </a:r>
            <a:r>
              <a:rPr sz="1800" spc="15" dirty="0">
                <a:latin typeface="Carlito"/>
                <a:cs typeface="Carlito"/>
              </a:rPr>
              <a:t>g</a:t>
            </a:r>
            <a:r>
              <a:rPr sz="1800" spc="-5" dirty="0">
                <a:latin typeface="Carlito"/>
                <a:cs typeface="Carlito"/>
              </a:rPr>
              <a:t>in</a:t>
            </a:r>
            <a:r>
              <a:rPr sz="1800" dirty="0">
                <a:latin typeface="Carlito"/>
                <a:cs typeface="Carlito"/>
              </a:rPr>
              <a:t>g	</a:t>
            </a:r>
            <a:r>
              <a:rPr sz="1800" spc="-15" dirty="0">
                <a:latin typeface="Carlito"/>
                <a:cs typeface="Carlito"/>
              </a:rPr>
              <a:t>to</a:t>
            </a:r>
            <a:endParaRPr sz="1800">
              <a:latin typeface="Carlito"/>
              <a:cs typeface="Carlito"/>
            </a:endParaRPr>
          </a:p>
        </p:txBody>
      </p:sp>
      <p:sp>
        <p:nvSpPr>
          <p:cNvPr id="11" name="object 11"/>
          <p:cNvSpPr txBox="1"/>
          <p:nvPr/>
        </p:nvSpPr>
        <p:spPr>
          <a:xfrm>
            <a:off x="231140" y="1937969"/>
            <a:ext cx="3709035" cy="300355"/>
          </a:xfrm>
          <a:prstGeom prst="rect">
            <a:avLst/>
          </a:prstGeom>
        </p:spPr>
        <p:txBody>
          <a:bodyPr vert="horz" wrap="square" lIns="0" tIns="12700" rIns="0" bIns="0" rtlCol="0">
            <a:spAutoFit/>
          </a:bodyPr>
          <a:lstStyle/>
          <a:p>
            <a:pPr marL="12700">
              <a:lnSpc>
                <a:spcPct val="100000"/>
              </a:lnSpc>
              <a:spcBef>
                <a:spcPts val="100"/>
              </a:spcBef>
              <a:tabLst>
                <a:tab pos="772795" algn="l"/>
                <a:tab pos="1172210" algn="l"/>
                <a:tab pos="1693545" algn="l"/>
                <a:tab pos="3258820" algn="l"/>
              </a:tabLst>
            </a:pPr>
            <a:r>
              <a:rPr sz="1800" spc="-10" dirty="0">
                <a:latin typeface="Carlito"/>
                <a:cs typeface="Carlito"/>
              </a:rPr>
              <a:t>g</a:t>
            </a:r>
            <a:r>
              <a:rPr sz="1800" dirty="0">
                <a:latin typeface="Carlito"/>
                <a:cs typeface="Carlito"/>
              </a:rPr>
              <a:t>enus	</a:t>
            </a:r>
            <a:r>
              <a:rPr sz="1800" spc="-5" dirty="0">
                <a:latin typeface="Carlito"/>
                <a:cs typeface="Carlito"/>
              </a:rPr>
              <a:t>o</a:t>
            </a:r>
            <a:r>
              <a:rPr sz="1800" dirty="0">
                <a:latin typeface="Carlito"/>
                <a:cs typeface="Carlito"/>
              </a:rPr>
              <a:t>f	the	A</a:t>
            </a:r>
            <a:r>
              <a:rPr sz="1800" spc="-5" dirty="0">
                <a:latin typeface="Carlito"/>
                <a:cs typeface="Carlito"/>
              </a:rPr>
              <a:t>c</a:t>
            </a:r>
            <a:r>
              <a:rPr sz="1800" dirty="0">
                <a:latin typeface="Carlito"/>
                <a:cs typeface="Carlito"/>
              </a:rPr>
              <a:t>t</a:t>
            </a:r>
            <a:r>
              <a:rPr sz="1800" spc="-15" dirty="0">
                <a:latin typeface="Carlito"/>
                <a:cs typeface="Carlito"/>
              </a:rPr>
              <a:t>i</a:t>
            </a:r>
            <a:r>
              <a:rPr sz="1800" spc="-5" dirty="0">
                <a:latin typeface="Carlito"/>
                <a:cs typeface="Carlito"/>
              </a:rPr>
              <a:t>n</a:t>
            </a:r>
            <a:r>
              <a:rPr sz="1800" spc="10" dirty="0">
                <a:latin typeface="Carlito"/>
                <a:cs typeface="Carlito"/>
              </a:rPr>
              <a:t>o</a:t>
            </a:r>
            <a:r>
              <a:rPr sz="1800" spc="-5" dirty="0">
                <a:latin typeface="Carlito"/>
                <a:cs typeface="Carlito"/>
              </a:rPr>
              <a:t>bac</a:t>
            </a:r>
            <a:r>
              <a:rPr sz="1800" spc="-35" dirty="0">
                <a:latin typeface="Carlito"/>
                <a:cs typeface="Carlito"/>
              </a:rPr>
              <a:t>t</a:t>
            </a:r>
            <a:r>
              <a:rPr sz="1800" dirty="0">
                <a:latin typeface="Carlito"/>
                <a:cs typeface="Carlito"/>
              </a:rPr>
              <a:t>e</a:t>
            </a:r>
            <a:r>
              <a:rPr sz="1800" spc="5" dirty="0">
                <a:latin typeface="Carlito"/>
                <a:cs typeface="Carlito"/>
              </a:rPr>
              <a:t>r</a:t>
            </a:r>
            <a:r>
              <a:rPr sz="1800" dirty="0">
                <a:latin typeface="Carlito"/>
                <a:cs typeface="Carlito"/>
              </a:rPr>
              <a:t>ia	</a:t>
            </a:r>
            <a:r>
              <a:rPr sz="1800" spc="-10" dirty="0">
                <a:latin typeface="Carlito"/>
                <a:cs typeface="Carlito"/>
              </a:rPr>
              <a:t>cl</a:t>
            </a:r>
            <a:r>
              <a:rPr sz="1800" dirty="0">
                <a:latin typeface="Carlito"/>
                <a:cs typeface="Carlito"/>
              </a:rPr>
              <a:t>ass</a:t>
            </a:r>
            <a:endParaRPr sz="1800">
              <a:latin typeface="Carlito"/>
              <a:cs typeface="Carlito"/>
            </a:endParaRPr>
          </a:p>
        </p:txBody>
      </p:sp>
      <p:sp>
        <p:nvSpPr>
          <p:cNvPr id="12" name="object 12"/>
          <p:cNvSpPr txBox="1"/>
          <p:nvPr/>
        </p:nvSpPr>
        <p:spPr>
          <a:xfrm>
            <a:off x="231140" y="2212975"/>
            <a:ext cx="83820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rlito"/>
                <a:cs typeface="Carlito"/>
              </a:rPr>
              <a:t>bacteria.</a:t>
            </a:r>
            <a:endParaRPr sz="1800">
              <a:latin typeface="Carlito"/>
              <a:cs typeface="Carlito"/>
            </a:endParaRPr>
          </a:p>
        </p:txBody>
      </p:sp>
      <p:sp>
        <p:nvSpPr>
          <p:cNvPr id="13" name="object 13"/>
          <p:cNvSpPr txBox="1"/>
          <p:nvPr/>
        </p:nvSpPr>
        <p:spPr>
          <a:xfrm>
            <a:off x="231140" y="1389634"/>
            <a:ext cx="8608060" cy="566822"/>
          </a:xfrm>
          <a:prstGeom prst="rect">
            <a:avLst/>
          </a:prstGeom>
        </p:spPr>
        <p:txBody>
          <a:bodyPr vert="horz" wrap="square" lIns="0" tIns="12700" rIns="0" bIns="0" rtlCol="0">
            <a:spAutoFit/>
          </a:bodyPr>
          <a:lstStyle/>
          <a:p>
            <a:pPr marL="12700">
              <a:lnSpc>
                <a:spcPct val="100000"/>
              </a:lnSpc>
              <a:spcBef>
                <a:spcPts val="100"/>
              </a:spcBef>
              <a:tabLst>
                <a:tab pos="4331970" algn="l"/>
              </a:tabLst>
            </a:pPr>
            <a:r>
              <a:rPr sz="1800" spc="-10" dirty="0">
                <a:latin typeface="Carlito"/>
                <a:cs typeface="Carlito"/>
              </a:rPr>
              <a:t>Actinomycetes  are</a:t>
            </a:r>
            <a:r>
              <a:rPr sz="1800" spc="310" dirty="0">
                <a:latin typeface="Carlito"/>
                <a:cs typeface="Carlito"/>
              </a:rPr>
              <a:t> </a:t>
            </a:r>
            <a:r>
              <a:rPr sz="1800" spc="-5" dirty="0">
                <a:latin typeface="Carlito"/>
                <a:cs typeface="Carlito"/>
              </a:rPr>
              <a:t>non-motile</a:t>
            </a:r>
            <a:r>
              <a:rPr sz="1800" spc="375" dirty="0">
                <a:latin typeface="Carlito"/>
                <a:cs typeface="Carlito"/>
              </a:rPr>
              <a:t> </a:t>
            </a:r>
            <a:r>
              <a:rPr sz="1800" spc="-5" dirty="0">
                <a:latin typeface="Carlito"/>
                <a:cs typeface="Carlito"/>
              </a:rPr>
              <a:t>filamentous	Fungi </a:t>
            </a:r>
            <a:r>
              <a:rPr sz="1800" spc="-10" dirty="0">
                <a:latin typeface="Carlito"/>
                <a:cs typeface="Carlito"/>
              </a:rPr>
              <a:t>are </a:t>
            </a:r>
            <a:r>
              <a:rPr sz="1800" dirty="0">
                <a:latin typeface="Carlito"/>
                <a:cs typeface="Carlito"/>
              </a:rPr>
              <a:t>a </a:t>
            </a:r>
            <a:r>
              <a:rPr sz="1800" spc="-5" dirty="0">
                <a:latin typeface="Carlito"/>
                <a:cs typeface="Carlito"/>
              </a:rPr>
              <a:t>group of </a:t>
            </a:r>
            <a:r>
              <a:rPr sz="1800" spc="-10" dirty="0">
                <a:latin typeface="Carlito"/>
                <a:cs typeface="Carlito"/>
              </a:rPr>
              <a:t>microorganism</a:t>
            </a:r>
            <a:r>
              <a:rPr sz="1800" spc="204" dirty="0">
                <a:latin typeface="Carlito"/>
                <a:cs typeface="Carlito"/>
              </a:rPr>
              <a:t> </a:t>
            </a:r>
            <a:r>
              <a:rPr sz="1800" spc="-5" dirty="0">
                <a:latin typeface="Carlito"/>
                <a:cs typeface="Carlito"/>
              </a:rPr>
              <a:t>which</a:t>
            </a:r>
            <a:endParaRPr sz="1800">
              <a:latin typeface="Carlito"/>
              <a:cs typeface="Carlito"/>
            </a:endParaRPr>
          </a:p>
        </p:txBody>
      </p:sp>
      <p:sp>
        <p:nvSpPr>
          <p:cNvPr id="14" name="object 14"/>
          <p:cNvSpPr txBox="1"/>
          <p:nvPr/>
        </p:nvSpPr>
        <p:spPr>
          <a:xfrm>
            <a:off x="4002151" y="1663953"/>
            <a:ext cx="1287780" cy="574675"/>
          </a:xfrm>
          <a:prstGeom prst="rect">
            <a:avLst/>
          </a:prstGeom>
        </p:spPr>
        <p:txBody>
          <a:bodyPr vert="horz" wrap="square" lIns="0" tIns="12700" rIns="0" bIns="0" rtlCol="0">
            <a:spAutoFit/>
          </a:bodyPr>
          <a:lstStyle/>
          <a:p>
            <a:pPr marL="12700">
              <a:lnSpc>
                <a:spcPct val="100000"/>
              </a:lnSpc>
              <a:spcBef>
                <a:spcPts val="100"/>
              </a:spcBef>
              <a:tabLst>
                <a:tab pos="509270" algn="l"/>
              </a:tabLst>
            </a:pPr>
            <a:r>
              <a:rPr sz="1800" dirty="0">
                <a:latin typeface="Carlito"/>
                <a:cs typeface="Carlito"/>
              </a:rPr>
              <a:t>the	</a:t>
            </a:r>
            <a:r>
              <a:rPr sz="1800" spc="-5" dirty="0">
                <a:latin typeface="Carlito"/>
                <a:cs typeface="Carlito"/>
              </a:rPr>
              <a:t>includes</a:t>
            </a:r>
            <a:endParaRPr sz="1800">
              <a:latin typeface="Carlito"/>
              <a:cs typeface="Carlito"/>
            </a:endParaRPr>
          </a:p>
          <a:p>
            <a:pPr marL="134620">
              <a:lnSpc>
                <a:spcPct val="100000"/>
              </a:lnSpc>
            </a:pPr>
            <a:r>
              <a:rPr sz="1800" spc="-5" dirty="0">
                <a:latin typeface="Carlito"/>
                <a:cs typeface="Carlito"/>
              </a:rPr>
              <a:t>of</a:t>
            </a:r>
            <a:endParaRPr sz="1800">
              <a:latin typeface="Carlito"/>
              <a:cs typeface="Carlito"/>
            </a:endParaRPr>
          </a:p>
        </p:txBody>
      </p:sp>
      <p:sp>
        <p:nvSpPr>
          <p:cNvPr id="15" name="object 15"/>
          <p:cNvSpPr txBox="1"/>
          <p:nvPr/>
        </p:nvSpPr>
        <p:spPr>
          <a:xfrm>
            <a:off x="5598033" y="1663953"/>
            <a:ext cx="56261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rlito"/>
                <a:cs typeface="Carlito"/>
              </a:rPr>
              <a:t>sin</a:t>
            </a:r>
            <a:r>
              <a:rPr sz="1800" dirty="0">
                <a:latin typeface="Carlito"/>
                <a:cs typeface="Carlito"/>
              </a:rPr>
              <a:t>gle</a:t>
            </a:r>
            <a:endParaRPr sz="1800">
              <a:latin typeface="Carlito"/>
              <a:cs typeface="Carlito"/>
            </a:endParaRPr>
          </a:p>
        </p:txBody>
      </p:sp>
      <p:sp>
        <p:nvSpPr>
          <p:cNvPr id="16" name="object 16"/>
          <p:cNvSpPr txBox="1"/>
          <p:nvPr/>
        </p:nvSpPr>
        <p:spPr>
          <a:xfrm>
            <a:off x="6468236" y="1663953"/>
            <a:ext cx="34163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rlito"/>
                <a:cs typeface="Carlito"/>
              </a:rPr>
              <a:t>c</a:t>
            </a:r>
            <a:r>
              <a:rPr sz="1800" dirty="0">
                <a:latin typeface="Carlito"/>
                <a:cs typeface="Carlito"/>
              </a:rPr>
              <a:t>e</a:t>
            </a:r>
            <a:r>
              <a:rPr sz="1800" spc="5" dirty="0">
                <a:latin typeface="Carlito"/>
                <a:cs typeface="Carlito"/>
              </a:rPr>
              <a:t>l</a:t>
            </a:r>
            <a:r>
              <a:rPr sz="1800" dirty="0">
                <a:latin typeface="Carlito"/>
                <a:cs typeface="Carlito"/>
              </a:rPr>
              <a:t>l</a:t>
            </a:r>
            <a:endParaRPr sz="1800">
              <a:latin typeface="Carlito"/>
              <a:cs typeface="Carlito"/>
            </a:endParaRPr>
          </a:p>
        </p:txBody>
      </p:sp>
      <p:sp>
        <p:nvSpPr>
          <p:cNvPr id="17" name="object 17"/>
          <p:cNvSpPr txBox="1"/>
          <p:nvPr/>
        </p:nvSpPr>
        <p:spPr>
          <a:xfrm>
            <a:off x="4498975" y="1937969"/>
            <a:ext cx="1186815" cy="300355"/>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rlito"/>
                <a:cs typeface="Carlito"/>
              </a:rPr>
              <a:t>multicellular</a:t>
            </a:r>
            <a:endParaRPr sz="1800">
              <a:latin typeface="Carlito"/>
              <a:cs typeface="Carlito"/>
            </a:endParaRPr>
          </a:p>
        </p:txBody>
      </p:sp>
      <p:sp>
        <p:nvSpPr>
          <p:cNvPr id="18" name="object 18"/>
          <p:cNvSpPr txBox="1"/>
          <p:nvPr/>
        </p:nvSpPr>
        <p:spPr>
          <a:xfrm>
            <a:off x="5861684" y="1937969"/>
            <a:ext cx="971550" cy="300355"/>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rlito"/>
                <a:cs typeface="Carlito"/>
              </a:rPr>
              <a:t>organisms</a:t>
            </a:r>
            <a:endParaRPr sz="1800">
              <a:latin typeface="Carlito"/>
              <a:cs typeface="Carlito"/>
            </a:endParaRPr>
          </a:p>
        </p:txBody>
      </p:sp>
      <p:sp>
        <p:nvSpPr>
          <p:cNvPr id="19" name="object 19"/>
          <p:cNvSpPr txBox="1"/>
          <p:nvPr/>
        </p:nvSpPr>
        <p:spPr>
          <a:xfrm>
            <a:off x="7009256" y="1663953"/>
            <a:ext cx="1598295" cy="574675"/>
          </a:xfrm>
          <a:prstGeom prst="rect">
            <a:avLst/>
          </a:prstGeom>
        </p:spPr>
        <p:txBody>
          <a:bodyPr vert="horz" wrap="square" lIns="0" tIns="12700" rIns="0" bIns="0" rtlCol="0">
            <a:spAutoFit/>
          </a:bodyPr>
          <a:lstStyle/>
          <a:p>
            <a:pPr marL="118745">
              <a:lnSpc>
                <a:spcPct val="100000"/>
              </a:lnSpc>
              <a:spcBef>
                <a:spcPts val="100"/>
              </a:spcBef>
              <a:tabLst>
                <a:tab pos="805180" algn="l"/>
              </a:tabLst>
            </a:pPr>
            <a:r>
              <a:rPr sz="1800" dirty="0">
                <a:latin typeface="Carlito"/>
                <a:cs typeface="Carlito"/>
              </a:rPr>
              <a:t>a</a:t>
            </a:r>
            <a:r>
              <a:rPr sz="1800" spc="10" dirty="0">
                <a:latin typeface="Carlito"/>
                <a:cs typeface="Carlito"/>
              </a:rPr>
              <a:t>n</a:t>
            </a:r>
            <a:r>
              <a:rPr sz="1800" dirty="0">
                <a:latin typeface="Carlito"/>
                <a:cs typeface="Carlito"/>
              </a:rPr>
              <a:t>d	</a:t>
            </a:r>
            <a:r>
              <a:rPr sz="1800" spc="-20" dirty="0">
                <a:latin typeface="Carlito"/>
                <a:cs typeface="Carlito"/>
              </a:rPr>
              <a:t>c</a:t>
            </a:r>
            <a:r>
              <a:rPr sz="1800" spc="-5" dirty="0">
                <a:latin typeface="Carlito"/>
                <a:cs typeface="Carlito"/>
              </a:rPr>
              <a:t>ompl</a:t>
            </a:r>
            <a:r>
              <a:rPr sz="1800" spc="-25" dirty="0">
                <a:latin typeface="Carlito"/>
                <a:cs typeface="Carlito"/>
              </a:rPr>
              <a:t>e</a:t>
            </a:r>
            <a:r>
              <a:rPr sz="1800" dirty="0">
                <a:latin typeface="Carlito"/>
                <a:cs typeface="Carlito"/>
              </a:rPr>
              <a:t>x</a:t>
            </a:r>
            <a:endParaRPr sz="1800">
              <a:latin typeface="Carlito"/>
              <a:cs typeface="Carlito"/>
            </a:endParaRPr>
          </a:p>
          <a:p>
            <a:pPr marL="12700">
              <a:lnSpc>
                <a:spcPct val="100000"/>
              </a:lnSpc>
            </a:pPr>
            <a:r>
              <a:rPr sz="1800" spc="-5" dirty="0">
                <a:latin typeface="Carlito"/>
                <a:cs typeface="Carlito"/>
              </a:rPr>
              <a:t>such</a:t>
            </a:r>
            <a:endParaRPr sz="1800">
              <a:latin typeface="Carlito"/>
              <a:cs typeface="Carlito"/>
            </a:endParaRPr>
          </a:p>
        </p:txBody>
      </p:sp>
      <p:sp>
        <p:nvSpPr>
          <p:cNvPr id="20" name="object 20"/>
          <p:cNvSpPr txBox="1"/>
          <p:nvPr/>
        </p:nvSpPr>
        <p:spPr>
          <a:xfrm>
            <a:off x="7637526" y="1937969"/>
            <a:ext cx="972185" cy="300355"/>
          </a:xfrm>
          <a:prstGeom prst="rect">
            <a:avLst/>
          </a:prstGeom>
        </p:spPr>
        <p:txBody>
          <a:bodyPr vert="horz" wrap="square" lIns="0" tIns="12700" rIns="0" bIns="0" rtlCol="0">
            <a:spAutoFit/>
          </a:bodyPr>
          <a:lstStyle/>
          <a:p>
            <a:pPr marL="12700">
              <a:lnSpc>
                <a:spcPct val="100000"/>
              </a:lnSpc>
              <a:spcBef>
                <a:spcPts val="100"/>
              </a:spcBef>
              <a:tabLst>
                <a:tab pos="413384" algn="l"/>
              </a:tabLst>
            </a:pPr>
            <a:r>
              <a:rPr sz="1800" dirty="0">
                <a:latin typeface="Carlito"/>
                <a:cs typeface="Carlito"/>
              </a:rPr>
              <a:t>as	</a:t>
            </a:r>
            <a:r>
              <a:rPr sz="1800" spc="-25" dirty="0">
                <a:latin typeface="Carlito"/>
                <a:cs typeface="Carlito"/>
              </a:rPr>
              <a:t>y</a:t>
            </a:r>
            <a:r>
              <a:rPr sz="1800" dirty="0">
                <a:latin typeface="Carlito"/>
                <a:cs typeface="Carlito"/>
              </a:rPr>
              <a:t>ea</a:t>
            </a:r>
            <a:r>
              <a:rPr sz="1800" spc="-20" dirty="0">
                <a:latin typeface="Carlito"/>
                <a:cs typeface="Carlito"/>
              </a:rPr>
              <a:t>s</a:t>
            </a:r>
            <a:r>
              <a:rPr sz="1800" dirty="0">
                <a:latin typeface="Carlito"/>
                <a:cs typeface="Carlito"/>
              </a:rPr>
              <a:t>t,</a:t>
            </a:r>
            <a:endParaRPr sz="1800">
              <a:latin typeface="Carlito"/>
              <a:cs typeface="Carlito"/>
            </a:endParaRPr>
          </a:p>
        </p:txBody>
      </p:sp>
      <p:sp>
        <p:nvSpPr>
          <p:cNvPr id="21" name="object 21"/>
          <p:cNvSpPr txBox="1"/>
          <p:nvPr/>
        </p:nvSpPr>
        <p:spPr>
          <a:xfrm>
            <a:off x="4498975" y="2212975"/>
            <a:ext cx="237109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rlito"/>
                <a:cs typeface="Carlito"/>
              </a:rPr>
              <a:t>mushrooms, </a:t>
            </a:r>
            <a:r>
              <a:rPr sz="1800" dirty="0">
                <a:latin typeface="Carlito"/>
                <a:cs typeface="Carlito"/>
              </a:rPr>
              <a:t>moulds,</a:t>
            </a:r>
            <a:r>
              <a:rPr sz="1800" spc="-75" dirty="0">
                <a:latin typeface="Carlito"/>
                <a:cs typeface="Carlito"/>
              </a:rPr>
              <a:t> </a:t>
            </a:r>
            <a:r>
              <a:rPr sz="1800" spc="-15" dirty="0">
                <a:latin typeface="Carlito"/>
                <a:cs typeface="Carlito"/>
              </a:rPr>
              <a:t>etc.</a:t>
            </a:r>
            <a:endParaRPr sz="1800">
              <a:latin typeface="Carlito"/>
              <a:cs typeface="Carlito"/>
            </a:endParaRPr>
          </a:p>
        </p:txBody>
      </p:sp>
      <p:sp>
        <p:nvSpPr>
          <p:cNvPr id="22" name="object 22"/>
          <p:cNvSpPr txBox="1"/>
          <p:nvPr/>
        </p:nvSpPr>
        <p:spPr>
          <a:xfrm>
            <a:off x="2339085" y="2821304"/>
            <a:ext cx="312420" cy="299720"/>
          </a:xfrm>
          <a:prstGeom prst="rect">
            <a:avLst/>
          </a:prstGeom>
        </p:spPr>
        <p:txBody>
          <a:bodyPr vert="horz" wrap="square" lIns="0" tIns="12700" rIns="0" bIns="0" rtlCol="0">
            <a:spAutoFit/>
          </a:bodyPr>
          <a:lstStyle/>
          <a:p>
            <a:pPr>
              <a:lnSpc>
                <a:spcPct val="100000"/>
              </a:lnSpc>
              <a:spcBef>
                <a:spcPts val="100"/>
              </a:spcBef>
            </a:pPr>
            <a:r>
              <a:rPr sz="1800" dirty="0">
                <a:latin typeface="Carlito"/>
                <a:cs typeface="Carlito"/>
              </a:rPr>
              <a:t>a</a:t>
            </a:r>
            <a:r>
              <a:rPr sz="1800" spc="-30" dirty="0">
                <a:latin typeface="Carlito"/>
                <a:cs typeface="Carlito"/>
              </a:rPr>
              <a:t>r</a:t>
            </a:r>
            <a:r>
              <a:rPr sz="1800" dirty="0">
                <a:latin typeface="Carlito"/>
                <a:cs typeface="Carlito"/>
              </a:rPr>
              <a:t>e</a:t>
            </a:r>
            <a:endParaRPr sz="1800">
              <a:latin typeface="Carlito"/>
              <a:cs typeface="Carlito"/>
            </a:endParaRPr>
          </a:p>
        </p:txBody>
      </p:sp>
      <p:sp>
        <p:nvSpPr>
          <p:cNvPr id="23" name="object 23"/>
          <p:cNvSpPr txBox="1"/>
          <p:nvPr/>
        </p:nvSpPr>
        <p:spPr>
          <a:xfrm>
            <a:off x="2971800" y="2821304"/>
            <a:ext cx="1269491" cy="289823"/>
          </a:xfrm>
          <a:prstGeom prst="rect">
            <a:avLst/>
          </a:prstGeom>
        </p:spPr>
        <p:txBody>
          <a:bodyPr vert="horz" wrap="square" lIns="0" tIns="12700" rIns="0" bIns="0" rtlCol="0">
            <a:spAutoFit/>
          </a:bodyPr>
          <a:lstStyle/>
          <a:p>
            <a:pPr>
              <a:lnSpc>
                <a:spcPct val="100000"/>
              </a:lnSpc>
              <a:spcBef>
                <a:spcPts val="100"/>
              </a:spcBef>
            </a:pPr>
            <a:r>
              <a:rPr sz="1800" spc="10" dirty="0">
                <a:latin typeface="Carlito"/>
                <a:cs typeface="Carlito"/>
              </a:rPr>
              <a:t>p</a:t>
            </a:r>
            <a:r>
              <a:rPr sz="1800" spc="-30" dirty="0">
                <a:latin typeface="Carlito"/>
                <a:cs typeface="Carlito"/>
              </a:rPr>
              <a:t>r</a:t>
            </a:r>
            <a:r>
              <a:rPr sz="1800" spc="-5" dirty="0">
                <a:latin typeface="Carlito"/>
                <a:cs typeface="Carlito"/>
              </a:rPr>
              <a:t>o</a:t>
            </a:r>
            <a:r>
              <a:rPr sz="1800" spc="-45" dirty="0">
                <a:latin typeface="Carlito"/>
                <a:cs typeface="Carlito"/>
              </a:rPr>
              <a:t>k</a:t>
            </a:r>
            <a:r>
              <a:rPr sz="1800" dirty="0">
                <a:latin typeface="Carlito"/>
                <a:cs typeface="Carlito"/>
              </a:rPr>
              <a:t>a</a:t>
            </a:r>
            <a:r>
              <a:rPr sz="1800" spc="5" dirty="0">
                <a:latin typeface="Carlito"/>
                <a:cs typeface="Carlito"/>
              </a:rPr>
              <a:t>r</a:t>
            </a:r>
            <a:r>
              <a:rPr sz="1800" spc="-25" dirty="0">
                <a:latin typeface="Carlito"/>
                <a:cs typeface="Carlito"/>
              </a:rPr>
              <a:t>y</a:t>
            </a:r>
            <a:r>
              <a:rPr sz="1800" spc="-5" dirty="0">
                <a:latin typeface="Carlito"/>
                <a:cs typeface="Carlito"/>
              </a:rPr>
              <a:t>ot</a:t>
            </a:r>
            <a:r>
              <a:rPr sz="1800" spc="-10" dirty="0">
                <a:latin typeface="Carlito"/>
                <a:cs typeface="Carlito"/>
              </a:rPr>
              <a:t>i</a:t>
            </a:r>
            <a:r>
              <a:rPr sz="1800" dirty="0">
                <a:latin typeface="Carlito"/>
                <a:cs typeface="Carlito"/>
              </a:rPr>
              <a:t>c</a:t>
            </a:r>
            <a:endParaRPr sz="1800">
              <a:latin typeface="Carlito"/>
              <a:cs typeface="Carlito"/>
            </a:endParaRPr>
          </a:p>
        </p:txBody>
      </p:sp>
      <p:sp>
        <p:nvSpPr>
          <p:cNvPr id="24" name="object 24"/>
          <p:cNvSpPr txBox="1"/>
          <p:nvPr/>
        </p:nvSpPr>
        <p:spPr>
          <a:xfrm>
            <a:off x="438302" y="2821304"/>
            <a:ext cx="1376045" cy="574675"/>
          </a:xfrm>
          <a:prstGeom prst="rect">
            <a:avLst/>
          </a:prstGeom>
        </p:spPr>
        <p:txBody>
          <a:bodyPr vert="horz" wrap="square" lIns="0" tIns="12700" rIns="0" bIns="0" rtlCol="0">
            <a:spAutoFit/>
          </a:bodyPr>
          <a:lstStyle/>
          <a:p>
            <a:pPr>
              <a:lnSpc>
                <a:spcPct val="100000"/>
              </a:lnSpc>
              <a:spcBef>
                <a:spcPts val="100"/>
              </a:spcBef>
            </a:pPr>
            <a:r>
              <a:rPr sz="1800" dirty="0">
                <a:latin typeface="Carlito"/>
                <a:cs typeface="Carlito"/>
              </a:rPr>
              <a:t>Ac</a:t>
            </a:r>
            <a:r>
              <a:rPr sz="1800" spc="-10" dirty="0">
                <a:latin typeface="Carlito"/>
                <a:cs typeface="Carlito"/>
              </a:rPr>
              <a:t>t</a:t>
            </a:r>
            <a:r>
              <a:rPr sz="1800" spc="-5" dirty="0">
                <a:latin typeface="Carlito"/>
                <a:cs typeface="Carlito"/>
              </a:rPr>
              <a:t>ino</a:t>
            </a:r>
            <a:r>
              <a:rPr sz="1800" spc="-35" dirty="0">
                <a:latin typeface="Carlito"/>
                <a:cs typeface="Carlito"/>
              </a:rPr>
              <a:t>m</a:t>
            </a:r>
            <a:r>
              <a:rPr sz="1800" spc="-25" dirty="0">
                <a:latin typeface="Carlito"/>
                <a:cs typeface="Carlito"/>
              </a:rPr>
              <a:t>y</a:t>
            </a:r>
            <a:r>
              <a:rPr sz="1800" spc="-10" dirty="0">
                <a:latin typeface="Carlito"/>
                <a:cs typeface="Carlito"/>
              </a:rPr>
              <a:t>c</a:t>
            </a:r>
            <a:r>
              <a:rPr sz="1800" dirty="0">
                <a:latin typeface="Carlito"/>
                <a:cs typeface="Carlito"/>
              </a:rPr>
              <a:t>e</a:t>
            </a:r>
            <a:r>
              <a:rPr sz="1800" spc="-25" dirty="0">
                <a:latin typeface="Carlito"/>
                <a:cs typeface="Carlito"/>
              </a:rPr>
              <a:t>t</a:t>
            </a:r>
            <a:r>
              <a:rPr sz="1800" dirty="0">
                <a:latin typeface="Carlito"/>
                <a:cs typeface="Carlito"/>
              </a:rPr>
              <a:t>es</a:t>
            </a:r>
            <a:endParaRPr sz="1800">
              <a:latin typeface="Carlito"/>
              <a:cs typeface="Carlito"/>
            </a:endParaRPr>
          </a:p>
          <a:p>
            <a:pPr>
              <a:lnSpc>
                <a:spcPct val="100000"/>
              </a:lnSpc>
            </a:pPr>
            <a:r>
              <a:rPr sz="1800" spc="-10" dirty="0">
                <a:latin typeface="Carlito"/>
                <a:cs typeface="Carlito"/>
              </a:rPr>
              <a:t>organisms.</a:t>
            </a:r>
            <a:endParaRPr sz="1800">
              <a:latin typeface="Carlito"/>
              <a:cs typeface="Carlito"/>
            </a:endParaRPr>
          </a:p>
        </p:txBody>
      </p:sp>
      <p:sp>
        <p:nvSpPr>
          <p:cNvPr id="25" name="object 25"/>
          <p:cNvSpPr txBox="1"/>
          <p:nvPr/>
        </p:nvSpPr>
        <p:spPr>
          <a:xfrm>
            <a:off x="4511675" y="2853054"/>
            <a:ext cx="2947035" cy="299720"/>
          </a:xfrm>
          <a:prstGeom prst="rect">
            <a:avLst/>
          </a:prstGeom>
        </p:spPr>
        <p:txBody>
          <a:bodyPr vert="horz" wrap="square" lIns="0" tIns="12700" rIns="0" bIns="0" rtlCol="0">
            <a:spAutoFit/>
          </a:bodyPr>
          <a:lstStyle/>
          <a:p>
            <a:pPr>
              <a:lnSpc>
                <a:spcPct val="100000"/>
              </a:lnSpc>
              <a:spcBef>
                <a:spcPts val="100"/>
              </a:spcBef>
            </a:pPr>
            <a:r>
              <a:rPr sz="1800" spc="-5" dirty="0">
                <a:latin typeface="Carlito"/>
                <a:cs typeface="Carlito"/>
              </a:rPr>
              <a:t>Fungi </a:t>
            </a:r>
            <a:r>
              <a:rPr sz="1800" spc="-10" dirty="0">
                <a:latin typeface="Carlito"/>
                <a:cs typeface="Carlito"/>
              </a:rPr>
              <a:t>are eukaryotic</a:t>
            </a:r>
            <a:r>
              <a:rPr sz="1800" spc="-5" dirty="0">
                <a:latin typeface="Carlito"/>
                <a:cs typeface="Carlito"/>
              </a:rPr>
              <a:t> </a:t>
            </a:r>
            <a:r>
              <a:rPr sz="1800" spc="-10" dirty="0">
                <a:latin typeface="Carlito"/>
                <a:cs typeface="Carlito"/>
              </a:rPr>
              <a:t>organisms.</a:t>
            </a:r>
            <a:endParaRPr sz="1800">
              <a:latin typeface="Carlito"/>
              <a:cs typeface="Carlito"/>
            </a:endParaRPr>
          </a:p>
        </p:txBody>
      </p:sp>
      <p:sp>
        <p:nvSpPr>
          <p:cNvPr id="26" name="object 26"/>
          <p:cNvSpPr txBox="1"/>
          <p:nvPr/>
        </p:nvSpPr>
        <p:spPr>
          <a:xfrm>
            <a:off x="425602" y="3692144"/>
            <a:ext cx="3719829" cy="574040"/>
          </a:xfrm>
          <a:prstGeom prst="rect">
            <a:avLst/>
          </a:prstGeom>
        </p:spPr>
        <p:txBody>
          <a:bodyPr vert="horz" wrap="square" lIns="0" tIns="12700" rIns="0" bIns="0" rtlCol="0">
            <a:spAutoFit/>
          </a:bodyPr>
          <a:lstStyle/>
          <a:p>
            <a:pPr marL="12700" marR="5080">
              <a:lnSpc>
                <a:spcPct val="100000"/>
              </a:lnSpc>
              <a:spcBef>
                <a:spcPts val="100"/>
              </a:spcBef>
            </a:pPr>
            <a:r>
              <a:rPr sz="1800" spc="-15" dirty="0">
                <a:latin typeface="Carlito"/>
                <a:cs typeface="Carlito"/>
              </a:rPr>
              <a:t>Actinomycetes </a:t>
            </a:r>
            <a:r>
              <a:rPr sz="1800" spc="-10" dirty="0">
                <a:latin typeface="Carlito"/>
                <a:cs typeface="Carlito"/>
              </a:rPr>
              <a:t>contain peptidoglycan </a:t>
            </a:r>
            <a:r>
              <a:rPr sz="1800" spc="-5" dirty="0">
                <a:latin typeface="Carlito"/>
                <a:cs typeface="Carlito"/>
              </a:rPr>
              <a:t>in  </a:t>
            </a:r>
            <a:r>
              <a:rPr sz="1800" dirty="0">
                <a:latin typeface="Carlito"/>
                <a:cs typeface="Carlito"/>
              </a:rPr>
              <a:t>their </a:t>
            </a:r>
            <a:r>
              <a:rPr sz="1800" spc="-5" dirty="0">
                <a:latin typeface="Carlito"/>
                <a:cs typeface="Carlito"/>
              </a:rPr>
              <a:t>cell</a:t>
            </a:r>
            <a:r>
              <a:rPr sz="1800" spc="10" dirty="0">
                <a:latin typeface="Carlito"/>
                <a:cs typeface="Carlito"/>
              </a:rPr>
              <a:t> </a:t>
            </a:r>
            <a:r>
              <a:rPr sz="1800" spc="-10" dirty="0">
                <a:latin typeface="Carlito"/>
                <a:cs typeface="Carlito"/>
              </a:rPr>
              <a:t>walls.</a:t>
            </a:r>
            <a:endParaRPr sz="1800">
              <a:latin typeface="Carlito"/>
              <a:cs typeface="Carlito"/>
            </a:endParaRPr>
          </a:p>
        </p:txBody>
      </p:sp>
      <p:sp>
        <p:nvSpPr>
          <p:cNvPr id="27" name="object 27"/>
          <p:cNvSpPr txBox="1"/>
          <p:nvPr/>
        </p:nvSpPr>
        <p:spPr>
          <a:xfrm>
            <a:off x="4498975" y="3723894"/>
            <a:ext cx="3361690"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rlito"/>
                <a:cs typeface="Carlito"/>
              </a:rPr>
              <a:t>Fungi </a:t>
            </a:r>
            <a:r>
              <a:rPr sz="1800" spc="-10" dirty="0">
                <a:latin typeface="Carlito"/>
                <a:cs typeface="Carlito"/>
              </a:rPr>
              <a:t>contain chitin </a:t>
            </a:r>
            <a:r>
              <a:rPr sz="1800" spc="-5" dirty="0">
                <a:latin typeface="Carlito"/>
                <a:cs typeface="Carlito"/>
              </a:rPr>
              <a:t>in </a:t>
            </a:r>
            <a:r>
              <a:rPr sz="1800" dirty="0">
                <a:latin typeface="Carlito"/>
                <a:cs typeface="Carlito"/>
              </a:rPr>
              <a:t>their </a:t>
            </a:r>
            <a:r>
              <a:rPr sz="1800" spc="-5" dirty="0">
                <a:latin typeface="Carlito"/>
                <a:cs typeface="Carlito"/>
              </a:rPr>
              <a:t>cell</a:t>
            </a:r>
            <a:r>
              <a:rPr sz="1800" spc="75" dirty="0">
                <a:latin typeface="Carlito"/>
                <a:cs typeface="Carlito"/>
              </a:rPr>
              <a:t> </a:t>
            </a:r>
            <a:r>
              <a:rPr sz="1800" spc="-10" dirty="0">
                <a:latin typeface="Carlito"/>
                <a:cs typeface="Carlito"/>
              </a:rPr>
              <a:t>wall</a:t>
            </a:r>
            <a:endParaRPr sz="1800">
              <a:latin typeface="Carlito"/>
              <a:cs typeface="Carlito"/>
            </a:endParaRPr>
          </a:p>
        </p:txBody>
      </p:sp>
      <p:sp>
        <p:nvSpPr>
          <p:cNvPr id="28" name="object 28"/>
          <p:cNvSpPr txBox="1"/>
          <p:nvPr/>
        </p:nvSpPr>
        <p:spPr>
          <a:xfrm>
            <a:off x="438302" y="4288663"/>
            <a:ext cx="3411854" cy="299720"/>
          </a:xfrm>
          <a:prstGeom prst="rect">
            <a:avLst/>
          </a:prstGeom>
        </p:spPr>
        <p:txBody>
          <a:bodyPr vert="horz" wrap="square" lIns="0" tIns="12700" rIns="0" bIns="0" rtlCol="0">
            <a:spAutoFit/>
          </a:bodyPr>
          <a:lstStyle/>
          <a:p>
            <a:pPr>
              <a:lnSpc>
                <a:spcPct val="100000"/>
              </a:lnSpc>
              <a:spcBef>
                <a:spcPts val="100"/>
              </a:spcBef>
            </a:pPr>
            <a:r>
              <a:rPr sz="1800" spc="-15" dirty="0">
                <a:latin typeface="Carlito"/>
                <a:cs typeface="Carlito"/>
              </a:rPr>
              <a:t>Actinomycetes </a:t>
            </a:r>
            <a:r>
              <a:rPr sz="1800" spc="-5" dirty="0">
                <a:latin typeface="Carlito"/>
                <a:cs typeface="Carlito"/>
              </a:rPr>
              <a:t>filaments </a:t>
            </a:r>
            <a:r>
              <a:rPr sz="1800" spc="-10" dirty="0">
                <a:latin typeface="Carlito"/>
                <a:cs typeface="Carlito"/>
              </a:rPr>
              <a:t>are</a:t>
            </a:r>
            <a:r>
              <a:rPr sz="1800" spc="40" dirty="0">
                <a:latin typeface="Carlito"/>
                <a:cs typeface="Carlito"/>
              </a:rPr>
              <a:t> </a:t>
            </a:r>
            <a:r>
              <a:rPr sz="1800" spc="-25" dirty="0">
                <a:latin typeface="Carlito"/>
                <a:cs typeface="Carlito"/>
              </a:rPr>
              <a:t>smaller.</a:t>
            </a:r>
            <a:endParaRPr sz="1800">
              <a:latin typeface="Carlito"/>
              <a:cs typeface="Carlito"/>
            </a:endParaRPr>
          </a:p>
        </p:txBody>
      </p:sp>
      <p:sp>
        <p:nvSpPr>
          <p:cNvPr id="29" name="object 29"/>
          <p:cNvSpPr txBox="1"/>
          <p:nvPr/>
        </p:nvSpPr>
        <p:spPr>
          <a:xfrm>
            <a:off x="4511675" y="4319727"/>
            <a:ext cx="2422525" cy="300355"/>
          </a:xfrm>
          <a:prstGeom prst="rect">
            <a:avLst/>
          </a:prstGeom>
        </p:spPr>
        <p:txBody>
          <a:bodyPr vert="horz" wrap="square" lIns="0" tIns="12700" rIns="0" bIns="0" rtlCol="0">
            <a:spAutoFit/>
          </a:bodyPr>
          <a:lstStyle/>
          <a:p>
            <a:pPr>
              <a:lnSpc>
                <a:spcPct val="100000"/>
              </a:lnSpc>
              <a:spcBef>
                <a:spcPts val="100"/>
              </a:spcBef>
            </a:pPr>
            <a:r>
              <a:rPr sz="1800" spc="-5" dirty="0">
                <a:latin typeface="Carlito"/>
                <a:cs typeface="Carlito"/>
              </a:rPr>
              <a:t>Fungi filaments </a:t>
            </a:r>
            <a:r>
              <a:rPr sz="1800" spc="-10" dirty="0">
                <a:latin typeface="Carlito"/>
                <a:cs typeface="Carlito"/>
              </a:rPr>
              <a:t>are</a:t>
            </a:r>
            <a:r>
              <a:rPr sz="1800" spc="-35" dirty="0">
                <a:latin typeface="Carlito"/>
                <a:cs typeface="Carlito"/>
              </a:rPr>
              <a:t> </a:t>
            </a:r>
            <a:r>
              <a:rPr sz="1800" spc="-5" dirty="0">
                <a:latin typeface="Carlito"/>
                <a:cs typeface="Carlito"/>
              </a:rPr>
              <a:t>bigger</a:t>
            </a:r>
            <a:endParaRPr sz="1800">
              <a:latin typeface="Carlito"/>
              <a:cs typeface="Carlito"/>
            </a:endParaRPr>
          </a:p>
        </p:txBody>
      </p:sp>
      <p:sp>
        <p:nvSpPr>
          <p:cNvPr id="30" name="object 30"/>
          <p:cNvSpPr txBox="1"/>
          <p:nvPr/>
        </p:nvSpPr>
        <p:spPr>
          <a:xfrm>
            <a:off x="425602" y="4733670"/>
            <a:ext cx="3745229" cy="574040"/>
          </a:xfrm>
          <a:prstGeom prst="rect">
            <a:avLst/>
          </a:prstGeom>
        </p:spPr>
        <p:txBody>
          <a:bodyPr vert="horz" wrap="square" lIns="0" tIns="12700" rIns="0" bIns="0" rtlCol="0">
            <a:spAutoFit/>
          </a:bodyPr>
          <a:lstStyle/>
          <a:p>
            <a:pPr marL="12700" marR="5080">
              <a:lnSpc>
                <a:spcPct val="100000"/>
              </a:lnSpc>
              <a:spcBef>
                <a:spcPts val="100"/>
              </a:spcBef>
            </a:pPr>
            <a:r>
              <a:rPr sz="1800" dirty="0">
                <a:latin typeface="Carlito"/>
                <a:cs typeface="Carlito"/>
              </a:rPr>
              <a:t>GC </a:t>
            </a:r>
            <a:r>
              <a:rPr sz="1800" spc="-10" dirty="0">
                <a:latin typeface="Carlito"/>
                <a:cs typeface="Carlito"/>
              </a:rPr>
              <a:t>content </a:t>
            </a:r>
            <a:r>
              <a:rPr sz="1800" spc="-5" dirty="0">
                <a:latin typeface="Carlito"/>
                <a:cs typeface="Carlito"/>
              </a:rPr>
              <a:t>in </a:t>
            </a:r>
            <a:r>
              <a:rPr sz="1800" spc="-15" dirty="0">
                <a:latin typeface="Carlito"/>
                <a:cs typeface="Carlito"/>
              </a:rPr>
              <a:t>actinomycetes </a:t>
            </a:r>
            <a:r>
              <a:rPr sz="1800" spc="-5" dirty="0">
                <a:latin typeface="Carlito"/>
                <a:cs typeface="Carlito"/>
              </a:rPr>
              <a:t>DNA </a:t>
            </a:r>
            <a:r>
              <a:rPr sz="1800" dirty="0">
                <a:latin typeface="Carlito"/>
                <a:cs typeface="Carlito"/>
              </a:rPr>
              <a:t>is less  than</a:t>
            </a:r>
            <a:r>
              <a:rPr sz="1800" spc="10" dirty="0">
                <a:latin typeface="Carlito"/>
                <a:cs typeface="Carlito"/>
              </a:rPr>
              <a:t> </a:t>
            </a:r>
            <a:r>
              <a:rPr sz="1800" spc="-5" dirty="0">
                <a:latin typeface="Carlito"/>
                <a:cs typeface="Carlito"/>
              </a:rPr>
              <a:t>fungi.</a:t>
            </a:r>
            <a:endParaRPr sz="1800">
              <a:latin typeface="Carlito"/>
              <a:cs typeface="Carlito"/>
            </a:endParaRPr>
          </a:p>
        </p:txBody>
      </p:sp>
      <p:sp>
        <p:nvSpPr>
          <p:cNvPr id="31" name="object 31"/>
          <p:cNvSpPr txBox="1"/>
          <p:nvPr/>
        </p:nvSpPr>
        <p:spPr>
          <a:xfrm>
            <a:off x="4572000" y="4800600"/>
            <a:ext cx="322262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rlito"/>
                <a:cs typeface="Carlito"/>
              </a:rPr>
              <a:t>Fungi </a:t>
            </a:r>
            <a:r>
              <a:rPr sz="1800" spc="-10" dirty="0">
                <a:latin typeface="Carlito"/>
                <a:cs typeface="Carlito"/>
              </a:rPr>
              <a:t>have more </a:t>
            </a:r>
            <a:r>
              <a:rPr sz="1800" dirty="0">
                <a:latin typeface="Carlito"/>
                <a:cs typeface="Carlito"/>
              </a:rPr>
              <a:t>GC </a:t>
            </a:r>
            <a:r>
              <a:rPr sz="1800" spc="-5" dirty="0">
                <a:latin typeface="Carlito"/>
                <a:cs typeface="Carlito"/>
              </a:rPr>
              <a:t>bases in </a:t>
            </a:r>
            <a:r>
              <a:rPr sz="1800" dirty="0">
                <a:latin typeface="Carlito"/>
                <a:cs typeface="Carlito"/>
              </a:rPr>
              <a:t>DNA.</a:t>
            </a:r>
            <a:endParaRPr sz="1800">
              <a:latin typeface="Carlito"/>
              <a:cs typeface="Carlito"/>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409955" y="432816"/>
            <a:ext cx="8172450" cy="952500"/>
            <a:chOff x="409955" y="432816"/>
            <a:chExt cx="8172450" cy="952500"/>
          </a:xfrm>
        </p:grpSpPr>
        <p:sp>
          <p:nvSpPr>
            <p:cNvPr id="3" name="object 3"/>
            <p:cNvSpPr/>
            <p:nvPr/>
          </p:nvSpPr>
          <p:spPr>
            <a:xfrm>
              <a:off x="409955" y="432816"/>
              <a:ext cx="8172450" cy="952500"/>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457199" y="457200"/>
              <a:ext cx="8077200" cy="838200"/>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452437" y="452501"/>
              <a:ext cx="8086725" cy="862330"/>
            </a:xfrm>
            <a:custGeom>
              <a:avLst/>
              <a:gdLst/>
              <a:ahLst/>
              <a:cxnLst/>
              <a:rect l="l" t="t" r="r" b="b"/>
              <a:pathLst>
                <a:path w="8086725" h="862330">
                  <a:moveTo>
                    <a:pt x="4762" y="0"/>
                  </a:moveTo>
                  <a:lnTo>
                    <a:pt x="4762" y="861949"/>
                  </a:lnTo>
                </a:path>
                <a:path w="8086725" h="862330">
                  <a:moveTo>
                    <a:pt x="8081962" y="0"/>
                  </a:moveTo>
                  <a:lnTo>
                    <a:pt x="8081962" y="861949"/>
                  </a:lnTo>
                </a:path>
                <a:path w="8086725" h="862330">
                  <a:moveTo>
                    <a:pt x="0" y="4699"/>
                  </a:moveTo>
                  <a:lnTo>
                    <a:pt x="8086661" y="4699"/>
                  </a:lnTo>
                </a:path>
              </a:pathLst>
            </a:custGeom>
            <a:ln w="9525">
              <a:solidFill>
                <a:srgbClr val="C7C1D2"/>
              </a:solidFill>
            </a:ln>
          </p:spPr>
          <p:txBody>
            <a:bodyPr wrap="square" lIns="0" tIns="0" rIns="0" bIns="0" rtlCol="0"/>
            <a:lstStyle/>
            <a:p>
              <a:endParaRPr/>
            </a:p>
          </p:txBody>
        </p:sp>
        <p:sp>
          <p:nvSpPr>
            <p:cNvPr id="6" name="object 6"/>
            <p:cNvSpPr/>
            <p:nvPr/>
          </p:nvSpPr>
          <p:spPr>
            <a:xfrm>
              <a:off x="452437" y="1295400"/>
              <a:ext cx="8086725" cy="0"/>
            </a:xfrm>
            <a:custGeom>
              <a:avLst/>
              <a:gdLst/>
              <a:ahLst/>
              <a:cxnLst/>
              <a:rect l="l" t="t" r="r" b="b"/>
              <a:pathLst>
                <a:path w="8086725">
                  <a:moveTo>
                    <a:pt x="0" y="0"/>
                  </a:moveTo>
                  <a:lnTo>
                    <a:pt x="8086661" y="0"/>
                  </a:lnTo>
                </a:path>
              </a:pathLst>
            </a:custGeom>
            <a:ln w="38100">
              <a:solidFill>
                <a:srgbClr val="FFFFFF"/>
              </a:solidFill>
            </a:ln>
          </p:spPr>
          <p:txBody>
            <a:bodyPr wrap="square" lIns="0" tIns="0" rIns="0" bIns="0" rtlCol="0"/>
            <a:lstStyle/>
            <a:p>
              <a:endParaRPr/>
            </a:p>
          </p:txBody>
        </p:sp>
      </p:grpSp>
      <p:sp>
        <p:nvSpPr>
          <p:cNvPr id="7" name="object 7"/>
          <p:cNvSpPr txBox="1">
            <a:spLocks noGrp="1"/>
          </p:cNvSpPr>
          <p:nvPr>
            <p:ph type="title"/>
          </p:nvPr>
        </p:nvSpPr>
        <p:spPr>
          <a:xfrm>
            <a:off x="461962" y="470661"/>
            <a:ext cx="8067675" cy="391160"/>
          </a:xfrm>
          <a:prstGeom prst="rect">
            <a:avLst/>
          </a:prstGeom>
        </p:spPr>
        <p:txBody>
          <a:bodyPr vert="horz" wrap="square" lIns="0" tIns="12700" rIns="0" bIns="0" rtlCol="0">
            <a:spAutoFit/>
          </a:bodyPr>
          <a:lstStyle/>
          <a:p>
            <a:pPr marL="69850" algn="ctr">
              <a:lnSpc>
                <a:spcPct val="100000"/>
              </a:lnSpc>
              <a:spcBef>
                <a:spcPts val="100"/>
              </a:spcBef>
            </a:pPr>
            <a:r>
              <a:rPr sz="2400" b="1" spc="-5" dirty="0">
                <a:solidFill>
                  <a:srgbClr val="FFFFFF"/>
                </a:solidFill>
                <a:latin typeface="Carlito"/>
                <a:cs typeface="Carlito"/>
              </a:rPr>
              <a:t>Slimarlities </a:t>
            </a:r>
            <a:r>
              <a:rPr sz="2400" b="1" spc="-10" dirty="0">
                <a:solidFill>
                  <a:srgbClr val="FFFFFF"/>
                </a:solidFill>
                <a:latin typeface="Carlito"/>
                <a:cs typeface="Carlito"/>
              </a:rPr>
              <a:t>between </a:t>
            </a:r>
            <a:r>
              <a:rPr sz="2400" b="1" spc="-15" dirty="0">
                <a:solidFill>
                  <a:srgbClr val="FFFFFF"/>
                </a:solidFill>
                <a:latin typeface="Carlito"/>
                <a:cs typeface="Carlito"/>
              </a:rPr>
              <a:t>Actinomycetes </a:t>
            </a:r>
            <a:r>
              <a:rPr sz="2400" b="1" dirty="0">
                <a:solidFill>
                  <a:srgbClr val="FFFFFF"/>
                </a:solidFill>
                <a:latin typeface="Carlito"/>
                <a:cs typeface="Carlito"/>
              </a:rPr>
              <a:t>and</a:t>
            </a:r>
            <a:r>
              <a:rPr sz="2400" b="1" spc="25" dirty="0">
                <a:solidFill>
                  <a:srgbClr val="FFFFFF"/>
                </a:solidFill>
                <a:latin typeface="Carlito"/>
                <a:cs typeface="Carlito"/>
              </a:rPr>
              <a:t> </a:t>
            </a:r>
            <a:r>
              <a:rPr sz="2400" b="1" spc="-5" dirty="0">
                <a:solidFill>
                  <a:srgbClr val="FFFFFF"/>
                </a:solidFill>
                <a:latin typeface="Carlito"/>
                <a:cs typeface="Carlito"/>
              </a:rPr>
              <a:t>fungi</a:t>
            </a:r>
            <a:endParaRPr sz="2400">
              <a:latin typeface="Carlito"/>
              <a:cs typeface="Carlito"/>
            </a:endParaRPr>
          </a:p>
        </p:txBody>
      </p:sp>
      <p:graphicFrame>
        <p:nvGraphicFramePr>
          <p:cNvPr id="8" name="object 8"/>
          <p:cNvGraphicFramePr>
            <a:graphicFrameLocks noGrp="1"/>
          </p:cNvGraphicFramePr>
          <p:nvPr/>
        </p:nvGraphicFramePr>
        <p:xfrm>
          <a:off x="450850" y="1390650"/>
          <a:ext cx="8153400" cy="5156200"/>
        </p:xfrm>
        <a:graphic>
          <a:graphicData uri="http://schemas.openxmlformats.org/drawingml/2006/table">
            <a:tbl>
              <a:tblPr firstRow="1" bandRow="1">
                <a:tableStyleId>{2D5ABB26-0587-4C30-8999-92F81FD0307C}</a:tableStyleId>
              </a:tblPr>
              <a:tblGrid>
                <a:gridCol w="8153400"/>
              </a:tblGrid>
              <a:tr h="1289050">
                <a:tc>
                  <a:txBody>
                    <a:bodyPr/>
                    <a:lstStyle/>
                    <a:p>
                      <a:pPr marL="91440">
                        <a:lnSpc>
                          <a:spcPct val="100000"/>
                        </a:lnSpc>
                        <a:spcBef>
                          <a:spcPts val="240"/>
                        </a:spcBef>
                      </a:pPr>
                      <a:r>
                        <a:rPr sz="1800" b="1" spc="-5" dirty="0">
                          <a:solidFill>
                            <a:srgbClr val="FFFFFF"/>
                          </a:solidFill>
                          <a:latin typeface="Carlito"/>
                          <a:cs typeface="Carlito"/>
                        </a:rPr>
                        <a:t>1. </a:t>
                      </a:r>
                      <a:r>
                        <a:rPr sz="1800" b="1" spc="-10" dirty="0">
                          <a:solidFill>
                            <a:srgbClr val="FFFFFF"/>
                          </a:solidFill>
                          <a:latin typeface="Carlito"/>
                          <a:cs typeface="Carlito"/>
                        </a:rPr>
                        <a:t>Actinomycetes </a:t>
                      </a:r>
                      <a:r>
                        <a:rPr sz="1800" b="1" dirty="0">
                          <a:solidFill>
                            <a:srgbClr val="FFFFFF"/>
                          </a:solidFill>
                          <a:latin typeface="Carlito"/>
                          <a:cs typeface="Carlito"/>
                        </a:rPr>
                        <a:t>and </a:t>
                      </a:r>
                      <a:r>
                        <a:rPr sz="1800" b="1" spc="-5" dirty="0">
                          <a:solidFill>
                            <a:srgbClr val="FFFFFF"/>
                          </a:solidFill>
                          <a:latin typeface="Carlito"/>
                          <a:cs typeface="Carlito"/>
                        </a:rPr>
                        <a:t>fungi </a:t>
                      </a:r>
                      <a:r>
                        <a:rPr sz="1800" b="1" spc="-10" dirty="0">
                          <a:solidFill>
                            <a:srgbClr val="FFFFFF"/>
                          </a:solidFill>
                          <a:latin typeface="Carlito"/>
                          <a:cs typeface="Carlito"/>
                        </a:rPr>
                        <a:t>are</a:t>
                      </a:r>
                      <a:r>
                        <a:rPr sz="1800" b="1" spc="-60" dirty="0">
                          <a:solidFill>
                            <a:srgbClr val="FFFFFF"/>
                          </a:solidFill>
                          <a:latin typeface="Carlito"/>
                          <a:cs typeface="Carlito"/>
                        </a:rPr>
                        <a:t> </a:t>
                      </a:r>
                      <a:r>
                        <a:rPr sz="1800" b="1" spc="-5" dirty="0">
                          <a:solidFill>
                            <a:srgbClr val="FFFFFF"/>
                          </a:solidFill>
                          <a:latin typeface="Carlito"/>
                          <a:cs typeface="Carlito"/>
                        </a:rPr>
                        <a:t>filamentous.</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tr>
              <a:tr h="1289050">
                <a:tc>
                  <a:txBody>
                    <a:bodyPr/>
                    <a:lstStyle/>
                    <a:p>
                      <a:pPr marL="91440">
                        <a:lnSpc>
                          <a:spcPct val="100000"/>
                        </a:lnSpc>
                        <a:spcBef>
                          <a:spcPts val="244"/>
                        </a:spcBef>
                      </a:pPr>
                      <a:r>
                        <a:rPr sz="1800" dirty="0">
                          <a:latin typeface="Carlito"/>
                          <a:cs typeface="Carlito"/>
                        </a:rPr>
                        <a:t>2. Both </a:t>
                      </a:r>
                      <a:r>
                        <a:rPr sz="1800" spc="-10" dirty="0">
                          <a:latin typeface="Carlito"/>
                          <a:cs typeface="Carlito"/>
                        </a:rPr>
                        <a:t>produce</a:t>
                      </a:r>
                      <a:r>
                        <a:rPr sz="1800" dirty="0">
                          <a:latin typeface="Carlito"/>
                          <a:cs typeface="Carlito"/>
                        </a:rPr>
                        <a:t> </a:t>
                      </a:r>
                      <a:r>
                        <a:rPr sz="1800" spc="-10" dirty="0">
                          <a:latin typeface="Carlito"/>
                          <a:cs typeface="Carlito"/>
                        </a:rPr>
                        <a:t>spores.</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tr>
              <a:tr h="1289050">
                <a:tc>
                  <a:txBody>
                    <a:bodyPr/>
                    <a:lstStyle/>
                    <a:p>
                      <a:pPr marL="91440">
                        <a:lnSpc>
                          <a:spcPct val="100000"/>
                        </a:lnSpc>
                        <a:spcBef>
                          <a:spcPts val="245"/>
                        </a:spcBef>
                      </a:pPr>
                      <a:r>
                        <a:rPr sz="1800" dirty="0">
                          <a:latin typeface="Carlito"/>
                          <a:cs typeface="Carlito"/>
                        </a:rPr>
                        <a:t>3. Both types </a:t>
                      </a:r>
                      <a:r>
                        <a:rPr sz="1800" spc="-10" dirty="0">
                          <a:latin typeface="Carlito"/>
                          <a:cs typeface="Carlito"/>
                        </a:rPr>
                        <a:t>are </a:t>
                      </a:r>
                      <a:r>
                        <a:rPr sz="1800" spc="-5" dirty="0">
                          <a:latin typeface="Carlito"/>
                          <a:cs typeface="Carlito"/>
                        </a:rPr>
                        <a:t>good</a:t>
                      </a:r>
                      <a:r>
                        <a:rPr sz="1800" spc="10" dirty="0">
                          <a:latin typeface="Carlito"/>
                          <a:cs typeface="Carlito"/>
                        </a:rPr>
                        <a:t> </a:t>
                      </a:r>
                      <a:r>
                        <a:rPr sz="1800" spc="-10" dirty="0">
                          <a:latin typeface="Carlito"/>
                          <a:cs typeface="Carlito"/>
                        </a:rPr>
                        <a:t>decomposers.</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1289050">
                <a:tc>
                  <a:txBody>
                    <a:bodyPr/>
                    <a:lstStyle/>
                    <a:p>
                      <a:pPr marL="91440">
                        <a:lnSpc>
                          <a:spcPct val="100000"/>
                        </a:lnSpc>
                        <a:spcBef>
                          <a:spcPts val="245"/>
                        </a:spcBef>
                      </a:pPr>
                      <a:r>
                        <a:rPr sz="1800" spc="-5" dirty="0">
                          <a:latin typeface="Carlito"/>
                          <a:cs typeface="Carlito"/>
                        </a:rPr>
                        <a:t>4. </a:t>
                      </a:r>
                      <a:r>
                        <a:rPr sz="1800" dirty="0">
                          <a:latin typeface="Carlito"/>
                          <a:cs typeface="Carlito"/>
                        </a:rPr>
                        <a:t>Both </a:t>
                      </a:r>
                      <a:r>
                        <a:rPr sz="1800" spc="-10" dirty="0">
                          <a:latin typeface="Carlito"/>
                          <a:cs typeface="Carlito"/>
                        </a:rPr>
                        <a:t>groups </a:t>
                      </a:r>
                      <a:r>
                        <a:rPr sz="1800" spc="-5" dirty="0">
                          <a:latin typeface="Carlito"/>
                          <a:cs typeface="Carlito"/>
                        </a:rPr>
                        <a:t>include </a:t>
                      </a:r>
                      <a:r>
                        <a:rPr sz="1800" spc="-10" dirty="0">
                          <a:latin typeface="Carlito"/>
                          <a:cs typeface="Carlito"/>
                        </a:rPr>
                        <a:t>antibiotic producing</a:t>
                      </a:r>
                      <a:r>
                        <a:rPr sz="1800" spc="95" dirty="0">
                          <a:latin typeface="Carlito"/>
                          <a:cs typeface="Carlito"/>
                        </a:rPr>
                        <a:t> </a:t>
                      </a:r>
                      <a:r>
                        <a:rPr sz="1800" spc="-5" dirty="0">
                          <a:latin typeface="Carlito"/>
                          <a:cs typeface="Carlito"/>
                        </a:rPr>
                        <a:t>species.</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719112" y="0"/>
            <a:ext cx="7446645" cy="6858000"/>
            <a:chOff x="719112" y="0"/>
            <a:chExt cx="7446645" cy="6858000"/>
          </a:xfrm>
        </p:grpSpPr>
        <p:sp>
          <p:nvSpPr>
            <p:cNvPr id="3" name="object 3"/>
            <p:cNvSpPr/>
            <p:nvPr/>
          </p:nvSpPr>
          <p:spPr>
            <a:xfrm>
              <a:off x="719112" y="0"/>
              <a:ext cx="7446479" cy="6857999"/>
            </a:xfrm>
            <a:prstGeom prst="rect">
              <a:avLst/>
            </a:prstGeom>
            <a:blipFill>
              <a:blip r:embed="rId2" cstate="print"/>
              <a:stretch>
                <a:fillRect/>
              </a:stretch>
            </a:blipFill>
          </p:spPr>
          <p:txBody>
            <a:bodyPr wrap="square" lIns="0" tIns="0" rIns="0" bIns="0" rtlCol="0"/>
            <a:lstStyle/>
            <a:p>
              <a:endParaRPr/>
            </a:p>
          </p:txBody>
        </p:sp>
        <p:sp>
          <p:nvSpPr>
            <p:cNvPr id="4" name="object 4"/>
            <p:cNvSpPr/>
            <p:nvPr/>
          </p:nvSpPr>
          <p:spPr>
            <a:xfrm>
              <a:off x="838200" y="0"/>
              <a:ext cx="6934200" cy="6857998"/>
            </a:xfrm>
            <a:prstGeom prst="rect">
              <a:avLst/>
            </a:prstGeom>
            <a:blipFill>
              <a:blip r:embed="rId3" cstate="print"/>
              <a:stretch>
                <a:fillRect/>
              </a:stretch>
            </a:blipFill>
          </p:spPr>
          <p:txBody>
            <a:bodyPr wrap="square" lIns="0" tIns="0" rIns="0" bIns="0" rtlCol="0"/>
            <a:lstStyle/>
            <a:p>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298450" y="146050"/>
          <a:ext cx="8839200" cy="6241017"/>
        </p:xfrm>
        <a:graphic>
          <a:graphicData uri="http://schemas.openxmlformats.org/drawingml/2006/table">
            <a:tbl>
              <a:tblPr firstRow="1" bandRow="1">
                <a:tableStyleId>{2D5ABB26-0587-4C30-8999-92F81FD0307C}</a:tableStyleId>
              </a:tblPr>
              <a:tblGrid>
                <a:gridCol w="8839200"/>
              </a:tblGrid>
              <a:tr h="1146810">
                <a:tc>
                  <a:txBody>
                    <a:bodyPr/>
                    <a:lstStyle/>
                    <a:p>
                      <a:pPr marL="90805">
                        <a:lnSpc>
                          <a:spcPct val="100000"/>
                        </a:lnSpc>
                        <a:spcBef>
                          <a:spcPts val="160"/>
                        </a:spcBef>
                      </a:pPr>
                      <a:r>
                        <a:rPr sz="3200" spc="-5" dirty="0">
                          <a:solidFill>
                            <a:srgbClr val="FF0000"/>
                          </a:solidFill>
                          <a:latin typeface="Carlito"/>
                          <a:cs typeface="Carlito"/>
                        </a:rPr>
                        <a:t>Similarities Between </a:t>
                      </a:r>
                      <a:r>
                        <a:rPr sz="3200" spc="-15" dirty="0">
                          <a:solidFill>
                            <a:srgbClr val="FF0000"/>
                          </a:solidFill>
                          <a:latin typeface="Carlito"/>
                          <a:cs typeface="Carlito"/>
                        </a:rPr>
                        <a:t>Actinomycetes </a:t>
                      </a:r>
                      <a:r>
                        <a:rPr sz="3200" dirty="0">
                          <a:solidFill>
                            <a:srgbClr val="FF0000"/>
                          </a:solidFill>
                          <a:latin typeface="Carlito"/>
                          <a:cs typeface="Carlito"/>
                        </a:rPr>
                        <a:t>and</a:t>
                      </a:r>
                      <a:r>
                        <a:rPr sz="3200" spc="15" dirty="0">
                          <a:solidFill>
                            <a:srgbClr val="FF0000"/>
                          </a:solidFill>
                          <a:latin typeface="Carlito"/>
                          <a:cs typeface="Carlito"/>
                        </a:rPr>
                        <a:t> </a:t>
                      </a:r>
                      <a:r>
                        <a:rPr sz="3200" spc="-5" dirty="0">
                          <a:solidFill>
                            <a:srgbClr val="FF0000"/>
                          </a:solidFill>
                          <a:latin typeface="Carlito"/>
                          <a:cs typeface="Carlito"/>
                        </a:rPr>
                        <a:t>Bacteria</a:t>
                      </a:r>
                      <a:endParaRPr sz="3200">
                        <a:latin typeface="Carlito"/>
                        <a:cs typeface="Carlito"/>
                      </a:endParaRPr>
                    </a:p>
                  </a:txBody>
                  <a:tcPr marL="0" marR="0" marT="20320" marB="0">
                    <a:lnL w="12700">
                      <a:solidFill>
                        <a:srgbClr val="FFFFFF"/>
                      </a:solidFill>
                      <a:prstDash val="solid"/>
                    </a:lnL>
                    <a:lnR w="12700">
                      <a:solidFill>
                        <a:srgbClr val="FFFFFF"/>
                      </a:solidFill>
                      <a:prstDash val="solid"/>
                    </a:lnR>
                    <a:lnT w="12700">
                      <a:solidFill>
                        <a:srgbClr val="FFFFFF"/>
                      </a:solidFill>
                      <a:prstDash val="solid"/>
                    </a:lnT>
                    <a:solidFill>
                      <a:srgbClr val="4F81BC"/>
                    </a:solidFill>
                  </a:tcPr>
                </a:tc>
              </a:tr>
              <a:tr h="779144">
                <a:tc>
                  <a:txBody>
                    <a:bodyPr/>
                    <a:lstStyle/>
                    <a:p>
                      <a:pPr marL="90805">
                        <a:lnSpc>
                          <a:spcPct val="100000"/>
                        </a:lnSpc>
                        <a:spcBef>
                          <a:spcPts val="90"/>
                        </a:spcBef>
                      </a:pPr>
                      <a:r>
                        <a:rPr sz="1800" spc="-15" dirty="0">
                          <a:latin typeface="Carlito"/>
                          <a:cs typeface="Carlito"/>
                        </a:rPr>
                        <a:t>Actinomycetes </a:t>
                      </a:r>
                      <a:r>
                        <a:rPr sz="1800" dirty="0">
                          <a:latin typeface="Carlito"/>
                          <a:cs typeface="Carlito"/>
                        </a:rPr>
                        <a:t>and </a:t>
                      </a:r>
                      <a:r>
                        <a:rPr sz="1800" spc="-10" dirty="0">
                          <a:latin typeface="Carlito"/>
                          <a:cs typeface="Carlito"/>
                        </a:rPr>
                        <a:t>bacteria are</a:t>
                      </a:r>
                      <a:r>
                        <a:rPr sz="1800" spc="100" dirty="0">
                          <a:latin typeface="Carlito"/>
                          <a:cs typeface="Carlito"/>
                        </a:rPr>
                        <a:t> </a:t>
                      </a:r>
                      <a:r>
                        <a:rPr sz="1800" spc="-15" dirty="0">
                          <a:latin typeface="Carlito"/>
                          <a:cs typeface="Carlito"/>
                        </a:rPr>
                        <a:t>prokaryotes.</a:t>
                      </a:r>
                      <a:endParaRPr sz="1800">
                        <a:latin typeface="Carlito"/>
                        <a:cs typeface="Carlito"/>
                      </a:endParaRPr>
                    </a:p>
                  </a:txBody>
                  <a:tcPr marL="0" marR="0" marT="11430" marB="0">
                    <a:lnL w="12700">
                      <a:solidFill>
                        <a:srgbClr val="FFFFFF"/>
                      </a:solidFill>
                      <a:prstDash val="solid"/>
                    </a:lnL>
                    <a:lnR w="12700">
                      <a:solidFill>
                        <a:srgbClr val="FFFFFF"/>
                      </a:solidFill>
                      <a:prstDash val="solid"/>
                    </a:lnR>
                    <a:lnB w="12700">
                      <a:solidFill>
                        <a:srgbClr val="FFFFFF"/>
                      </a:solidFill>
                      <a:prstDash val="solid"/>
                    </a:lnB>
                    <a:solidFill>
                      <a:srgbClr val="D0D7E8"/>
                    </a:solidFill>
                  </a:tcPr>
                </a:tc>
              </a:tr>
              <a:tr h="640080">
                <a:tc>
                  <a:txBody>
                    <a:bodyPr/>
                    <a:lstStyle/>
                    <a:p>
                      <a:pPr marL="90805">
                        <a:lnSpc>
                          <a:spcPct val="100000"/>
                        </a:lnSpc>
                        <a:spcBef>
                          <a:spcPts val="240"/>
                        </a:spcBef>
                      </a:pPr>
                      <a:r>
                        <a:rPr sz="1800" spc="-5" dirty="0">
                          <a:latin typeface="Carlito"/>
                          <a:cs typeface="Carlito"/>
                        </a:rPr>
                        <a:t>They do not </a:t>
                      </a:r>
                      <a:r>
                        <a:rPr sz="1800" spc="-15" dirty="0">
                          <a:latin typeface="Carlito"/>
                          <a:cs typeface="Carlito"/>
                        </a:rPr>
                        <a:t>have </a:t>
                      </a:r>
                      <a:r>
                        <a:rPr sz="1800" dirty="0">
                          <a:latin typeface="Carlito"/>
                          <a:cs typeface="Carlito"/>
                        </a:rPr>
                        <a:t>a </a:t>
                      </a:r>
                      <a:r>
                        <a:rPr sz="1800" spc="-5" dirty="0">
                          <a:latin typeface="Carlito"/>
                          <a:cs typeface="Carlito"/>
                        </a:rPr>
                        <a:t>membrane-bound nucleus </a:t>
                      </a:r>
                      <a:r>
                        <a:rPr sz="1800" dirty="0">
                          <a:latin typeface="Carlito"/>
                          <a:cs typeface="Carlito"/>
                        </a:rPr>
                        <a:t>and</a:t>
                      </a:r>
                      <a:r>
                        <a:rPr sz="1800" spc="85" dirty="0">
                          <a:latin typeface="Carlito"/>
                          <a:cs typeface="Carlito"/>
                        </a:rPr>
                        <a:t> </a:t>
                      </a:r>
                      <a:r>
                        <a:rPr sz="1800" spc="-10" dirty="0">
                          <a:latin typeface="Carlito"/>
                          <a:cs typeface="Carlito"/>
                        </a:rPr>
                        <a:t>organelles.</a:t>
                      </a:r>
                      <a:endParaRPr sz="1800">
                        <a:latin typeface="Carlito"/>
                        <a:cs typeface="Carlito"/>
                      </a:endParaRPr>
                    </a:p>
                  </a:txBody>
                  <a:tcPr marL="0" marR="0" marT="3048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640079">
                <a:tc>
                  <a:txBody>
                    <a:bodyPr/>
                    <a:lstStyle/>
                    <a:p>
                      <a:pPr marL="90805">
                        <a:lnSpc>
                          <a:spcPct val="100000"/>
                        </a:lnSpc>
                        <a:spcBef>
                          <a:spcPts val="244"/>
                        </a:spcBef>
                      </a:pPr>
                      <a:r>
                        <a:rPr sz="1800" dirty="0">
                          <a:latin typeface="Carlito"/>
                          <a:cs typeface="Carlito"/>
                        </a:rPr>
                        <a:t>Both </a:t>
                      </a:r>
                      <a:r>
                        <a:rPr sz="1800" spc="-10" dirty="0">
                          <a:latin typeface="Carlito"/>
                          <a:cs typeface="Carlito"/>
                        </a:rPr>
                        <a:t>have </a:t>
                      </a:r>
                      <a:r>
                        <a:rPr sz="1800" dirty="0">
                          <a:latin typeface="Carlito"/>
                          <a:cs typeface="Carlito"/>
                        </a:rPr>
                        <a:t>a cell </a:t>
                      </a:r>
                      <a:r>
                        <a:rPr sz="1800" spc="-10" dirty="0">
                          <a:latin typeface="Carlito"/>
                          <a:cs typeface="Carlito"/>
                        </a:rPr>
                        <a:t>wall </a:t>
                      </a:r>
                      <a:r>
                        <a:rPr sz="1800" dirty="0">
                          <a:latin typeface="Carlito"/>
                          <a:cs typeface="Carlito"/>
                        </a:rPr>
                        <a:t>made up </a:t>
                      </a:r>
                      <a:r>
                        <a:rPr sz="1800" spc="-5" dirty="0">
                          <a:latin typeface="Carlito"/>
                          <a:cs typeface="Carlito"/>
                        </a:rPr>
                        <a:t>of</a:t>
                      </a:r>
                      <a:r>
                        <a:rPr sz="1800" spc="45" dirty="0">
                          <a:latin typeface="Carlito"/>
                          <a:cs typeface="Carlito"/>
                        </a:rPr>
                        <a:t> </a:t>
                      </a:r>
                      <a:r>
                        <a:rPr sz="1800" spc="-5" dirty="0">
                          <a:latin typeface="Carlito"/>
                          <a:cs typeface="Carlito"/>
                        </a:rPr>
                        <a:t>murine.</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r h="798322">
                <a:tc>
                  <a:txBody>
                    <a:bodyPr/>
                    <a:lstStyle/>
                    <a:p>
                      <a:pPr marL="90805">
                        <a:lnSpc>
                          <a:spcPct val="100000"/>
                        </a:lnSpc>
                        <a:spcBef>
                          <a:spcPts val="244"/>
                        </a:spcBef>
                      </a:pPr>
                      <a:r>
                        <a:rPr sz="1800" spc="-5" dirty="0">
                          <a:latin typeface="Carlito"/>
                          <a:cs typeface="Carlito"/>
                        </a:rPr>
                        <a:t>They </a:t>
                      </a:r>
                      <a:r>
                        <a:rPr sz="1800" spc="-10" dirty="0">
                          <a:latin typeface="Carlito"/>
                          <a:cs typeface="Carlito"/>
                        </a:rPr>
                        <a:t>are microorganisms </a:t>
                      </a:r>
                      <a:r>
                        <a:rPr sz="1800" spc="-5" dirty="0">
                          <a:latin typeface="Carlito"/>
                          <a:cs typeface="Carlito"/>
                        </a:rPr>
                        <a:t>that </a:t>
                      </a:r>
                      <a:r>
                        <a:rPr sz="1800" spc="-15" dirty="0">
                          <a:latin typeface="Carlito"/>
                          <a:cs typeface="Carlito"/>
                        </a:rPr>
                        <a:t>form </a:t>
                      </a:r>
                      <a:r>
                        <a:rPr sz="1800" spc="-10" dirty="0">
                          <a:latin typeface="Carlito"/>
                          <a:cs typeface="Carlito"/>
                        </a:rPr>
                        <a:t>colonies </a:t>
                      </a:r>
                      <a:r>
                        <a:rPr sz="1800" spc="-5" dirty="0">
                          <a:latin typeface="Carlito"/>
                          <a:cs typeface="Carlito"/>
                        </a:rPr>
                        <a:t>on </a:t>
                      </a:r>
                      <a:r>
                        <a:rPr sz="1800" dirty="0">
                          <a:latin typeface="Carlito"/>
                          <a:cs typeface="Carlito"/>
                        </a:rPr>
                        <a:t>the </a:t>
                      </a:r>
                      <a:r>
                        <a:rPr sz="1800" spc="-5" dirty="0">
                          <a:latin typeface="Carlito"/>
                          <a:cs typeface="Carlito"/>
                        </a:rPr>
                        <a:t>solid</a:t>
                      </a:r>
                      <a:r>
                        <a:rPr sz="1800" spc="100" dirty="0">
                          <a:latin typeface="Carlito"/>
                          <a:cs typeface="Carlito"/>
                        </a:rPr>
                        <a:t> </a:t>
                      </a:r>
                      <a:r>
                        <a:rPr sz="1800" dirty="0">
                          <a:latin typeface="Carlito"/>
                          <a:cs typeface="Carlito"/>
                        </a:rPr>
                        <a:t>media.</a:t>
                      </a:r>
                      <a:endParaRPr sz="1800">
                        <a:latin typeface="Carlito"/>
                        <a:cs typeface="Carlito"/>
                      </a:endParaRPr>
                    </a:p>
                  </a:txBody>
                  <a:tcPr marL="0" marR="0" marT="3111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798194">
                <a:tc>
                  <a:txBody>
                    <a:bodyPr/>
                    <a:lstStyle/>
                    <a:p>
                      <a:pPr marL="90805">
                        <a:lnSpc>
                          <a:spcPct val="100000"/>
                        </a:lnSpc>
                        <a:spcBef>
                          <a:spcPts val="245"/>
                        </a:spcBef>
                      </a:pPr>
                      <a:r>
                        <a:rPr sz="1800" dirty="0">
                          <a:latin typeface="Carlito"/>
                          <a:cs typeface="Carlito"/>
                        </a:rPr>
                        <a:t>Both </a:t>
                      </a:r>
                      <a:r>
                        <a:rPr sz="1800" spc="-10" dirty="0">
                          <a:latin typeface="Carlito"/>
                          <a:cs typeface="Carlito"/>
                        </a:rPr>
                        <a:t>form</a:t>
                      </a:r>
                      <a:r>
                        <a:rPr sz="1800" spc="-5" dirty="0">
                          <a:latin typeface="Carlito"/>
                          <a:cs typeface="Carlito"/>
                        </a:rPr>
                        <a:t> endospores.</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r h="640130">
                <a:tc>
                  <a:txBody>
                    <a:bodyPr/>
                    <a:lstStyle/>
                    <a:p>
                      <a:pPr marL="90805">
                        <a:lnSpc>
                          <a:spcPct val="100000"/>
                        </a:lnSpc>
                        <a:spcBef>
                          <a:spcPts val="245"/>
                        </a:spcBef>
                      </a:pPr>
                      <a:r>
                        <a:rPr sz="1800" spc="-5" dirty="0">
                          <a:latin typeface="Carlito"/>
                          <a:cs typeface="Carlito"/>
                        </a:rPr>
                        <a:t>They occur in </a:t>
                      </a:r>
                      <a:r>
                        <a:rPr sz="1800" dirty="0">
                          <a:latin typeface="Carlito"/>
                          <a:cs typeface="Carlito"/>
                        </a:rPr>
                        <a:t>the </a:t>
                      </a:r>
                      <a:r>
                        <a:rPr sz="1800" spc="-10" dirty="0">
                          <a:latin typeface="Carlito"/>
                          <a:cs typeface="Carlito"/>
                        </a:rPr>
                        <a:t>environment </a:t>
                      </a:r>
                      <a:r>
                        <a:rPr sz="1800" dirty="0">
                          <a:latin typeface="Carlito"/>
                          <a:cs typeface="Carlito"/>
                        </a:rPr>
                        <a:t>and as a </a:t>
                      </a:r>
                      <a:r>
                        <a:rPr sz="1800" spc="-5" dirty="0">
                          <a:latin typeface="Carlito"/>
                          <a:cs typeface="Carlito"/>
                        </a:rPr>
                        <a:t>part of </a:t>
                      </a:r>
                      <a:r>
                        <a:rPr sz="1800" dirty="0">
                          <a:latin typeface="Carlito"/>
                          <a:cs typeface="Carlito"/>
                        </a:rPr>
                        <a:t>the </a:t>
                      </a:r>
                      <a:r>
                        <a:rPr sz="1800" spc="-5" dirty="0">
                          <a:latin typeface="Carlito"/>
                          <a:cs typeface="Carlito"/>
                        </a:rPr>
                        <a:t>normal</a:t>
                      </a:r>
                      <a:r>
                        <a:rPr sz="1800" spc="120" dirty="0">
                          <a:latin typeface="Carlito"/>
                          <a:cs typeface="Carlito"/>
                        </a:rPr>
                        <a:t> </a:t>
                      </a:r>
                      <a:r>
                        <a:rPr sz="1800" spc="-10" dirty="0">
                          <a:latin typeface="Carlito"/>
                          <a:cs typeface="Carlito"/>
                        </a:rPr>
                        <a:t>microbiota.</a:t>
                      </a:r>
                      <a:endParaRPr sz="1800">
                        <a:latin typeface="Carlito"/>
                        <a:cs typeface="Carlito"/>
                      </a:endParaRPr>
                    </a:p>
                  </a:txBody>
                  <a:tcPr marL="0" marR="0" marT="3111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tr>
              <a:tr h="798258">
                <a:tc>
                  <a:txBody>
                    <a:bodyPr/>
                    <a:lstStyle/>
                    <a:p>
                      <a:pPr marL="90805">
                        <a:lnSpc>
                          <a:spcPct val="100000"/>
                        </a:lnSpc>
                        <a:spcBef>
                          <a:spcPts val="250"/>
                        </a:spcBef>
                      </a:pPr>
                      <a:r>
                        <a:rPr sz="1800" dirty="0">
                          <a:latin typeface="Carlito"/>
                          <a:cs typeface="Carlito"/>
                        </a:rPr>
                        <a:t>Both </a:t>
                      </a:r>
                      <a:r>
                        <a:rPr sz="1800" spc="-5" dirty="0">
                          <a:latin typeface="Carlito"/>
                          <a:cs typeface="Carlito"/>
                        </a:rPr>
                        <a:t>can be</a:t>
                      </a:r>
                      <a:r>
                        <a:rPr sz="1800" spc="15" dirty="0">
                          <a:latin typeface="Carlito"/>
                          <a:cs typeface="Carlito"/>
                        </a:rPr>
                        <a:t> </a:t>
                      </a:r>
                      <a:r>
                        <a:rPr sz="1800" spc="-5" dirty="0">
                          <a:latin typeface="Carlito"/>
                          <a:cs typeface="Carlito"/>
                        </a:rPr>
                        <a:t>pathogens.</a:t>
                      </a:r>
                      <a:endParaRPr sz="1800">
                        <a:latin typeface="Carlito"/>
                        <a:cs typeface="Carlito"/>
                      </a:endParaRPr>
                    </a:p>
                  </a:txBody>
                  <a:tcPr marL="0" marR="0" marT="3175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00452" y="461899"/>
            <a:ext cx="7272148" cy="696595"/>
          </a:xfrm>
          <a:prstGeom prst="rect">
            <a:avLst/>
          </a:prstGeom>
        </p:spPr>
        <p:txBody>
          <a:bodyPr vert="horz" wrap="square" lIns="0" tIns="13335" rIns="0" bIns="0" rtlCol="0">
            <a:spAutoFit/>
          </a:bodyPr>
          <a:lstStyle/>
          <a:p>
            <a:pPr marL="12700">
              <a:lnSpc>
                <a:spcPct val="100000"/>
              </a:lnSpc>
              <a:spcBef>
                <a:spcPts val="105"/>
              </a:spcBef>
            </a:pPr>
            <a:r>
              <a:rPr sz="4400" b="1" spc="-15" dirty="0">
                <a:solidFill>
                  <a:srgbClr val="FF0000"/>
                </a:solidFill>
                <a:latin typeface="Carlito"/>
                <a:cs typeface="Carlito"/>
              </a:rPr>
              <a:t>Culture</a:t>
            </a:r>
            <a:r>
              <a:rPr sz="4400" b="1" spc="-20" dirty="0">
                <a:solidFill>
                  <a:srgbClr val="FF0000"/>
                </a:solidFill>
                <a:latin typeface="Carlito"/>
                <a:cs typeface="Carlito"/>
              </a:rPr>
              <a:t> characteristic</a:t>
            </a:r>
            <a:endParaRPr sz="4400">
              <a:latin typeface="Carlito"/>
              <a:cs typeface="Carlito"/>
            </a:endParaRPr>
          </a:p>
        </p:txBody>
      </p:sp>
      <p:sp>
        <p:nvSpPr>
          <p:cNvPr id="3" name="object 3"/>
          <p:cNvSpPr txBox="1"/>
          <p:nvPr/>
        </p:nvSpPr>
        <p:spPr>
          <a:xfrm>
            <a:off x="609600" y="1295400"/>
            <a:ext cx="8229600" cy="5395708"/>
          </a:xfrm>
          <a:prstGeom prst="rect">
            <a:avLst/>
          </a:prstGeom>
        </p:spPr>
        <p:txBody>
          <a:bodyPr vert="horz" wrap="square" lIns="0" tIns="67945" rIns="0" bIns="0" rtlCol="0">
            <a:spAutoFit/>
          </a:bodyPr>
          <a:lstStyle/>
          <a:p>
            <a:pPr marL="355600" marR="572135" indent="-342900">
              <a:lnSpc>
                <a:spcPts val="3460"/>
              </a:lnSpc>
              <a:spcBef>
                <a:spcPts val="535"/>
              </a:spcBef>
              <a:buFont typeface="Arial"/>
              <a:buChar char="•"/>
              <a:tabLst>
                <a:tab pos="354965" algn="l"/>
                <a:tab pos="355600" algn="l"/>
              </a:tabLst>
            </a:pPr>
            <a:r>
              <a:rPr sz="3200" spc="-5" dirty="0">
                <a:latin typeface="Carlito"/>
                <a:cs typeface="Carlito"/>
              </a:rPr>
              <a:t>Anaerobic </a:t>
            </a:r>
            <a:r>
              <a:rPr sz="3200" dirty="0">
                <a:latin typeface="Carlito"/>
                <a:cs typeface="Carlito"/>
              </a:rPr>
              <a:t>or </a:t>
            </a:r>
            <a:r>
              <a:rPr sz="3200" spc="-10" dirty="0">
                <a:latin typeface="Carlito"/>
                <a:cs typeface="Carlito"/>
              </a:rPr>
              <a:t>microaerophilic bacteria </a:t>
            </a:r>
            <a:r>
              <a:rPr sz="3200" dirty="0">
                <a:latin typeface="Carlito"/>
                <a:cs typeface="Carlito"/>
              </a:rPr>
              <a:t>and  </a:t>
            </a:r>
            <a:r>
              <a:rPr sz="3200" spc="-15" dirty="0">
                <a:latin typeface="Carlito"/>
                <a:cs typeface="Carlito"/>
              </a:rPr>
              <a:t>grows </a:t>
            </a:r>
            <a:r>
              <a:rPr sz="3200" spc="-5" dirty="0">
                <a:latin typeface="Carlito"/>
                <a:cs typeface="Carlito"/>
              </a:rPr>
              <a:t>well </a:t>
            </a:r>
            <a:r>
              <a:rPr sz="3200" dirty="0">
                <a:latin typeface="Carlito"/>
                <a:cs typeface="Carlito"/>
              </a:rPr>
              <a:t>in </a:t>
            </a:r>
            <a:r>
              <a:rPr sz="3200" spc="-5" dirty="0">
                <a:latin typeface="Carlito"/>
                <a:cs typeface="Carlito"/>
              </a:rPr>
              <a:t>presence of </a:t>
            </a:r>
            <a:r>
              <a:rPr sz="3200" spc="-10" dirty="0">
                <a:latin typeface="Carlito"/>
                <a:cs typeface="Carlito"/>
              </a:rPr>
              <a:t>5-10%</a:t>
            </a:r>
            <a:r>
              <a:rPr sz="3200" spc="-40" dirty="0">
                <a:latin typeface="Carlito"/>
                <a:cs typeface="Carlito"/>
              </a:rPr>
              <a:t> </a:t>
            </a:r>
            <a:r>
              <a:rPr sz="3200" spc="-10" dirty="0">
                <a:latin typeface="Carlito"/>
                <a:cs typeface="Carlito"/>
              </a:rPr>
              <a:t>co2.</a:t>
            </a:r>
            <a:endParaRPr sz="3200">
              <a:latin typeface="Carlito"/>
              <a:cs typeface="Carlito"/>
            </a:endParaRPr>
          </a:p>
          <a:p>
            <a:pPr marL="355600" indent="-342900">
              <a:lnSpc>
                <a:spcPct val="100000"/>
              </a:lnSpc>
              <a:spcBef>
                <a:spcPts val="334"/>
              </a:spcBef>
              <a:buFont typeface="Arial"/>
              <a:buChar char="•"/>
              <a:tabLst>
                <a:tab pos="354965" algn="l"/>
                <a:tab pos="355600" algn="l"/>
              </a:tabLst>
            </a:pPr>
            <a:r>
              <a:rPr sz="3200" spc="-5" dirty="0">
                <a:latin typeface="Carlito"/>
                <a:cs typeface="Carlito"/>
              </a:rPr>
              <a:t>Optimum </a:t>
            </a:r>
            <a:r>
              <a:rPr sz="3200" spc="-15" dirty="0">
                <a:latin typeface="Carlito"/>
                <a:cs typeface="Carlito"/>
              </a:rPr>
              <a:t>temperature </a:t>
            </a:r>
            <a:r>
              <a:rPr sz="3200" spc="-10" dirty="0">
                <a:latin typeface="Carlito"/>
                <a:cs typeface="Carlito"/>
              </a:rPr>
              <a:t>35-37 degree</a:t>
            </a:r>
            <a:r>
              <a:rPr sz="3200" spc="25" dirty="0">
                <a:latin typeface="Carlito"/>
                <a:cs typeface="Carlito"/>
              </a:rPr>
              <a:t> </a:t>
            </a:r>
            <a:r>
              <a:rPr sz="3200" spc="-5" dirty="0">
                <a:latin typeface="Carlito"/>
                <a:cs typeface="Carlito"/>
              </a:rPr>
              <a:t>Celsius</a:t>
            </a:r>
            <a:endParaRPr sz="3200">
              <a:latin typeface="Carlito"/>
              <a:cs typeface="Carlito"/>
            </a:endParaRPr>
          </a:p>
          <a:p>
            <a:pPr marL="355600" marR="151130" indent="-342900">
              <a:lnSpc>
                <a:spcPts val="3460"/>
              </a:lnSpc>
              <a:spcBef>
                <a:spcPts val="815"/>
              </a:spcBef>
              <a:buFont typeface="Arial"/>
              <a:buChar char="•"/>
              <a:tabLst>
                <a:tab pos="354965" algn="l"/>
                <a:tab pos="355600" algn="l"/>
              </a:tabLst>
            </a:pPr>
            <a:r>
              <a:rPr sz="3200" spc="-15" dirty="0">
                <a:latin typeface="Carlito"/>
                <a:cs typeface="Carlito"/>
              </a:rPr>
              <a:t>Grow </a:t>
            </a:r>
            <a:r>
              <a:rPr sz="3200" dirty="0">
                <a:latin typeface="Carlito"/>
                <a:cs typeface="Carlito"/>
              </a:rPr>
              <a:t>on </a:t>
            </a:r>
            <a:r>
              <a:rPr sz="3200" spc="-15" dirty="0">
                <a:latin typeface="Carlito"/>
                <a:cs typeface="Carlito"/>
              </a:rPr>
              <a:t>brain </a:t>
            </a:r>
            <a:r>
              <a:rPr sz="3200" spc="-5" dirty="0">
                <a:latin typeface="Carlito"/>
                <a:cs typeface="Carlito"/>
              </a:rPr>
              <a:t>heart infusion </a:t>
            </a:r>
            <a:r>
              <a:rPr sz="3200" spc="-10" dirty="0">
                <a:latin typeface="Carlito"/>
                <a:cs typeface="Carlito"/>
              </a:rPr>
              <a:t>agar/broth </a:t>
            </a:r>
            <a:r>
              <a:rPr sz="3200" dirty="0">
                <a:latin typeface="Carlito"/>
                <a:cs typeface="Carlito"/>
              </a:rPr>
              <a:t>and  </a:t>
            </a:r>
            <a:r>
              <a:rPr sz="3200" spc="-10" dirty="0">
                <a:latin typeface="Carlito"/>
                <a:cs typeface="Carlito"/>
              </a:rPr>
              <a:t>thioglycollate </a:t>
            </a:r>
            <a:r>
              <a:rPr sz="3200" spc="-15" dirty="0">
                <a:latin typeface="Carlito"/>
                <a:cs typeface="Carlito"/>
              </a:rPr>
              <a:t>agar </a:t>
            </a:r>
            <a:r>
              <a:rPr sz="3200" spc="-10" dirty="0">
                <a:latin typeface="Carlito"/>
                <a:cs typeface="Carlito"/>
              </a:rPr>
              <a:t>containing </a:t>
            </a:r>
            <a:r>
              <a:rPr sz="3200" spc="-5" dirty="0">
                <a:latin typeface="Carlito"/>
                <a:cs typeface="Carlito"/>
              </a:rPr>
              <a:t>o.12%-0.2%  </a:t>
            </a:r>
            <a:r>
              <a:rPr sz="3200" spc="-10" dirty="0">
                <a:latin typeface="Carlito"/>
                <a:cs typeface="Carlito"/>
              </a:rPr>
              <a:t>rabbit</a:t>
            </a:r>
            <a:r>
              <a:rPr sz="3200" spc="5" dirty="0">
                <a:latin typeface="Carlito"/>
                <a:cs typeface="Carlito"/>
              </a:rPr>
              <a:t> </a:t>
            </a:r>
            <a:r>
              <a:rPr sz="3200" spc="-5" dirty="0">
                <a:latin typeface="Carlito"/>
                <a:cs typeface="Carlito"/>
              </a:rPr>
              <a:t>blood.</a:t>
            </a:r>
            <a:endParaRPr sz="3200">
              <a:latin typeface="Carlito"/>
              <a:cs typeface="Carlito"/>
            </a:endParaRPr>
          </a:p>
          <a:p>
            <a:pPr marL="355600" marR="5080" indent="-342900">
              <a:lnSpc>
                <a:spcPts val="3460"/>
              </a:lnSpc>
              <a:spcBef>
                <a:spcPts val="755"/>
              </a:spcBef>
              <a:buFont typeface="Arial"/>
              <a:buChar char="•"/>
              <a:tabLst>
                <a:tab pos="354965" algn="l"/>
                <a:tab pos="355600" algn="l"/>
              </a:tabLst>
            </a:pPr>
            <a:r>
              <a:rPr sz="3200" spc="-5" dirty="0">
                <a:latin typeface="Carlito"/>
                <a:cs typeface="Carlito"/>
              </a:rPr>
              <a:t>Incudation time: </a:t>
            </a:r>
            <a:r>
              <a:rPr sz="3200" dirty="0">
                <a:latin typeface="Carlito"/>
                <a:cs typeface="Carlito"/>
              </a:rPr>
              <a:t>3-4 </a:t>
            </a:r>
            <a:r>
              <a:rPr sz="3200" spc="-25" dirty="0">
                <a:latin typeface="Carlito"/>
                <a:cs typeface="Carlito"/>
              </a:rPr>
              <a:t>days </a:t>
            </a:r>
            <a:r>
              <a:rPr sz="3200" spc="-15" dirty="0">
                <a:latin typeface="Carlito"/>
                <a:cs typeface="Carlito"/>
              </a:rPr>
              <a:t>mostely </a:t>
            </a:r>
            <a:r>
              <a:rPr sz="3200" spc="-5" dirty="0">
                <a:latin typeface="Carlito"/>
                <a:cs typeface="Carlito"/>
              </a:rPr>
              <a:t>but </a:t>
            </a:r>
            <a:r>
              <a:rPr sz="3200" spc="-30" dirty="0">
                <a:latin typeface="Carlito"/>
                <a:cs typeface="Carlito"/>
              </a:rPr>
              <a:t>for </a:t>
            </a:r>
            <a:r>
              <a:rPr sz="3200" spc="-35" dirty="0">
                <a:latin typeface="Carlito"/>
                <a:cs typeface="Carlito"/>
              </a:rPr>
              <a:t>few  </a:t>
            </a:r>
            <a:r>
              <a:rPr sz="3200" spc="-5" dirty="0">
                <a:latin typeface="Carlito"/>
                <a:cs typeface="Carlito"/>
              </a:rPr>
              <a:t>speciesit </a:t>
            </a:r>
            <a:r>
              <a:rPr sz="3200" spc="-10" dirty="0">
                <a:latin typeface="Carlito"/>
                <a:cs typeface="Carlito"/>
              </a:rPr>
              <a:t>extended </a:t>
            </a:r>
            <a:r>
              <a:rPr sz="3200" spc="-20" dirty="0">
                <a:latin typeface="Carlito"/>
                <a:cs typeface="Carlito"/>
              </a:rPr>
              <a:t>from </a:t>
            </a:r>
            <a:r>
              <a:rPr sz="3200" dirty="0">
                <a:latin typeface="Carlito"/>
                <a:cs typeface="Carlito"/>
              </a:rPr>
              <a:t>1 </a:t>
            </a:r>
            <a:r>
              <a:rPr sz="3200" spc="-20" dirty="0">
                <a:latin typeface="Carlito"/>
                <a:cs typeface="Carlito"/>
              </a:rPr>
              <a:t>to </a:t>
            </a:r>
            <a:r>
              <a:rPr sz="3200" dirty="0">
                <a:latin typeface="Carlito"/>
                <a:cs typeface="Carlito"/>
              </a:rPr>
              <a:t>2</a:t>
            </a:r>
            <a:r>
              <a:rPr sz="3200" spc="10" dirty="0">
                <a:latin typeface="Carlito"/>
                <a:cs typeface="Carlito"/>
              </a:rPr>
              <a:t> </a:t>
            </a:r>
            <a:r>
              <a:rPr sz="3200" spc="-5" dirty="0">
                <a:latin typeface="Carlito"/>
                <a:cs typeface="Carlito"/>
              </a:rPr>
              <a:t>week</a:t>
            </a:r>
            <a:endParaRPr sz="3200">
              <a:latin typeface="Carlito"/>
              <a:cs typeface="Carlito"/>
            </a:endParaRPr>
          </a:p>
          <a:p>
            <a:pPr marL="355600" marR="190500" indent="-342900">
              <a:lnSpc>
                <a:spcPts val="3460"/>
              </a:lnSpc>
              <a:spcBef>
                <a:spcPts val="765"/>
              </a:spcBef>
              <a:buFont typeface="Arial"/>
              <a:buChar char="•"/>
              <a:tabLst>
                <a:tab pos="354965" algn="l"/>
                <a:tab pos="355600" algn="l"/>
              </a:tabLst>
            </a:pPr>
            <a:r>
              <a:rPr sz="3200" spc="-15" dirty="0">
                <a:latin typeface="Carlito"/>
                <a:cs typeface="Carlito"/>
              </a:rPr>
              <a:t>Colony </a:t>
            </a:r>
            <a:r>
              <a:rPr sz="3200" spc="-10" dirty="0">
                <a:latin typeface="Carlito"/>
                <a:cs typeface="Carlito"/>
              </a:rPr>
              <a:t>can </a:t>
            </a:r>
            <a:r>
              <a:rPr sz="3200" spc="-5" dirty="0">
                <a:latin typeface="Carlito"/>
                <a:cs typeface="Carlito"/>
              </a:rPr>
              <a:t>be </a:t>
            </a:r>
            <a:r>
              <a:rPr sz="3200" spc="-10" dirty="0">
                <a:latin typeface="Carlito"/>
                <a:cs typeface="Carlito"/>
              </a:rPr>
              <a:t>rough, pigmented </a:t>
            </a:r>
            <a:r>
              <a:rPr sz="3200" dirty="0">
                <a:latin typeface="Carlito"/>
                <a:cs typeface="Carlito"/>
              </a:rPr>
              <a:t>with chalky  </a:t>
            </a:r>
            <a:r>
              <a:rPr sz="3200" spc="-5" dirty="0">
                <a:latin typeface="Carlito"/>
                <a:cs typeface="Carlito"/>
              </a:rPr>
              <a:t>appearance.</a:t>
            </a:r>
            <a:endParaRPr sz="3200">
              <a:latin typeface="Carlito"/>
              <a:cs typeface="Carlito"/>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1000" y="381000"/>
            <a:ext cx="3733800" cy="308396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267200" y="3048000"/>
            <a:ext cx="4677156" cy="3575304"/>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362200" y="496950"/>
            <a:ext cx="3385439" cy="635000"/>
          </a:xfrm>
          <a:prstGeom prst="rect">
            <a:avLst/>
          </a:prstGeom>
        </p:spPr>
        <p:txBody>
          <a:bodyPr vert="horz" wrap="square" lIns="0" tIns="12065" rIns="0" bIns="0" rtlCol="0">
            <a:spAutoFit/>
          </a:bodyPr>
          <a:lstStyle/>
          <a:p>
            <a:pPr marL="12700">
              <a:lnSpc>
                <a:spcPct val="100000"/>
              </a:lnSpc>
              <a:spcBef>
                <a:spcPts val="95"/>
              </a:spcBef>
            </a:pPr>
            <a:r>
              <a:rPr b="1" spc="-25" dirty="0">
                <a:solidFill>
                  <a:srgbClr val="FF0000"/>
                </a:solidFill>
                <a:latin typeface="Carlito"/>
                <a:cs typeface="Carlito"/>
              </a:rPr>
              <a:t>Pathogenic</a:t>
            </a:r>
          </a:p>
        </p:txBody>
      </p:sp>
      <p:sp>
        <p:nvSpPr>
          <p:cNvPr id="3" name="object 3"/>
          <p:cNvSpPr txBox="1"/>
          <p:nvPr/>
        </p:nvSpPr>
        <p:spPr>
          <a:xfrm>
            <a:off x="459740" y="1385061"/>
            <a:ext cx="163195" cy="497840"/>
          </a:xfrm>
          <a:prstGeom prst="rect">
            <a:avLst/>
          </a:prstGeom>
        </p:spPr>
        <p:txBody>
          <a:bodyPr vert="horz" wrap="square" lIns="0" tIns="12065" rIns="0" bIns="0" rtlCol="0">
            <a:spAutoFit/>
          </a:bodyPr>
          <a:lstStyle/>
          <a:p>
            <a:pPr marL="12700">
              <a:lnSpc>
                <a:spcPct val="100000"/>
              </a:lnSpc>
              <a:spcBef>
                <a:spcPts val="95"/>
              </a:spcBef>
            </a:pPr>
            <a:r>
              <a:rPr sz="3100" spc="-5" dirty="0">
                <a:latin typeface="Arial"/>
                <a:cs typeface="Arial"/>
              </a:rPr>
              <a:t>•</a:t>
            </a:r>
            <a:endParaRPr sz="3100">
              <a:latin typeface="Arial"/>
              <a:cs typeface="Arial"/>
            </a:endParaRPr>
          </a:p>
        </p:txBody>
      </p:sp>
      <p:sp>
        <p:nvSpPr>
          <p:cNvPr id="4" name="object 4"/>
          <p:cNvSpPr txBox="1"/>
          <p:nvPr/>
        </p:nvSpPr>
        <p:spPr>
          <a:xfrm>
            <a:off x="802640" y="1397254"/>
            <a:ext cx="7682865" cy="593090"/>
          </a:xfrm>
          <a:prstGeom prst="rect">
            <a:avLst/>
          </a:prstGeom>
        </p:spPr>
        <p:txBody>
          <a:bodyPr vert="horz" wrap="square" lIns="0" tIns="72390" rIns="0" bIns="0" rtlCol="0">
            <a:spAutoFit/>
          </a:bodyPr>
          <a:lstStyle/>
          <a:p>
            <a:pPr marL="12700" marR="5080">
              <a:lnSpc>
                <a:spcPts val="1989"/>
              </a:lnSpc>
              <a:spcBef>
                <a:spcPts val="570"/>
              </a:spcBef>
            </a:pPr>
            <a:r>
              <a:rPr sz="2050" spc="-5" dirty="0">
                <a:latin typeface="Carlito"/>
                <a:cs typeface="Carlito"/>
              </a:rPr>
              <a:t>Actinomycetes normally </a:t>
            </a:r>
            <a:r>
              <a:rPr sz="2050" dirty="0">
                <a:latin typeface="Carlito"/>
                <a:cs typeface="Carlito"/>
              </a:rPr>
              <a:t>reside in human </a:t>
            </a:r>
            <a:r>
              <a:rPr sz="2050" spc="5" dirty="0">
                <a:latin typeface="Carlito"/>
                <a:cs typeface="Carlito"/>
              </a:rPr>
              <a:t>mouth, </a:t>
            </a:r>
            <a:r>
              <a:rPr sz="2050" spc="-5" dirty="0">
                <a:latin typeface="Carlito"/>
                <a:cs typeface="Carlito"/>
              </a:rPr>
              <a:t>throat, </a:t>
            </a:r>
            <a:r>
              <a:rPr sz="2050" spc="-10" dirty="0">
                <a:latin typeface="Carlito"/>
                <a:cs typeface="Carlito"/>
              </a:rPr>
              <a:t>gastrointestinal  </a:t>
            </a:r>
            <a:r>
              <a:rPr sz="2050" spc="-5" dirty="0">
                <a:latin typeface="Carlito"/>
                <a:cs typeface="Carlito"/>
              </a:rPr>
              <a:t>tract, </a:t>
            </a:r>
            <a:r>
              <a:rPr sz="2050" dirty="0">
                <a:latin typeface="Carlito"/>
                <a:cs typeface="Carlito"/>
              </a:rPr>
              <a:t>and </a:t>
            </a:r>
            <a:r>
              <a:rPr sz="2050" spc="-5" dirty="0">
                <a:latin typeface="Carlito"/>
                <a:cs typeface="Carlito"/>
              </a:rPr>
              <a:t>urogenital tract </a:t>
            </a:r>
            <a:r>
              <a:rPr sz="2050" spc="5" dirty="0">
                <a:latin typeface="Carlito"/>
                <a:cs typeface="Carlito"/>
              </a:rPr>
              <a:t>without </a:t>
            </a:r>
            <a:r>
              <a:rPr sz="2050" spc="-5" dirty="0">
                <a:latin typeface="Carlito"/>
                <a:cs typeface="Carlito"/>
              </a:rPr>
              <a:t>producing</a:t>
            </a:r>
            <a:r>
              <a:rPr sz="2050" spc="40" dirty="0">
                <a:latin typeface="Carlito"/>
                <a:cs typeface="Carlito"/>
              </a:rPr>
              <a:t> </a:t>
            </a:r>
            <a:r>
              <a:rPr sz="2050" dirty="0">
                <a:latin typeface="Carlito"/>
                <a:cs typeface="Carlito"/>
              </a:rPr>
              <a:t>disease.</a:t>
            </a:r>
            <a:endParaRPr sz="2050">
              <a:latin typeface="Carlito"/>
              <a:cs typeface="Carlito"/>
            </a:endParaRPr>
          </a:p>
        </p:txBody>
      </p:sp>
      <p:sp>
        <p:nvSpPr>
          <p:cNvPr id="5" name="object 5"/>
          <p:cNvSpPr txBox="1"/>
          <p:nvPr/>
        </p:nvSpPr>
        <p:spPr>
          <a:xfrm>
            <a:off x="459740" y="2267838"/>
            <a:ext cx="163195" cy="497840"/>
          </a:xfrm>
          <a:prstGeom prst="rect">
            <a:avLst/>
          </a:prstGeom>
        </p:spPr>
        <p:txBody>
          <a:bodyPr vert="horz" wrap="square" lIns="0" tIns="12065" rIns="0" bIns="0" rtlCol="0">
            <a:spAutoFit/>
          </a:bodyPr>
          <a:lstStyle/>
          <a:p>
            <a:pPr marL="12700">
              <a:lnSpc>
                <a:spcPct val="100000"/>
              </a:lnSpc>
              <a:spcBef>
                <a:spcPts val="95"/>
              </a:spcBef>
            </a:pPr>
            <a:r>
              <a:rPr sz="3100" spc="-5" dirty="0">
                <a:latin typeface="Arial"/>
                <a:cs typeface="Arial"/>
              </a:rPr>
              <a:t>•</a:t>
            </a:r>
            <a:endParaRPr sz="3100">
              <a:latin typeface="Arial"/>
              <a:cs typeface="Arial"/>
            </a:endParaRPr>
          </a:p>
        </p:txBody>
      </p:sp>
      <p:sp>
        <p:nvSpPr>
          <p:cNvPr id="6" name="object 6"/>
          <p:cNvSpPr txBox="1"/>
          <p:nvPr/>
        </p:nvSpPr>
        <p:spPr>
          <a:xfrm>
            <a:off x="802640" y="2280031"/>
            <a:ext cx="7764145" cy="1096010"/>
          </a:xfrm>
          <a:prstGeom prst="rect">
            <a:avLst/>
          </a:prstGeom>
        </p:spPr>
        <p:txBody>
          <a:bodyPr vert="horz" wrap="square" lIns="0" tIns="74295" rIns="0" bIns="0" rtlCol="0">
            <a:spAutoFit/>
          </a:bodyPr>
          <a:lstStyle/>
          <a:p>
            <a:pPr marL="12700" marR="5080" indent="59055">
              <a:lnSpc>
                <a:spcPct val="80700"/>
              </a:lnSpc>
              <a:spcBef>
                <a:spcPts val="585"/>
              </a:spcBef>
            </a:pPr>
            <a:r>
              <a:rPr sz="2050" dirty="0">
                <a:latin typeface="Carlito"/>
                <a:cs typeface="Carlito"/>
              </a:rPr>
              <a:t>Since </a:t>
            </a:r>
            <a:r>
              <a:rPr sz="2050" spc="5" dirty="0">
                <a:latin typeface="Carlito"/>
                <a:cs typeface="Carlito"/>
              </a:rPr>
              <a:t>the </a:t>
            </a:r>
            <a:r>
              <a:rPr sz="2050" spc="-5" dirty="0">
                <a:latin typeface="Carlito"/>
                <a:cs typeface="Carlito"/>
              </a:rPr>
              <a:t>organisms </a:t>
            </a:r>
            <a:r>
              <a:rPr sz="2050" dirty="0">
                <a:latin typeface="Carlito"/>
                <a:cs typeface="Carlito"/>
              </a:rPr>
              <a:t>cannot </a:t>
            </a:r>
            <a:r>
              <a:rPr sz="2050" spc="-10" dirty="0">
                <a:latin typeface="Carlito"/>
                <a:cs typeface="Carlito"/>
              </a:rPr>
              <a:t>invade </a:t>
            </a:r>
            <a:r>
              <a:rPr sz="2050" spc="5" dirty="0">
                <a:latin typeface="Carlito"/>
                <a:cs typeface="Carlito"/>
              </a:rPr>
              <a:t>a </a:t>
            </a:r>
            <a:r>
              <a:rPr sz="2050" dirty="0">
                <a:latin typeface="Carlito"/>
                <a:cs typeface="Carlito"/>
              </a:rPr>
              <a:t>human </a:t>
            </a:r>
            <a:r>
              <a:rPr sz="2050" spc="5" dirty="0">
                <a:latin typeface="Carlito"/>
                <a:cs typeface="Carlito"/>
              </a:rPr>
              <a:t>or </a:t>
            </a:r>
            <a:r>
              <a:rPr sz="2050" dirty="0">
                <a:latin typeface="Carlito"/>
                <a:cs typeface="Carlito"/>
              </a:rPr>
              <a:t>animal </a:t>
            </a:r>
            <a:r>
              <a:rPr sz="2050" spc="-25" dirty="0">
                <a:latin typeface="Carlito"/>
                <a:cs typeface="Carlito"/>
              </a:rPr>
              <a:t>body, </a:t>
            </a:r>
            <a:r>
              <a:rPr sz="2050" spc="5" dirty="0">
                <a:latin typeface="Carlito"/>
                <a:cs typeface="Carlito"/>
              </a:rPr>
              <a:t>they </a:t>
            </a:r>
            <a:r>
              <a:rPr sz="2050" spc="-5" dirty="0">
                <a:latin typeface="Carlito"/>
                <a:cs typeface="Carlito"/>
              </a:rPr>
              <a:t>must  </a:t>
            </a:r>
            <a:r>
              <a:rPr sz="2050" dirty="0">
                <a:latin typeface="Carlito"/>
                <a:cs typeface="Carlito"/>
              </a:rPr>
              <a:t>be </a:t>
            </a:r>
            <a:r>
              <a:rPr sz="2050" spc="-5" dirty="0">
                <a:latin typeface="Carlito"/>
                <a:cs typeface="Carlito"/>
              </a:rPr>
              <a:t>introduced by </a:t>
            </a:r>
            <a:r>
              <a:rPr sz="2050" spc="5" dirty="0">
                <a:latin typeface="Carlito"/>
                <a:cs typeface="Carlito"/>
              </a:rPr>
              <a:t>a deep </a:t>
            </a:r>
            <a:r>
              <a:rPr sz="2050" spc="-5" dirty="0">
                <a:latin typeface="Carlito"/>
                <a:cs typeface="Carlito"/>
              </a:rPr>
              <a:t>puncture wound </a:t>
            </a:r>
            <a:r>
              <a:rPr sz="2050" dirty="0">
                <a:latin typeface="Carlito"/>
                <a:cs typeface="Carlito"/>
              </a:rPr>
              <a:t>or </a:t>
            </a:r>
            <a:r>
              <a:rPr sz="2050" spc="-5" dirty="0">
                <a:latin typeface="Carlito"/>
                <a:cs typeface="Carlito"/>
              </a:rPr>
              <a:t>trauma </a:t>
            </a:r>
            <a:r>
              <a:rPr sz="2050" dirty="0">
                <a:latin typeface="Carlito"/>
                <a:cs typeface="Carlito"/>
              </a:rPr>
              <a:t>such </a:t>
            </a:r>
            <a:r>
              <a:rPr sz="2050" spc="5" dirty="0">
                <a:latin typeface="Carlito"/>
                <a:cs typeface="Carlito"/>
              </a:rPr>
              <a:t>as </a:t>
            </a:r>
            <a:r>
              <a:rPr sz="2050" spc="-5" dirty="0">
                <a:latin typeface="Carlito"/>
                <a:cs typeface="Carlito"/>
              </a:rPr>
              <a:t>dental  extraction </a:t>
            </a:r>
            <a:r>
              <a:rPr sz="2050" dirty="0">
                <a:latin typeface="Carlito"/>
                <a:cs typeface="Carlito"/>
              </a:rPr>
              <a:t>or jaw </a:t>
            </a:r>
            <a:r>
              <a:rPr sz="2050" spc="-5" dirty="0">
                <a:latin typeface="Carlito"/>
                <a:cs typeface="Carlito"/>
              </a:rPr>
              <a:t>trauma, </a:t>
            </a:r>
            <a:r>
              <a:rPr sz="2050" spc="-10" dirty="0">
                <a:latin typeface="Carlito"/>
                <a:cs typeface="Carlito"/>
              </a:rPr>
              <a:t>aspiration </a:t>
            </a:r>
            <a:r>
              <a:rPr sz="2050" dirty="0">
                <a:latin typeface="Carlito"/>
                <a:cs typeface="Carlito"/>
              </a:rPr>
              <a:t>of </a:t>
            </a:r>
            <a:r>
              <a:rPr sz="2050" spc="-5" dirty="0">
                <a:latin typeface="Carlito"/>
                <a:cs typeface="Carlito"/>
              </a:rPr>
              <a:t>dental debris, </a:t>
            </a:r>
            <a:r>
              <a:rPr sz="2050" dirty="0">
                <a:latin typeface="Carlito"/>
                <a:cs typeface="Carlito"/>
              </a:rPr>
              <a:t>surgery </a:t>
            </a:r>
            <a:r>
              <a:rPr sz="2050" spc="-5" dirty="0">
                <a:latin typeface="Carlito"/>
                <a:cs typeface="Carlito"/>
              </a:rPr>
              <a:t>(removal </a:t>
            </a:r>
            <a:r>
              <a:rPr sz="2050" dirty="0">
                <a:latin typeface="Carlito"/>
                <a:cs typeface="Carlito"/>
              </a:rPr>
              <a:t>of  </a:t>
            </a:r>
            <a:r>
              <a:rPr sz="2050" spc="5" dirty="0">
                <a:latin typeface="Carlito"/>
                <a:cs typeface="Carlito"/>
              </a:rPr>
              <a:t>the </a:t>
            </a:r>
            <a:r>
              <a:rPr sz="2050" dirty="0">
                <a:latin typeface="Carlito"/>
                <a:cs typeface="Carlito"/>
              </a:rPr>
              <a:t>appendix), or </a:t>
            </a:r>
            <a:r>
              <a:rPr sz="2050" spc="-5" dirty="0">
                <a:latin typeface="Carlito"/>
                <a:cs typeface="Carlito"/>
              </a:rPr>
              <a:t>prolonged </a:t>
            </a:r>
            <a:r>
              <a:rPr sz="2050" dirty="0">
                <a:latin typeface="Carlito"/>
                <a:cs typeface="Carlito"/>
              </a:rPr>
              <a:t>use </a:t>
            </a:r>
            <a:r>
              <a:rPr sz="2050" spc="5" dirty="0">
                <a:latin typeface="Carlito"/>
                <a:cs typeface="Carlito"/>
              </a:rPr>
              <a:t>of </a:t>
            </a:r>
            <a:r>
              <a:rPr sz="2050" spc="-5" dirty="0">
                <a:latin typeface="Carlito"/>
                <a:cs typeface="Carlito"/>
              </a:rPr>
              <a:t>intrauterine</a:t>
            </a:r>
            <a:r>
              <a:rPr sz="2050" spc="40" dirty="0">
                <a:latin typeface="Carlito"/>
                <a:cs typeface="Carlito"/>
              </a:rPr>
              <a:t> </a:t>
            </a:r>
            <a:r>
              <a:rPr sz="2050" dirty="0">
                <a:latin typeface="Carlito"/>
                <a:cs typeface="Carlito"/>
              </a:rPr>
              <a:t>devices.</a:t>
            </a:r>
            <a:endParaRPr sz="2050">
              <a:latin typeface="Carlito"/>
              <a:cs typeface="Carlito"/>
            </a:endParaRPr>
          </a:p>
        </p:txBody>
      </p:sp>
      <p:sp>
        <p:nvSpPr>
          <p:cNvPr id="7" name="object 7"/>
          <p:cNvSpPr txBox="1"/>
          <p:nvPr/>
        </p:nvSpPr>
        <p:spPr>
          <a:xfrm>
            <a:off x="459740" y="3648836"/>
            <a:ext cx="168275" cy="513715"/>
          </a:xfrm>
          <a:prstGeom prst="rect">
            <a:avLst/>
          </a:prstGeom>
        </p:spPr>
        <p:txBody>
          <a:bodyPr vert="horz" wrap="square" lIns="0" tIns="12700" rIns="0" bIns="0" rtlCol="0">
            <a:spAutoFit/>
          </a:bodyPr>
          <a:lstStyle/>
          <a:p>
            <a:pPr marL="12700">
              <a:lnSpc>
                <a:spcPct val="100000"/>
              </a:lnSpc>
              <a:spcBef>
                <a:spcPts val="100"/>
              </a:spcBef>
            </a:pPr>
            <a:r>
              <a:rPr sz="3200" dirty="0">
                <a:latin typeface="Arial"/>
                <a:cs typeface="Arial"/>
              </a:rPr>
              <a:t>•</a:t>
            </a:r>
            <a:endParaRPr sz="3200">
              <a:latin typeface="Arial"/>
              <a:cs typeface="Arial"/>
            </a:endParaRPr>
          </a:p>
        </p:txBody>
      </p:sp>
      <p:sp>
        <p:nvSpPr>
          <p:cNvPr id="8" name="object 8"/>
          <p:cNvSpPr txBox="1"/>
          <p:nvPr/>
        </p:nvSpPr>
        <p:spPr>
          <a:xfrm>
            <a:off x="802640" y="3662553"/>
            <a:ext cx="7790180" cy="1131570"/>
          </a:xfrm>
          <a:prstGeom prst="rect">
            <a:avLst/>
          </a:prstGeom>
        </p:spPr>
        <p:txBody>
          <a:bodyPr vert="horz" wrap="square" lIns="0" tIns="76835" rIns="0" bIns="0" rtlCol="0">
            <a:spAutoFit/>
          </a:bodyPr>
          <a:lstStyle/>
          <a:p>
            <a:pPr marL="12700" marR="5080">
              <a:lnSpc>
                <a:spcPct val="81300"/>
              </a:lnSpc>
              <a:spcBef>
                <a:spcPts val="605"/>
              </a:spcBef>
            </a:pPr>
            <a:r>
              <a:rPr sz="2100" spc="5" dirty="0">
                <a:latin typeface="Carlito"/>
                <a:cs typeface="Carlito"/>
              </a:rPr>
              <a:t>Actinomycetes require </a:t>
            </a:r>
            <a:r>
              <a:rPr sz="2100" spc="15" dirty="0">
                <a:latin typeface="Carlito"/>
                <a:cs typeface="Carlito"/>
              </a:rPr>
              <a:t>dead </a:t>
            </a:r>
            <a:r>
              <a:rPr sz="2100" spc="10" dirty="0">
                <a:latin typeface="Carlito"/>
                <a:cs typeface="Carlito"/>
              </a:rPr>
              <a:t>or </a:t>
            </a:r>
            <a:r>
              <a:rPr sz="2100" spc="5" dirty="0">
                <a:latin typeface="Carlito"/>
                <a:cs typeface="Carlito"/>
              </a:rPr>
              <a:t>devitalized </a:t>
            </a:r>
            <a:r>
              <a:rPr sz="2100" spc="15" dirty="0">
                <a:latin typeface="Carlito"/>
                <a:cs typeface="Carlito"/>
              </a:rPr>
              <a:t>tissue </a:t>
            </a:r>
            <a:r>
              <a:rPr sz="2100" spc="5" dirty="0">
                <a:latin typeface="Carlito"/>
                <a:cs typeface="Carlito"/>
              </a:rPr>
              <a:t>to </a:t>
            </a:r>
            <a:r>
              <a:rPr sz="2100" dirty="0">
                <a:latin typeface="Carlito"/>
                <a:cs typeface="Carlito"/>
              </a:rPr>
              <a:t>facilitate </a:t>
            </a:r>
            <a:r>
              <a:rPr sz="2100" spc="10" dirty="0">
                <a:latin typeface="Carlito"/>
                <a:cs typeface="Carlito"/>
              </a:rPr>
              <a:t>their  </a:t>
            </a:r>
            <a:r>
              <a:rPr sz="2100" spc="5" dirty="0">
                <a:latin typeface="Carlito"/>
                <a:cs typeface="Carlito"/>
              </a:rPr>
              <a:t>invasion </a:t>
            </a:r>
            <a:r>
              <a:rPr sz="2100" spc="15" dirty="0">
                <a:latin typeface="Carlito"/>
                <a:cs typeface="Carlito"/>
              </a:rPr>
              <a:t>and </a:t>
            </a:r>
            <a:r>
              <a:rPr sz="2100" dirty="0">
                <a:latin typeface="Carlito"/>
                <a:cs typeface="Carlito"/>
              </a:rPr>
              <a:t>proliferation into </a:t>
            </a:r>
            <a:r>
              <a:rPr sz="2100" spc="15" dirty="0">
                <a:latin typeface="Carlito"/>
                <a:cs typeface="Carlito"/>
              </a:rPr>
              <a:t>deeper </a:t>
            </a:r>
            <a:r>
              <a:rPr sz="2100" spc="10" dirty="0">
                <a:latin typeface="Carlito"/>
                <a:cs typeface="Carlito"/>
              </a:rPr>
              <a:t>tissues. Establishment of </a:t>
            </a:r>
            <a:r>
              <a:rPr sz="2100" spc="20" dirty="0">
                <a:latin typeface="Carlito"/>
                <a:cs typeface="Carlito"/>
              </a:rPr>
              <a:t>human  </a:t>
            </a:r>
            <a:r>
              <a:rPr sz="2100" spc="5" dirty="0">
                <a:latin typeface="Carlito"/>
                <a:cs typeface="Carlito"/>
              </a:rPr>
              <a:t>infection </a:t>
            </a:r>
            <a:r>
              <a:rPr sz="2100" spc="15" dirty="0">
                <a:latin typeface="Carlito"/>
                <a:cs typeface="Carlito"/>
              </a:rPr>
              <a:t>by </a:t>
            </a:r>
            <a:r>
              <a:rPr sz="2100" spc="5" dirty="0">
                <a:latin typeface="Carlito"/>
                <a:cs typeface="Carlito"/>
              </a:rPr>
              <a:t>Actinomycetes </a:t>
            </a:r>
            <a:r>
              <a:rPr sz="2100" dirty="0">
                <a:latin typeface="Carlito"/>
                <a:cs typeface="Carlito"/>
              </a:rPr>
              <a:t>always </a:t>
            </a:r>
            <a:r>
              <a:rPr sz="2100" spc="5" dirty="0">
                <a:latin typeface="Carlito"/>
                <a:cs typeface="Carlito"/>
              </a:rPr>
              <a:t>requires </a:t>
            </a:r>
            <a:r>
              <a:rPr sz="2100" spc="15" dirty="0">
                <a:latin typeface="Carlito"/>
                <a:cs typeface="Carlito"/>
              </a:rPr>
              <a:t>the </a:t>
            </a:r>
            <a:r>
              <a:rPr sz="2100" spc="10" dirty="0">
                <a:latin typeface="Carlito"/>
                <a:cs typeface="Carlito"/>
              </a:rPr>
              <a:t>presence of  companion</a:t>
            </a:r>
            <a:r>
              <a:rPr sz="2100" spc="-5" dirty="0">
                <a:latin typeface="Carlito"/>
                <a:cs typeface="Carlito"/>
              </a:rPr>
              <a:t> </a:t>
            </a:r>
            <a:r>
              <a:rPr sz="2100" spc="10" dirty="0">
                <a:latin typeface="Carlito"/>
                <a:cs typeface="Carlito"/>
              </a:rPr>
              <a:t>bacteria.</a:t>
            </a:r>
            <a:endParaRPr sz="2100">
              <a:latin typeface="Carlito"/>
              <a:cs typeface="Carlito"/>
            </a:endParaRPr>
          </a:p>
        </p:txBody>
      </p:sp>
      <p:sp>
        <p:nvSpPr>
          <p:cNvPr id="9" name="object 9"/>
          <p:cNvSpPr txBox="1"/>
          <p:nvPr/>
        </p:nvSpPr>
        <p:spPr>
          <a:xfrm>
            <a:off x="459740" y="5084826"/>
            <a:ext cx="163195" cy="497840"/>
          </a:xfrm>
          <a:prstGeom prst="rect">
            <a:avLst/>
          </a:prstGeom>
        </p:spPr>
        <p:txBody>
          <a:bodyPr vert="horz" wrap="square" lIns="0" tIns="12065" rIns="0" bIns="0" rtlCol="0">
            <a:spAutoFit/>
          </a:bodyPr>
          <a:lstStyle/>
          <a:p>
            <a:pPr marL="12700">
              <a:lnSpc>
                <a:spcPct val="100000"/>
              </a:lnSpc>
              <a:spcBef>
                <a:spcPts val="95"/>
              </a:spcBef>
            </a:pPr>
            <a:r>
              <a:rPr sz="3100" spc="-5" dirty="0">
                <a:latin typeface="Arial"/>
                <a:cs typeface="Arial"/>
              </a:rPr>
              <a:t>•</a:t>
            </a:r>
            <a:endParaRPr sz="3100">
              <a:latin typeface="Arial"/>
              <a:cs typeface="Arial"/>
            </a:endParaRPr>
          </a:p>
        </p:txBody>
      </p:sp>
      <p:sp>
        <p:nvSpPr>
          <p:cNvPr id="10" name="object 10"/>
          <p:cNvSpPr txBox="1"/>
          <p:nvPr/>
        </p:nvSpPr>
        <p:spPr>
          <a:xfrm>
            <a:off x="802640" y="5096332"/>
            <a:ext cx="7530465" cy="592455"/>
          </a:xfrm>
          <a:prstGeom prst="rect">
            <a:avLst/>
          </a:prstGeom>
        </p:spPr>
        <p:txBody>
          <a:bodyPr vert="horz" wrap="square" lIns="0" tIns="14604" rIns="0" bIns="0" rtlCol="0">
            <a:spAutoFit/>
          </a:bodyPr>
          <a:lstStyle/>
          <a:p>
            <a:pPr marL="12700">
              <a:lnSpc>
                <a:spcPts val="2220"/>
              </a:lnSpc>
              <a:spcBef>
                <a:spcPts val="114"/>
              </a:spcBef>
            </a:pPr>
            <a:r>
              <a:rPr sz="2050" dirty="0">
                <a:latin typeface="Carlito"/>
                <a:cs typeface="Carlito"/>
              </a:rPr>
              <a:t>These companion bacteria help in </a:t>
            </a:r>
            <a:r>
              <a:rPr sz="2050" spc="-5" dirty="0">
                <a:latin typeface="Carlito"/>
                <a:cs typeface="Carlito"/>
              </a:rPr>
              <a:t>initiation </a:t>
            </a:r>
            <a:r>
              <a:rPr sz="2050" dirty="0">
                <a:latin typeface="Carlito"/>
                <a:cs typeface="Carlito"/>
              </a:rPr>
              <a:t>of </a:t>
            </a:r>
            <a:r>
              <a:rPr sz="2050" spc="-5" dirty="0">
                <a:latin typeface="Carlito"/>
                <a:cs typeface="Carlito"/>
              </a:rPr>
              <a:t>infection by </a:t>
            </a:r>
            <a:r>
              <a:rPr sz="2050" spc="-5">
                <a:latin typeface="Carlito"/>
                <a:cs typeface="Carlito"/>
              </a:rPr>
              <a:t>producing</a:t>
            </a:r>
            <a:r>
              <a:rPr sz="2050" spc="180">
                <a:latin typeface="Carlito"/>
                <a:cs typeface="Carlito"/>
              </a:rPr>
              <a:t> </a:t>
            </a:r>
            <a:r>
              <a:rPr sz="2050" spc="5" smtClean="0">
                <a:latin typeface="Carlito"/>
                <a:cs typeface="Carlito"/>
              </a:rPr>
              <a:t>a</a:t>
            </a:r>
            <a:r>
              <a:rPr lang="en-GB" sz="2050" spc="5" dirty="0">
                <a:latin typeface="Carlito"/>
                <a:cs typeface="Carlito"/>
              </a:rPr>
              <a:t>  </a:t>
            </a:r>
            <a:r>
              <a:rPr sz="2050" spc="-10" smtClean="0">
                <a:latin typeface="Carlito"/>
                <a:cs typeface="Carlito"/>
              </a:rPr>
              <a:t>toxin </a:t>
            </a:r>
            <a:r>
              <a:rPr sz="2050" dirty="0">
                <a:latin typeface="Carlito"/>
                <a:cs typeface="Carlito"/>
              </a:rPr>
              <a:t>or </a:t>
            </a:r>
            <a:r>
              <a:rPr sz="2050" spc="5" dirty="0">
                <a:latin typeface="Carlito"/>
                <a:cs typeface="Carlito"/>
              </a:rPr>
              <a:t>an enzyme </a:t>
            </a:r>
            <a:r>
              <a:rPr sz="2050" dirty="0">
                <a:latin typeface="Carlito"/>
                <a:cs typeface="Carlito"/>
              </a:rPr>
              <a:t>or </a:t>
            </a:r>
            <a:r>
              <a:rPr sz="2050" spc="-5" dirty="0">
                <a:latin typeface="Carlito"/>
                <a:cs typeface="Carlito"/>
              </a:rPr>
              <a:t>by inhibiting host</a:t>
            </a:r>
            <a:r>
              <a:rPr sz="2050" spc="35" dirty="0">
                <a:latin typeface="Carlito"/>
                <a:cs typeface="Carlito"/>
              </a:rPr>
              <a:t> </a:t>
            </a:r>
            <a:r>
              <a:rPr sz="2050" spc="-15" dirty="0">
                <a:latin typeface="Carlito"/>
                <a:cs typeface="Carlito"/>
              </a:rPr>
              <a:t>immunity.</a:t>
            </a:r>
            <a:endParaRPr sz="2050">
              <a:latin typeface="Carlito"/>
              <a:cs typeface="Carlito"/>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796797"/>
            <a:ext cx="168275" cy="513715"/>
          </a:xfrm>
          <a:prstGeom prst="rect">
            <a:avLst/>
          </a:prstGeom>
        </p:spPr>
        <p:txBody>
          <a:bodyPr vert="horz" wrap="square" lIns="0" tIns="13335" rIns="0" bIns="0" rtlCol="0">
            <a:spAutoFit/>
          </a:bodyPr>
          <a:lstStyle/>
          <a:p>
            <a:pPr marL="12700">
              <a:lnSpc>
                <a:spcPct val="100000"/>
              </a:lnSpc>
              <a:spcBef>
                <a:spcPts val="105"/>
              </a:spcBef>
            </a:pPr>
            <a:r>
              <a:rPr sz="3200" dirty="0">
                <a:latin typeface="Arial"/>
                <a:cs typeface="Arial"/>
              </a:rPr>
              <a:t>•</a:t>
            </a:r>
            <a:endParaRPr sz="3200">
              <a:latin typeface="Arial"/>
              <a:cs typeface="Arial"/>
            </a:endParaRPr>
          </a:p>
        </p:txBody>
      </p:sp>
      <p:sp>
        <p:nvSpPr>
          <p:cNvPr id="3" name="object 3"/>
          <p:cNvSpPr txBox="1">
            <a:spLocks noGrp="1"/>
          </p:cNvSpPr>
          <p:nvPr>
            <p:ph type="title"/>
          </p:nvPr>
        </p:nvSpPr>
        <p:spPr>
          <a:xfrm>
            <a:off x="878839" y="810513"/>
            <a:ext cx="7174230" cy="1323340"/>
          </a:xfrm>
          <a:prstGeom prst="rect">
            <a:avLst/>
          </a:prstGeom>
        </p:spPr>
        <p:txBody>
          <a:bodyPr vert="horz" wrap="square" lIns="0" tIns="12700" rIns="0" bIns="0" rtlCol="0">
            <a:spAutoFit/>
          </a:bodyPr>
          <a:lstStyle/>
          <a:p>
            <a:pPr marL="12700" marR="5080">
              <a:lnSpc>
                <a:spcPct val="101299"/>
              </a:lnSpc>
              <a:spcBef>
                <a:spcPts val="100"/>
              </a:spcBef>
            </a:pPr>
            <a:r>
              <a:rPr sz="2100" spc="20" dirty="0"/>
              <a:t>Once </a:t>
            </a:r>
            <a:r>
              <a:rPr sz="2100" spc="10" dirty="0">
                <a:latin typeface="Times New Roman"/>
                <a:cs typeface="Times New Roman"/>
              </a:rPr>
              <a:t>the </a:t>
            </a:r>
            <a:r>
              <a:rPr sz="2100" spc="5" dirty="0"/>
              <a:t>infection </a:t>
            </a:r>
            <a:r>
              <a:rPr sz="2100" spc="15" dirty="0"/>
              <a:t>by </a:t>
            </a:r>
            <a:r>
              <a:rPr sz="2100" spc="5" dirty="0"/>
              <a:t>Actinomycetes </a:t>
            </a:r>
            <a:r>
              <a:rPr sz="2100" spc="10" dirty="0"/>
              <a:t>is established, </a:t>
            </a:r>
            <a:r>
              <a:rPr sz="2100" spc="15" dirty="0"/>
              <a:t>the </a:t>
            </a:r>
            <a:r>
              <a:rPr sz="2100" spc="20" dirty="0"/>
              <a:t>immune  </a:t>
            </a:r>
            <a:r>
              <a:rPr sz="2100" dirty="0"/>
              <a:t>system </a:t>
            </a:r>
            <a:r>
              <a:rPr sz="2100" spc="10" dirty="0"/>
              <a:t>of </a:t>
            </a:r>
            <a:r>
              <a:rPr sz="2100" spc="15" dirty="0"/>
              <a:t>the </a:t>
            </a:r>
            <a:r>
              <a:rPr sz="2100" spc="5" dirty="0"/>
              <a:t>infected </a:t>
            </a:r>
            <a:r>
              <a:rPr sz="2100" spc="20" dirty="0"/>
              <a:t>human </a:t>
            </a:r>
            <a:r>
              <a:rPr sz="2100" spc="10" dirty="0"/>
              <a:t>host stimulates </a:t>
            </a:r>
            <a:r>
              <a:rPr sz="2100" spc="15" dirty="0"/>
              <a:t>an </a:t>
            </a:r>
            <a:r>
              <a:rPr sz="2100" spc="10" dirty="0"/>
              <a:t>intense  inflammation. Bacteria </a:t>
            </a:r>
            <a:r>
              <a:rPr sz="2100" dirty="0"/>
              <a:t>from </a:t>
            </a:r>
            <a:r>
              <a:rPr sz="2100" spc="15" dirty="0"/>
              <a:t>the </a:t>
            </a:r>
            <a:r>
              <a:rPr sz="2100" spc="5" dirty="0"/>
              <a:t>infected site may </a:t>
            </a:r>
            <a:r>
              <a:rPr sz="2100" spc="10" dirty="0"/>
              <a:t>disseminate </a:t>
            </a:r>
            <a:r>
              <a:rPr sz="2100" spc="5" dirty="0"/>
              <a:t>to  distant organs </a:t>
            </a:r>
            <a:r>
              <a:rPr sz="2100" spc="10" dirty="0"/>
              <a:t>of </a:t>
            </a:r>
            <a:r>
              <a:rPr sz="2100" spc="15" dirty="0"/>
              <a:t>the</a:t>
            </a:r>
            <a:r>
              <a:rPr sz="2100" spc="-25" dirty="0"/>
              <a:t> </a:t>
            </a:r>
            <a:r>
              <a:rPr sz="2100" spc="-15" dirty="0"/>
              <a:t>body.</a:t>
            </a:r>
            <a:endParaRPr sz="2100">
              <a:latin typeface="Times New Roman"/>
              <a:cs typeface="Times New Roman"/>
            </a:endParaRPr>
          </a:p>
        </p:txBody>
      </p:sp>
      <p:sp>
        <p:nvSpPr>
          <p:cNvPr id="4" name="object 4"/>
          <p:cNvSpPr txBox="1"/>
          <p:nvPr/>
        </p:nvSpPr>
        <p:spPr>
          <a:xfrm>
            <a:off x="535940" y="2558923"/>
            <a:ext cx="168275" cy="513715"/>
          </a:xfrm>
          <a:prstGeom prst="rect">
            <a:avLst/>
          </a:prstGeom>
        </p:spPr>
        <p:txBody>
          <a:bodyPr vert="horz" wrap="square" lIns="0" tIns="13335" rIns="0" bIns="0" rtlCol="0">
            <a:spAutoFit/>
          </a:bodyPr>
          <a:lstStyle/>
          <a:p>
            <a:pPr marL="12700">
              <a:lnSpc>
                <a:spcPct val="100000"/>
              </a:lnSpc>
              <a:spcBef>
                <a:spcPts val="105"/>
              </a:spcBef>
            </a:pPr>
            <a:r>
              <a:rPr sz="3200" dirty="0">
                <a:latin typeface="Arial"/>
                <a:cs typeface="Arial"/>
              </a:rPr>
              <a:t>•</a:t>
            </a:r>
            <a:endParaRPr sz="3200">
              <a:latin typeface="Arial"/>
              <a:cs typeface="Arial"/>
            </a:endParaRPr>
          </a:p>
        </p:txBody>
      </p:sp>
      <p:sp>
        <p:nvSpPr>
          <p:cNvPr id="5" name="object 5"/>
          <p:cNvSpPr txBox="1">
            <a:spLocks noGrp="1"/>
          </p:cNvSpPr>
          <p:nvPr>
            <p:ph type="body" idx="1"/>
          </p:nvPr>
        </p:nvSpPr>
        <p:spPr>
          <a:prstGeom prst="rect">
            <a:avLst/>
          </a:prstGeom>
        </p:spPr>
        <p:txBody>
          <a:bodyPr vert="horz" wrap="square" lIns="0" tIns="12700" rIns="0" bIns="0" rtlCol="0">
            <a:spAutoFit/>
          </a:bodyPr>
          <a:lstStyle/>
          <a:p>
            <a:pPr marL="268605" marR="5080">
              <a:lnSpc>
                <a:spcPct val="101400"/>
              </a:lnSpc>
              <a:spcBef>
                <a:spcPts val="100"/>
              </a:spcBef>
            </a:pPr>
            <a:r>
              <a:rPr spc="20" dirty="0"/>
              <a:t>The </a:t>
            </a:r>
            <a:r>
              <a:rPr spc="10" dirty="0"/>
              <a:t>Actinomycetes are particularly common </a:t>
            </a:r>
            <a:r>
              <a:rPr spc="15" dirty="0"/>
              <a:t>type of </a:t>
            </a:r>
            <a:r>
              <a:rPr spc="10" dirty="0"/>
              <a:t>bacteria found</a:t>
            </a:r>
            <a:r>
              <a:rPr spc="-114" dirty="0"/>
              <a:t> </a:t>
            </a:r>
            <a:r>
              <a:rPr spc="15" dirty="0"/>
              <a:t>on  </a:t>
            </a:r>
            <a:r>
              <a:rPr spc="10" dirty="0"/>
              <a:t>moldy </a:t>
            </a:r>
            <a:r>
              <a:rPr spc="-20" dirty="0"/>
              <a:t>hay. </a:t>
            </a:r>
            <a:r>
              <a:rPr spc="10" dirty="0"/>
              <a:t>Farmers may </a:t>
            </a:r>
            <a:r>
              <a:rPr spc="15" dirty="0"/>
              <a:t>be </a:t>
            </a:r>
            <a:r>
              <a:rPr spc="10" dirty="0"/>
              <a:t>routinely </a:t>
            </a:r>
            <a:r>
              <a:rPr spc="15" dirty="0"/>
              <a:t>exposed </a:t>
            </a:r>
            <a:r>
              <a:rPr spc="10" dirty="0"/>
              <a:t>to </a:t>
            </a:r>
            <a:r>
              <a:rPr spc="15" dirty="0"/>
              <a:t>very high  </a:t>
            </a:r>
            <a:r>
              <a:rPr spc="10" dirty="0"/>
              <a:t>concentrations </a:t>
            </a:r>
            <a:r>
              <a:rPr spc="15" dirty="0"/>
              <a:t>of Actinomyces and </a:t>
            </a:r>
            <a:r>
              <a:rPr spc="5" dirty="0"/>
              <a:t>may </a:t>
            </a:r>
            <a:r>
              <a:rPr spc="10" dirty="0"/>
              <a:t>inhale as many as</a:t>
            </a:r>
            <a:r>
              <a:rPr spc="-125" dirty="0"/>
              <a:t> </a:t>
            </a:r>
            <a:r>
              <a:rPr spc="15" dirty="0"/>
              <a:t>750,000</a:t>
            </a:r>
          </a:p>
          <a:p>
            <a:pPr marL="268605" marR="184785">
              <a:lnSpc>
                <a:spcPts val="3740"/>
              </a:lnSpc>
              <a:spcBef>
                <a:spcPts val="190"/>
              </a:spcBef>
            </a:pPr>
            <a:r>
              <a:rPr spc="15" dirty="0"/>
              <a:t>spores per </a:t>
            </a:r>
            <a:r>
              <a:rPr spc="10" dirty="0"/>
              <a:t>minute. </a:t>
            </a:r>
            <a:r>
              <a:rPr spc="15" dirty="0"/>
              <a:t>Frequent exposure </a:t>
            </a:r>
            <a:r>
              <a:rPr spc="10" dirty="0"/>
              <a:t>to </a:t>
            </a:r>
            <a:r>
              <a:rPr spc="15" dirty="0"/>
              <a:t>Actinomyces </a:t>
            </a:r>
            <a:r>
              <a:rPr spc="10" dirty="0"/>
              <a:t>is the cause</a:t>
            </a:r>
            <a:r>
              <a:rPr spc="-260" dirty="0"/>
              <a:t> </a:t>
            </a:r>
            <a:r>
              <a:rPr spc="15" dirty="0"/>
              <a:t>of  </a:t>
            </a:r>
            <a:r>
              <a:rPr spc="10" dirty="0"/>
              <a:t>Farmers </a:t>
            </a:r>
            <a:r>
              <a:rPr spc="20" dirty="0"/>
              <a:t>Lung </a:t>
            </a:r>
            <a:r>
              <a:rPr spc="10" dirty="0"/>
              <a:t>respiratory</a:t>
            </a:r>
            <a:r>
              <a:rPr dirty="0"/>
              <a:t> </a:t>
            </a:r>
            <a:r>
              <a:rPr spc="10" dirty="0"/>
              <a:t>problems.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33400" y="1295400"/>
            <a:ext cx="3810000" cy="48006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5117846" y="1143000"/>
            <a:ext cx="3264152" cy="4953000"/>
          </a:xfrm>
          <a:prstGeom prst="rect">
            <a:avLst/>
          </a:prstGeom>
          <a:blipFill>
            <a:blip r:embed="rId3"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1672208" y="0"/>
            <a:ext cx="4655185" cy="697230"/>
          </a:xfrm>
          <a:prstGeom prst="rect">
            <a:avLst/>
          </a:prstGeom>
        </p:spPr>
        <p:txBody>
          <a:bodyPr vert="horz" wrap="square" lIns="0" tIns="13335" rIns="0" bIns="0" rtlCol="0">
            <a:spAutoFit/>
          </a:bodyPr>
          <a:lstStyle/>
          <a:p>
            <a:pPr marL="12700">
              <a:lnSpc>
                <a:spcPct val="100000"/>
              </a:lnSpc>
              <a:spcBef>
                <a:spcPts val="105"/>
              </a:spcBef>
            </a:pPr>
            <a:r>
              <a:rPr sz="4400" spc="-10" dirty="0">
                <a:solidFill>
                  <a:srgbClr val="FF0000"/>
                </a:solidFill>
              </a:rPr>
              <a:t>Clinical</a:t>
            </a:r>
            <a:r>
              <a:rPr sz="4400" spc="-35" dirty="0">
                <a:solidFill>
                  <a:srgbClr val="FF0000"/>
                </a:solidFill>
              </a:rPr>
              <a:t> </a:t>
            </a:r>
            <a:r>
              <a:rPr sz="4400" spc="-15" dirty="0">
                <a:solidFill>
                  <a:srgbClr val="FF0000"/>
                </a:solidFill>
              </a:rPr>
              <a:t>presentation</a:t>
            </a:r>
            <a:endParaRPr sz="4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312165"/>
            <a:ext cx="7809230" cy="2952750"/>
          </a:xfrm>
          <a:prstGeom prst="rect">
            <a:avLst/>
          </a:prstGeom>
        </p:spPr>
        <p:txBody>
          <a:bodyPr vert="horz" wrap="square" lIns="0" tIns="12700" rIns="0" bIns="0" rtlCol="0">
            <a:spAutoFit/>
          </a:bodyPr>
          <a:lstStyle/>
          <a:p>
            <a:pPr marL="355600" marR="5080" indent="-342900">
              <a:lnSpc>
                <a:spcPct val="100000"/>
              </a:lnSpc>
              <a:spcBef>
                <a:spcPts val="100"/>
              </a:spcBef>
              <a:buFont typeface="Arial"/>
              <a:buChar char="•"/>
              <a:tabLst>
                <a:tab pos="354965" algn="l"/>
                <a:tab pos="355600" algn="l"/>
              </a:tabLst>
            </a:pPr>
            <a:r>
              <a:rPr sz="3200" spc="-5" dirty="0">
                <a:latin typeface="Carlito"/>
                <a:cs typeface="Carlito"/>
              </a:rPr>
              <a:t>Cervicofacial </a:t>
            </a:r>
            <a:r>
              <a:rPr sz="3200" spc="-15" dirty="0">
                <a:latin typeface="Carlito"/>
                <a:cs typeface="Carlito"/>
              </a:rPr>
              <a:t>infection, </a:t>
            </a:r>
            <a:r>
              <a:rPr sz="3200" dirty="0">
                <a:latin typeface="Carlito"/>
                <a:cs typeface="Carlito"/>
              </a:rPr>
              <a:t>which </a:t>
            </a:r>
            <a:r>
              <a:rPr sz="3200" spc="-10" dirty="0">
                <a:latin typeface="Carlito"/>
                <a:cs typeface="Carlito"/>
              </a:rPr>
              <a:t>accounts </a:t>
            </a:r>
            <a:r>
              <a:rPr sz="3200" spc="-30" dirty="0">
                <a:latin typeface="Carlito"/>
                <a:cs typeface="Carlito"/>
              </a:rPr>
              <a:t>for  </a:t>
            </a:r>
            <a:r>
              <a:rPr sz="3200" spc="-10" dirty="0">
                <a:latin typeface="Carlito"/>
                <a:cs typeface="Carlito"/>
              </a:rPr>
              <a:t>more </a:t>
            </a:r>
            <a:r>
              <a:rPr sz="3200" dirty="0">
                <a:latin typeface="Carlito"/>
                <a:cs typeface="Carlito"/>
              </a:rPr>
              <a:t>than </a:t>
            </a:r>
            <a:r>
              <a:rPr sz="3200" spc="-5" dirty="0">
                <a:latin typeface="Carlito"/>
                <a:cs typeface="Carlito"/>
              </a:rPr>
              <a:t>half of </a:t>
            </a:r>
            <a:r>
              <a:rPr sz="3200" spc="-10" dirty="0">
                <a:latin typeface="Carlito"/>
                <a:cs typeface="Carlito"/>
              </a:rPr>
              <a:t>reported </a:t>
            </a:r>
            <a:r>
              <a:rPr sz="3200" spc="-5" dirty="0">
                <a:latin typeface="Carlito"/>
                <a:cs typeface="Carlito"/>
              </a:rPr>
              <a:t>cases; the jaw </a:t>
            </a:r>
            <a:r>
              <a:rPr sz="3200" dirty="0">
                <a:latin typeface="Carlito"/>
                <a:cs typeface="Carlito"/>
              </a:rPr>
              <a:t>is  </a:t>
            </a:r>
            <a:r>
              <a:rPr sz="3200" spc="-10" dirty="0">
                <a:latin typeface="Carlito"/>
                <a:cs typeface="Carlito"/>
              </a:rPr>
              <a:t>often </a:t>
            </a:r>
            <a:r>
              <a:rPr sz="3200" spc="-15" dirty="0">
                <a:latin typeface="Carlito"/>
                <a:cs typeface="Carlito"/>
              </a:rPr>
              <a:t>involved. </a:t>
            </a:r>
            <a:r>
              <a:rPr sz="3200" spc="-5" dirty="0">
                <a:latin typeface="Carlito"/>
                <a:cs typeface="Carlito"/>
              </a:rPr>
              <a:t>The disease </a:t>
            </a:r>
            <a:r>
              <a:rPr sz="3200" spc="-10" dirty="0">
                <a:latin typeface="Carlito"/>
                <a:cs typeface="Carlito"/>
              </a:rPr>
              <a:t>is </a:t>
            </a:r>
            <a:r>
              <a:rPr sz="3200" spc="-5" dirty="0">
                <a:latin typeface="Carlito"/>
                <a:cs typeface="Carlito"/>
              </a:rPr>
              <a:t>endogenous </a:t>
            </a:r>
            <a:r>
              <a:rPr sz="3200" dirty="0">
                <a:latin typeface="Carlito"/>
                <a:cs typeface="Carlito"/>
              </a:rPr>
              <a:t>in  </a:t>
            </a:r>
            <a:r>
              <a:rPr sz="3200" spc="-5" dirty="0">
                <a:latin typeface="Carlito"/>
                <a:cs typeface="Carlito"/>
              </a:rPr>
              <a:t>origin; </a:t>
            </a:r>
            <a:r>
              <a:rPr sz="3200" spc="-15" dirty="0">
                <a:latin typeface="Carlito"/>
                <a:cs typeface="Carlito"/>
              </a:rPr>
              <a:t>dental </a:t>
            </a:r>
            <a:r>
              <a:rPr sz="3200" spc="-5" dirty="0">
                <a:latin typeface="Carlito"/>
                <a:cs typeface="Carlito"/>
              </a:rPr>
              <a:t>caries </a:t>
            </a:r>
            <a:r>
              <a:rPr sz="3200" dirty="0">
                <a:latin typeface="Carlito"/>
                <a:cs typeface="Carlito"/>
              </a:rPr>
              <a:t>is a </a:t>
            </a:r>
            <a:r>
              <a:rPr sz="3200" spc="-5" dirty="0">
                <a:latin typeface="Carlito"/>
                <a:cs typeface="Carlito"/>
              </a:rPr>
              <a:t>predisposing </a:t>
            </a:r>
            <a:r>
              <a:rPr sz="3200" spc="-55" dirty="0">
                <a:latin typeface="Carlito"/>
                <a:cs typeface="Carlito"/>
              </a:rPr>
              <a:t>factor,  </a:t>
            </a:r>
            <a:r>
              <a:rPr sz="3200" dirty="0">
                <a:latin typeface="Carlito"/>
                <a:cs typeface="Carlito"/>
              </a:rPr>
              <a:t>and </a:t>
            </a:r>
            <a:r>
              <a:rPr sz="3200" spc="-15" dirty="0">
                <a:latin typeface="Carlito"/>
                <a:cs typeface="Carlito"/>
              </a:rPr>
              <a:t>infection </a:t>
            </a:r>
            <a:r>
              <a:rPr sz="3200" spc="-20" dirty="0">
                <a:latin typeface="Carlito"/>
                <a:cs typeface="Carlito"/>
              </a:rPr>
              <a:t>may follow </a:t>
            </a:r>
            <a:r>
              <a:rPr sz="3200" spc="-10" dirty="0">
                <a:latin typeface="Carlito"/>
                <a:cs typeface="Carlito"/>
              </a:rPr>
              <a:t>tooth extractions </a:t>
            </a:r>
            <a:r>
              <a:rPr sz="3200" spc="-5" dirty="0">
                <a:latin typeface="Carlito"/>
                <a:cs typeface="Carlito"/>
              </a:rPr>
              <a:t>or  other </a:t>
            </a:r>
            <a:r>
              <a:rPr sz="3200" spc="-15" dirty="0">
                <a:latin typeface="Carlito"/>
                <a:cs typeface="Carlito"/>
              </a:rPr>
              <a:t>dental</a:t>
            </a:r>
            <a:r>
              <a:rPr sz="3200" spc="10" dirty="0">
                <a:latin typeface="Carlito"/>
                <a:cs typeface="Carlito"/>
              </a:rPr>
              <a:t> </a:t>
            </a:r>
            <a:r>
              <a:rPr sz="3200" spc="-10" dirty="0">
                <a:latin typeface="Carlito"/>
                <a:cs typeface="Carlito"/>
              </a:rPr>
              <a:t>procedures.</a:t>
            </a:r>
            <a:endParaRPr sz="3200">
              <a:latin typeface="Carlito"/>
              <a:cs typeface="Carlit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514600" y="461899"/>
            <a:ext cx="3518662" cy="696595"/>
          </a:xfrm>
          <a:prstGeom prst="rect">
            <a:avLst/>
          </a:prstGeom>
        </p:spPr>
        <p:txBody>
          <a:bodyPr vert="horz" wrap="square" lIns="0" tIns="13335" rIns="0" bIns="0" rtlCol="0">
            <a:spAutoFit/>
          </a:bodyPr>
          <a:lstStyle/>
          <a:p>
            <a:pPr marL="12700">
              <a:lnSpc>
                <a:spcPct val="100000"/>
              </a:lnSpc>
              <a:spcBef>
                <a:spcPts val="105"/>
              </a:spcBef>
            </a:pPr>
            <a:r>
              <a:rPr sz="4400" dirty="0"/>
              <a:t>classifi</a:t>
            </a:r>
            <a:r>
              <a:rPr sz="4400" spc="-40" dirty="0"/>
              <a:t>ca</a:t>
            </a:r>
            <a:r>
              <a:rPr sz="4400" dirty="0"/>
              <a:t>tion</a:t>
            </a:r>
            <a:endParaRPr sz="4400"/>
          </a:p>
        </p:txBody>
      </p:sp>
      <p:sp>
        <p:nvSpPr>
          <p:cNvPr id="3" name="object 3"/>
          <p:cNvSpPr txBox="1"/>
          <p:nvPr/>
        </p:nvSpPr>
        <p:spPr>
          <a:xfrm>
            <a:off x="535940" y="1509941"/>
            <a:ext cx="4576445" cy="2953385"/>
          </a:xfrm>
          <a:prstGeom prst="rect">
            <a:avLst/>
          </a:prstGeom>
        </p:spPr>
        <p:txBody>
          <a:bodyPr vert="horz" wrap="square" lIns="0" tIns="110489" rIns="0" bIns="0" rtlCol="0">
            <a:spAutoFit/>
          </a:bodyPr>
          <a:lstStyle/>
          <a:p>
            <a:pPr marL="355600" indent="-342900">
              <a:lnSpc>
                <a:spcPct val="100000"/>
              </a:lnSpc>
              <a:spcBef>
                <a:spcPts val="869"/>
              </a:spcBef>
              <a:buFont typeface="Arial"/>
              <a:buChar char="•"/>
              <a:tabLst>
                <a:tab pos="354965" algn="l"/>
                <a:tab pos="355600" algn="l"/>
              </a:tabLst>
            </a:pPr>
            <a:r>
              <a:rPr sz="3200" spc="-5" dirty="0">
                <a:latin typeface="Carlito"/>
                <a:cs typeface="Carlito"/>
              </a:rPr>
              <a:t>Domain:</a:t>
            </a:r>
            <a:r>
              <a:rPr sz="3200" u="heavy" spc="-5" dirty="0">
                <a:solidFill>
                  <a:srgbClr val="0000FF"/>
                </a:solidFill>
                <a:uFill>
                  <a:solidFill>
                    <a:srgbClr val="0000FF"/>
                  </a:solidFill>
                </a:uFill>
                <a:latin typeface="Carlito"/>
                <a:cs typeface="Carlito"/>
                <a:hlinkClick r:id="rId2"/>
              </a:rPr>
              <a:t>Bacteria</a:t>
            </a:r>
            <a:endParaRPr sz="3200">
              <a:latin typeface="Carlito"/>
              <a:cs typeface="Carlito"/>
            </a:endParaRPr>
          </a:p>
          <a:p>
            <a:pPr marL="355600" indent="-342900">
              <a:lnSpc>
                <a:spcPct val="100000"/>
              </a:lnSpc>
              <a:spcBef>
                <a:spcPts val="770"/>
              </a:spcBef>
              <a:buFont typeface="Arial"/>
              <a:buChar char="•"/>
              <a:tabLst>
                <a:tab pos="354965" algn="l"/>
                <a:tab pos="355600" algn="l"/>
              </a:tabLst>
            </a:pPr>
            <a:r>
              <a:rPr sz="3200" spc="-10" dirty="0">
                <a:latin typeface="Carlito"/>
                <a:cs typeface="Carlito"/>
              </a:rPr>
              <a:t>Phylum:</a:t>
            </a:r>
            <a:r>
              <a:rPr sz="3200" u="heavy" spc="-10" dirty="0">
                <a:solidFill>
                  <a:srgbClr val="0000FF"/>
                </a:solidFill>
                <a:uFill>
                  <a:solidFill>
                    <a:srgbClr val="0000FF"/>
                  </a:solidFill>
                </a:uFill>
                <a:latin typeface="Carlito"/>
                <a:cs typeface="Carlito"/>
                <a:hlinkClick r:id="rId3"/>
              </a:rPr>
              <a:t>Actinobacteria</a:t>
            </a:r>
            <a:endParaRPr sz="3200">
              <a:latin typeface="Carlito"/>
              <a:cs typeface="Carlito"/>
            </a:endParaRPr>
          </a:p>
          <a:p>
            <a:pPr marL="355600" indent="-342900">
              <a:lnSpc>
                <a:spcPct val="100000"/>
              </a:lnSpc>
              <a:spcBef>
                <a:spcPts val="770"/>
              </a:spcBef>
              <a:buFont typeface="Arial"/>
              <a:buChar char="•"/>
              <a:tabLst>
                <a:tab pos="354965" algn="l"/>
                <a:tab pos="355600" algn="l"/>
              </a:tabLst>
            </a:pPr>
            <a:r>
              <a:rPr sz="3200" spc="-5" dirty="0">
                <a:latin typeface="Carlito"/>
                <a:cs typeface="Carlito"/>
              </a:rPr>
              <a:t>Class:</a:t>
            </a:r>
            <a:r>
              <a:rPr sz="3200" u="heavy" spc="-5" dirty="0">
                <a:solidFill>
                  <a:srgbClr val="0000FF"/>
                </a:solidFill>
                <a:uFill>
                  <a:solidFill>
                    <a:srgbClr val="0000FF"/>
                  </a:solidFill>
                </a:uFill>
                <a:latin typeface="Carlito"/>
                <a:cs typeface="Carlito"/>
                <a:hlinkClick r:id="rId3"/>
              </a:rPr>
              <a:t>Actinobacteria</a:t>
            </a:r>
            <a:endParaRPr sz="3200">
              <a:latin typeface="Carlito"/>
              <a:cs typeface="Carlito"/>
            </a:endParaRPr>
          </a:p>
          <a:p>
            <a:pPr marL="355600" indent="-342900">
              <a:lnSpc>
                <a:spcPct val="100000"/>
              </a:lnSpc>
              <a:spcBef>
                <a:spcPts val="770"/>
              </a:spcBef>
              <a:buFont typeface="Arial"/>
              <a:buChar char="•"/>
              <a:tabLst>
                <a:tab pos="354965" algn="l"/>
                <a:tab pos="355600" algn="l"/>
              </a:tabLst>
            </a:pPr>
            <a:r>
              <a:rPr sz="3200" spc="-10" dirty="0">
                <a:latin typeface="Carlito"/>
                <a:cs typeface="Carlito"/>
              </a:rPr>
              <a:t>Order:</a:t>
            </a:r>
            <a:r>
              <a:rPr sz="3200" u="heavy" spc="-10" dirty="0">
                <a:solidFill>
                  <a:srgbClr val="0000FF"/>
                </a:solidFill>
                <a:uFill>
                  <a:solidFill>
                    <a:srgbClr val="0000FF"/>
                  </a:solidFill>
                </a:uFill>
                <a:latin typeface="Carlito"/>
                <a:cs typeface="Carlito"/>
                <a:hlinkClick r:id="rId4"/>
              </a:rPr>
              <a:t>Actinomycetales</a:t>
            </a:r>
            <a:endParaRPr sz="3200">
              <a:latin typeface="Carlito"/>
              <a:cs typeface="Carlito"/>
            </a:endParaRPr>
          </a:p>
          <a:p>
            <a:pPr marL="355600" indent="-342900">
              <a:lnSpc>
                <a:spcPct val="100000"/>
              </a:lnSpc>
              <a:spcBef>
                <a:spcPts val="770"/>
              </a:spcBef>
              <a:buFont typeface="Arial"/>
              <a:buChar char="•"/>
              <a:tabLst>
                <a:tab pos="354965" algn="l"/>
                <a:tab pos="355600" algn="l"/>
              </a:tabLst>
            </a:pPr>
            <a:r>
              <a:rPr sz="3200" spc="-80" dirty="0">
                <a:latin typeface="Carlito"/>
                <a:cs typeface="Carlito"/>
              </a:rPr>
              <a:t>F</a:t>
            </a:r>
            <a:r>
              <a:rPr sz="3200" dirty="0">
                <a:latin typeface="Carlito"/>
                <a:cs typeface="Carlito"/>
              </a:rPr>
              <a:t>amily</a:t>
            </a:r>
            <a:r>
              <a:rPr sz="3200" spc="-15" dirty="0">
                <a:latin typeface="Carlito"/>
                <a:cs typeface="Carlito"/>
              </a:rPr>
              <a:t>:</a:t>
            </a:r>
            <a:r>
              <a:rPr sz="3200" u="heavy" dirty="0">
                <a:solidFill>
                  <a:srgbClr val="0000FF"/>
                </a:solidFill>
                <a:uFill>
                  <a:solidFill>
                    <a:srgbClr val="0000FF"/>
                  </a:solidFill>
                </a:uFill>
                <a:latin typeface="Carlito"/>
                <a:cs typeface="Carlito"/>
                <a:hlinkClick r:id="rId5"/>
              </a:rPr>
              <a:t>Ac</a:t>
            </a:r>
            <a:r>
              <a:rPr sz="3200" u="heavy" spc="-15" dirty="0">
                <a:solidFill>
                  <a:srgbClr val="0000FF"/>
                </a:solidFill>
                <a:uFill>
                  <a:solidFill>
                    <a:srgbClr val="0000FF"/>
                  </a:solidFill>
                </a:uFill>
                <a:latin typeface="Carlito"/>
                <a:cs typeface="Carlito"/>
                <a:hlinkClick r:id="rId5"/>
              </a:rPr>
              <a:t>t</a:t>
            </a:r>
            <a:r>
              <a:rPr sz="3200" u="heavy" dirty="0">
                <a:solidFill>
                  <a:srgbClr val="0000FF"/>
                </a:solidFill>
                <a:uFill>
                  <a:solidFill>
                    <a:srgbClr val="0000FF"/>
                  </a:solidFill>
                </a:uFill>
                <a:latin typeface="Carlito"/>
                <a:cs typeface="Carlito"/>
                <a:hlinkClick r:id="rId5"/>
              </a:rPr>
              <a:t>ino</a:t>
            </a:r>
            <a:r>
              <a:rPr sz="3200" u="heavy" spc="-70" dirty="0">
                <a:solidFill>
                  <a:srgbClr val="0000FF"/>
                </a:solidFill>
                <a:uFill>
                  <a:solidFill>
                    <a:srgbClr val="0000FF"/>
                  </a:solidFill>
                </a:uFill>
                <a:latin typeface="Carlito"/>
                <a:cs typeface="Carlito"/>
                <a:hlinkClick r:id="rId5"/>
              </a:rPr>
              <a:t>m</a:t>
            </a:r>
            <a:r>
              <a:rPr sz="3200" u="heavy" spc="-35" dirty="0">
                <a:solidFill>
                  <a:srgbClr val="0000FF"/>
                </a:solidFill>
                <a:uFill>
                  <a:solidFill>
                    <a:srgbClr val="0000FF"/>
                  </a:solidFill>
                </a:uFill>
                <a:latin typeface="Carlito"/>
                <a:cs typeface="Carlito"/>
                <a:hlinkClick r:id="rId5"/>
              </a:rPr>
              <a:t>y</a:t>
            </a:r>
            <a:r>
              <a:rPr sz="3200" u="heavy" dirty="0">
                <a:solidFill>
                  <a:srgbClr val="0000FF"/>
                </a:solidFill>
                <a:uFill>
                  <a:solidFill>
                    <a:srgbClr val="0000FF"/>
                  </a:solidFill>
                </a:uFill>
                <a:latin typeface="Carlito"/>
                <a:cs typeface="Carlito"/>
                <a:hlinkClick r:id="rId5"/>
              </a:rPr>
              <a:t>c</a:t>
            </a:r>
            <a:r>
              <a:rPr sz="3200" u="heavy" spc="-10" dirty="0">
                <a:solidFill>
                  <a:srgbClr val="0000FF"/>
                </a:solidFill>
                <a:uFill>
                  <a:solidFill>
                    <a:srgbClr val="0000FF"/>
                  </a:solidFill>
                </a:uFill>
                <a:latin typeface="Carlito"/>
                <a:cs typeface="Carlito"/>
                <a:hlinkClick r:id="rId5"/>
              </a:rPr>
              <a:t>e</a:t>
            </a:r>
            <a:r>
              <a:rPr sz="3200" u="heavy" spc="-45" dirty="0">
                <a:solidFill>
                  <a:srgbClr val="0000FF"/>
                </a:solidFill>
                <a:uFill>
                  <a:solidFill>
                    <a:srgbClr val="0000FF"/>
                  </a:solidFill>
                </a:uFill>
                <a:latin typeface="Carlito"/>
                <a:cs typeface="Carlito"/>
                <a:hlinkClick r:id="rId5"/>
              </a:rPr>
              <a:t>t</a:t>
            </a:r>
            <a:r>
              <a:rPr sz="3200" u="heavy" dirty="0">
                <a:solidFill>
                  <a:srgbClr val="0000FF"/>
                </a:solidFill>
                <a:uFill>
                  <a:solidFill>
                    <a:srgbClr val="0000FF"/>
                  </a:solidFill>
                </a:uFill>
                <a:latin typeface="Carlito"/>
                <a:cs typeface="Carlito"/>
                <a:hlinkClick r:id="rId5"/>
              </a:rPr>
              <a:t>aceae</a:t>
            </a:r>
            <a:endParaRPr sz="3200">
              <a:latin typeface="Carlito"/>
              <a:cs typeface="Carlito"/>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0200" y="522605"/>
            <a:ext cx="5030469" cy="696595"/>
          </a:xfrm>
          <a:prstGeom prst="rect">
            <a:avLst/>
          </a:prstGeom>
        </p:spPr>
        <p:txBody>
          <a:bodyPr vert="horz" wrap="square" lIns="0" tIns="13335" rIns="0" bIns="0" rtlCol="0">
            <a:spAutoFit/>
          </a:bodyPr>
          <a:lstStyle/>
          <a:p>
            <a:pPr marL="12700">
              <a:lnSpc>
                <a:spcPct val="100000"/>
              </a:lnSpc>
              <a:spcBef>
                <a:spcPts val="105"/>
              </a:spcBef>
            </a:pPr>
            <a:r>
              <a:rPr sz="4400" b="1" spc="-5" dirty="0">
                <a:latin typeface="Carlito"/>
                <a:cs typeface="Carlito"/>
              </a:rPr>
              <a:t>Who </a:t>
            </a:r>
            <a:r>
              <a:rPr sz="4400" b="1" spc="-10" dirty="0">
                <a:latin typeface="Carlito"/>
                <a:cs typeface="Carlito"/>
              </a:rPr>
              <a:t>Get</a:t>
            </a:r>
            <a:r>
              <a:rPr sz="4400" b="1" spc="-65" dirty="0">
                <a:latin typeface="Carlito"/>
                <a:cs typeface="Carlito"/>
              </a:rPr>
              <a:t> </a:t>
            </a:r>
            <a:r>
              <a:rPr sz="4400" b="1" spc="-20" dirty="0">
                <a:latin typeface="Carlito"/>
                <a:cs typeface="Carlito"/>
              </a:rPr>
              <a:t>Infected</a:t>
            </a:r>
            <a:endParaRPr sz="4400">
              <a:latin typeface="Carlito"/>
              <a:cs typeface="Carlito"/>
            </a:endParaRPr>
          </a:p>
        </p:txBody>
      </p:sp>
      <p:sp>
        <p:nvSpPr>
          <p:cNvPr id="3" name="object 3"/>
          <p:cNvSpPr txBox="1"/>
          <p:nvPr/>
        </p:nvSpPr>
        <p:spPr>
          <a:xfrm>
            <a:off x="535940" y="1607261"/>
            <a:ext cx="8074025" cy="2465705"/>
          </a:xfrm>
          <a:prstGeom prst="rect">
            <a:avLst/>
          </a:prstGeom>
        </p:spPr>
        <p:txBody>
          <a:bodyPr vert="horz" wrap="square" lIns="0" tIns="13335" rIns="0" bIns="0" rtlCol="0">
            <a:spAutoFit/>
          </a:bodyPr>
          <a:lstStyle/>
          <a:p>
            <a:pPr marL="355600" marR="5080" indent="-342900" algn="just">
              <a:lnSpc>
                <a:spcPct val="100000"/>
              </a:lnSpc>
              <a:spcBef>
                <a:spcPts val="105"/>
              </a:spcBef>
              <a:buFont typeface="Arial"/>
              <a:buChar char="•"/>
              <a:tabLst>
                <a:tab pos="355600" algn="l"/>
              </a:tabLst>
            </a:pPr>
            <a:r>
              <a:rPr sz="3200" dirty="0">
                <a:latin typeface="Carlito"/>
                <a:cs typeface="Carlito"/>
              </a:rPr>
              <a:t>Men </a:t>
            </a:r>
            <a:r>
              <a:rPr sz="3200" spc="-15" dirty="0">
                <a:latin typeface="Carlito"/>
                <a:cs typeface="Carlito"/>
              </a:rPr>
              <a:t>are </a:t>
            </a:r>
            <a:r>
              <a:rPr sz="3200" spc="-25" dirty="0">
                <a:latin typeface="Carlito"/>
                <a:cs typeface="Carlito"/>
              </a:rPr>
              <a:t>affected </a:t>
            </a:r>
            <a:r>
              <a:rPr sz="3200" spc="-10" dirty="0">
                <a:latin typeface="Carlito"/>
                <a:cs typeface="Carlito"/>
              </a:rPr>
              <a:t>more frequently </a:t>
            </a:r>
            <a:r>
              <a:rPr sz="3200" dirty="0">
                <a:latin typeface="Carlito"/>
                <a:cs typeface="Carlito"/>
              </a:rPr>
              <a:t>than  </a:t>
            </a:r>
            <a:r>
              <a:rPr sz="3200" spc="-5" dirty="0">
                <a:latin typeface="Carlito"/>
                <a:cs typeface="Carlito"/>
              </a:rPr>
              <a:t>women, </a:t>
            </a:r>
            <a:r>
              <a:rPr sz="3200" dirty="0">
                <a:latin typeface="Carlito"/>
                <a:cs typeface="Carlito"/>
              </a:rPr>
              <a:t>and in some </a:t>
            </a:r>
            <a:r>
              <a:rPr sz="3200" spc="-10" dirty="0">
                <a:latin typeface="Carlito"/>
                <a:cs typeface="Carlito"/>
              </a:rPr>
              <a:t>regions </a:t>
            </a:r>
            <a:r>
              <a:rPr sz="3200" dirty="0">
                <a:latin typeface="Carlito"/>
                <a:cs typeface="Carlito"/>
              </a:rPr>
              <a:t>the </a:t>
            </a:r>
            <a:r>
              <a:rPr sz="3200" spc="-5" dirty="0">
                <a:latin typeface="Carlito"/>
                <a:cs typeface="Carlito"/>
              </a:rPr>
              <a:t>disease </a:t>
            </a:r>
            <a:r>
              <a:rPr sz="3200" spc="5" dirty="0">
                <a:latin typeface="Carlito"/>
                <a:cs typeface="Carlito"/>
              </a:rPr>
              <a:t>is  </a:t>
            </a:r>
            <a:r>
              <a:rPr sz="3200" spc="-10" dirty="0">
                <a:latin typeface="Carlito"/>
                <a:cs typeface="Carlito"/>
              </a:rPr>
              <a:t>more common </a:t>
            </a:r>
            <a:r>
              <a:rPr sz="3200" dirty="0">
                <a:latin typeface="Carlito"/>
                <a:cs typeface="Carlito"/>
              </a:rPr>
              <a:t>in </a:t>
            </a:r>
            <a:r>
              <a:rPr sz="3200" spc="-15" dirty="0">
                <a:latin typeface="Carlito"/>
                <a:cs typeface="Carlito"/>
              </a:rPr>
              <a:t>rural  </a:t>
            </a:r>
            <a:r>
              <a:rPr sz="3200" spc="-5" dirty="0">
                <a:latin typeface="Carlito"/>
                <a:cs typeface="Carlito"/>
              </a:rPr>
              <a:t>agricultural </a:t>
            </a:r>
            <a:r>
              <a:rPr sz="3200" spc="-35" dirty="0">
                <a:latin typeface="Carlito"/>
                <a:cs typeface="Carlito"/>
              </a:rPr>
              <a:t>workers  </a:t>
            </a:r>
            <a:r>
              <a:rPr sz="3200" dirty="0">
                <a:latin typeface="Carlito"/>
                <a:cs typeface="Carlito"/>
              </a:rPr>
              <a:t>than </a:t>
            </a:r>
            <a:r>
              <a:rPr sz="3200" spc="-5" dirty="0">
                <a:latin typeface="Carlito"/>
                <a:cs typeface="Carlito"/>
              </a:rPr>
              <a:t>in </a:t>
            </a:r>
            <a:r>
              <a:rPr sz="3200" spc="-15" dirty="0">
                <a:latin typeface="Carlito"/>
                <a:cs typeface="Carlito"/>
              </a:rPr>
              <a:t>town  </a:t>
            </a:r>
            <a:r>
              <a:rPr sz="3200" spc="-10" dirty="0">
                <a:latin typeface="Carlito"/>
                <a:cs typeface="Carlito"/>
              </a:rPr>
              <a:t>dwellers, probably </a:t>
            </a:r>
            <a:r>
              <a:rPr sz="3200" dirty="0">
                <a:latin typeface="Carlito"/>
                <a:cs typeface="Carlito"/>
              </a:rPr>
              <a:t>owing </a:t>
            </a:r>
            <a:r>
              <a:rPr sz="3200" spc="-45" dirty="0">
                <a:latin typeface="Carlito"/>
                <a:cs typeface="Carlito"/>
              </a:rPr>
              <a:t>to  </a:t>
            </a:r>
            <a:r>
              <a:rPr sz="3200" spc="-5" dirty="0">
                <a:latin typeface="Carlito"/>
                <a:cs typeface="Carlito"/>
              </a:rPr>
              <a:t>lower </a:t>
            </a:r>
            <a:r>
              <a:rPr sz="3200" spc="-15" dirty="0">
                <a:latin typeface="Carlito"/>
                <a:cs typeface="Carlito"/>
              </a:rPr>
              <a:t>standards </a:t>
            </a:r>
            <a:r>
              <a:rPr sz="3200" dirty="0">
                <a:latin typeface="Carlito"/>
                <a:cs typeface="Carlito"/>
              </a:rPr>
              <a:t>of </a:t>
            </a:r>
            <a:r>
              <a:rPr sz="3200" spc="-15" dirty="0">
                <a:latin typeface="Carlito"/>
                <a:cs typeface="Carlito"/>
              </a:rPr>
              <a:t>dental care </a:t>
            </a:r>
            <a:r>
              <a:rPr sz="3200" spc="-5" dirty="0">
                <a:latin typeface="Carlito"/>
                <a:cs typeface="Carlito"/>
              </a:rPr>
              <a:t>in </a:t>
            </a:r>
            <a:r>
              <a:rPr sz="3200" dirty="0">
                <a:latin typeface="Carlito"/>
                <a:cs typeface="Carlito"/>
              </a:rPr>
              <a:t>the</a:t>
            </a:r>
            <a:r>
              <a:rPr sz="3200" spc="5" dirty="0">
                <a:latin typeface="Carlito"/>
                <a:cs typeface="Carlito"/>
              </a:rPr>
              <a:t> </a:t>
            </a:r>
            <a:r>
              <a:rPr sz="3200" spc="-60" dirty="0">
                <a:latin typeface="Carlito"/>
                <a:cs typeface="Carlito"/>
              </a:rPr>
              <a:t>former.</a:t>
            </a:r>
            <a:endParaRPr sz="3200">
              <a:latin typeface="Carlito"/>
              <a:cs typeface="Carlito"/>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0200" y="457200"/>
            <a:ext cx="6395848" cy="635000"/>
          </a:xfrm>
          <a:prstGeom prst="rect">
            <a:avLst/>
          </a:prstGeom>
        </p:spPr>
        <p:txBody>
          <a:bodyPr vert="horz" wrap="square" lIns="0" tIns="12065" rIns="0" bIns="0" rtlCol="0">
            <a:spAutoFit/>
          </a:bodyPr>
          <a:lstStyle/>
          <a:p>
            <a:pPr marL="12700">
              <a:lnSpc>
                <a:spcPct val="100000"/>
              </a:lnSpc>
              <a:spcBef>
                <a:spcPts val="95"/>
              </a:spcBef>
            </a:pPr>
            <a:r>
              <a:rPr b="1" spc="-15" dirty="0">
                <a:latin typeface="Carlito"/>
                <a:cs typeface="Carlito"/>
              </a:rPr>
              <a:t>Thoracic</a:t>
            </a:r>
            <a:r>
              <a:rPr b="1" spc="-75" dirty="0">
                <a:latin typeface="Carlito"/>
                <a:cs typeface="Carlito"/>
              </a:rPr>
              <a:t> </a:t>
            </a:r>
            <a:r>
              <a:rPr b="1" spc="-15" dirty="0">
                <a:latin typeface="Carlito"/>
                <a:cs typeface="Carlito"/>
              </a:rPr>
              <a:t>actinomycosis</a:t>
            </a:r>
          </a:p>
        </p:txBody>
      </p:sp>
      <p:sp>
        <p:nvSpPr>
          <p:cNvPr id="3" name="object 3"/>
          <p:cNvSpPr txBox="1"/>
          <p:nvPr/>
        </p:nvSpPr>
        <p:spPr>
          <a:xfrm>
            <a:off x="535940" y="1607261"/>
            <a:ext cx="7994015" cy="4124325"/>
          </a:xfrm>
          <a:prstGeom prst="rect">
            <a:avLst/>
          </a:prstGeom>
        </p:spPr>
        <p:txBody>
          <a:bodyPr vert="horz" wrap="square" lIns="0" tIns="13335" rIns="0" bIns="0" rtlCol="0">
            <a:spAutoFit/>
          </a:bodyPr>
          <a:lstStyle/>
          <a:p>
            <a:pPr marL="355600" marR="709930" indent="-342900">
              <a:lnSpc>
                <a:spcPct val="100000"/>
              </a:lnSpc>
              <a:spcBef>
                <a:spcPts val="105"/>
              </a:spcBef>
              <a:buFont typeface="Arial"/>
              <a:buChar char="•"/>
              <a:tabLst>
                <a:tab pos="354965" algn="l"/>
                <a:tab pos="355600" algn="l"/>
              </a:tabLst>
            </a:pPr>
            <a:r>
              <a:rPr sz="3200" spc="-10" dirty="0">
                <a:latin typeface="Carlito"/>
                <a:cs typeface="Carlito"/>
              </a:rPr>
              <a:t>Thoracic </a:t>
            </a:r>
            <a:r>
              <a:rPr sz="3200" spc="-15" dirty="0">
                <a:latin typeface="Carlito"/>
                <a:cs typeface="Carlito"/>
              </a:rPr>
              <a:t>actinomycosis </a:t>
            </a:r>
            <a:r>
              <a:rPr sz="3200" spc="-5" dirty="0">
                <a:latin typeface="Carlito"/>
                <a:cs typeface="Carlito"/>
              </a:rPr>
              <a:t>commences </a:t>
            </a:r>
            <a:r>
              <a:rPr sz="3200" dirty="0">
                <a:latin typeface="Carlito"/>
                <a:cs typeface="Carlito"/>
              </a:rPr>
              <a:t>in the  </a:t>
            </a:r>
            <a:r>
              <a:rPr sz="3200" spc="5" dirty="0">
                <a:latin typeface="Carlito"/>
                <a:cs typeface="Carlito"/>
              </a:rPr>
              <a:t>lung, </a:t>
            </a:r>
            <a:r>
              <a:rPr sz="3200" spc="-10" dirty="0">
                <a:latin typeface="Carlito"/>
                <a:cs typeface="Carlito"/>
              </a:rPr>
              <a:t>probably </a:t>
            </a:r>
            <a:r>
              <a:rPr sz="3200" dirty="0">
                <a:latin typeface="Carlito"/>
                <a:cs typeface="Carlito"/>
              </a:rPr>
              <a:t>as a </a:t>
            </a:r>
            <a:r>
              <a:rPr sz="3200" spc="-5" dirty="0">
                <a:latin typeface="Carlito"/>
                <a:cs typeface="Carlito"/>
              </a:rPr>
              <a:t>result of </a:t>
            </a:r>
            <a:r>
              <a:rPr sz="3200" spc="-15" dirty="0">
                <a:latin typeface="Carlito"/>
                <a:cs typeface="Carlito"/>
              </a:rPr>
              <a:t>aspiration </a:t>
            </a:r>
            <a:r>
              <a:rPr sz="3200" spc="-5" dirty="0">
                <a:latin typeface="Carlito"/>
                <a:cs typeface="Carlito"/>
              </a:rPr>
              <a:t>of  </a:t>
            </a:r>
            <a:r>
              <a:rPr sz="3200" spc="-10" dirty="0">
                <a:latin typeface="Carlito"/>
                <a:cs typeface="Carlito"/>
              </a:rPr>
              <a:t>actinomyces </a:t>
            </a:r>
            <a:r>
              <a:rPr sz="3200" spc="-15" dirty="0">
                <a:latin typeface="Carlito"/>
                <a:cs typeface="Carlito"/>
              </a:rPr>
              <a:t>from </a:t>
            </a:r>
            <a:r>
              <a:rPr sz="3200" dirty="0">
                <a:latin typeface="Carlito"/>
                <a:cs typeface="Carlito"/>
              </a:rPr>
              <a:t>the</a:t>
            </a:r>
            <a:r>
              <a:rPr sz="3200" spc="10" dirty="0">
                <a:latin typeface="Carlito"/>
                <a:cs typeface="Carlito"/>
              </a:rPr>
              <a:t> </a:t>
            </a:r>
            <a:r>
              <a:rPr sz="3200" spc="-5" dirty="0">
                <a:latin typeface="Carlito"/>
                <a:cs typeface="Carlito"/>
              </a:rPr>
              <a:t>mouth.</a:t>
            </a:r>
            <a:endParaRPr sz="3200">
              <a:latin typeface="Carlito"/>
              <a:cs typeface="Carlito"/>
            </a:endParaRPr>
          </a:p>
          <a:p>
            <a:pPr marL="355600" marR="455930" indent="-342900">
              <a:lnSpc>
                <a:spcPct val="100000"/>
              </a:lnSpc>
              <a:spcBef>
                <a:spcPts val="770"/>
              </a:spcBef>
              <a:buFont typeface="Arial"/>
              <a:buChar char="•"/>
              <a:tabLst>
                <a:tab pos="354965" algn="l"/>
                <a:tab pos="355600" algn="l"/>
              </a:tabLst>
            </a:pPr>
            <a:r>
              <a:rPr sz="3200" spc="-5" dirty="0">
                <a:latin typeface="Carlito"/>
                <a:cs typeface="Carlito"/>
              </a:rPr>
              <a:t>Sinuses </a:t>
            </a:r>
            <a:r>
              <a:rPr sz="3200" spc="-10" dirty="0">
                <a:latin typeface="Carlito"/>
                <a:cs typeface="Carlito"/>
              </a:rPr>
              <a:t>often </a:t>
            </a:r>
            <a:r>
              <a:rPr sz="3200" dirty="0">
                <a:latin typeface="Carlito"/>
                <a:cs typeface="Carlito"/>
              </a:rPr>
              <a:t>appear on the </a:t>
            </a:r>
            <a:r>
              <a:rPr sz="3200" spc="-5" dirty="0">
                <a:latin typeface="Carlito"/>
                <a:cs typeface="Carlito"/>
              </a:rPr>
              <a:t>chest </a:t>
            </a:r>
            <a:r>
              <a:rPr sz="3200" spc="-10" dirty="0">
                <a:latin typeface="Carlito"/>
                <a:cs typeface="Carlito"/>
              </a:rPr>
              <a:t>wall, </a:t>
            </a:r>
            <a:r>
              <a:rPr sz="3200" dirty="0">
                <a:latin typeface="Carlito"/>
                <a:cs typeface="Carlito"/>
              </a:rPr>
              <a:t>and  the ribs and </a:t>
            </a:r>
            <a:r>
              <a:rPr sz="3200" spc="-5" dirty="0">
                <a:latin typeface="Carlito"/>
                <a:cs typeface="Carlito"/>
              </a:rPr>
              <a:t>spine </a:t>
            </a:r>
            <a:r>
              <a:rPr sz="3200" spc="-20" dirty="0">
                <a:latin typeface="Carlito"/>
                <a:cs typeface="Carlito"/>
              </a:rPr>
              <a:t>may </a:t>
            </a:r>
            <a:r>
              <a:rPr sz="3200" spc="-5" dirty="0">
                <a:latin typeface="Carlito"/>
                <a:cs typeface="Carlito"/>
              </a:rPr>
              <a:t>be</a:t>
            </a:r>
            <a:r>
              <a:rPr sz="3200" spc="10" dirty="0">
                <a:latin typeface="Carlito"/>
                <a:cs typeface="Carlito"/>
              </a:rPr>
              <a:t> </a:t>
            </a:r>
            <a:r>
              <a:rPr sz="3200" spc="-10" dirty="0">
                <a:latin typeface="Carlito"/>
                <a:cs typeface="Carlito"/>
              </a:rPr>
              <a:t>eroded.</a:t>
            </a:r>
            <a:endParaRPr sz="3200">
              <a:latin typeface="Carlito"/>
              <a:cs typeface="Carlito"/>
            </a:endParaRPr>
          </a:p>
          <a:p>
            <a:pPr marL="355600" marR="5080" indent="-342900">
              <a:lnSpc>
                <a:spcPct val="100000"/>
              </a:lnSpc>
              <a:spcBef>
                <a:spcPts val="770"/>
              </a:spcBef>
              <a:buFont typeface="Arial"/>
              <a:buChar char="•"/>
              <a:tabLst>
                <a:tab pos="354965" algn="l"/>
                <a:tab pos="355600" algn="l"/>
              </a:tabLst>
            </a:pPr>
            <a:r>
              <a:rPr sz="3200" dirty="0">
                <a:latin typeface="Carlito"/>
                <a:cs typeface="Carlito"/>
              </a:rPr>
              <a:t>Primary </a:t>
            </a:r>
            <a:r>
              <a:rPr sz="3200" spc="-5" dirty="0">
                <a:latin typeface="Carlito"/>
                <a:cs typeface="Carlito"/>
              </a:rPr>
              <a:t>endobronchial </a:t>
            </a:r>
            <a:r>
              <a:rPr sz="3200" spc="-15" dirty="0">
                <a:latin typeface="Carlito"/>
                <a:cs typeface="Carlito"/>
              </a:rPr>
              <a:t>actinomycosis </a:t>
            </a:r>
            <a:r>
              <a:rPr sz="3200" dirty="0">
                <a:latin typeface="Carlito"/>
                <a:cs typeface="Carlito"/>
              </a:rPr>
              <a:t>is an  </a:t>
            </a:r>
            <a:r>
              <a:rPr sz="3200" spc="-5" dirty="0">
                <a:latin typeface="Carlito"/>
                <a:cs typeface="Carlito"/>
              </a:rPr>
              <a:t>uncommon </a:t>
            </a:r>
            <a:r>
              <a:rPr sz="3200" spc="-10" dirty="0">
                <a:latin typeface="Carlito"/>
                <a:cs typeface="Carlito"/>
              </a:rPr>
              <a:t>complication </a:t>
            </a:r>
            <a:r>
              <a:rPr sz="3200" dirty="0">
                <a:latin typeface="Carlito"/>
                <a:cs typeface="Carlito"/>
              </a:rPr>
              <a:t>of an inhaled </a:t>
            </a:r>
            <a:r>
              <a:rPr sz="3200" spc="-20" dirty="0">
                <a:latin typeface="Carlito"/>
                <a:cs typeface="Carlito"/>
              </a:rPr>
              <a:t>foreign  </a:t>
            </a:r>
            <a:r>
              <a:rPr sz="3200" spc="-45" dirty="0">
                <a:latin typeface="Carlito"/>
                <a:cs typeface="Carlito"/>
              </a:rPr>
              <a:t>body.</a:t>
            </a:r>
            <a:endParaRPr sz="3200">
              <a:latin typeface="Carlito"/>
              <a:cs typeface="Carlito"/>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0" y="461899"/>
            <a:ext cx="7162800" cy="690574"/>
          </a:xfrm>
          <a:prstGeom prst="rect">
            <a:avLst/>
          </a:prstGeom>
        </p:spPr>
        <p:txBody>
          <a:bodyPr vert="horz" wrap="square" lIns="0" tIns="13335" rIns="0" bIns="0" rtlCol="0">
            <a:spAutoFit/>
          </a:bodyPr>
          <a:lstStyle/>
          <a:p>
            <a:pPr marL="12700">
              <a:lnSpc>
                <a:spcPct val="100000"/>
              </a:lnSpc>
              <a:spcBef>
                <a:spcPts val="105"/>
              </a:spcBef>
            </a:pPr>
            <a:r>
              <a:rPr sz="4400" b="1" dirty="0">
                <a:latin typeface="Carlito"/>
                <a:cs typeface="Carlito"/>
              </a:rPr>
              <a:t>Abdominal</a:t>
            </a:r>
            <a:r>
              <a:rPr sz="4400" b="1" spc="-65" dirty="0">
                <a:latin typeface="Carlito"/>
                <a:cs typeface="Carlito"/>
              </a:rPr>
              <a:t> </a:t>
            </a:r>
            <a:r>
              <a:rPr sz="4400" b="1" spc="-20" dirty="0">
                <a:latin typeface="Carlito"/>
                <a:cs typeface="Carlito"/>
              </a:rPr>
              <a:t>Actinomyctes</a:t>
            </a:r>
            <a:endParaRPr sz="4400">
              <a:latin typeface="Carlito"/>
              <a:cs typeface="Carlito"/>
            </a:endParaRPr>
          </a:p>
        </p:txBody>
      </p:sp>
      <p:sp>
        <p:nvSpPr>
          <p:cNvPr id="3" name="object 3"/>
          <p:cNvSpPr txBox="1"/>
          <p:nvPr/>
        </p:nvSpPr>
        <p:spPr>
          <a:xfrm>
            <a:off x="535940" y="1607261"/>
            <a:ext cx="7717155" cy="2563495"/>
          </a:xfrm>
          <a:prstGeom prst="rect">
            <a:avLst/>
          </a:prstGeom>
        </p:spPr>
        <p:txBody>
          <a:bodyPr vert="horz" wrap="square" lIns="0" tIns="13335" rIns="0" bIns="0" rtlCol="0">
            <a:spAutoFit/>
          </a:bodyPr>
          <a:lstStyle/>
          <a:p>
            <a:pPr marL="355600" marR="5080" indent="-342900">
              <a:lnSpc>
                <a:spcPct val="100000"/>
              </a:lnSpc>
              <a:spcBef>
                <a:spcPts val="105"/>
              </a:spcBef>
              <a:buFont typeface="Arial"/>
              <a:buChar char="•"/>
              <a:tabLst>
                <a:tab pos="354965" algn="l"/>
                <a:tab pos="355600" algn="l"/>
              </a:tabLst>
            </a:pPr>
            <a:r>
              <a:rPr sz="3200" dirty="0">
                <a:latin typeface="Carlito"/>
                <a:cs typeface="Carlito"/>
              </a:rPr>
              <a:t>Abdominal </a:t>
            </a:r>
            <a:r>
              <a:rPr sz="3200" spc="-5" dirty="0">
                <a:latin typeface="Carlito"/>
                <a:cs typeface="Carlito"/>
              </a:rPr>
              <a:t>cases commence </a:t>
            </a:r>
            <a:r>
              <a:rPr sz="3200" dirty="0">
                <a:latin typeface="Carlito"/>
                <a:cs typeface="Carlito"/>
              </a:rPr>
              <a:t>in the </a:t>
            </a:r>
            <a:r>
              <a:rPr sz="3200" spc="-5" dirty="0">
                <a:latin typeface="Carlito"/>
                <a:cs typeface="Carlito"/>
              </a:rPr>
              <a:t>appendix  </a:t>
            </a:r>
            <a:r>
              <a:rPr sz="3200" spc="-95" dirty="0">
                <a:latin typeface="Carlito"/>
                <a:cs typeface="Carlito"/>
              </a:rPr>
              <a:t>or, </a:t>
            </a:r>
            <a:r>
              <a:rPr sz="3200" dirty="0">
                <a:latin typeface="Carlito"/>
                <a:cs typeface="Carlito"/>
              </a:rPr>
              <a:t>less </a:t>
            </a:r>
            <a:r>
              <a:rPr sz="3200" spc="-30" dirty="0">
                <a:latin typeface="Carlito"/>
                <a:cs typeface="Carlito"/>
              </a:rPr>
              <a:t>frequently, </a:t>
            </a:r>
            <a:r>
              <a:rPr sz="3200" dirty="0">
                <a:latin typeface="Carlito"/>
                <a:cs typeface="Carlito"/>
              </a:rPr>
              <a:t>in </a:t>
            </a:r>
            <a:r>
              <a:rPr sz="3200" spc="-10" dirty="0">
                <a:latin typeface="Carlito"/>
                <a:cs typeface="Carlito"/>
              </a:rPr>
              <a:t>colonic</a:t>
            </a:r>
            <a:r>
              <a:rPr sz="3200" spc="95" dirty="0">
                <a:latin typeface="Carlito"/>
                <a:cs typeface="Carlito"/>
              </a:rPr>
              <a:t> </a:t>
            </a:r>
            <a:r>
              <a:rPr sz="3200" spc="-5" dirty="0">
                <a:latin typeface="Carlito"/>
                <a:cs typeface="Carlito"/>
              </a:rPr>
              <a:t>diverticulae.</a:t>
            </a:r>
            <a:endParaRPr sz="3200">
              <a:latin typeface="Carlito"/>
              <a:cs typeface="Carlito"/>
            </a:endParaRPr>
          </a:p>
          <a:p>
            <a:pPr marL="355600" marR="351790" indent="-342900">
              <a:lnSpc>
                <a:spcPct val="100000"/>
              </a:lnSpc>
              <a:spcBef>
                <a:spcPts val="770"/>
              </a:spcBef>
              <a:buFont typeface="Arial"/>
              <a:buChar char="•"/>
              <a:tabLst>
                <a:tab pos="354965" algn="l"/>
                <a:tab pos="355600" algn="l"/>
              </a:tabLst>
            </a:pPr>
            <a:r>
              <a:rPr sz="3200" spc="-10" dirty="0">
                <a:latin typeface="Carlito"/>
                <a:cs typeface="Carlito"/>
              </a:rPr>
              <a:t>Pelvic </a:t>
            </a:r>
            <a:r>
              <a:rPr sz="3200" spc="-15" dirty="0">
                <a:latin typeface="Carlito"/>
                <a:cs typeface="Carlito"/>
              </a:rPr>
              <a:t>actinomycosis occurs </a:t>
            </a:r>
            <a:r>
              <a:rPr sz="3200" spc="-5" dirty="0">
                <a:latin typeface="Carlito"/>
                <a:cs typeface="Carlito"/>
              </a:rPr>
              <a:t>occasionally </a:t>
            </a:r>
            <a:r>
              <a:rPr sz="3200" dirty="0">
                <a:latin typeface="Carlito"/>
                <a:cs typeface="Carlito"/>
              </a:rPr>
              <a:t>in  </a:t>
            </a:r>
            <a:r>
              <a:rPr sz="3200" spc="-5" dirty="0">
                <a:latin typeface="Carlito"/>
                <a:cs typeface="Carlito"/>
              </a:rPr>
              <a:t>women </a:t>
            </a:r>
            <a:r>
              <a:rPr sz="3200" spc="-20" dirty="0">
                <a:latin typeface="Carlito"/>
                <a:cs typeface="Carlito"/>
              </a:rPr>
              <a:t>fitted </a:t>
            </a:r>
            <a:r>
              <a:rPr sz="3200" spc="-5" dirty="0">
                <a:latin typeface="Carlito"/>
                <a:cs typeface="Carlito"/>
              </a:rPr>
              <a:t>with </a:t>
            </a:r>
            <a:r>
              <a:rPr sz="3200" spc="-10" dirty="0">
                <a:latin typeface="Carlito"/>
                <a:cs typeface="Carlito"/>
              </a:rPr>
              <a:t>plastic </a:t>
            </a:r>
            <a:r>
              <a:rPr sz="3200" spc="-15" dirty="0">
                <a:latin typeface="Carlito"/>
                <a:cs typeface="Carlito"/>
              </a:rPr>
              <a:t>intra-uterine  contraceptive</a:t>
            </a:r>
            <a:r>
              <a:rPr sz="3200" spc="-35" dirty="0">
                <a:latin typeface="Carlito"/>
                <a:cs typeface="Carlito"/>
              </a:rPr>
              <a:t> </a:t>
            </a:r>
            <a:r>
              <a:rPr sz="3200" spc="-5" dirty="0">
                <a:latin typeface="Carlito"/>
                <a:cs typeface="Carlito"/>
              </a:rPr>
              <a:t>devices.</a:t>
            </a:r>
            <a:endParaRPr sz="3200">
              <a:latin typeface="Carlito"/>
              <a:cs typeface="Carlito"/>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1" y="428371"/>
            <a:ext cx="7391400" cy="751488"/>
          </a:xfrm>
          <a:prstGeom prst="rect">
            <a:avLst/>
          </a:prstGeom>
        </p:spPr>
        <p:txBody>
          <a:bodyPr vert="horz" wrap="square" lIns="0" tIns="12700" rIns="0" bIns="0" rtlCol="0">
            <a:spAutoFit/>
          </a:bodyPr>
          <a:lstStyle/>
          <a:p>
            <a:pPr marL="12700">
              <a:lnSpc>
                <a:spcPct val="100000"/>
              </a:lnSpc>
              <a:spcBef>
                <a:spcPts val="100"/>
              </a:spcBef>
            </a:pPr>
            <a:r>
              <a:rPr sz="4800" b="1" spc="-10" dirty="0">
                <a:solidFill>
                  <a:srgbClr val="FF0000"/>
                </a:solidFill>
                <a:latin typeface="Carlito"/>
                <a:cs typeface="Carlito"/>
              </a:rPr>
              <a:t>Clinical</a:t>
            </a:r>
            <a:r>
              <a:rPr sz="4800" b="1" spc="-45" dirty="0">
                <a:solidFill>
                  <a:srgbClr val="FF0000"/>
                </a:solidFill>
                <a:latin typeface="Carlito"/>
                <a:cs typeface="Carlito"/>
              </a:rPr>
              <a:t> </a:t>
            </a:r>
            <a:r>
              <a:rPr sz="4800" b="1" spc="-5" dirty="0">
                <a:solidFill>
                  <a:srgbClr val="FF0000"/>
                </a:solidFill>
                <a:latin typeface="Carlito"/>
                <a:cs typeface="Carlito"/>
              </a:rPr>
              <a:t>significance</a:t>
            </a:r>
            <a:endParaRPr sz="4800">
              <a:latin typeface="Carlito"/>
              <a:cs typeface="Carlito"/>
            </a:endParaRPr>
          </a:p>
        </p:txBody>
      </p:sp>
      <p:sp>
        <p:nvSpPr>
          <p:cNvPr id="3" name="object 3"/>
          <p:cNvSpPr txBox="1"/>
          <p:nvPr/>
        </p:nvSpPr>
        <p:spPr>
          <a:xfrm>
            <a:off x="535940" y="1529461"/>
            <a:ext cx="8073390" cy="4512310"/>
          </a:xfrm>
          <a:prstGeom prst="rect">
            <a:avLst/>
          </a:prstGeom>
        </p:spPr>
        <p:txBody>
          <a:bodyPr vert="horz" wrap="square" lIns="0" tIns="12700" rIns="0" bIns="0" rtlCol="0">
            <a:spAutoFit/>
          </a:bodyPr>
          <a:lstStyle/>
          <a:p>
            <a:pPr marL="355600" marR="178435" indent="-355600" algn="just">
              <a:lnSpc>
                <a:spcPct val="110100"/>
              </a:lnSpc>
              <a:spcBef>
                <a:spcPts val="100"/>
              </a:spcBef>
              <a:buFont typeface="Arial"/>
              <a:buChar char="•"/>
              <a:tabLst>
                <a:tab pos="355600" algn="l"/>
              </a:tabLst>
            </a:pPr>
            <a:r>
              <a:rPr sz="2700" spc="-15" dirty="0">
                <a:latin typeface="Carlito"/>
                <a:cs typeface="Carlito"/>
              </a:rPr>
              <a:t>Are </a:t>
            </a:r>
            <a:r>
              <a:rPr sz="2700" spc="-5" dirty="0">
                <a:latin typeface="Carlito"/>
                <a:cs typeface="Carlito"/>
              </a:rPr>
              <a:t>part of </a:t>
            </a:r>
            <a:r>
              <a:rPr sz="2700" dirty="0">
                <a:latin typeface="Carlito"/>
                <a:cs typeface="Carlito"/>
              </a:rPr>
              <a:t>the NF </a:t>
            </a:r>
            <a:r>
              <a:rPr sz="2700" spc="-20" dirty="0">
                <a:latin typeface="Carlito"/>
                <a:cs typeface="Carlito"/>
              </a:rPr>
              <a:t>found </a:t>
            </a:r>
            <a:r>
              <a:rPr sz="2700" dirty="0">
                <a:latin typeface="Carlito"/>
                <a:cs typeface="Carlito"/>
              </a:rPr>
              <a:t>in the </a:t>
            </a:r>
            <a:r>
              <a:rPr sz="2700" spc="-10" dirty="0">
                <a:latin typeface="Carlito"/>
                <a:cs typeface="Carlito"/>
              </a:rPr>
              <a:t>cavities </a:t>
            </a:r>
            <a:r>
              <a:rPr sz="2700" spc="-5" dirty="0">
                <a:latin typeface="Carlito"/>
                <a:cs typeface="Carlito"/>
              </a:rPr>
              <a:t>of humans </a:t>
            </a:r>
            <a:r>
              <a:rPr sz="2700" dirty="0">
                <a:latin typeface="Carlito"/>
                <a:cs typeface="Carlito"/>
              </a:rPr>
              <a:t>and  </a:t>
            </a:r>
            <a:r>
              <a:rPr sz="2700" spc="-5" dirty="0">
                <a:latin typeface="Carlito"/>
                <a:cs typeface="Carlito"/>
              </a:rPr>
              <a:t>other</a:t>
            </a:r>
            <a:r>
              <a:rPr sz="2700" spc="-15" dirty="0">
                <a:latin typeface="Carlito"/>
                <a:cs typeface="Carlito"/>
              </a:rPr>
              <a:t> </a:t>
            </a:r>
            <a:r>
              <a:rPr sz="2700" dirty="0">
                <a:latin typeface="Carlito"/>
                <a:cs typeface="Carlito"/>
              </a:rPr>
              <a:t>animals.</a:t>
            </a:r>
            <a:endParaRPr sz="2700">
              <a:latin typeface="Carlito"/>
              <a:cs typeface="Carlito"/>
            </a:endParaRPr>
          </a:p>
          <a:p>
            <a:pPr marL="355600" marR="5080" indent="-342900" algn="just">
              <a:lnSpc>
                <a:spcPct val="90000"/>
              </a:lnSpc>
              <a:spcBef>
                <a:spcPts val="645"/>
              </a:spcBef>
              <a:buFont typeface="Arial"/>
              <a:buChar char="•"/>
              <a:tabLst>
                <a:tab pos="355600" algn="l"/>
              </a:tabLst>
            </a:pPr>
            <a:r>
              <a:rPr sz="2700" dirty="0">
                <a:latin typeface="Carlito"/>
                <a:cs typeface="Carlito"/>
              </a:rPr>
              <a:t>All </a:t>
            </a:r>
            <a:r>
              <a:rPr sz="2700" spc="-15" dirty="0">
                <a:latin typeface="Carlito"/>
                <a:cs typeface="Carlito"/>
              </a:rPr>
              <a:t>may </a:t>
            </a:r>
            <a:r>
              <a:rPr sz="2700" spc="-10" dirty="0">
                <a:latin typeface="Carlito"/>
                <a:cs typeface="Carlito"/>
              </a:rPr>
              <a:t>cause actinomycosis </a:t>
            </a:r>
            <a:r>
              <a:rPr sz="2700" dirty="0">
                <a:latin typeface="Carlito"/>
                <a:cs typeface="Carlito"/>
              </a:rPr>
              <a:t>or </a:t>
            </a:r>
            <a:r>
              <a:rPr sz="2700" spc="-10" dirty="0">
                <a:latin typeface="Carlito"/>
                <a:cs typeface="Carlito"/>
              </a:rPr>
              <a:t>“lumpy </a:t>
            </a:r>
            <a:r>
              <a:rPr sz="2700" spc="10" dirty="0">
                <a:latin typeface="Carlito"/>
                <a:cs typeface="Carlito"/>
              </a:rPr>
              <a:t>jaw” </a:t>
            </a:r>
            <a:r>
              <a:rPr sz="2700" dirty="0">
                <a:latin typeface="Carlito"/>
                <a:cs typeface="Carlito"/>
              </a:rPr>
              <a:t>which </a:t>
            </a:r>
            <a:r>
              <a:rPr sz="2700" spc="-5" dirty="0">
                <a:latin typeface="Carlito"/>
                <a:cs typeface="Carlito"/>
              </a:rPr>
              <a:t>is </a:t>
            </a:r>
            <a:r>
              <a:rPr sz="2700" dirty="0">
                <a:latin typeface="Carlito"/>
                <a:cs typeface="Carlito"/>
              </a:rPr>
              <a:t>a  </a:t>
            </a:r>
            <a:r>
              <a:rPr sz="2700" spc="-5" dirty="0">
                <a:latin typeface="Carlito"/>
                <a:cs typeface="Carlito"/>
              </a:rPr>
              <a:t>cervicofacial </a:t>
            </a:r>
            <a:r>
              <a:rPr sz="2700" spc="-15" dirty="0">
                <a:latin typeface="Carlito"/>
                <a:cs typeface="Carlito"/>
              </a:rPr>
              <a:t>infection that </a:t>
            </a:r>
            <a:r>
              <a:rPr sz="2700" spc="-10" dirty="0">
                <a:latin typeface="Carlito"/>
                <a:cs typeface="Carlito"/>
              </a:rPr>
              <a:t>used </a:t>
            </a:r>
            <a:r>
              <a:rPr sz="2700" spc="-25" dirty="0">
                <a:latin typeface="Carlito"/>
                <a:cs typeface="Carlito"/>
              </a:rPr>
              <a:t>to </a:t>
            </a:r>
            <a:r>
              <a:rPr sz="2700" spc="-10" dirty="0">
                <a:latin typeface="Carlito"/>
                <a:cs typeface="Carlito"/>
              </a:rPr>
              <a:t>occur following  </a:t>
            </a:r>
            <a:r>
              <a:rPr sz="2700" spc="-5" dirty="0">
                <a:latin typeface="Carlito"/>
                <a:cs typeface="Carlito"/>
              </a:rPr>
              <a:t>tooth </a:t>
            </a:r>
            <a:r>
              <a:rPr sz="2700" spc="-15" dirty="0">
                <a:latin typeface="Carlito"/>
                <a:cs typeface="Carlito"/>
              </a:rPr>
              <a:t>extractions </a:t>
            </a:r>
            <a:r>
              <a:rPr sz="2700" dirty="0">
                <a:latin typeface="Carlito"/>
                <a:cs typeface="Carlito"/>
              </a:rPr>
              <a:t>or </a:t>
            </a:r>
            <a:r>
              <a:rPr sz="2700" spc="-20" dirty="0">
                <a:latin typeface="Carlito"/>
                <a:cs typeface="Carlito"/>
              </a:rPr>
              <a:t>dental </a:t>
            </a:r>
            <a:r>
              <a:rPr sz="2700" spc="-15" dirty="0">
                <a:latin typeface="Carlito"/>
                <a:cs typeface="Carlito"/>
              </a:rPr>
              <a:t>surgery </a:t>
            </a:r>
            <a:r>
              <a:rPr sz="2700" spc="-5" dirty="0">
                <a:latin typeface="Carlito"/>
                <a:cs typeface="Carlito"/>
              </a:rPr>
              <a:t>which </a:t>
            </a:r>
            <a:r>
              <a:rPr sz="2700" spc="-10" dirty="0">
                <a:latin typeface="Carlito"/>
                <a:cs typeface="Carlito"/>
              </a:rPr>
              <a:t>provided  </a:t>
            </a:r>
            <a:r>
              <a:rPr sz="2700" spc="-20" dirty="0">
                <a:latin typeface="Carlito"/>
                <a:cs typeface="Carlito"/>
              </a:rPr>
              <a:t>traumatized </a:t>
            </a:r>
            <a:r>
              <a:rPr sz="2700" spc="-5" dirty="0">
                <a:latin typeface="Carlito"/>
                <a:cs typeface="Carlito"/>
              </a:rPr>
              <a:t>tissue </a:t>
            </a:r>
            <a:r>
              <a:rPr sz="2700" spc="-25" dirty="0">
                <a:latin typeface="Carlito"/>
                <a:cs typeface="Carlito"/>
              </a:rPr>
              <a:t>for </a:t>
            </a:r>
            <a:r>
              <a:rPr sz="2700" spc="-15" dirty="0">
                <a:latin typeface="Carlito"/>
                <a:cs typeface="Carlito"/>
              </a:rPr>
              <a:t>growth </a:t>
            </a:r>
            <a:r>
              <a:rPr sz="2700" dirty="0">
                <a:latin typeface="Carlito"/>
                <a:cs typeface="Carlito"/>
              </a:rPr>
              <a:t>of </a:t>
            </a:r>
            <a:r>
              <a:rPr sz="2700" spc="-10" dirty="0">
                <a:latin typeface="Carlito"/>
                <a:cs typeface="Carlito"/>
              </a:rPr>
              <a:t>the </a:t>
            </a:r>
            <a:r>
              <a:rPr sz="2700" spc="-15" dirty="0">
                <a:latin typeface="Carlito"/>
                <a:cs typeface="Carlito"/>
              </a:rPr>
              <a:t>microorganism  </a:t>
            </a:r>
            <a:r>
              <a:rPr sz="2700" dirty="0">
                <a:latin typeface="Carlito"/>
                <a:cs typeface="Carlito"/>
              </a:rPr>
              <a:t>which </a:t>
            </a:r>
            <a:r>
              <a:rPr sz="2700" spc="-25" dirty="0">
                <a:latin typeface="Carlito"/>
                <a:cs typeface="Carlito"/>
              </a:rPr>
              <a:t>may </a:t>
            </a:r>
            <a:r>
              <a:rPr sz="2700" dirty="0">
                <a:latin typeface="Carlito"/>
                <a:cs typeface="Carlito"/>
              </a:rPr>
              <a:t>also </a:t>
            </a:r>
            <a:r>
              <a:rPr sz="2700" spc="-20" dirty="0">
                <a:latin typeface="Carlito"/>
                <a:cs typeface="Carlito"/>
              </a:rPr>
              <a:t>invade </a:t>
            </a:r>
            <a:r>
              <a:rPr sz="2700" spc="-10" dirty="0">
                <a:latin typeface="Carlito"/>
                <a:cs typeface="Carlito"/>
              </a:rPr>
              <a:t>the </a:t>
            </a:r>
            <a:r>
              <a:rPr sz="2700" spc="-5" dirty="0">
                <a:latin typeface="Carlito"/>
                <a:cs typeface="Carlito"/>
              </a:rPr>
              <a:t>bone. This </a:t>
            </a:r>
            <a:r>
              <a:rPr sz="2700" dirty="0">
                <a:latin typeface="Carlito"/>
                <a:cs typeface="Carlito"/>
              </a:rPr>
              <a:t>is </a:t>
            </a:r>
            <a:r>
              <a:rPr sz="2700" spc="-30" dirty="0">
                <a:latin typeface="Carlito"/>
                <a:cs typeface="Carlito"/>
              </a:rPr>
              <a:t>rare </a:t>
            </a:r>
            <a:r>
              <a:rPr sz="2700" spc="-25" dirty="0">
                <a:latin typeface="Carlito"/>
                <a:cs typeface="Carlito"/>
              </a:rPr>
              <a:t>today  </a:t>
            </a:r>
            <a:r>
              <a:rPr sz="2700" spc="-5" dirty="0">
                <a:latin typeface="Carlito"/>
                <a:cs typeface="Carlito"/>
              </a:rPr>
              <a:t>because </a:t>
            </a:r>
            <a:r>
              <a:rPr sz="2700" dirty="0">
                <a:latin typeface="Carlito"/>
                <a:cs typeface="Carlito"/>
              </a:rPr>
              <a:t>of </a:t>
            </a:r>
            <a:r>
              <a:rPr sz="2700" spc="-15" dirty="0">
                <a:latin typeface="Carlito"/>
                <a:cs typeface="Carlito"/>
              </a:rPr>
              <a:t>prophylactic </a:t>
            </a:r>
            <a:r>
              <a:rPr sz="2700" spc="-5" dirty="0">
                <a:latin typeface="Carlito"/>
                <a:cs typeface="Carlito"/>
              </a:rPr>
              <a:t>antibiotic</a:t>
            </a:r>
            <a:r>
              <a:rPr sz="2700" spc="-60" dirty="0">
                <a:latin typeface="Carlito"/>
                <a:cs typeface="Carlito"/>
              </a:rPr>
              <a:t> </a:t>
            </a:r>
            <a:r>
              <a:rPr sz="2700" spc="-35" dirty="0">
                <a:latin typeface="Carlito"/>
                <a:cs typeface="Carlito"/>
              </a:rPr>
              <a:t>therapy.</a:t>
            </a:r>
            <a:endParaRPr sz="2700">
              <a:latin typeface="Carlito"/>
              <a:cs typeface="Carlito"/>
            </a:endParaRPr>
          </a:p>
          <a:p>
            <a:pPr marL="355600" indent="-342900" algn="just">
              <a:lnSpc>
                <a:spcPct val="100000"/>
              </a:lnSpc>
              <a:spcBef>
                <a:spcPts val="325"/>
              </a:spcBef>
              <a:buFont typeface="Arial"/>
              <a:buChar char="•"/>
              <a:tabLst>
                <a:tab pos="355600" algn="l"/>
              </a:tabLst>
            </a:pPr>
            <a:r>
              <a:rPr sz="2700" spc="-20" dirty="0">
                <a:latin typeface="Carlito"/>
                <a:cs typeface="Carlito"/>
              </a:rPr>
              <a:t>May </a:t>
            </a:r>
            <a:r>
              <a:rPr sz="2700" spc="-5" dirty="0">
                <a:latin typeface="Carlito"/>
                <a:cs typeface="Carlito"/>
              </a:rPr>
              <a:t>cause </a:t>
            </a:r>
            <a:r>
              <a:rPr sz="2700" spc="-10" dirty="0">
                <a:latin typeface="Carlito"/>
                <a:cs typeface="Carlito"/>
              </a:rPr>
              <a:t>thoracic </a:t>
            </a:r>
            <a:r>
              <a:rPr sz="2700" spc="-5" dirty="0">
                <a:latin typeface="Carlito"/>
                <a:cs typeface="Carlito"/>
              </a:rPr>
              <a:t>or </a:t>
            </a:r>
            <a:r>
              <a:rPr sz="2700" dirty="0">
                <a:latin typeface="Carlito"/>
                <a:cs typeface="Carlito"/>
              </a:rPr>
              <a:t>abdominal</a:t>
            </a:r>
            <a:r>
              <a:rPr sz="2700" spc="-35" dirty="0">
                <a:latin typeface="Carlito"/>
                <a:cs typeface="Carlito"/>
              </a:rPr>
              <a:t> </a:t>
            </a:r>
            <a:r>
              <a:rPr sz="2700" spc="-10" dirty="0">
                <a:latin typeface="Carlito"/>
                <a:cs typeface="Carlito"/>
              </a:rPr>
              <a:t>infections</a:t>
            </a:r>
            <a:endParaRPr sz="2700">
              <a:latin typeface="Carlito"/>
              <a:cs typeface="Carlito"/>
            </a:endParaRPr>
          </a:p>
          <a:p>
            <a:pPr marL="355600" marR="1346835" indent="-342900" algn="just">
              <a:lnSpc>
                <a:spcPts val="2920"/>
              </a:lnSpc>
              <a:spcBef>
                <a:spcPts val="690"/>
              </a:spcBef>
              <a:buFont typeface="Arial"/>
              <a:buChar char="•"/>
              <a:tabLst>
                <a:tab pos="355600" algn="l"/>
              </a:tabLst>
            </a:pPr>
            <a:r>
              <a:rPr sz="2700" spc="-20" dirty="0">
                <a:latin typeface="Carlito"/>
                <a:cs typeface="Carlito"/>
              </a:rPr>
              <a:t>May </a:t>
            </a:r>
            <a:r>
              <a:rPr sz="2700" spc="-10" dirty="0">
                <a:latin typeface="Carlito"/>
                <a:cs typeface="Carlito"/>
              </a:rPr>
              <a:t>cause </a:t>
            </a:r>
            <a:r>
              <a:rPr sz="2700" dirty="0">
                <a:latin typeface="Carlito"/>
                <a:cs typeface="Carlito"/>
              </a:rPr>
              <a:t>meningitis, </a:t>
            </a:r>
            <a:r>
              <a:rPr sz="2700" spc="-10" dirty="0">
                <a:latin typeface="Carlito"/>
                <a:cs typeface="Carlito"/>
              </a:rPr>
              <a:t>endocarditis, </a:t>
            </a:r>
            <a:r>
              <a:rPr sz="2700" spc="-5" dirty="0">
                <a:latin typeface="Carlito"/>
                <a:cs typeface="Carlito"/>
              </a:rPr>
              <a:t>or </a:t>
            </a:r>
            <a:r>
              <a:rPr sz="2700" spc="-10" dirty="0">
                <a:latin typeface="Carlito"/>
                <a:cs typeface="Carlito"/>
              </a:rPr>
              <a:t>genital  infections</a:t>
            </a:r>
            <a:endParaRPr sz="2700">
              <a:latin typeface="Carlito"/>
              <a:cs typeface="Carlito"/>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312165"/>
            <a:ext cx="7780655" cy="2465070"/>
          </a:xfrm>
          <a:prstGeom prst="rect">
            <a:avLst/>
          </a:prstGeom>
        </p:spPr>
        <p:txBody>
          <a:bodyPr vert="horz" wrap="square" lIns="0" tIns="12700" rIns="0" bIns="0" rtlCol="0">
            <a:spAutoFit/>
          </a:bodyPr>
          <a:lstStyle/>
          <a:p>
            <a:pPr marL="355600" marR="5080" indent="-342900">
              <a:lnSpc>
                <a:spcPct val="100000"/>
              </a:lnSpc>
              <a:spcBef>
                <a:spcPts val="100"/>
              </a:spcBef>
              <a:buFont typeface="Arial"/>
              <a:buChar char="•"/>
              <a:tabLst>
                <a:tab pos="354965" algn="l"/>
                <a:tab pos="355600" algn="l"/>
              </a:tabLst>
            </a:pPr>
            <a:r>
              <a:rPr sz="3200" spc="-20" dirty="0">
                <a:latin typeface="Carlito"/>
                <a:cs typeface="Carlito"/>
              </a:rPr>
              <a:t>Every </a:t>
            </a:r>
            <a:r>
              <a:rPr sz="3200" dirty="0">
                <a:latin typeface="Carlito"/>
                <a:cs typeface="Carlito"/>
              </a:rPr>
              <a:t>kind </a:t>
            </a:r>
            <a:r>
              <a:rPr sz="3200" spc="-5" dirty="0">
                <a:latin typeface="Carlito"/>
                <a:cs typeface="Carlito"/>
              </a:rPr>
              <a:t>of </a:t>
            </a:r>
            <a:r>
              <a:rPr sz="3200" spc="-15" dirty="0">
                <a:latin typeface="Carlito"/>
                <a:cs typeface="Carlito"/>
              </a:rPr>
              <a:t>infection </a:t>
            </a:r>
            <a:r>
              <a:rPr sz="3200" dirty="0">
                <a:latin typeface="Carlito"/>
                <a:cs typeface="Carlito"/>
              </a:rPr>
              <a:t>is </a:t>
            </a:r>
            <a:r>
              <a:rPr sz="3200" spc="-15" dirty="0">
                <a:latin typeface="Carlito"/>
                <a:cs typeface="Carlito"/>
              </a:rPr>
              <a:t>characterized </a:t>
            </a:r>
            <a:r>
              <a:rPr sz="3200" spc="-10" dirty="0">
                <a:latin typeface="Carlito"/>
                <a:cs typeface="Carlito"/>
              </a:rPr>
              <a:t>by  draining </a:t>
            </a:r>
            <a:r>
              <a:rPr sz="3200" spc="-5" dirty="0">
                <a:latin typeface="Carlito"/>
                <a:cs typeface="Carlito"/>
              </a:rPr>
              <a:t>sinuses, usually </a:t>
            </a:r>
            <a:r>
              <a:rPr sz="3200" spc="-10" dirty="0">
                <a:latin typeface="Carlito"/>
                <a:cs typeface="Carlito"/>
              </a:rPr>
              <a:t>containing  characteristic granules </a:t>
            </a:r>
            <a:r>
              <a:rPr sz="3200" dirty="0">
                <a:latin typeface="Carlito"/>
                <a:cs typeface="Carlito"/>
              </a:rPr>
              <a:t>which </a:t>
            </a:r>
            <a:r>
              <a:rPr sz="3200" spc="-15" dirty="0">
                <a:latin typeface="Carlito"/>
                <a:cs typeface="Carlito"/>
              </a:rPr>
              <a:t>are </a:t>
            </a:r>
            <a:r>
              <a:rPr sz="3200" spc="-10" dirty="0">
                <a:latin typeface="Carlito"/>
                <a:cs typeface="Carlito"/>
              </a:rPr>
              <a:t>colonies </a:t>
            </a:r>
            <a:r>
              <a:rPr sz="3200" spc="-5" dirty="0">
                <a:latin typeface="Carlito"/>
                <a:cs typeface="Carlito"/>
              </a:rPr>
              <a:t>of  bacteria </a:t>
            </a:r>
            <a:r>
              <a:rPr sz="3200" spc="-10" dirty="0">
                <a:latin typeface="Carlito"/>
                <a:cs typeface="Carlito"/>
              </a:rPr>
              <a:t>that </a:t>
            </a:r>
            <a:r>
              <a:rPr sz="3200" dirty="0">
                <a:latin typeface="Carlito"/>
                <a:cs typeface="Carlito"/>
              </a:rPr>
              <a:t>look </a:t>
            </a:r>
            <a:r>
              <a:rPr sz="3200" spc="-30" dirty="0">
                <a:latin typeface="Carlito"/>
                <a:cs typeface="Carlito"/>
              </a:rPr>
              <a:t>like </a:t>
            </a:r>
            <a:r>
              <a:rPr sz="3200" spc="-5" dirty="0">
                <a:latin typeface="Carlito"/>
                <a:cs typeface="Carlito"/>
              </a:rPr>
              <a:t>dense </a:t>
            </a:r>
            <a:r>
              <a:rPr sz="3200" spc="-25" dirty="0">
                <a:latin typeface="Carlito"/>
                <a:cs typeface="Carlito"/>
              </a:rPr>
              <a:t>rosettes </a:t>
            </a:r>
            <a:r>
              <a:rPr sz="3200" dirty="0">
                <a:latin typeface="Carlito"/>
                <a:cs typeface="Carlito"/>
              </a:rPr>
              <a:t>of </a:t>
            </a:r>
            <a:r>
              <a:rPr sz="3200" spc="-5" dirty="0">
                <a:latin typeface="Carlito"/>
                <a:cs typeface="Carlito"/>
              </a:rPr>
              <a:t>club-  shaped filaments </a:t>
            </a:r>
            <a:r>
              <a:rPr sz="3200" dirty="0">
                <a:latin typeface="Carlito"/>
                <a:cs typeface="Carlito"/>
              </a:rPr>
              <a:t>in </a:t>
            </a:r>
            <a:r>
              <a:rPr sz="3200" spc="-10" dirty="0">
                <a:latin typeface="Carlito"/>
                <a:cs typeface="Carlito"/>
              </a:rPr>
              <a:t>radial</a:t>
            </a:r>
            <a:r>
              <a:rPr sz="3200" spc="15" dirty="0">
                <a:latin typeface="Carlito"/>
                <a:cs typeface="Carlito"/>
              </a:rPr>
              <a:t> </a:t>
            </a:r>
            <a:r>
              <a:rPr sz="3200" spc="-10" dirty="0">
                <a:latin typeface="Carlito"/>
                <a:cs typeface="Carlito"/>
              </a:rPr>
              <a:t>arrangement</a:t>
            </a:r>
            <a:endParaRPr sz="3200">
              <a:latin typeface="Carlito"/>
              <a:cs typeface="Carlito"/>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133601" y="522605"/>
            <a:ext cx="3557396" cy="696595"/>
          </a:xfrm>
          <a:prstGeom prst="rect">
            <a:avLst/>
          </a:prstGeom>
        </p:spPr>
        <p:txBody>
          <a:bodyPr vert="horz" wrap="square" lIns="0" tIns="13335" rIns="0" bIns="0" rtlCol="0">
            <a:spAutoFit/>
          </a:bodyPr>
          <a:lstStyle/>
          <a:p>
            <a:pPr marL="12700">
              <a:lnSpc>
                <a:spcPct val="100000"/>
              </a:lnSpc>
              <a:spcBef>
                <a:spcPts val="105"/>
              </a:spcBef>
            </a:pPr>
            <a:r>
              <a:rPr sz="4400" b="1" spc="-5" dirty="0">
                <a:latin typeface="Carlito"/>
                <a:cs typeface="Carlito"/>
              </a:rPr>
              <a:t>Diagnosis</a:t>
            </a:r>
            <a:endParaRPr sz="4400">
              <a:latin typeface="Carlito"/>
              <a:cs typeface="Carlito"/>
            </a:endParaRPr>
          </a:p>
        </p:txBody>
      </p:sp>
      <p:sp>
        <p:nvSpPr>
          <p:cNvPr id="3" name="object 3"/>
          <p:cNvSpPr txBox="1"/>
          <p:nvPr/>
        </p:nvSpPr>
        <p:spPr>
          <a:xfrm>
            <a:off x="535940" y="1558493"/>
            <a:ext cx="8072755" cy="4758055"/>
          </a:xfrm>
          <a:prstGeom prst="rect">
            <a:avLst/>
          </a:prstGeom>
        </p:spPr>
        <p:txBody>
          <a:bodyPr vert="horz" wrap="square" lIns="0" tIns="62230" rIns="0" bIns="0" rtlCol="0">
            <a:spAutoFit/>
          </a:bodyPr>
          <a:lstStyle/>
          <a:p>
            <a:pPr marL="355600" marR="391795" indent="-342900" algn="just">
              <a:lnSpc>
                <a:spcPct val="90000"/>
              </a:lnSpc>
              <a:spcBef>
                <a:spcPts val="490"/>
              </a:spcBef>
              <a:buFont typeface="Arial"/>
              <a:buChar char="•"/>
              <a:tabLst>
                <a:tab pos="355600" algn="l"/>
              </a:tabLst>
            </a:pPr>
            <a:r>
              <a:rPr sz="3200" spc="-5" dirty="0">
                <a:latin typeface="Carlito"/>
                <a:cs typeface="Carlito"/>
              </a:rPr>
              <a:t>Specimens should </a:t>
            </a:r>
            <a:r>
              <a:rPr sz="3200" dirty="0">
                <a:latin typeface="Carlito"/>
                <a:cs typeface="Carlito"/>
              </a:rPr>
              <a:t>be </a:t>
            </a:r>
            <a:r>
              <a:rPr sz="3200" spc="-5" dirty="0">
                <a:latin typeface="Carlito"/>
                <a:cs typeface="Carlito"/>
              </a:rPr>
              <a:t>obtained directly </a:t>
            </a:r>
            <a:r>
              <a:rPr sz="3200" spc="-20" dirty="0">
                <a:latin typeface="Carlito"/>
                <a:cs typeface="Carlito"/>
              </a:rPr>
              <a:t>from </a:t>
            </a:r>
            <a:r>
              <a:rPr sz="3200" spc="-20" dirty="0">
                <a:solidFill>
                  <a:srgbClr val="FF0000"/>
                </a:solidFill>
                <a:latin typeface="Carlito"/>
                <a:cs typeface="Carlito"/>
              </a:rPr>
              <a:t> </a:t>
            </a:r>
            <a:r>
              <a:rPr sz="3200" dirty="0">
                <a:solidFill>
                  <a:srgbClr val="FF0000"/>
                </a:solidFill>
                <a:latin typeface="Carlito"/>
                <a:cs typeface="Carlito"/>
              </a:rPr>
              <a:t>lesions </a:t>
            </a:r>
            <a:r>
              <a:rPr sz="3200" spc="-10" dirty="0">
                <a:latin typeface="Carlito"/>
                <a:cs typeface="Carlito"/>
              </a:rPr>
              <a:t>by </a:t>
            </a:r>
            <a:r>
              <a:rPr sz="3200" dirty="0">
                <a:latin typeface="Carlito"/>
                <a:cs typeface="Carlito"/>
              </a:rPr>
              <a:t>open </a:t>
            </a:r>
            <a:r>
              <a:rPr sz="3200" spc="-45" dirty="0">
                <a:latin typeface="Carlito"/>
                <a:cs typeface="Carlito"/>
              </a:rPr>
              <a:t>biopsy, </a:t>
            </a:r>
            <a:r>
              <a:rPr sz="3200" spc="-5" dirty="0">
                <a:latin typeface="Carlito"/>
                <a:cs typeface="Carlito"/>
              </a:rPr>
              <a:t>needle </a:t>
            </a:r>
            <a:r>
              <a:rPr sz="3200" spc="-10" dirty="0">
                <a:latin typeface="Carlito"/>
                <a:cs typeface="Carlito"/>
              </a:rPr>
              <a:t>aspiration </a:t>
            </a:r>
            <a:r>
              <a:rPr sz="3200" spc="-95" dirty="0">
                <a:latin typeface="Carlito"/>
                <a:cs typeface="Carlito"/>
              </a:rPr>
              <a:t>or, </a:t>
            </a:r>
            <a:r>
              <a:rPr sz="3200" spc="-95" dirty="0">
                <a:solidFill>
                  <a:srgbClr val="FF0000"/>
                </a:solidFill>
                <a:latin typeface="Carlito"/>
                <a:cs typeface="Carlito"/>
              </a:rPr>
              <a:t> </a:t>
            </a:r>
            <a:r>
              <a:rPr sz="3200" spc="-5" dirty="0">
                <a:solidFill>
                  <a:srgbClr val="FF0000"/>
                </a:solidFill>
                <a:latin typeface="Carlito"/>
                <a:cs typeface="Carlito"/>
              </a:rPr>
              <a:t>sputum</a:t>
            </a:r>
            <a:r>
              <a:rPr sz="3200" spc="-5" dirty="0">
                <a:latin typeface="Carlito"/>
                <a:cs typeface="Carlito"/>
              </a:rPr>
              <a:t>, sinus </a:t>
            </a:r>
            <a:r>
              <a:rPr sz="3200" spc="-10" dirty="0">
                <a:latin typeface="Carlito"/>
                <a:cs typeface="Carlito"/>
              </a:rPr>
              <a:t>discharge, bronchial secretion  by </a:t>
            </a:r>
            <a:r>
              <a:rPr sz="3200" spc="-10" dirty="0">
                <a:solidFill>
                  <a:srgbClr val="FF0000"/>
                </a:solidFill>
                <a:latin typeface="Carlito"/>
                <a:cs typeface="Carlito"/>
              </a:rPr>
              <a:t>fibreoptic</a:t>
            </a:r>
            <a:r>
              <a:rPr sz="3200" spc="15" dirty="0">
                <a:solidFill>
                  <a:srgbClr val="FF0000"/>
                </a:solidFill>
                <a:latin typeface="Carlito"/>
                <a:cs typeface="Carlito"/>
              </a:rPr>
              <a:t> </a:t>
            </a:r>
            <a:r>
              <a:rPr sz="3200" spc="-30" dirty="0">
                <a:solidFill>
                  <a:srgbClr val="FF0000"/>
                </a:solidFill>
                <a:latin typeface="Carlito"/>
                <a:cs typeface="Carlito"/>
              </a:rPr>
              <a:t>bronchoscopy.</a:t>
            </a:r>
            <a:endParaRPr sz="3200">
              <a:latin typeface="Carlito"/>
              <a:cs typeface="Carlito"/>
            </a:endParaRPr>
          </a:p>
          <a:p>
            <a:pPr marL="355600" marR="836294" indent="-342900">
              <a:lnSpc>
                <a:spcPts val="3460"/>
              </a:lnSpc>
              <a:spcBef>
                <a:spcPts val="815"/>
              </a:spcBef>
              <a:buFont typeface="Arial"/>
              <a:buChar char="•"/>
              <a:tabLst>
                <a:tab pos="354965" algn="l"/>
                <a:tab pos="355600" algn="l"/>
              </a:tabLst>
            </a:pPr>
            <a:r>
              <a:rPr sz="3200" spc="-10" dirty="0">
                <a:latin typeface="Carlito"/>
                <a:cs typeface="Carlito"/>
              </a:rPr>
              <a:t>Examination </a:t>
            </a:r>
            <a:r>
              <a:rPr sz="3200" dirty="0">
                <a:latin typeface="Carlito"/>
                <a:cs typeface="Carlito"/>
              </a:rPr>
              <a:t>of </a:t>
            </a:r>
            <a:r>
              <a:rPr sz="3200" spc="-5" dirty="0">
                <a:solidFill>
                  <a:srgbClr val="FF0000"/>
                </a:solidFill>
                <a:latin typeface="Carlito"/>
                <a:cs typeface="Carlito"/>
              </a:rPr>
              <a:t>sputum </a:t>
            </a:r>
            <a:r>
              <a:rPr sz="3200" dirty="0">
                <a:solidFill>
                  <a:srgbClr val="FF0000"/>
                </a:solidFill>
                <a:latin typeface="Carlito"/>
                <a:cs typeface="Carlito"/>
              </a:rPr>
              <a:t>is of no </a:t>
            </a:r>
            <a:r>
              <a:rPr sz="3200" spc="-10" dirty="0">
                <a:solidFill>
                  <a:srgbClr val="FF0000"/>
                </a:solidFill>
                <a:latin typeface="Carlito"/>
                <a:cs typeface="Carlito"/>
              </a:rPr>
              <a:t>value </a:t>
            </a:r>
            <a:r>
              <a:rPr sz="3200" dirty="0">
                <a:latin typeface="Carlito"/>
                <a:cs typeface="Carlito"/>
              </a:rPr>
              <a:t>as it  </a:t>
            </a:r>
            <a:r>
              <a:rPr sz="3200" spc="-5" dirty="0">
                <a:latin typeface="Carlito"/>
                <a:cs typeface="Carlito"/>
              </a:rPr>
              <a:t>frequently </a:t>
            </a:r>
            <a:r>
              <a:rPr sz="3200" spc="-10" dirty="0">
                <a:latin typeface="Carlito"/>
                <a:cs typeface="Carlito"/>
              </a:rPr>
              <a:t>contains </a:t>
            </a:r>
            <a:r>
              <a:rPr sz="3200" spc="-15" dirty="0">
                <a:latin typeface="Carlito"/>
                <a:cs typeface="Carlito"/>
              </a:rPr>
              <a:t>oral</a:t>
            </a:r>
            <a:r>
              <a:rPr sz="3200" spc="-35" dirty="0">
                <a:latin typeface="Carlito"/>
                <a:cs typeface="Carlito"/>
              </a:rPr>
              <a:t> </a:t>
            </a:r>
            <a:r>
              <a:rPr sz="3200" spc="-15" dirty="0">
                <a:latin typeface="Carlito"/>
                <a:cs typeface="Carlito"/>
              </a:rPr>
              <a:t>actinomycetes.</a:t>
            </a:r>
            <a:endParaRPr sz="3200">
              <a:latin typeface="Carlito"/>
              <a:cs typeface="Carlito"/>
            </a:endParaRPr>
          </a:p>
          <a:p>
            <a:pPr marL="355600" marR="258445" indent="-342900">
              <a:lnSpc>
                <a:spcPts val="3460"/>
              </a:lnSpc>
              <a:spcBef>
                <a:spcPts val="760"/>
              </a:spcBef>
              <a:buFont typeface="Arial"/>
              <a:buChar char="•"/>
              <a:tabLst>
                <a:tab pos="354965" algn="l"/>
                <a:tab pos="355600" algn="l"/>
              </a:tabLst>
            </a:pPr>
            <a:r>
              <a:rPr sz="3200" spc="-10" dirty="0">
                <a:latin typeface="Carlito"/>
                <a:cs typeface="Carlito"/>
              </a:rPr>
              <a:t>Material </a:t>
            </a:r>
            <a:r>
              <a:rPr sz="3200" spc="-15" dirty="0">
                <a:latin typeface="Carlito"/>
                <a:cs typeface="Carlito"/>
              </a:rPr>
              <a:t>from </a:t>
            </a:r>
            <a:r>
              <a:rPr sz="3200" spc="-10" dirty="0">
                <a:latin typeface="Carlito"/>
                <a:cs typeface="Carlito"/>
              </a:rPr>
              <a:t>suspected </a:t>
            </a:r>
            <a:r>
              <a:rPr sz="3200" spc="-5" dirty="0">
                <a:latin typeface="Carlito"/>
                <a:cs typeface="Carlito"/>
              </a:rPr>
              <a:t>cases </a:t>
            </a:r>
            <a:r>
              <a:rPr sz="3200" dirty="0">
                <a:latin typeface="Carlito"/>
                <a:cs typeface="Carlito"/>
              </a:rPr>
              <a:t>is </a:t>
            </a:r>
            <a:r>
              <a:rPr sz="3200" spc="-20" dirty="0">
                <a:latin typeface="Carlito"/>
                <a:cs typeface="Carlito"/>
              </a:rPr>
              <a:t>shaken </a:t>
            </a:r>
            <a:r>
              <a:rPr sz="3200" dirty="0">
                <a:latin typeface="Carlito"/>
                <a:cs typeface="Carlito"/>
              </a:rPr>
              <a:t>with  </a:t>
            </a:r>
            <a:r>
              <a:rPr sz="3200" spc="-15" dirty="0">
                <a:latin typeface="Carlito"/>
                <a:cs typeface="Carlito"/>
              </a:rPr>
              <a:t>sterile </a:t>
            </a:r>
            <a:r>
              <a:rPr sz="3200" spc="-20" dirty="0">
                <a:latin typeface="Carlito"/>
                <a:cs typeface="Carlito"/>
              </a:rPr>
              <a:t>water </a:t>
            </a:r>
            <a:r>
              <a:rPr sz="3200" dirty="0">
                <a:latin typeface="Carlito"/>
                <a:cs typeface="Carlito"/>
              </a:rPr>
              <a:t>in a</a:t>
            </a:r>
            <a:r>
              <a:rPr sz="3200" spc="25" dirty="0">
                <a:latin typeface="Carlito"/>
                <a:cs typeface="Carlito"/>
              </a:rPr>
              <a:t> </a:t>
            </a:r>
            <a:r>
              <a:rPr sz="3200" dirty="0">
                <a:latin typeface="Carlito"/>
                <a:cs typeface="Carlito"/>
              </a:rPr>
              <a:t>tube.</a:t>
            </a:r>
            <a:endParaRPr sz="3200">
              <a:latin typeface="Carlito"/>
              <a:cs typeface="Carlito"/>
            </a:endParaRPr>
          </a:p>
          <a:p>
            <a:pPr marL="355600" marR="5080" indent="-342900">
              <a:lnSpc>
                <a:spcPts val="3460"/>
              </a:lnSpc>
              <a:spcBef>
                <a:spcPts val="765"/>
              </a:spcBef>
              <a:buFont typeface="Arial"/>
              <a:buChar char="•"/>
              <a:tabLst>
                <a:tab pos="354965" algn="l"/>
                <a:tab pos="355600" algn="l"/>
              </a:tabLst>
            </a:pPr>
            <a:r>
              <a:rPr sz="3200" spc="-5" dirty="0">
                <a:latin typeface="Carlito"/>
                <a:cs typeface="Carlito"/>
              </a:rPr>
              <a:t>Sulphur </a:t>
            </a:r>
            <a:r>
              <a:rPr sz="3200" spc="-10" dirty="0">
                <a:latin typeface="Carlito"/>
                <a:cs typeface="Carlito"/>
              </a:rPr>
              <a:t>granules settle </a:t>
            </a:r>
            <a:r>
              <a:rPr sz="3200" spc="-20" dirty="0">
                <a:latin typeface="Carlito"/>
                <a:cs typeface="Carlito"/>
              </a:rPr>
              <a:t>to </a:t>
            </a:r>
            <a:r>
              <a:rPr sz="3200" dirty="0">
                <a:latin typeface="Carlito"/>
                <a:cs typeface="Carlito"/>
              </a:rPr>
              <a:t>the </a:t>
            </a:r>
            <a:r>
              <a:rPr sz="3200" spc="-15" dirty="0">
                <a:latin typeface="Carlito"/>
                <a:cs typeface="Carlito"/>
              </a:rPr>
              <a:t>bottom </a:t>
            </a:r>
            <a:r>
              <a:rPr sz="3200" dirty="0">
                <a:latin typeface="Carlito"/>
                <a:cs typeface="Carlito"/>
              </a:rPr>
              <a:t>and </a:t>
            </a:r>
            <a:r>
              <a:rPr sz="3200" spc="-20" dirty="0">
                <a:latin typeface="Carlito"/>
                <a:cs typeface="Carlito"/>
              </a:rPr>
              <a:t>may  </a:t>
            </a:r>
            <a:r>
              <a:rPr sz="3200" spc="-5" dirty="0">
                <a:latin typeface="Carlito"/>
                <a:cs typeface="Carlito"/>
              </a:rPr>
              <a:t>be </a:t>
            </a:r>
            <a:r>
              <a:rPr sz="3200" spc="-10" dirty="0">
                <a:latin typeface="Carlito"/>
                <a:cs typeface="Carlito"/>
              </a:rPr>
              <a:t>removed </a:t>
            </a:r>
            <a:r>
              <a:rPr sz="3200" dirty="0">
                <a:latin typeface="Carlito"/>
                <a:cs typeface="Carlito"/>
              </a:rPr>
              <a:t>with a </a:t>
            </a:r>
            <a:r>
              <a:rPr sz="3200" spc="-20" dirty="0">
                <a:latin typeface="Carlito"/>
                <a:cs typeface="Carlito"/>
              </a:rPr>
              <a:t>Pasteur</a:t>
            </a:r>
            <a:r>
              <a:rPr sz="3200" spc="5" dirty="0">
                <a:latin typeface="Carlito"/>
                <a:cs typeface="Carlito"/>
              </a:rPr>
              <a:t> </a:t>
            </a:r>
            <a:r>
              <a:rPr sz="3200" spc="-15" dirty="0">
                <a:latin typeface="Carlito"/>
                <a:cs typeface="Carlito"/>
              </a:rPr>
              <a:t>pipette.</a:t>
            </a:r>
            <a:endParaRPr sz="3200">
              <a:latin typeface="Carlito"/>
              <a:cs typeface="Carlito"/>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31140" y="312165"/>
            <a:ext cx="8486140" cy="5099050"/>
          </a:xfrm>
          <a:prstGeom prst="rect">
            <a:avLst/>
          </a:prstGeom>
        </p:spPr>
        <p:txBody>
          <a:bodyPr vert="horz" wrap="square" lIns="0" tIns="12700" rIns="0" bIns="0" rtlCol="0">
            <a:spAutoFit/>
          </a:bodyPr>
          <a:lstStyle/>
          <a:p>
            <a:pPr marL="355600" marR="5080" indent="-342900">
              <a:lnSpc>
                <a:spcPct val="100000"/>
              </a:lnSpc>
              <a:spcBef>
                <a:spcPts val="100"/>
              </a:spcBef>
              <a:buFont typeface="Arial"/>
              <a:buChar char="•"/>
              <a:tabLst>
                <a:tab pos="354965" algn="l"/>
                <a:tab pos="355600" algn="l"/>
              </a:tabLst>
            </a:pPr>
            <a:r>
              <a:rPr sz="3200" spc="-10" dirty="0">
                <a:solidFill>
                  <a:srgbClr val="FF0000"/>
                </a:solidFill>
                <a:latin typeface="Carlito"/>
                <a:cs typeface="Carlito"/>
              </a:rPr>
              <a:t>Granules </a:t>
            </a:r>
            <a:r>
              <a:rPr sz="3200" dirty="0">
                <a:latin typeface="Carlito"/>
                <a:cs typeface="Carlito"/>
              </a:rPr>
              <a:t>crushed </a:t>
            </a:r>
            <a:r>
              <a:rPr sz="3200" spc="-10" dirty="0">
                <a:solidFill>
                  <a:srgbClr val="FF0000"/>
                </a:solidFill>
                <a:latin typeface="Carlito"/>
                <a:cs typeface="Carlito"/>
              </a:rPr>
              <a:t>between two </a:t>
            </a:r>
            <a:r>
              <a:rPr sz="3200" dirty="0">
                <a:solidFill>
                  <a:srgbClr val="FF0000"/>
                </a:solidFill>
                <a:latin typeface="Carlito"/>
                <a:cs typeface="Carlito"/>
              </a:rPr>
              <a:t>glass </a:t>
            </a:r>
            <a:r>
              <a:rPr sz="3200" spc="-5" dirty="0">
                <a:latin typeface="Carlito"/>
                <a:cs typeface="Carlito"/>
              </a:rPr>
              <a:t>slides </a:t>
            </a:r>
            <a:r>
              <a:rPr sz="3200" spc="-10" dirty="0">
                <a:latin typeface="Carlito"/>
                <a:cs typeface="Carlito"/>
              </a:rPr>
              <a:t>are  </a:t>
            </a:r>
            <a:r>
              <a:rPr sz="3200" spc="-15" dirty="0">
                <a:latin typeface="Carlito"/>
                <a:cs typeface="Carlito"/>
              </a:rPr>
              <a:t>stained </a:t>
            </a:r>
            <a:r>
              <a:rPr sz="3200" spc="-10" dirty="0">
                <a:latin typeface="Carlito"/>
                <a:cs typeface="Carlito"/>
              </a:rPr>
              <a:t>by </a:t>
            </a:r>
            <a:r>
              <a:rPr sz="3200" dirty="0">
                <a:latin typeface="Carlito"/>
                <a:cs typeface="Carlito"/>
              </a:rPr>
              <a:t>the </a:t>
            </a:r>
            <a:r>
              <a:rPr sz="3200" spc="-15" dirty="0">
                <a:solidFill>
                  <a:srgbClr val="FF0000"/>
                </a:solidFill>
                <a:latin typeface="Carlito"/>
                <a:cs typeface="Carlito"/>
              </a:rPr>
              <a:t>Gram </a:t>
            </a:r>
            <a:r>
              <a:rPr sz="3200" dirty="0">
                <a:solidFill>
                  <a:srgbClr val="FF0000"/>
                </a:solidFill>
                <a:latin typeface="Carlito"/>
                <a:cs typeface="Carlito"/>
              </a:rPr>
              <a:t>and </a:t>
            </a:r>
            <a:r>
              <a:rPr sz="3200" spc="-5" dirty="0">
                <a:solidFill>
                  <a:srgbClr val="FF0000"/>
                </a:solidFill>
                <a:latin typeface="Carlito"/>
                <a:cs typeface="Carlito"/>
              </a:rPr>
              <a:t>Ziehl-Neelsen </a:t>
            </a:r>
            <a:r>
              <a:rPr sz="3200" spc="-5" dirty="0">
                <a:latin typeface="Carlito"/>
                <a:cs typeface="Carlito"/>
              </a:rPr>
              <a:t>(modified  </a:t>
            </a:r>
            <a:r>
              <a:rPr sz="3200" spc="-10" dirty="0">
                <a:latin typeface="Carlito"/>
                <a:cs typeface="Carlito"/>
              </a:rPr>
              <a:t>by </a:t>
            </a:r>
            <a:r>
              <a:rPr sz="3200" spc="-5" dirty="0">
                <a:latin typeface="Carlito"/>
                <a:cs typeface="Carlito"/>
              </a:rPr>
              <a:t>using </a:t>
            </a:r>
            <a:r>
              <a:rPr sz="3200" dirty="0">
                <a:latin typeface="Carlito"/>
                <a:cs typeface="Carlito"/>
              </a:rPr>
              <a:t>1% </a:t>
            </a:r>
            <a:r>
              <a:rPr sz="3200" spc="-5" dirty="0">
                <a:latin typeface="Carlito"/>
                <a:cs typeface="Carlito"/>
              </a:rPr>
              <a:t>sulphuric </a:t>
            </a:r>
            <a:r>
              <a:rPr sz="3200" dirty="0">
                <a:latin typeface="Carlito"/>
                <a:cs typeface="Carlito"/>
              </a:rPr>
              <a:t>acid </a:t>
            </a:r>
            <a:r>
              <a:rPr sz="3200" spc="-30" dirty="0">
                <a:latin typeface="Carlito"/>
                <a:cs typeface="Carlito"/>
              </a:rPr>
              <a:t>for </a:t>
            </a:r>
            <a:r>
              <a:rPr sz="3200" spc="-10" dirty="0">
                <a:latin typeface="Carlito"/>
                <a:cs typeface="Carlito"/>
              </a:rPr>
              <a:t>decolorization)  </a:t>
            </a:r>
            <a:r>
              <a:rPr sz="3200" spc="-5" dirty="0">
                <a:latin typeface="Carlito"/>
                <a:cs typeface="Carlito"/>
              </a:rPr>
              <a:t>methods, </a:t>
            </a:r>
            <a:r>
              <a:rPr sz="3200" dirty="0">
                <a:latin typeface="Carlito"/>
                <a:cs typeface="Carlito"/>
              </a:rPr>
              <a:t>which </a:t>
            </a:r>
            <a:r>
              <a:rPr sz="3200" spc="-15" dirty="0">
                <a:latin typeface="Carlito"/>
                <a:cs typeface="Carlito"/>
              </a:rPr>
              <a:t>reveal </a:t>
            </a:r>
            <a:r>
              <a:rPr sz="3200" dirty="0">
                <a:latin typeface="Carlito"/>
                <a:cs typeface="Carlito"/>
              </a:rPr>
              <a:t>the </a:t>
            </a:r>
            <a:r>
              <a:rPr sz="3200" spc="-15" dirty="0">
                <a:solidFill>
                  <a:srgbClr val="FF0000"/>
                </a:solidFill>
                <a:latin typeface="Carlito"/>
                <a:cs typeface="Carlito"/>
              </a:rPr>
              <a:t>Gram </a:t>
            </a:r>
            <a:r>
              <a:rPr sz="3200" spc="-10" dirty="0">
                <a:solidFill>
                  <a:srgbClr val="FF0000"/>
                </a:solidFill>
                <a:latin typeface="Carlito"/>
                <a:cs typeface="Carlito"/>
              </a:rPr>
              <a:t>positive </a:t>
            </a:r>
            <a:r>
              <a:rPr sz="3200" spc="-15" dirty="0">
                <a:latin typeface="Carlito"/>
                <a:cs typeface="Carlito"/>
              </a:rPr>
              <a:t>mycelia  </a:t>
            </a:r>
            <a:r>
              <a:rPr sz="3200" dirty="0">
                <a:latin typeface="Carlito"/>
                <a:cs typeface="Carlito"/>
              </a:rPr>
              <a:t>and the </a:t>
            </a:r>
            <a:r>
              <a:rPr sz="3200" spc="-25" dirty="0">
                <a:latin typeface="Carlito"/>
                <a:cs typeface="Carlito"/>
              </a:rPr>
              <a:t>zone </a:t>
            </a:r>
            <a:r>
              <a:rPr sz="3200" spc="-5" dirty="0">
                <a:latin typeface="Carlito"/>
                <a:cs typeface="Carlito"/>
              </a:rPr>
              <a:t>of </a:t>
            </a:r>
            <a:r>
              <a:rPr sz="3200" spc="-15" dirty="0">
                <a:latin typeface="Carlito"/>
                <a:cs typeface="Carlito"/>
              </a:rPr>
              <a:t>radiating </a:t>
            </a:r>
            <a:r>
              <a:rPr sz="3200" spc="-15" dirty="0">
                <a:solidFill>
                  <a:srgbClr val="FF0000"/>
                </a:solidFill>
                <a:latin typeface="Carlito"/>
                <a:cs typeface="Carlito"/>
              </a:rPr>
              <a:t>acid-fast</a:t>
            </a:r>
            <a:r>
              <a:rPr sz="3200" spc="100" dirty="0">
                <a:solidFill>
                  <a:srgbClr val="FF0000"/>
                </a:solidFill>
                <a:latin typeface="Carlito"/>
                <a:cs typeface="Carlito"/>
              </a:rPr>
              <a:t> </a:t>
            </a:r>
            <a:r>
              <a:rPr sz="3200" spc="-5" dirty="0">
                <a:solidFill>
                  <a:srgbClr val="FF0000"/>
                </a:solidFill>
                <a:latin typeface="Carlito"/>
                <a:cs typeface="Carlito"/>
              </a:rPr>
              <a:t>clubs</a:t>
            </a:r>
            <a:r>
              <a:rPr sz="3200" spc="-5" dirty="0">
                <a:latin typeface="Carlito"/>
                <a:cs typeface="Carlito"/>
              </a:rPr>
              <a:t>.</a:t>
            </a:r>
            <a:endParaRPr sz="3200">
              <a:latin typeface="Carlito"/>
              <a:cs typeface="Carlito"/>
            </a:endParaRPr>
          </a:p>
          <a:p>
            <a:pPr marL="355600" marR="199390" indent="-342900">
              <a:lnSpc>
                <a:spcPct val="100000"/>
              </a:lnSpc>
              <a:spcBef>
                <a:spcPts val="775"/>
              </a:spcBef>
              <a:buFont typeface="Arial"/>
              <a:buChar char="•"/>
              <a:tabLst>
                <a:tab pos="354965" algn="l"/>
                <a:tab pos="355600" algn="l"/>
              </a:tabLst>
            </a:pPr>
            <a:r>
              <a:rPr sz="3200" spc="-5" dirty="0">
                <a:latin typeface="Carlito"/>
                <a:cs typeface="Carlito"/>
              </a:rPr>
              <a:t>Sulphur </a:t>
            </a:r>
            <a:r>
              <a:rPr sz="3200" spc="-10" dirty="0">
                <a:latin typeface="Carlito"/>
                <a:cs typeface="Carlito"/>
              </a:rPr>
              <a:t>granules </a:t>
            </a:r>
            <a:r>
              <a:rPr sz="3200" dirty="0">
                <a:latin typeface="Carlito"/>
                <a:cs typeface="Carlito"/>
              </a:rPr>
              <a:t>and </a:t>
            </a:r>
            <a:r>
              <a:rPr sz="3200" spc="-15" dirty="0">
                <a:latin typeface="Carlito"/>
                <a:cs typeface="Carlito"/>
              </a:rPr>
              <a:t>mycelia </a:t>
            </a:r>
            <a:r>
              <a:rPr sz="3200" dirty="0">
                <a:latin typeface="Carlito"/>
                <a:cs typeface="Carlito"/>
              </a:rPr>
              <a:t>in </a:t>
            </a:r>
            <a:r>
              <a:rPr sz="3200" spc="-5" dirty="0">
                <a:latin typeface="Carlito"/>
                <a:cs typeface="Carlito"/>
              </a:rPr>
              <a:t>tissue sections  </a:t>
            </a:r>
            <a:r>
              <a:rPr sz="3200" spc="-15" dirty="0">
                <a:latin typeface="Carlito"/>
                <a:cs typeface="Carlito"/>
              </a:rPr>
              <a:t>are </a:t>
            </a:r>
            <a:r>
              <a:rPr sz="3200" spc="-5" dirty="0">
                <a:latin typeface="Carlito"/>
                <a:cs typeface="Carlito"/>
              </a:rPr>
              <a:t>identifiable </a:t>
            </a:r>
            <a:r>
              <a:rPr sz="3200" spc="-10" dirty="0">
                <a:latin typeface="Carlito"/>
                <a:cs typeface="Carlito"/>
              </a:rPr>
              <a:t>by </a:t>
            </a:r>
            <a:r>
              <a:rPr sz="3200" spc="-5" dirty="0">
                <a:latin typeface="Carlito"/>
                <a:cs typeface="Carlito"/>
              </a:rPr>
              <a:t>use </a:t>
            </a:r>
            <a:r>
              <a:rPr sz="3200" dirty="0">
                <a:latin typeface="Carlito"/>
                <a:cs typeface="Carlito"/>
              </a:rPr>
              <a:t>of </a:t>
            </a:r>
            <a:r>
              <a:rPr sz="3200" spc="-10" dirty="0">
                <a:latin typeface="Carlito"/>
                <a:cs typeface="Carlito"/>
              </a:rPr>
              <a:t>fluoresce </a:t>
            </a:r>
            <a:r>
              <a:rPr sz="3200" spc="-15" dirty="0">
                <a:latin typeface="Carlito"/>
                <a:cs typeface="Carlito"/>
              </a:rPr>
              <a:t>inconjugated  </a:t>
            </a:r>
            <a:r>
              <a:rPr sz="3200" spc="-5" dirty="0">
                <a:latin typeface="Carlito"/>
                <a:cs typeface="Carlito"/>
              </a:rPr>
              <a:t>specific</a:t>
            </a:r>
            <a:r>
              <a:rPr sz="3200" spc="10" dirty="0">
                <a:latin typeface="Carlito"/>
                <a:cs typeface="Carlito"/>
              </a:rPr>
              <a:t> </a:t>
            </a:r>
            <a:r>
              <a:rPr sz="3200" spc="-15" dirty="0">
                <a:latin typeface="Carlito"/>
                <a:cs typeface="Carlito"/>
              </a:rPr>
              <a:t>antisera.</a:t>
            </a:r>
            <a:endParaRPr sz="3200">
              <a:latin typeface="Carlito"/>
              <a:cs typeface="Carlito"/>
            </a:endParaRPr>
          </a:p>
          <a:p>
            <a:pPr marL="355600" marR="205104" indent="-342900">
              <a:lnSpc>
                <a:spcPct val="100000"/>
              </a:lnSpc>
              <a:spcBef>
                <a:spcPts val="770"/>
              </a:spcBef>
              <a:buFont typeface="Arial"/>
              <a:buChar char="•"/>
              <a:tabLst>
                <a:tab pos="446405" algn="l"/>
                <a:tab pos="447040" algn="l"/>
              </a:tabLst>
            </a:pPr>
            <a:r>
              <a:rPr dirty="0"/>
              <a:t>	</a:t>
            </a:r>
            <a:r>
              <a:rPr sz="3200" spc="-5" dirty="0">
                <a:latin typeface="Carlito"/>
                <a:cs typeface="Carlito"/>
              </a:rPr>
              <a:t>In-situ </a:t>
            </a:r>
            <a:r>
              <a:rPr sz="3200" dirty="0">
                <a:latin typeface="Carlito"/>
                <a:cs typeface="Carlito"/>
              </a:rPr>
              <a:t>PCR </a:t>
            </a:r>
            <a:r>
              <a:rPr sz="3200" spc="-5" dirty="0">
                <a:latin typeface="Carlito"/>
                <a:cs typeface="Carlito"/>
              </a:rPr>
              <a:t>has been used </a:t>
            </a:r>
            <a:r>
              <a:rPr sz="3200" spc="-20" dirty="0">
                <a:latin typeface="Carlito"/>
                <a:cs typeface="Carlito"/>
              </a:rPr>
              <a:t>to </a:t>
            </a:r>
            <a:r>
              <a:rPr sz="3200" spc="-10" dirty="0">
                <a:latin typeface="Carlito"/>
                <a:cs typeface="Carlito"/>
              </a:rPr>
              <a:t>detect </a:t>
            </a:r>
            <a:r>
              <a:rPr sz="3200" dirty="0">
                <a:latin typeface="Carlito"/>
                <a:cs typeface="Carlito"/>
              </a:rPr>
              <a:t>A. </a:t>
            </a:r>
            <a:r>
              <a:rPr sz="3200" spc="-10" dirty="0">
                <a:latin typeface="Carlito"/>
                <a:cs typeface="Carlito"/>
              </a:rPr>
              <a:t>israelii </a:t>
            </a:r>
            <a:r>
              <a:rPr sz="3200" dirty="0">
                <a:latin typeface="Carlito"/>
                <a:cs typeface="Carlito"/>
              </a:rPr>
              <a:t>in  </a:t>
            </a:r>
            <a:r>
              <a:rPr sz="3200" spc="-5" dirty="0">
                <a:latin typeface="Carlito"/>
                <a:cs typeface="Carlito"/>
              </a:rPr>
              <a:t>tissue</a:t>
            </a:r>
            <a:r>
              <a:rPr sz="3200" spc="5" dirty="0">
                <a:latin typeface="Carlito"/>
                <a:cs typeface="Carlito"/>
              </a:rPr>
              <a:t> </a:t>
            </a:r>
            <a:r>
              <a:rPr sz="3200" spc="-5" dirty="0">
                <a:latin typeface="Carlito"/>
                <a:cs typeface="Carlito"/>
              </a:rPr>
              <a:t>biopsies.</a:t>
            </a:r>
            <a:endParaRPr sz="3200">
              <a:latin typeface="Carlito"/>
              <a:cs typeface="Carlito"/>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743200" y="461899"/>
            <a:ext cx="2690113" cy="696595"/>
          </a:xfrm>
          <a:prstGeom prst="rect">
            <a:avLst/>
          </a:prstGeom>
        </p:spPr>
        <p:txBody>
          <a:bodyPr vert="horz" wrap="square" lIns="0" tIns="13335" rIns="0" bIns="0" rtlCol="0">
            <a:spAutoFit/>
          </a:bodyPr>
          <a:lstStyle/>
          <a:p>
            <a:pPr marL="12700">
              <a:lnSpc>
                <a:spcPct val="100000"/>
              </a:lnSpc>
              <a:spcBef>
                <a:spcPts val="105"/>
              </a:spcBef>
            </a:pPr>
            <a:r>
              <a:rPr sz="4400" b="1" spc="-15" dirty="0">
                <a:solidFill>
                  <a:srgbClr val="FF0000"/>
                </a:solidFill>
                <a:latin typeface="Carlito"/>
                <a:cs typeface="Carlito"/>
              </a:rPr>
              <a:t>Culture</a:t>
            </a:r>
            <a:endParaRPr sz="4400">
              <a:latin typeface="Carlito"/>
              <a:cs typeface="Carlito"/>
            </a:endParaRPr>
          </a:p>
        </p:txBody>
      </p:sp>
      <p:sp>
        <p:nvSpPr>
          <p:cNvPr id="3" name="object 3"/>
          <p:cNvSpPr txBox="1"/>
          <p:nvPr/>
        </p:nvSpPr>
        <p:spPr>
          <a:xfrm>
            <a:off x="78739" y="1607261"/>
            <a:ext cx="9131300" cy="4612005"/>
          </a:xfrm>
          <a:prstGeom prst="rect">
            <a:avLst/>
          </a:prstGeom>
        </p:spPr>
        <p:txBody>
          <a:bodyPr vert="horz" wrap="square" lIns="0" tIns="13335" rIns="0" bIns="0" rtlCol="0">
            <a:spAutoFit/>
          </a:bodyPr>
          <a:lstStyle/>
          <a:p>
            <a:pPr marL="355600" marR="5080" indent="-342900">
              <a:lnSpc>
                <a:spcPct val="100000"/>
              </a:lnSpc>
              <a:spcBef>
                <a:spcPts val="105"/>
              </a:spcBef>
              <a:buFont typeface="Arial"/>
              <a:buChar char="•"/>
              <a:tabLst>
                <a:tab pos="354965" algn="l"/>
                <a:tab pos="355600" algn="l"/>
              </a:tabLst>
            </a:pPr>
            <a:r>
              <a:rPr sz="3200" spc="-20" dirty="0">
                <a:latin typeface="Carlito"/>
                <a:cs typeface="Carlito"/>
              </a:rPr>
              <a:t>For </a:t>
            </a:r>
            <a:r>
              <a:rPr sz="3200" spc="-10" dirty="0">
                <a:latin typeface="Carlito"/>
                <a:cs typeface="Carlito"/>
              </a:rPr>
              <a:t>culture, suitable </a:t>
            </a:r>
            <a:r>
              <a:rPr sz="3200" dirty="0">
                <a:latin typeface="Carlito"/>
                <a:cs typeface="Carlito"/>
              </a:rPr>
              <a:t>media, </a:t>
            </a:r>
            <a:r>
              <a:rPr sz="3200" spc="-5" dirty="0">
                <a:latin typeface="Carlito"/>
                <a:cs typeface="Carlito"/>
              </a:rPr>
              <a:t>such </a:t>
            </a:r>
            <a:r>
              <a:rPr sz="3200" dirty="0">
                <a:latin typeface="Carlito"/>
                <a:cs typeface="Carlito"/>
              </a:rPr>
              <a:t>as </a:t>
            </a:r>
            <a:r>
              <a:rPr sz="3200" spc="-5" dirty="0">
                <a:solidFill>
                  <a:srgbClr val="FF0000"/>
                </a:solidFill>
                <a:latin typeface="Carlito"/>
                <a:cs typeface="Carlito"/>
              </a:rPr>
              <a:t>blood </a:t>
            </a:r>
            <a:r>
              <a:rPr sz="3200" spc="-15" dirty="0">
                <a:solidFill>
                  <a:srgbClr val="FF0000"/>
                </a:solidFill>
                <a:latin typeface="Carlito"/>
                <a:cs typeface="Carlito"/>
              </a:rPr>
              <a:t>agar </a:t>
            </a:r>
            <a:r>
              <a:rPr sz="3200" spc="-5" dirty="0">
                <a:latin typeface="Carlito"/>
                <a:cs typeface="Carlito"/>
              </a:rPr>
              <a:t>or </a:t>
            </a:r>
            <a:r>
              <a:rPr sz="3200" spc="-5" dirty="0">
                <a:solidFill>
                  <a:srgbClr val="FF0000"/>
                </a:solidFill>
                <a:latin typeface="Carlito"/>
                <a:cs typeface="Carlito"/>
              </a:rPr>
              <a:t> </a:t>
            </a:r>
            <a:r>
              <a:rPr sz="3200" spc="-10" dirty="0">
                <a:solidFill>
                  <a:srgbClr val="FF0000"/>
                </a:solidFill>
                <a:latin typeface="Carlito"/>
                <a:cs typeface="Carlito"/>
              </a:rPr>
              <a:t>brain-heart infusion </a:t>
            </a:r>
            <a:r>
              <a:rPr sz="3200" spc="-65" dirty="0">
                <a:solidFill>
                  <a:srgbClr val="FF0000"/>
                </a:solidFill>
                <a:latin typeface="Carlito"/>
                <a:cs typeface="Carlito"/>
              </a:rPr>
              <a:t>agar</a:t>
            </a:r>
            <a:r>
              <a:rPr sz="3200" spc="-65" dirty="0">
                <a:latin typeface="Carlito"/>
                <a:cs typeface="Carlito"/>
              </a:rPr>
              <a:t>, </a:t>
            </a:r>
            <a:r>
              <a:rPr sz="3200" spc="-5" dirty="0">
                <a:solidFill>
                  <a:srgbClr val="FF0000"/>
                </a:solidFill>
                <a:latin typeface="Carlito"/>
                <a:cs typeface="Carlito"/>
              </a:rPr>
              <a:t>glucose </a:t>
            </a:r>
            <a:r>
              <a:rPr sz="3200" spc="-15" dirty="0">
                <a:solidFill>
                  <a:srgbClr val="FF0000"/>
                </a:solidFill>
                <a:latin typeface="Carlito"/>
                <a:cs typeface="Carlito"/>
              </a:rPr>
              <a:t>broth </a:t>
            </a:r>
            <a:r>
              <a:rPr sz="3200" dirty="0">
                <a:latin typeface="Carlito"/>
                <a:cs typeface="Carlito"/>
              </a:rPr>
              <a:t>and enriched </a:t>
            </a:r>
            <a:r>
              <a:rPr sz="3200" dirty="0">
                <a:solidFill>
                  <a:srgbClr val="FF0000"/>
                </a:solidFill>
                <a:latin typeface="Carlito"/>
                <a:cs typeface="Carlito"/>
              </a:rPr>
              <a:t> </a:t>
            </a:r>
            <a:r>
              <a:rPr sz="3200" spc="-15" dirty="0">
                <a:solidFill>
                  <a:srgbClr val="FF0000"/>
                </a:solidFill>
                <a:latin typeface="Carlito"/>
                <a:cs typeface="Carlito"/>
              </a:rPr>
              <a:t>thioglycollate </a:t>
            </a:r>
            <a:r>
              <a:rPr sz="3200" spc="-10" dirty="0">
                <a:solidFill>
                  <a:srgbClr val="FF0000"/>
                </a:solidFill>
                <a:latin typeface="Carlito"/>
                <a:cs typeface="Carlito"/>
              </a:rPr>
              <a:t>broth</a:t>
            </a:r>
            <a:r>
              <a:rPr sz="3200" spc="-10" dirty="0">
                <a:latin typeface="Carlito"/>
                <a:cs typeface="Carlito"/>
              </a:rPr>
              <a:t>, </a:t>
            </a:r>
            <a:r>
              <a:rPr sz="3200" spc="-15" dirty="0">
                <a:latin typeface="Carlito"/>
                <a:cs typeface="Carlito"/>
              </a:rPr>
              <a:t>are </a:t>
            </a:r>
            <a:r>
              <a:rPr sz="3200" spc="-10" dirty="0">
                <a:latin typeface="Carlito"/>
                <a:cs typeface="Carlito"/>
              </a:rPr>
              <a:t>inoculated </a:t>
            </a:r>
            <a:r>
              <a:rPr sz="3200" dirty="0">
                <a:latin typeface="Carlito"/>
                <a:cs typeface="Carlito"/>
              </a:rPr>
              <a:t>with </a:t>
            </a:r>
            <a:r>
              <a:rPr sz="3200" spc="-5" dirty="0">
                <a:latin typeface="Carlito"/>
                <a:cs typeface="Carlito"/>
              </a:rPr>
              <a:t>washed </a:t>
            </a:r>
            <a:r>
              <a:rPr sz="3200" dirty="0">
                <a:latin typeface="Carlito"/>
                <a:cs typeface="Carlito"/>
              </a:rPr>
              <a:t>and  </a:t>
            </a:r>
            <a:r>
              <a:rPr sz="3200" spc="-5" dirty="0">
                <a:latin typeface="Carlito"/>
                <a:cs typeface="Carlito"/>
              </a:rPr>
              <a:t>crushed</a:t>
            </a:r>
            <a:r>
              <a:rPr sz="3200" spc="-10" dirty="0">
                <a:latin typeface="Carlito"/>
                <a:cs typeface="Carlito"/>
              </a:rPr>
              <a:t> granules.</a:t>
            </a:r>
            <a:endParaRPr sz="3200">
              <a:latin typeface="Carlito"/>
              <a:cs typeface="Carlito"/>
            </a:endParaRPr>
          </a:p>
          <a:p>
            <a:pPr marL="355600" marR="142240" indent="-342900">
              <a:lnSpc>
                <a:spcPct val="100000"/>
              </a:lnSpc>
              <a:spcBef>
                <a:spcPts val="775"/>
              </a:spcBef>
              <a:buFont typeface="Arial"/>
              <a:buChar char="•"/>
              <a:tabLst>
                <a:tab pos="354965" algn="l"/>
                <a:tab pos="355600" algn="l"/>
              </a:tabLst>
            </a:pPr>
            <a:r>
              <a:rPr sz="3200" spc="-10" dirty="0">
                <a:latin typeface="Carlito"/>
                <a:cs typeface="Carlito"/>
              </a:rPr>
              <a:t>Cultures </a:t>
            </a:r>
            <a:r>
              <a:rPr sz="3200" spc="-15" dirty="0">
                <a:latin typeface="Carlito"/>
                <a:cs typeface="Carlito"/>
              </a:rPr>
              <a:t>are </a:t>
            </a:r>
            <a:r>
              <a:rPr sz="3200" spc="-10" dirty="0">
                <a:latin typeface="Carlito"/>
                <a:cs typeface="Carlito"/>
              </a:rPr>
              <a:t>incubated aerobically </a:t>
            </a:r>
            <a:r>
              <a:rPr sz="3200" dirty="0">
                <a:latin typeface="Carlito"/>
                <a:cs typeface="Carlito"/>
              </a:rPr>
              <a:t>and </a:t>
            </a:r>
            <a:r>
              <a:rPr sz="3200" spc="-10" dirty="0">
                <a:latin typeface="Carlito"/>
                <a:cs typeface="Carlito"/>
              </a:rPr>
              <a:t>anaerobically  </a:t>
            </a:r>
            <a:r>
              <a:rPr sz="3200" spc="-30" dirty="0">
                <a:latin typeface="Carlito"/>
                <a:cs typeface="Carlito"/>
              </a:rPr>
              <a:t>for </a:t>
            </a:r>
            <a:r>
              <a:rPr sz="3200" spc="-5" dirty="0">
                <a:latin typeface="Carlito"/>
                <a:cs typeface="Carlito"/>
              </a:rPr>
              <a:t>up </a:t>
            </a:r>
            <a:r>
              <a:rPr sz="3200" spc="-25" dirty="0">
                <a:latin typeface="Carlito"/>
                <a:cs typeface="Carlito"/>
              </a:rPr>
              <a:t>to </a:t>
            </a:r>
            <a:r>
              <a:rPr sz="3200" spc="-5" dirty="0">
                <a:solidFill>
                  <a:srgbClr val="FF0000"/>
                </a:solidFill>
                <a:latin typeface="Carlito"/>
                <a:cs typeface="Carlito"/>
              </a:rPr>
              <a:t>14</a:t>
            </a:r>
            <a:r>
              <a:rPr sz="3200" spc="75" dirty="0">
                <a:solidFill>
                  <a:srgbClr val="FF0000"/>
                </a:solidFill>
                <a:latin typeface="Carlito"/>
                <a:cs typeface="Carlito"/>
              </a:rPr>
              <a:t> </a:t>
            </a:r>
            <a:r>
              <a:rPr sz="3200" spc="-20" dirty="0">
                <a:latin typeface="Carlito"/>
                <a:cs typeface="Carlito"/>
              </a:rPr>
              <a:t>days.</a:t>
            </a:r>
            <a:endParaRPr sz="3200">
              <a:latin typeface="Carlito"/>
              <a:cs typeface="Carlito"/>
            </a:endParaRPr>
          </a:p>
          <a:p>
            <a:pPr marL="355600" marR="421005" indent="-342900" algn="just">
              <a:lnSpc>
                <a:spcPct val="100000"/>
              </a:lnSpc>
              <a:spcBef>
                <a:spcPts val="765"/>
              </a:spcBef>
              <a:buFont typeface="Arial"/>
              <a:buChar char="•"/>
              <a:tabLst>
                <a:tab pos="447040" algn="l"/>
              </a:tabLst>
            </a:pPr>
            <a:r>
              <a:rPr dirty="0"/>
              <a:t>	</a:t>
            </a:r>
            <a:r>
              <a:rPr sz="3200" spc="-10" dirty="0">
                <a:latin typeface="Carlito"/>
                <a:cs typeface="Carlito"/>
              </a:rPr>
              <a:t>After </a:t>
            </a:r>
            <a:r>
              <a:rPr sz="3200" spc="-20" dirty="0">
                <a:latin typeface="Carlito"/>
                <a:cs typeface="Carlito"/>
              </a:rPr>
              <a:t>several </a:t>
            </a:r>
            <a:r>
              <a:rPr sz="3200" spc="-25" dirty="0">
                <a:latin typeface="Carlito"/>
                <a:cs typeface="Carlito"/>
              </a:rPr>
              <a:t>days </a:t>
            </a:r>
            <a:r>
              <a:rPr sz="3200" dirty="0">
                <a:latin typeface="Carlito"/>
                <a:cs typeface="Carlito"/>
              </a:rPr>
              <a:t>on </a:t>
            </a:r>
            <a:r>
              <a:rPr sz="3200" spc="-15" dirty="0">
                <a:latin typeface="Carlito"/>
                <a:cs typeface="Carlito"/>
              </a:rPr>
              <a:t>agar </a:t>
            </a:r>
            <a:r>
              <a:rPr sz="3200" dirty="0">
                <a:latin typeface="Carlito"/>
                <a:cs typeface="Carlito"/>
              </a:rPr>
              <a:t>medium</a:t>
            </a:r>
            <a:r>
              <a:rPr sz="3200" dirty="0">
                <a:solidFill>
                  <a:srgbClr val="FF0000"/>
                </a:solidFill>
                <a:latin typeface="Carlito"/>
                <a:cs typeface="Carlito"/>
              </a:rPr>
              <a:t>, </a:t>
            </a:r>
            <a:r>
              <a:rPr sz="3200" spc="5" dirty="0">
                <a:solidFill>
                  <a:srgbClr val="FF0000"/>
                </a:solidFill>
                <a:latin typeface="Carlito"/>
                <a:cs typeface="Carlito"/>
              </a:rPr>
              <a:t>A. </a:t>
            </a:r>
            <a:r>
              <a:rPr sz="3200" spc="-10" dirty="0">
                <a:solidFill>
                  <a:srgbClr val="FF0000"/>
                </a:solidFill>
                <a:latin typeface="Carlito"/>
                <a:cs typeface="Carlito"/>
              </a:rPr>
              <a:t>israelii </a:t>
            </a:r>
            <a:r>
              <a:rPr sz="3200" spc="-20" dirty="0">
                <a:latin typeface="Carlito"/>
                <a:cs typeface="Carlito"/>
              </a:rPr>
              <a:t>may  </a:t>
            </a:r>
            <a:r>
              <a:rPr sz="3200" spc="-25" dirty="0">
                <a:latin typeface="Carlito"/>
                <a:cs typeface="Carlito"/>
              </a:rPr>
              <a:t>form </a:t>
            </a:r>
            <a:r>
              <a:rPr sz="3200" spc="-5" dirty="0">
                <a:solidFill>
                  <a:srgbClr val="FF0000"/>
                </a:solidFill>
                <a:latin typeface="Carlito"/>
                <a:cs typeface="Carlito"/>
              </a:rPr>
              <a:t>so called spider </a:t>
            </a:r>
            <a:r>
              <a:rPr sz="3200" spc="-10" dirty="0">
                <a:solidFill>
                  <a:srgbClr val="FF0000"/>
                </a:solidFill>
                <a:latin typeface="Carlito"/>
                <a:cs typeface="Carlito"/>
              </a:rPr>
              <a:t>colonies </a:t>
            </a:r>
            <a:r>
              <a:rPr sz="3200" spc="-10" dirty="0">
                <a:latin typeface="Carlito"/>
                <a:cs typeface="Carlito"/>
              </a:rPr>
              <a:t>that </a:t>
            </a:r>
            <a:r>
              <a:rPr sz="3200" spc="-5" dirty="0">
                <a:solidFill>
                  <a:srgbClr val="FF0000"/>
                </a:solidFill>
                <a:latin typeface="Carlito"/>
                <a:cs typeface="Carlito"/>
              </a:rPr>
              <a:t>resemble </a:t>
            </a:r>
            <a:r>
              <a:rPr sz="3200" dirty="0">
                <a:solidFill>
                  <a:srgbClr val="FF0000"/>
                </a:solidFill>
                <a:latin typeface="Carlito"/>
                <a:cs typeface="Carlito"/>
              </a:rPr>
              <a:t>molar  </a:t>
            </a:r>
            <a:r>
              <a:rPr sz="3200" spc="-10" dirty="0">
                <a:solidFill>
                  <a:srgbClr val="FF0000"/>
                </a:solidFill>
                <a:latin typeface="Carlito"/>
                <a:cs typeface="Carlito"/>
              </a:rPr>
              <a:t>teeth</a:t>
            </a:r>
            <a:r>
              <a:rPr sz="3200" spc="-10" dirty="0">
                <a:latin typeface="Carlito"/>
                <a:cs typeface="Carlito"/>
              </a:rPr>
              <a:t>.</a:t>
            </a:r>
            <a:endParaRPr sz="3200">
              <a:latin typeface="Carlito"/>
              <a:cs typeface="Carlito"/>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71800" y="461899"/>
            <a:ext cx="2623439" cy="696595"/>
          </a:xfrm>
          <a:prstGeom prst="rect">
            <a:avLst/>
          </a:prstGeom>
        </p:spPr>
        <p:txBody>
          <a:bodyPr vert="horz" wrap="square" lIns="0" tIns="13335" rIns="0" bIns="0" rtlCol="0">
            <a:spAutoFit/>
          </a:bodyPr>
          <a:lstStyle/>
          <a:p>
            <a:pPr marL="12700">
              <a:lnSpc>
                <a:spcPct val="100000"/>
              </a:lnSpc>
              <a:spcBef>
                <a:spcPts val="105"/>
              </a:spcBef>
            </a:pPr>
            <a:r>
              <a:rPr sz="4400" dirty="0"/>
              <a:t>culturing</a:t>
            </a:r>
            <a:endParaRPr sz="4400"/>
          </a:p>
        </p:txBody>
      </p:sp>
      <p:sp>
        <p:nvSpPr>
          <p:cNvPr id="3" name="object 3"/>
          <p:cNvSpPr txBox="1"/>
          <p:nvPr/>
        </p:nvSpPr>
        <p:spPr>
          <a:xfrm>
            <a:off x="535940" y="1608785"/>
            <a:ext cx="7841615" cy="4324350"/>
          </a:xfrm>
          <a:prstGeom prst="rect">
            <a:avLst/>
          </a:prstGeom>
        </p:spPr>
        <p:txBody>
          <a:bodyPr vert="horz" wrap="square" lIns="0" tIns="12700" rIns="0" bIns="0" rtlCol="0">
            <a:spAutoFit/>
          </a:bodyPr>
          <a:lstStyle/>
          <a:p>
            <a:pPr marL="355600" marR="1547495" indent="-342900">
              <a:lnSpc>
                <a:spcPct val="100000"/>
              </a:lnSpc>
              <a:spcBef>
                <a:spcPts val="100"/>
              </a:spcBef>
              <a:buFont typeface="Arial"/>
              <a:buChar char="•"/>
              <a:tabLst>
                <a:tab pos="354965" algn="l"/>
                <a:tab pos="355600" algn="l"/>
              </a:tabLst>
            </a:pPr>
            <a:r>
              <a:rPr sz="3000" spc="-10" dirty="0">
                <a:latin typeface="Carlito"/>
                <a:cs typeface="Carlito"/>
              </a:rPr>
              <a:t>Cultures </a:t>
            </a:r>
            <a:r>
              <a:rPr sz="3000" spc="-15" dirty="0">
                <a:latin typeface="Carlito"/>
                <a:cs typeface="Carlito"/>
              </a:rPr>
              <a:t>are </a:t>
            </a:r>
            <a:r>
              <a:rPr sz="3000" spc="-10" dirty="0">
                <a:latin typeface="Carlito"/>
                <a:cs typeface="Carlito"/>
              </a:rPr>
              <a:t>incubated aerobically </a:t>
            </a:r>
            <a:r>
              <a:rPr sz="3000" spc="-5" dirty="0">
                <a:latin typeface="Carlito"/>
                <a:cs typeface="Carlito"/>
              </a:rPr>
              <a:t>and  </a:t>
            </a:r>
            <a:r>
              <a:rPr sz="3000" spc="-10" dirty="0">
                <a:latin typeface="Carlito"/>
                <a:cs typeface="Carlito"/>
              </a:rPr>
              <a:t>anaerobically </a:t>
            </a:r>
            <a:r>
              <a:rPr sz="3000" spc="-25" dirty="0">
                <a:latin typeface="Carlito"/>
                <a:cs typeface="Carlito"/>
              </a:rPr>
              <a:t>for </a:t>
            </a:r>
            <a:r>
              <a:rPr sz="3000" spc="-5" dirty="0">
                <a:latin typeface="Carlito"/>
                <a:cs typeface="Carlito"/>
              </a:rPr>
              <a:t>up </a:t>
            </a:r>
            <a:r>
              <a:rPr sz="3000" spc="-10" dirty="0">
                <a:latin typeface="Carlito"/>
                <a:cs typeface="Carlito"/>
              </a:rPr>
              <a:t>to </a:t>
            </a:r>
            <a:r>
              <a:rPr sz="3000" dirty="0">
                <a:solidFill>
                  <a:srgbClr val="FF0000"/>
                </a:solidFill>
                <a:latin typeface="Carlito"/>
                <a:cs typeface="Carlito"/>
              </a:rPr>
              <a:t>14</a:t>
            </a:r>
            <a:r>
              <a:rPr sz="3000" spc="15" dirty="0">
                <a:solidFill>
                  <a:srgbClr val="FF0000"/>
                </a:solidFill>
                <a:latin typeface="Carlito"/>
                <a:cs typeface="Carlito"/>
              </a:rPr>
              <a:t> </a:t>
            </a:r>
            <a:r>
              <a:rPr sz="3000" spc="-25" dirty="0">
                <a:latin typeface="Carlito"/>
                <a:cs typeface="Carlito"/>
              </a:rPr>
              <a:t>days.</a:t>
            </a:r>
            <a:endParaRPr sz="3000">
              <a:latin typeface="Carlito"/>
              <a:cs typeface="Carlito"/>
            </a:endParaRPr>
          </a:p>
          <a:p>
            <a:pPr marL="355600" marR="5080" indent="-342900">
              <a:lnSpc>
                <a:spcPct val="100000"/>
              </a:lnSpc>
              <a:spcBef>
                <a:spcPts val="725"/>
              </a:spcBef>
              <a:buFont typeface="Arial"/>
              <a:buChar char="•"/>
              <a:tabLst>
                <a:tab pos="440690" algn="l"/>
                <a:tab pos="441325" algn="l"/>
              </a:tabLst>
            </a:pPr>
            <a:r>
              <a:rPr dirty="0"/>
              <a:t>	</a:t>
            </a:r>
            <a:r>
              <a:rPr sz="3000" spc="-10" dirty="0">
                <a:latin typeface="Carlito"/>
                <a:cs typeface="Carlito"/>
              </a:rPr>
              <a:t>After </a:t>
            </a:r>
            <a:r>
              <a:rPr sz="3000" spc="-20" dirty="0">
                <a:latin typeface="Carlito"/>
                <a:cs typeface="Carlito"/>
              </a:rPr>
              <a:t>several </a:t>
            </a:r>
            <a:r>
              <a:rPr sz="3000" spc="-30" dirty="0">
                <a:latin typeface="Carlito"/>
                <a:cs typeface="Carlito"/>
              </a:rPr>
              <a:t>days </a:t>
            </a:r>
            <a:r>
              <a:rPr sz="3000" spc="-5" dirty="0">
                <a:latin typeface="Carlito"/>
                <a:cs typeface="Carlito"/>
              </a:rPr>
              <a:t>on </a:t>
            </a:r>
            <a:r>
              <a:rPr sz="3000" spc="-15" dirty="0">
                <a:latin typeface="Carlito"/>
                <a:cs typeface="Carlito"/>
              </a:rPr>
              <a:t>agar </a:t>
            </a:r>
            <a:r>
              <a:rPr sz="3000" dirty="0">
                <a:latin typeface="Carlito"/>
                <a:cs typeface="Carlito"/>
              </a:rPr>
              <a:t>medium</a:t>
            </a:r>
            <a:r>
              <a:rPr sz="3000" dirty="0">
                <a:solidFill>
                  <a:srgbClr val="FF0000"/>
                </a:solidFill>
                <a:latin typeface="Carlito"/>
                <a:cs typeface="Carlito"/>
              </a:rPr>
              <a:t>, </a:t>
            </a:r>
            <a:r>
              <a:rPr sz="3000" spc="5" dirty="0">
                <a:solidFill>
                  <a:srgbClr val="FF0000"/>
                </a:solidFill>
                <a:latin typeface="Carlito"/>
                <a:cs typeface="Carlito"/>
              </a:rPr>
              <a:t>A. </a:t>
            </a:r>
            <a:r>
              <a:rPr sz="3000" spc="-10" dirty="0">
                <a:solidFill>
                  <a:srgbClr val="FF0000"/>
                </a:solidFill>
                <a:latin typeface="Carlito"/>
                <a:cs typeface="Carlito"/>
              </a:rPr>
              <a:t>israelii </a:t>
            </a:r>
            <a:r>
              <a:rPr sz="3000" spc="-10" dirty="0">
                <a:latin typeface="Carlito"/>
                <a:cs typeface="Carlito"/>
              </a:rPr>
              <a:t> </a:t>
            </a:r>
            <a:r>
              <a:rPr sz="3000" spc="-20" dirty="0">
                <a:latin typeface="Carlito"/>
                <a:cs typeface="Carlito"/>
              </a:rPr>
              <a:t>may form </a:t>
            </a:r>
            <a:r>
              <a:rPr sz="3000" spc="-5" dirty="0">
                <a:solidFill>
                  <a:srgbClr val="FF0000"/>
                </a:solidFill>
                <a:latin typeface="Carlito"/>
                <a:cs typeface="Carlito"/>
              </a:rPr>
              <a:t>socalled spider </a:t>
            </a:r>
            <a:r>
              <a:rPr sz="3000" spc="-10" dirty="0">
                <a:solidFill>
                  <a:srgbClr val="FF0000"/>
                </a:solidFill>
                <a:latin typeface="Carlito"/>
                <a:cs typeface="Carlito"/>
              </a:rPr>
              <a:t>colonies </a:t>
            </a:r>
            <a:r>
              <a:rPr sz="3000" spc="-10" dirty="0">
                <a:latin typeface="Carlito"/>
                <a:cs typeface="Carlito"/>
              </a:rPr>
              <a:t>that </a:t>
            </a:r>
            <a:r>
              <a:rPr sz="3000" spc="-10" dirty="0">
                <a:solidFill>
                  <a:srgbClr val="FF0000"/>
                </a:solidFill>
                <a:latin typeface="Carlito"/>
                <a:cs typeface="Carlito"/>
              </a:rPr>
              <a:t>resemble  </a:t>
            </a:r>
            <a:r>
              <a:rPr sz="3000" dirty="0">
                <a:solidFill>
                  <a:srgbClr val="FF0000"/>
                </a:solidFill>
                <a:latin typeface="Carlito"/>
                <a:cs typeface="Carlito"/>
              </a:rPr>
              <a:t>molar</a:t>
            </a:r>
            <a:r>
              <a:rPr sz="3000" spc="-10" dirty="0">
                <a:solidFill>
                  <a:srgbClr val="FF0000"/>
                </a:solidFill>
                <a:latin typeface="Carlito"/>
                <a:cs typeface="Carlito"/>
              </a:rPr>
              <a:t> </a:t>
            </a:r>
            <a:r>
              <a:rPr sz="3000" spc="-15" dirty="0">
                <a:solidFill>
                  <a:srgbClr val="FF0000"/>
                </a:solidFill>
                <a:latin typeface="Carlito"/>
                <a:cs typeface="Carlito"/>
              </a:rPr>
              <a:t>teeth</a:t>
            </a:r>
            <a:r>
              <a:rPr sz="3000" spc="-15" dirty="0">
                <a:latin typeface="Carlito"/>
                <a:cs typeface="Carlito"/>
              </a:rPr>
              <a:t>.</a:t>
            </a:r>
            <a:endParaRPr sz="3000">
              <a:latin typeface="Carlito"/>
              <a:cs typeface="Carlito"/>
            </a:endParaRPr>
          </a:p>
          <a:p>
            <a:pPr marL="355600" marR="109220" indent="-342900">
              <a:lnSpc>
                <a:spcPct val="100000"/>
              </a:lnSpc>
              <a:spcBef>
                <a:spcPts val="720"/>
              </a:spcBef>
              <a:buFont typeface="Arial"/>
              <a:buChar char="•"/>
              <a:tabLst>
                <a:tab pos="354965" algn="l"/>
                <a:tab pos="355600" algn="l"/>
              </a:tabLst>
            </a:pPr>
            <a:r>
              <a:rPr sz="3000" spc="-5" dirty="0">
                <a:latin typeface="Carlito"/>
                <a:cs typeface="Carlito"/>
              </a:rPr>
              <a:t>The </a:t>
            </a:r>
            <a:r>
              <a:rPr sz="3000" spc="-10" dirty="0">
                <a:latin typeface="Carlito"/>
                <a:cs typeface="Carlito"/>
              </a:rPr>
              <a:t>identity </a:t>
            </a:r>
            <a:r>
              <a:rPr sz="3000" spc="-20" dirty="0">
                <a:latin typeface="Carlito"/>
                <a:cs typeface="Carlito"/>
              </a:rPr>
              <a:t>may </a:t>
            </a:r>
            <a:r>
              <a:rPr sz="3000" spc="-5" dirty="0">
                <a:latin typeface="Carlito"/>
                <a:cs typeface="Carlito"/>
              </a:rPr>
              <a:t>be confirmed </a:t>
            </a:r>
            <a:r>
              <a:rPr sz="3000" spc="-10" dirty="0">
                <a:latin typeface="Carlito"/>
                <a:cs typeface="Carlito"/>
              </a:rPr>
              <a:t>by biochemical  </a:t>
            </a:r>
            <a:r>
              <a:rPr sz="3000" spc="-15" dirty="0">
                <a:latin typeface="Carlito"/>
                <a:cs typeface="Carlito"/>
              </a:rPr>
              <a:t>tests, </a:t>
            </a:r>
            <a:r>
              <a:rPr sz="3000" spc="-10" dirty="0">
                <a:latin typeface="Carlito"/>
                <a:cs typeface="Carlito"/>
              </a:rPr>
              <a:t>by staining </a:t>
            </a:r>
            <a:r>
              <a:rPr sz="3000" spc="-5" dirty="0">
                <a:latin typeface="Carlito"/>
                <a:cs typeface="Carlito"/>
              </a:rPr>
              <a:t>with </a:t>
            </a:r>
            <a:r>
              <a:rPr sz="3000" spc="-10" dirty="0">
                <a:latin typeface="Carlito"/>
                <a:cs typeface="Carlito"/>
              </a:rPr>
              <a:t>specific fluorescent  </a:t>
            </a:r>
            <a:r>
              <a:rPr sz="3000" spc="-15" dirty="0">
                <a:latin typeface="Carlito"/>
                <a:cs typeface="Carlito"/>
              </a:rPr>
              <a:t>antisera </a:t>
            </a:r>
            <a:r>
              <a:rPr sz="3000" spc="-5" dirty="0">
                <a:latin typeface="Carlito"/>
                <a:cs typeface="Carlito"/>
              </a:rPr>
              <a:t>or </a:t>
            </a:r>
            <a:r>
              <a:rPr sz="3000" spc="-10" dirty="0">
                <a:latin typeface="Carlito"/>
                <a:cs typeface="Carlito"/>
              </a:rPr>
              <a:t>by </a:t>
            </a:r>
            <a:r>
              <a:rPr sz="3000" spc="-20" dirty="0">
                <a:solidFill>
                  <a:srgbClr val="FF0000"/>
                </a:solidFill>
                <a:latin typeface="Carlito"/>
                <a:cs typeface="Carlito"/>
              </a:rPr>
              <a:t>gas chromatography </a:t>
            </a:r>
            <a:r>
              <a:rPr sz="3000" spc="-5" dirty="0">
                <a:latin typeface="Carlito"/>
                <a:cs typeface="Carlito"/>
              </a:rPr>
              <a:t>of </a:t>
            </a:r>
            <a:r>
              <a:rPr sz="3000" spc="-10" dirty="0">
                <a:latin typeface="Carlito"/>
                <a:cs typeface="Carlito"/>
              </a:rPr>
              <a:t>metabolic  products </a:t>
            </a:r>
            <a:r>
              <a:rPr sz="3000" spc="-5" dirty="0">
                <a:latin typeface="Carlito"/>
                <a:cs typeface="Carlito"/>
              </a:rPr>
              <a:t>of </a:t>
            </a:r>
            <a:r>
              <a:rPr sz="3000" spc="-20" dirty="0">
                <a:latin typeface="Carlito"/>
                <a:cs typeface="Carlito"/>
              </a:rPr>
              <a:t>carbohydrate</a:t>
            </a:r>
            <a:r>
              <a:rPr sz="3000" spc="10" dirty="0">
                <a:latin typeface="Carlito"/>
                <a:cs typeface="Carlito"/>
              </a:rPr>
              <a:t> </a:t>
            </a:r>
            <a:r>
              <a:rPr sz="3000" spc="-15" dirty="0">
                <a:latin typeface="Carlito"/>
                <a:cs typeface="Carlito"/>
              </a:rPr>
              <a:t>fermentation.</a:t>
            </a:r>
            <a:endParaRPr sz="3000">
              <a:latin typeface="Carlito"/>
              <a:cs typeface="Carlito"/>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246379"/>
            <a:ext cx="7954009" cy="574675"/>
          </a:xfrm>
          <a:prstGeom prst="rect">
            <a:avLst/>
          </a:prstGeom>
        </p:spPr>
        <p:txBody>
          <a:bodyPr vert="horz" wrap="square" lIns="0" tIns="12700" rIns="0" bIns="0" rtlCol="0">
            <a:spAutoFit/>
          </a:bodyPr>
          <a:lstStyle/>
          <a:p>
            <a:pPr marL="12700" marR="5080">
              <a:lnSpc>
                <a:spcPct val="100000"/>
              </a:lnSpc>
              <a:spcBef>
                <a:spcPts val="100"/>
              </a:spcBef>
            </a:pPr>
            <a:r>
              <a:rPr sz="1800" spc="-10" dirty="0">
                <a:latin typeface="Carlito"/>
                <a:cs typeface="Carlito"/>
              </a:rPr>
              <a:t>Procedure: </a:t>
            </a:r>
            <a:r>
              <a:rPr sz="1800" spc="-20" dirty="0">
                <a:latin typeface="Carlito"/>
                <a:cs typeface="Carlito"/>
              </a:rPr>
              <a:t>Various </a:t>
            </a:r>
            <a:r>
              <a:rPr sz="1800" spc="-15" dirty="0">
                <a:latin typeface="Carlito"/>
                <a:cs typeface="Carlito"/>
              </a:rPr>
              <a:t>steps for </a:t>
            </a:r>
            <a:r>
              <a:rPr sz="1800" spc="-5" dirty="0">
                <a:latin typeface="Carlito"/>
                <a:cs typeface="Carlito"/>
              </a:rPr>
              <a:t>the Isolation and </a:t>
            </a:r>
            <a:r>
              <a:rPr sz="1800" spc="-15" dirty="0">
                <a:latin typeface="Carlito"/>
                <a:cs typeface="Carlito"/>
              </a:rPr>
              <a:t>characterization </a:t>
            </a:r>
            <a:r>
              <a:rPr sz="1800" spc="-5" dirty="0">
                <a:latin typeface="Carlito"/>
                <a:cs typeface="Carlito"/>
              </a:rPr>
              <a:t>of </a:t>
            </a:r>
            <a:r>
              <a:rPr sz="1800" spc="-15" dirty="0">
                <a:latin typeface="Carlito"/>
                <a:cs typeface="Carlito"/>
              </a:rPr>
              <a:t>actinomycetes </a:t>
            </a:r>
            <a:r>
              <a:rPr sz="1800" spc="-10" dirty="0">
                <a:latin typeface="Carlito"/>
                <a:cs typeface="Carlito"/>
              </a:rPr>
              <a:t>were  performed </a:t>
            </a:r>
            <a:r>
              <a:rPr sz="1800" spc="-5" dirty="0">
                <a:latin typeface="Carlito"/>
                <a:cs typeface="Carlito"/>
              </a:rPr>
              <a:t>which </a:t>
            </a:r>
            <a:r>
              <a:rPr sz="1800" spc="-10" dirty="0">
                <a:latin typeface="Carlito"/>
                <a:cs typeface="Carlito"/>
              </a:rPr>
              <a:t>are </a:t>
            </a:r>
            <a:r>
              <a:rPr sz="1800" spc="-5" dirty="0">
                <a:latin typeface="Carlito"/>
                <a:cs typeface="Carlito"/>
              </a:rPr>
              <a:t>mentioned</a:t>
            </a:r>
            <a:r>
              <a:rPr sz="1800" spc="65" dirty="0">
                <a:latin typeface="Carlito"/>
                <a:cs typeface="Carlito"/>
              </a:rPr>
              <a:t> </a:t>
            </a:r>
            <a:r>
              <a:rPr sz="1800" spc="-5" dirty="0">
                <a:latin typeface="Carlito"/>
                <a:cs typeface="Carlito"/>
              </a:rPr>
              <a:t>below:</a:t>
            </a:r>
            <a:endParaRPr sz="1800">
              <a:latin typeface="Carlito"/>
              <a:cs typeface="Carlito"/>
            </a:endParaRPr>
          </a:p>
        </p:txBody>
      </p:sp>
      <p:sp>
        <p:nvSpPr>
          <p:cNvPr id="3" name="object 3"/>
          <p:cNvSpPr txBox="1">
            <a:spLocks noGrp="1"/>
          </p:cNvSpPr>
          <p:nvPr>
            <p:ph type="title"/>
          </p:nvPr>
        </p:nvSpPr>
        <p:spPr>
          <a:xfrm>
            <a:off x="2591561" y="1448561"/>
            <a:ext cx="2895600" cy="457200"/>
          </a:xfrm>
          <a:prstGeom prst="rect">
            <a:avLst/>
          </a:prstGeom>
          <a:ln w="25907">
            <a:solidFill>
              <a:srgbClr val="0D0D0D"/>
            </a:solidFill>
          </a:ln>
        </p:spPr>
        <p:txBody>
          <a:bodyPr vert="horz" wrap="square" lIns="0" tIns="59055" rIns="0" bIns="0" rtlCol="0">
            <a:spAutoFit/>
          </a:bodyPr>
          <a:lstStyle/>
          <a:p>
            <a:pPr marL="500380">
              <a:lnSpc>
                <a:spcPct val="100000"/>
              </a:lnSpc>
              <a:spcBef>
                <a:spcPts val="465"/>
              </a:spcBef>
            </a:pPr>
            <a:r>
              <a:rPr sz="2000" b="1" dirty="0">
                <a:latin typeface="Carlito"/>
                <a:cs typeface="Carlito"/>
              </a:rPr>
              <a:t>samples</a:t>
            </a:r>
            <a:r>
              <a:rPr sz="2000" b="1" spc="-25" dirty="0">
                <a:latin typeface="Carlito"/>
                <a:cs typeface="Carlito"/>
              </a:rPr>
              <a:t> </a:t>
            </a:r>
            <a:r>
              <a:rPr sz="2000" b="1" dirty="0">
                <a:latin typeface="Carlito"/>
                <a:cs typeface="Carlito"/>
              </a:rPr>
              <a:t>collection</a:t>
            </a:r>
            <a:endParaRPr sz="2000">
              <a:latin typeface="Carlito"/>
              <a:cs typeface="Carlito"/>
            </a:endParaRPr>
          </a:p>
        </p:txBody>
      </p:sp>
      <p:sp>
        <p:nvSpPr>
          <p:cNvPr id="4" name="object 4"/>
          <p:cNvSpPr/>
          <p:nvPr/>
        </p:nvSpPr>
        <p:spPr>
          <a:xfrm>
            <a:off x="3987038" y="1905000"/>
            <a:ext cx="103505" cy="608965"/>
          </a:xfrm>
          <a:custGeom>
            <a:avLst/>
            <a:gdLst/>
            <a:ahLst/>
            <a:cxnLst/>
            <a:rect l="l" t="t" r="r" b="b"/>
            <a:pathLst>
              <a:path w="103504" h="608964">
                <a:moveTo>
                  <a:pt x="7112" y="512699"/>
                </a:moveTo>
                <a:lnTo>
                  <a:pt x="1015" y="516254"/>
                </a:lnTo>
                <a:lnTo>
                  <a:pt x="0" y="520191"/>
                </a:lnTo>
                <a:lnTo>
                  <a:pt x="1851" y="523239"/>
                </a:lnTo>
                <a:lnTo>
                  <a:pt x="51562" y="608838"/>
                </a:lnTo>
                <a:lnTo>
                  <a:pt x="58911" y="596264"/>
                </a:lnTo>
                <a:lnTo>
                  <a:pt x="45212" y="596264"/>
                </a:lnTo>
                <a:lnTo>
                  <a:pt x="45210" y="572752"/>
                </a:lnTo>
                <a:lnTo>
                  <a:pt x="10922" y="513714"/>
                </a:lnTo>
                <a:lnTo>
                  <a:pt x="7112" y="512699"/>
                </a:lnTo>
                <a:close/>
              </a:path>
              <a:path w="103504" h="608964">
                <a:moveTo>
                  <a:pt x="45241" y="572805"/>
                </a:moveTo>
                <a:lnTo>
                  <a:pt x="45212" y="596264"/>
                </a:lnTo>
                <a:lnTo>
                  <a:pt x="57912" y="596264"/>
                </a:lnTo>
                <a:lnTo>
                  <a:pt x="57916" y="593089"/>
                </a:lnTo>
                <a:lnTo>
                  <a:pt x="46100" y="592963"/>
                </a:lnTo>
                <a:lnTo>
                  <a:pt x="51548" y="583664"/>
                </a:lnTo>
                <a:lnTo>
                  <a:pt x="45241" y="572805"/>
                </a:lnTo>
                <a:close/>
              </a:path>
              <a:path w="103504" h="608964">
                <a:moveTo>
                  <a:pt x="96265" y="512825"/>
                </a:moveTo>
                <a:lnTo>
                  <a:pt x="92456" y="513841"/>
                </a:lnTo>
                <a:lnTo>
                  <a:pt x="57942" y="572752"/>
                </a:lnTo>
                <a:lnTo>
                  <a:pt x="57912" y="596264"/>
                </a:lnTo>
                <a:lnTo>
                  <a:pt x="58911" y="596264"/>
                </a:lnTo>
                <a:lnTo>
                  <a:pt x="101677" y="523113"/>
                </a:lnTo>
                <a:lnTo>
                  <a:pt x="103377" y="520319"/>
                </a:lnTo>
                <a:lnTo>
                  <a:pt x="102362" y="516382"/>
                </a:lnTo>
                <a:lnTo>
                  <a:pt x="96265" y="512825"/>
                </a:lnTo>
                <a:close/>
              </a:path>
              <a:path w="103504" h="608964">
                <a:moveTo>
                  <a:pt x="51548" y="583664"/>
                </a:moveTo>
                <a:lnTo>
                  <a:pt x="46100" y="592963"/>
                </a:lnTo>
                <a:lnTo>
                  <a:pt x="57023" y="593089"/>
                </a:lnTo>
                <a:lnTo>
                  <a:pt x="51548" y="583664"/>
                </a:lnTo>
                <a:close/>
              </a:path>
              <a:path w="103504" h="608964">
                <a:moveTo>
                  <a:pt x="57942" y="572752"/>
                </a:moveTo>
                <a:lnTo>
                  <a:pt x="51548" y="583664"/>
                </a:lnTo>
                <a:lnTo>
                  <a:pt x="57023" y="593089"/>
                </a:lnTo>
                <a:lnTo>
                  <a:pt x="57916" y="593089"/>
                </a:lnTo>
                <a:lnTo>
                  <a:pt x="57942" y="572752"/>
                </a:lnTo>
                <a:close/>
              </a:path>
              <a:path w="103504" h="608964">
                <a:moveTo>
                  <a:pt x="58674" y="0"/>
                </a:moveTo>
                <a:lnTo>
                  <a:pt x="45974" y="0"/>
                </a:lnTo>
                <a:lnTo>
                  <a:pt x="45241" y="572805"/>
                </a:lnTo>
                <a:lnTo>
                  <a:pt x="51548" y="583664"/>
                </a:lnTo>
                <a:lnTo>
                  <a:pt x="57910" y="572805"/>
                </a:lnTo>
                <a:lnTo>
                  <a:pt x="58018" y="512699"/>
                </a:lnTo>
                <a:lnTo>
                  <a:pt x="58674" y="0"/>
                </a:lnTo>
                <a:close/>
              </a:path>
            </a:pathLst>
          </a:custGeom>
          <a:solidFill>
            <a:srgbClr val="000000"/>
          </a:solidFill>
        </p:spPr>
        <p:txBody>
          <a:bodyPr wrap="square" lIns="0" tIns="0" rIns="0" bIns="0" rtlCol="0"/>
          <a:lstStyle/>
          <a:p>
            <a:endParaRPr/>
          </a:p>
        </p:txBody>
      </p:sp>
      <p:sp>
        <p:nvSpPr>
          <p:cNvPr id="5" name="object 5"/>
          <p:cNvSpPr txBox="1"/>
          <p:nvPr/>
        </p:nvSpPr>
        <p:spPr>
          <a:xfrm>
            <a:off x="2515361" y="2515361"/>
            <a:ext cx="3200400" cy="609600"/>
          </a:xfrm>
          <a:prstGeom prst="rect">
            <a:avLst/>
          </a:prstGeom>
          <a:ln w="25907">
            <a:solidFill>
              <a:srgbClr val="0D0D0D"/>
            </a:solidFill>
          </a:ln>
        </p:spPr>
        <p:txBody>
          <a:bodyPr vert="horz" wrap="square" lIns="0" tIns="14604" rIns="0" bIns="0" rtlCol="0">
            <a:spAutoFit/>
          </a:bodyPr>
          <a:lstStyle/>
          <a:p>
            <a:pPr algn="ctr">
              <a:lnSpc>
                <a:spcPct val="100000"/>
              </a:lnSpc>
              <a:spcBef>
                <a:spcPts val="114"/>
              </a:spcBef>
            </a:pPr>
            <a:r>
              <a:rPr sz="1800" spc="-5" dirty="0">
                <a:latin typeface="Carlito"/>
                <a:cs typeface="Carlito"/>
              </a:rPr>
              <a:t>Enrichment of samples</a:t>
            </a:r>
            <a:r>
              <a:rPr sz="1800" spc="-10" dirty="0">
                <a:latin typeface="Carlito"/>
                <a:cs typeface="Carlito"/>
              </a:rPr>
              <a:t> </a:t>
            </a:r>
            <a:r>
              <a:rPr sz="1800" spc="-5" dirty="0">
                <a:latin typeface="Carlito"/>
                <a:cs typeface="Carlito"/>
              </a:rPr>
              <a:t>using</a:t>
            </a:r>
            <a:endParaRPr sz="1800">
              <a:latin typeface="Carlito"/>
              <a:cs typeface="Carlito"/>
            </a:endParaRPr>
          </a:p>
          <a:p>
            <a:pPr algn="ctr">
              <a:lnSpc>
                <a:spcPct val="100000"/>
              </a:lnSpc>
              <a:spcBef>
                <a:spcPts val="5"/>
              </a:spcBef>
            </a:pPr>
            <a:r>
              <a:rPr sz="1800" b="1" spc="-10" dirty="0">
                <a:latin typeface="Carlito"/>
                <a:cs typeface="Carlito"/>
              </a:rPr>
              <a:t>thioglycollate</a:t>
            </a:r>
            <a:r>
              <a:rPr sz="1800" b="1" spc="-45" dirty="0">
                <a:latin typeface="Carlito"/>
                <a:cs typeface="Carlito"/>
              </a:rPr>
              <a:t> </a:t>
            </a:r>
            <a:r>
              <a:rPr sz="1800" b="1" spc="-10" dirty="0">
                <a:latin typeface="Carlito"/>
                <a:cs typeface="Carlito"/>
              </a:rPr>
              <a:t>broth</a:t>
            </a:r>
            <a:endParaRPr sz="1800">
              <a:latin typeface="Carlito"/>
              <a:cs typeface="Carlito"/>
            </a:endParaRPr>
          </a:p>
        </p:txBody>
      </p:sp>
      <p:sp>
        <p:nvSpPr>
          <p:cNvPr id="6" name="object 6"/>
          <p:cNvSpPr/>
          <p:nvPr/>
        </p:nvSpPr>
        <p:spPr>
          <a:xfrm>
            <a:off x="4061840" y="3125723"/>
            <a:ext cx="103505" cy="457200"/>
          </a:xfrm>
          <a:custGeom>
            <a:avLst/>
            <a:gdLst/>
            <a:ahLst/>
            <a:cxnLst/>
            <a:rect l="l" t="t" r="r" b="b"/>
            <a:pathLst>
              <a:path w="103504" h="457200">
                <a:moveTo>
                  <a:pt x="7112" y="361061"/>
                </a:moveTo>
                <a:lnTo>
                  <a:pt x="4063" y="362712"/>
                </a:lnTo>
                <a:lnTo>
                  <a:pt x="1016" y="364489"/>
                </a:lnTo>
                <a:lnTo>
                  <a:pt x="0" y="368426"/>
                </a:lnTo>
                <a:lnTo>
                  <a:pt x="51435" y="457200"/>
                </a:lnTo>
                <a:lnTo>
                  <a:pt x="58844" y="444626"/>
                </a:lnTo>
                <a:lnTo>
                  <a:pt x="45085" y="444626"/>
                </a:lnTo>
                <a:lnTo>
                  <a:pt x="45172" y="420992"/>
                </a:lnTo>
                <a:lnTo>
                  <a:pt x="11049" y="362076"/>
                </a:lnTo>
                <a:lnTo>
                  <a:pt x="7112" y="361061"/>
                </a:lnTo>
                <a:close/>
              </a:path>
              <a:path w="103504" h="457200">
                <a:moveTo>
                  <a:pt x="45172" y="420992"/>
                </a:moveTo>
                <a:lnTo>
                  <a:pt x="45085" y="444626"/>
                </a:lnTo>
                <a:lnTo>
                  <a:pt x="57785" y="444626"/>
                </a:lnTo>
                <a:lnTo>
                  <a:pt x="57796" y="441451"/>
                </a:lnTo>
                <a:lnTo>
                  <a:pt x="45974" y="441451"/>
                </a:lnTo>
                <a:lnTo>
                  <a:pt x="51537" y="431981"/>
                </a:lnTo>
                <a:lnTo>
                  <a:pt x="45172" y="420992"/>
                </a:lnTo>
                <a:close/>
              </a:path>
              <a:path w="103504" h="457200">
                <a:moveTo>
                  <a:pt x="96393" y="361314"/>
                </a:moveTo>
                <a:lnTo>
                  <a:pt x="92456" y="362330"/>
                </a:lnTo>
                <a:lnTo>
                  <a:pt x="57871" y="421199"/>
                </a:lnTo>
                <a:lnTo>
                  <a:pt x="57785" y="444626"/>
                </a:lnTo>
                <a:lnTo>
                  <a:pt x="58844" y="444626"/>
                </a:lnTo>
                <a:lnTo>
                  <a:pt x="101726" y="371855"/>
                </a:lnTo>
                <a:lnTo>
                  <a:pt x="103505" y="368808"/>
                </a:lnTo>
                <a:lnTo>
                  <a:pt x="102488" y="364871"/>
                </a:lnTo>
                <a:lnTo>
                  <a:pt x="96393" y="361314"/>
                </a:lnTo>
                <a:close/>
              </a:path>
              <a:path w="103504" h="457200">
                <a:moveTo>
                  <a:pt x="51537" y="431981"/>
                </a:moveTo>
                <a:lnTo>
                  <a:pt x="45974" y="441451"/>
                </a:lnTo>
                <a:lnTo>
                  <a:pt x="57023" y="441451"/>
                </a:lnTo>
                <a:lnTo>
                  <a:pt x="51537" y="431981"/>
                </a:lnTo>
                <a:close/>
              </a:path>
              <a:path w="103504" h="457200">
                <a:moveTo>
                  <a:pt x="57871" y="421199"/>
                </a:moveTo>
                <a:lnTo>
                  <a:pt x="51537" y="431981"/>
                </a:lnTo>
                <a:lnTo>
                  <a:pt x="57023" y="441451"/>
                </a:lnTo>
                <a:lnTo>
                  <a:pt x="57796" y="441451"/>
                </a:lnTo>
                <a:lnTo>
                  <a:pt x="57871" y="421199"/>
                </a:lnTo>
                <a:close/>
              </a:path>
              <a:path w="103504" h="457200">
                <a:moveTo>
                  <a:pt x="59436" y="0"/>
                </a:moveTo>
                <a:lnTo>
                  <a:pt x="46736" y="0"/>
                </a:lnTo>
                <a:lnTo>
                  <a:pt x="45395" y="361061"/>
                </a:lnTo>
                <a:lnTo>
                  <a:pt x="45292" y="421199"/>
                </a:lnTo>
                <a:lnTo>
                  <a:pt x="51537" y="431981"/>
                </a:lnTo>
                <a:lnTo>
                  <a:pt x="57871" y="421199"/>
                </a:lnTo>
                <a:lnTo>
                  <a:pt x="59436" y="0"/>
                </a:lnTo>
                <a:close/>
              </a:path>
            </a:pathLst>
          </a:custGeom>
          <a:solidFill>
            <a:srgbClr val="000000"/>
          </a:solidFill>
        </p:spPr>
        <p:txBody>
          <a:bodyPr wrap="square" lIns="0" tIns="0" rIns="0" bIns="0" rtlCol="0"/>
          <a:lstStyle/>
          <a:p>
            <a:endParaRPr/>
          </a:p>
        </p:txBody>
      </p:sp>
      <p:sp>
        <p:nvSpPr>
          <p:cNvPr id="7" name="object 7"/>
          <p:cNvSpPr txBox="1"/>
          <p:nvPr/>
        </p:nvSpPr>
        <p:spPr>
          <a:xfrm>
            <a:off x="2591561" y="3582161"/>
            <a:ext cx="3200400" cy="609600"/>
          </a:xfrm>
          <a:prstGeom prst="rect">
            <a:avLst/>
          </a:prstGeom>
          <a:ln w="25907">
            <a:solidFill>
              <a:srgbClr val="0D0D0D"/>
            </a:solidFill>
          </a:ln>
        </p:spPr>
        <p:txBody>
          <a:bodyPr vert="horz" wrap="square" lIns="0" tIns="14604" rIns="0" bIns="0" rtlCol="0">
            <a:spAutoFit/>
          </a:bodyPr>
          <a:lstStyle/>
          <a:p>
            <a:pPr algn="ctr">
              <a:lnSpc>
                <a:spcPct val="100000"/>
              </a:lnSpc>
              <a:spcBef>
                <a:spcPts val="114"/>
              </a:spcBef>
            </a:pPr>
            <a:r>
              <a:rPr sz="1800" spc="-5" dirty="0">
                <a:latin typeface="Carlito"/>
                <a:cs typeface="Carlito"/>
              </a:rPr>
              <a:t>Sample </a:t>
            </a:r>
            <a:r>
              <a:rPr sz="1800" spc="-15" dirty="0">
                <a:latin typeface="Carlito"/>
                <a:cs typeface="Carlito"/>
              </a:rPr>
              <a:t>were </a:t>
            </a:r>
            <a:r>
              <a:rPr sz="1800" spc="-10" dirty="0">
                <a:latin typeface="Carlito"/>
                <a:cs typeface="Carlito"/>
              </a:rPr>
              <a:t>culture </a:t>
            </a:r>
            <a:r>
              <a:rPr sz="1800" spc="-5" dirty="0">
                <a:latin typeface="Carlito"/>
                <a:cs typeface="Carlito"/>
              </a:rPr>
              <a:t>on</a:t>
            </a:r>
            <a:r>
              <a:rPr sz="1800" spc="60" dirty="0">
                <a:latin typeface="Carlito"/>
                <a:cs typeface="Carlito"/>
              </a:rPr>
              <a:t> </a:t>
            </a:r>
            <a:r>
              <a:rPr sz="1800" b="1" spc="-10" dirty="0">
                <a:latin typeface="Carlito"/>
                <a:cs typeface="Carlito"/>
              </a:rPr>
              <a:t>BA</a:t>
            </a:r>
            <a:r>
              <a:rPr sz="1800" spc="-10" dirty="0">
                <a:latin typeface="Carlito"/>
                <a:cs typeface="Carlito"/>
              </a:rPr>
              <a:t>,</a:t>
            </a:r>
            <a:endParaRPr sz="1800">
              <a:latin typeface="Carlito"/>
              <a:cs typeface="Carlito"/>
            </a:endParaRPr>
          </a:p>
          <a:p>
            <a:pPr algn="ctr">
              <a:lnSpc>
                <a:spcPct val="100000"/>
              </a:lnSpc>
              <a:spcBef>
                <a:spcPts val="5"/>
              </a:spcBef>
            </a:pPr>
            <a:r>
              <a:rPr sz="1800" b="1" dirty="0">
                <a:latin typeface="Carlito"/>
                <a:cs typeface="Carlito"/>
              </a:rPr>
              <a:t>BHIA</a:t>
            </a:r>
            <a:r>
              <a:rPr sz="1800" dirty="0">
                <a:latin typeface="Carlito"/>
                <a:cs typeface="Carlito"/>
              </a:rPr>
              <a:t>, </a:t>
            </a:r>
            <a:r>
              <a:rPr sz="1800" b="1" spc="-5" dirty="0">
                <a:latin typeface="Carlito"/>
                <a:cs typeface="Carlito"/>
              </a:rPr>
              <a:t>glucose</a:t>
            </a:r>
            <a:r>
              <a:rPr sz="1800" b="1" spc="-55" dirty="0">
                <a:latin typeface="Carlito"/>
                <a:cs typeface="Carlito"/>
              </a:rPr>
              <a:t> </a:t>
            </a:r>
            <a:r>
              <a:rPr sz="1800" b="1" spc="-10" dirty="0">
                <a:latin typeface="Carlito"/>
                <a:cs typeface="Carlito"/>
              </a:rPr>
              <a:t>broth</a:t>
            </a:r>
            <a:endParaRPr sz="1800">
              <a:latin typeface="Carlito"/>
              <a:cs typeface="Carlito"/>
            </a:endParaRPr>
          </a:p>
        </p:txBody>
      </p:sp>
      <p:sp>
        <p:nvSpPr>
          <p:cNvPr id="8" name="object 8"/>
          <p:cNvSpPr/>
          <p:nvPr/>
        </p:nvSpPr>
        <p:spPr>
          <a:xfrm>
            <a:off x="4138040" y="4192523"/>
            <a:ext cx="103505" cy="533400"/>
          </a:xfrm>
          <a:custGeom>
            <a:avLst/>
            <a:gdLst/>
            <a:ahLst/>
            <a:cxnLst/>
            <a:rect l="l" t="t" r="r" b="b"/>
            <a:pathLst>
              <a:path w="103504" h="533400">
                <a:moveTo>
                  <a:pt x="7112" y="437261"/>
                </a:moveTo>
                <a:lnTo>
                  <a:pt x="1016" y="440817"/>
                </a:lnTo>
                <a:lnTo>
                  <a:pt x="0" y="444626"/>
                </a:lnTo>
                <a:lnTo>
                  <a:pt x="51435" y="533400"/>
                </a:lnTo>
                <a:lnTo>
                  <a:pt x="58814" y="520826"/>
                </a:lnTo>
                <a:lnTo>
                  <a:pt x="45085" y="520826"/>
                </a:lnTo>
                <a:lnTo>
                  <a:pt x="45159" y="497222"/>
                </a:lnTo>
                <a:lnTo>
                  <a:pt x="12700" y="441325"/>
                </a:lnTo>
                <a:lnTo>
                  <a:pt x="11049" y="438276"/>
                </a:lnTo>
                <a:lnTo>
                  <a:pt x="7112" y="437261"/>
                </a:lnTo>
                <a:close/>
              </a:path>
              <a:path w="103504" h="533400">
                <a:moveTo>
                  <a:pt x="45159" y="497222"/>
                </a:moveTo>
                <a:lnTo>
                  <a:pt x="45085" y="520826"/>
                </a:lnTo>
                <a:lnTo>
                  <a:pt x="57785" y="520826"/>
                </a:lnTo>
                <a:lnTo>
                  <a:pt x="57795" y="517651"/>
                </a:lnTo>
                <a:lnTo>
                  <a:pt x="45974" y="517651"/>
                </a:lnTo>
                <a:lnTo>
                  <a:pt x="51530" y="508193"/>
                </a:lnTo>
                <a:lnTo>
                  <a:pt x="45159" y="497222"/>
                </a:lnTo>
                <a:close/>
              </a:path>
              <a:path w="103504" h="533400">
                <a:moveTo>
                  <a:pt x="96393" y="437514"/>
                </a:moveTo>
                <a:lnTo>
                  <a:pt x="92456" y="438531"/>
                </a:lnTo>
                <a:lnTo>
                  <a:pt x="57859" y="497421"/>
                </a:lnTo>
                <a:lnTo>
                  <a:pt x="57785" y="520826"/>
                </a:lnTo>
                <a:lnTo>
                  <a:pt x="58814" y="520826"/>
                </a:lnTo>
                <a:lnTo>
                  <a:pt x="101600" y="447928"/>
                </a:lnTo>
                <a:lnTo>
                  <a:pt x="103378" y="445007"/>
                </a:lnTo>
                <a:lnTo>
                  <a:pt x="102362" y="441070"/>
                </a:lnTo>
                <a:lnTo>
                  <a:pt x="99313" y="439293"/>
                </a:lnTo>
                <a:lnTo>
                  <a:pt x="96393" y="437514"/>
                </a:lnTo>
                <a:close/>
              </a:path>
              <a:path w="103504" h="533400">
                <a:moveTo>
                  <a:pt x="51530" y="508193"/>
                </a:moveTo>
                <a:lnTo>
                  <a:pt x="45974" y="517651"/>
                </a:lnTo>
                <a:lnTo>
                  <a:pt x="57023" y="517651"/>
                </a:lnTo>
                <a:lnTo>
                  <a:pt x="51530" y="508193"/>
                </a:lnTo>
                <a:close/>
              </a:path>
              <a:path w="103504" h="533400">
                <a:moveTo>
                  <a:pt x="57859" y="497421"/>
                </a:moveTo>
                <a:lnTo>
                  <a:pt x="51530" y="508193"/>
                </a:lnTo>
                <a:lnTo>
                  <a:pt x="57023" y="517651"/>
                </a:lnTo>
                <a:lnTo>
                  <a:pt x="57795" y="517651"/>
                </a:lnTo>
                <a:lnTo>
                  <a:pt x="57859" y="497421"/>
                </a:lnTo>
                <a:close/>
              </a:path>
              <a:path w="103504" h="533400">
                <a:moveTo>
                  <a:pt x="59436" y="0"/>
                </a:moveTo>
                <a:lnTo>
                  <a:pt x="46736" y="0"/>
                </a:lnTo>
                <a:lnTo>
                  <a:pt x="45349" y="437261"/>
                </a:lnTo>
                <a:lnTo>
                  <a:pt x="45274" y="497421"/>
                </a:lnTo>
                <a:lnTo>
                  <a:pt x="51530" y="508193"/>
                </a:lnTo>
                <a:lnTo>
                  <a:pt x="57859" y="497421"/>
                </a:lnTo>
                <a:lnTo>
                  <a:pt x="59436" y="0"/>
                </a:lnTo>
                <a:close/>
              </a:path>
            </a:pathLst>
          </a:custGeom>
          <a:solidFill>
            <a:srgbClr val="000000"/>
          </a:solidFill>
        </p:spPr>
        <p:txBody>
          <a:bodyPr wrap="square" lIns="0" tIns="0" rIns="0" bIns="0" rtlCol="0"/>
          <a:lstStyle/>
          <a:p>
            <a:endParaRPr/>
          </a:p>
        </p:txBody>
      </p:sp>
      <p:sp>
        <p:nvSpPr>
          <p:cNvPr id="9" name="object 9"/>
          <p:cNvSpPr txBox="1"/>
          <p:nvPr/>
        </p:nvSpPr>
        <p:spPr>
          <a:xfrm>
            <a:off x="2134361" y="4801361"/>
            <a:ext cx="4267200" cy="990600"/>
          </a:xfrm>
          <a:prstGeom prst="rect">
            <a:avLst/>
          </a:prstGeom>
          <a:ln w="25907">
            <a:solidFill>
              <a:srgbClr val="0D0D0D"/>
            </a:solidFill>
          </a:ln>
        </p:spPr>
        <p:txBody>
          <a:bodyPr vert="horz" wrap="square" lIns="0" tIns="68580" rIns="0" bIns="0" rtlCol="0">
            <a:spAutoFit/>
          </a:bodyPr>
          <a:lstStyle/>
          <a:p>
            <a:pPr marL="104775" marR="99695" algn="ctr">
              <a:lnSpc>
                <a:spcPct val="100000"/>
              </a:lnSpc>
              <a:spcBef>
                <a:spcPts val="540"/>
              </a:spcBef>
            </a:pPr>
            <a:r>
              <a:rPr sz="1800" spc="-10" dirty="0">
                <a:latin typeface="Carlito"/>
                <a:cs typeface="Carlito"/>
              </a:rPr>
              <a:t>Isolate was characterized </a:t>
            </a:r>
            <a:r>
              <a:rPr sz="1800" spc="-5" dirty="0">
                <a:latin typeface="Carlito"/>
                <a:cs typeface="Carlito"/>
              </a:rPr>
              <a:t>by Morphological,  </a:t>
            </a:r>
            <a:r>
              <a:rPr sz="1800" spc="-10" dirty="0">
                <a:latin typeface="Carlito"/>
                <a:cs typeface="Carlito"/>
              </a:rPr>
              <a:t>Physiological, </a:t>
            </a:r>
            <a:r>
              <a:rPr sz="1800" spc="-5" dirty="0">
                <a:latin typeface="Carlito"/>
                <a:cs typeface="Carlito"/>
              </a:rPr>
              <a:t>Biochemical </a:t>
            </a:r>
            <a:r>
              <a:rPr sz="1800" dirty="0">
                <a:latin typeface="Carlito"/>
                <a:cs typeface="Carlito"/>
              </a:rPr>
              <a:t>and </a:t>
            </a:r>
            <a:r>
              <a:rPr sz="1800" spc="-5" dirty="0">
                <a:latin typeface="Carlito"/>
                <a:cs typeface="Carlito"/>
              </a:rPr>
              <a:t>Molecular  method</a:t>
            </a:r>
            <a:endParaRPr sz="1800">
              <a:latin typeface="Carlito"/>
              <a:cs typeface="Carli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57401" y="461899"/>
            <a:ext cx="3979290" cy="696595"/>
          </a:xfrm>
          <a:prstGeom prst="rect">
            <a:avLst/>
          </a:prstGeom>
        </p:spPr>
        <p:txBody>
          <a:bodyPr vert="horz" wrap="square" lIns="0" tIns="13335" rIns="0" bIns="0" rtlCol="0">
            <a:spAutoFit/>
          </a:bodyPr>
          <a:lstStyle/>
          <a:p>
            <a:pPr marL="12700">
              <a:lnSpc>
                <a:spcPct val="100000"/>
              </a:lnSpc>
              <a:spcBef>
                <a:spcPts val="105"/>
              </a:spcBef>
            </a:pPr>
            <a:r>
              <a:rPr sz="4400" b="1" spc="-10" dirty="0">
                <a:solidFill>
                  <a:srgbClr val="FF0000"/>
                </a:solidFill>
                <a:latin typeface="Carlito"/>
                <a:cs typeface="Carlito"/>
              </a:rPr>
              <a:t>Introduction</a:t>
            </a:r>
            <a:endParaRPr sz="4400">
              <a:latin typeface="Carlito"/>
              <a:cs typeface="Carlito"/>
            </a:endParaRPr>
          </a:p>
        </p:txBody>
      </p:sp>
      <p:sp>
        <p:nvSpPr>
          <p:cNvPr id="3" name="object 3"/>
          <p:cNvSpPr txBox="1"/>
          <p:nvPr/>
        </p:nvSpPr>
        <p:spPr>
          <a:xfrm>
            <a:off x="535940" y="1540509"/>
            <a:ext cx="8074025" cy="4728089"/>
          </a:xfrm>
          <a:prstGeom prst="rect">
            <a:avLst/>
          </a:prstGeom>
        </p:spPr>
        <p:txBody>
          <a:bodyPr vert="horz" wrap="square" lIns="0" tIns="92075" rIns="0" bIns="0" rtlCol="0">
            <a:spAutoFit/>
          </a:bodyPr>
          <a:lstStyle/>
          <a:p>
            <a:pPr marL="355600" marR="5715" indent="-342900" algn="just">
              <a:lnSpc>
                <a:spcPct val="80000"/>
              </a:lnSpc>
              <a:spcBef>
                <a:spcPts val="725"/>
              </a:spcBef>
              <a:buFont typeface="Arial"/>
              <a:buChar char="•"/>
              <a:tabLst>
                <a:tab pos="355600" algn="l"/>
              </a:tabLst>
            </a:pPr>
            <a:r>
              <a:rPr sz="2600" spc="-5" dirty="0">
                <a:latin typeface="Carlito"/>
                <a:cs typeface="Carlito"/>
              </a:rPr>
              <a:t>The </a:t>
            </a:r>
            <a:r>
              <a:rPr sz="2600" spc="-15" dirty="0">
                <a:latin typeface="Carlito"/>
                <a:cs typeface="Carlito"/>
              </a:rPr>
              <a:t>actinomycetes are </a:t>
            </a:r>
            <a:r>
              <a:rPr sz="2600" spc="-10" dirty="0">
                <a:solidFill>
                  <a:srgbClr val="C00000"/>
                </a:solidFill>
                <a:latin typeface="Carlito"/>
                <a:cs typeface="Carlito"/>
              </a:rPr>
              <a:t>very </a:t>
            </a:r>
            <a:r>
              <a:rPr sz="2600" spc="-15" dirty="0">
                <a:solidFill>
                  <a:srgbClr val="C00000"/>
                </a:solidFill>
                <a:latin typeface="Carlito"/>
                <a:cs typeface="Carlito"/>
              </a:rPr>
              <a:t>diverse </a:t>
            </a:r>
            <a:r>
              <a:rPr sz="2600" spc="-5" dirty="0">
                <a:latin typeface="Carlito"/>
                <a:cs typeface="Carlito"/>
              </a:rPr>
              <a:t>and </a:t>
            </a:r>
            <a:r>
              <a:rPr sz="2600" spc="-15" dirty="0">
                <a:latin typeface="Carlito"/>
                <a:cs typeface="Carlito"/>
              </a:rPr>
              <a:t>contain </a:t>
            </a:r>
            <a:r>
              <a:rPr sz="2600" dirty="0">
                <a:latin typeface="Carlito"/>
                <a:cs typeface="Carlito"/>
              </a:rPr>
              <a:t>a </a:t>
            </a:r>
            <a:r>
              <a:rPr sz="2600" spc="-10" dirty="0">
                <a:latin typeface="Carlito"/>
                <a:cs typeface="Carlito"/>
              </a:rPr>
              <a:t>variety  </a:t>
            </a:r>
            <a:r>
              <a:rPr sz="2600" dirty="0">
                <a:latin typeface="Carlito"/>
                <a:cs typeface="Carlito"/>
              </a:rPr>
              <a:t>of </a:t>
            </a:r>
            <a:r>
              <a:rPr sz="2600" spc="-5" dirty="0">
                <a:latin typeface="Carlito"/>
                <a:cs typeface="Carlito"/>
              </a:rPr>
              <a:t>subdivisions, </a:t>
            </a:r>
            <a:r>
              <a:rPr sz="2600" dirty="0">
                <a:latin typeface="Carlito"/>
                <a:cs typeface="Carlito"/>
              </a:rPr>
              <a:t>as </a:t>
            </a:r>
            <a:r>
              <a:rPr sz="2600" spc="-5" dirty="0">
                <a:latin typeface="Carlito"/>
                <a:cs typeface="Carlito"/>
              </a:rPr>
              <a:t>well </a:t>
            </a:r>
            <a:r>
              <a:rPr sz="2600" dirty="0">
                <a:latin typeface="Carlito"/>
                <a:cs typeface="Carlito"/>
              </a:rPr>
              <a:t>as </a:t>
            </a:r>
            <a:r>
              <a:rPr sz="2600" spc="-10" dirty="0">
                <a:latin typeface="Carlito"/>
                <a:cs typeface="Carlito"/>
              </a:rPr>
              <a:t>yet-unclassified isolates,  </a:t>
            </a:r>
            <a:r>
              <a:rPr sz="2600" dirty="0">
                <a:latin typeface="Carlito"/>
                <a:cs typeface="Carlito"/>
              </a:rPr>
              <a:t>mainly </a:t>
            </a:r>
            <a:r>
              <a:rPr sz="2600" spc="-10" dirty="0">
                <a:latin typeface="Carlito"/>
                <a:cs typeface="Carlito"/>
              </a:rPr>
              <a:t>because </a:t>
            </a:r>
            <a:r>
              <a:rPr sz="2600" spc="-5" dirty="0">
                <a:latin typeface="Carlito"/>
                <a:cs typeface="Carlito"/>
              </a:rPr>
              <a:t>some </a:t>
            </a:r>
            <a:r>
              <a:rPr sz="2600" spc="-15" dirty="0">
                <a:latin typeface="Carlito"/>
                <a:cs typeface="Carlito"/>
              </a:rPr>
              <a:t>genera </a:t>
            </a:r>
            <a:r>
              <a:rPr sz="2600" spc="-10" dirty="0">
                <a:latin typeface="Carlito"/>
                <a:cs typeface="Carlito"/>
              </a:rPr>
              <a:t>are </a:t>
            </a:r>
            <a:r>
              <a:rPr sz="2600" spc="-5" dirty="0">
                <a:latin typeface="Carlito"/>
                <a:cs typeface="Carlito"/>
              </a:rPr>
              <a:t>very </a:t>
            </a:r>
            <a:r>
              <a:rPr sz="2600" spc="-10" dirty="0">
                <a:latin typeface="Carlito"/>
                <a:cs typeface="Carlito"/>
              </a:rPr>
              <a:t>difficult </a:t>
            </a:r>
            <a:r>
              <a:rPr sz="2600" spc="-15" dirty="0">
                <a:latin typeface="Carlito"/>
                <a:cs typeface="Carlito"/>
              </a:rPr>
              <a:t>to </a:t>
            </a:r>
            <a:r>
              <a:rPr sz="2600" dirty="0">
                <a:latin typeface="Carlito"/>
                <a:cs typeface="Carlito"/>
              </a:rPr>
              <a:t>classify  </a:t>
            </a:r>
            <a:r>
              <a:rPr sz="2600" spc="-5" dirty="0">
                <a:latin typeface="Carlito"/>
                <a:cs typeface="Carlito"/>
              </a:rPr>
              <a:t>because of </a:t>
            </a:r>
            <a:r>
              <a:rPr sz="2600" dirty="0">
                <a:latin typeface="Carlito"/>
                <a:cs typeface="Carlito"/>
              </a:rPr>
              <a:t>a </a:t>
            </a:r>
            <a:r>
              <a:rPr sz="2600" spc="-5" dirty="0">
                <a:latin typeface="Carlito"/>
                <a:cs typeface="Carlito"/>
              </a:rPr>
              <a:t>highly </a:t>
            </a:r>
            <a:r>
              <a:rPr sz="2600" spc="-10" dirty="0">
                <a:latin typeface="Carlito"/>
                <a:cs typeface="Carlito"/>
              </a:rPr>
              <a:t>niche-dependent</a:t>
            </a:r>
            <a:r>
              <a:rPr sz="2600" spc="-55" dirty="0">
                <a:solidFill>
                  <a:srgbClr val="0000FF"/>
                </a:solidFill>
                <a:latin typeface="Carlito"/>
                <a:cs typeface="Carlito"/>
              </a:rPr>
              <a:t> </a:t>
            </a:r>
            <a:r>
              <a:rPr sz="2600" u="heavy" spc="-5" dirty="0">
                <a:solidFill>
                  <a:srgbClr val="0000FF"/>
                </a:solidFill>
                <a:uFill>
                  <a:solidFill>
                    <a:srgbClr val="0000FF"/>
                  </a:solidFill>
                </a:uFill>
                <a:latin typeface="Carlito"/>
                <a:cs typeface="Carlito"/>
                <a:hlinkClick r:id="rId2"/>
              </a:rPr>
              <a:t>phenotype</a:t>
            </a:r>
            <a:r>
              <a:rPr sz="2600" spc="-5" dirty="0">
                <a:latin typeface="Carlito"/>
                <a:cs typeface="Carlito"/>
              </a:rPr>
              <a:t>.</a:t>
            </a:r>
            <a:endParaRPr sz="2600">
              <a:latin typeface="Carlito"/>
              <a:cs typeface="Carlito"/>
            </a:endParaRPr>
          </a:p>
          <a:p>
            <a:pPr marL="355600" marR="5080" indent="-342900" algn="just">
              <a:lnSpc>
                <a:spcPct val="80000"/>
              </a:lnSpc>
              <a:spcBef>
                <a:spcPts val="625"/>
              </a:spcBef>
              <a:buFont typeface="Arial"/>
              <a:buChar char="•"/>
              <a:tabLst>
                <a:tab pos="355600" algn="l"/>
              </a:tabLst>
            </a:pPr>
            <a:r>
              <a:rPr sz="2600" spc="-10" dirty="0">
                <a:latin typeface="Carlito"/>
                <a:cs typeface="Carlito"/>
              </a:rPr>
              <a:t>For </a:t>
            </a:r>
            <a:r>
              <a:rPr sz="2600" spc="-15" dirty="0">
                <a:latin typeface="Carlito"/>
                <a:cs typeface="Carlito"/>
              </a:rPr>
              <a:t>example,</a:t>
            </a:r>
            <a:r>
              <a:rPr sz="2600" spc="-15" dirty="0">
                <a:solidFill>
                  <a:srgbClr val="0000FF"/>
                </a:solidFill>
                <a:latin typeface="Carlito"/>
                <a:cs typeface="Carlito"/>
              </a:rPr>
              <a:t> </a:t>
            </a:r>
            <a:r>
              <a:rPr sz="2600" i="1" u="heavy" spc="-5" dirty="0">
                <a:solidFill>
                  <a:srgbClr val="0000FF"/>
                </a:solidFill>
                <a:uFill>
                  <a:solidFill>
                    <a:srgbClr val="0000FF"/>
                  </a:solidFill>
                </a:uFill>
                <a:latin typeface="Carlito"/>
                <a:cs typeface="Carlito"/>
                <a:hlinkClick r:id="rId3"/>
              </a:rPr>
              <a:t>Nocardia</a:t>
            </a:r>
            <a:r>
              <a:rPr sz="2600" i="1" spc="-5" dirty="0">
                <a:solidFill>
                  <a:srgbClr val="0000FF"/>
                </a:solidFill>
                <a:latin typeface="Carlito"/>
                <a:cs typeface="Carlito"/>
                <a:hlinkClick r:id="rId3"/>
              </a:rPr>
              <a:t> </a:t>
            </a:r>
            <a:r>
              <a:rPr sz="2600" spc="-15" dirty="0">
                <a:latin typeface="Carlito"/>
                <a:cs typeface="Carlito"/>
              </a:rPr>
              <a:t>contains </a:t>
            </a:r>
            <a:r>
              <a:rPr sz="2600" spc="-20" dirty="0">
                <a:latin typeface="Carlito"/>
                <a:cs typeface="Carlito"/>
              </a:rPr>
              <a:t>several </a:t>
            </a:r>
            <a:r>
              <a:rPr sz="2600" spc="-5" dirty="0">
                <a:latin typeface="Carlito"/>
                <a:cs typeface="Carlito"/>
              </a:rPr>
              <a:t>phenotypes </a:t>
            </a:r>
            <a:r>
              <a:rPr sz="2600" spc="-20" dirty="0">
                <a:latin typeface="Carlito"/>
                <a:cs typeface="Carlito"/>
              </a:rPr>
              <a:t>first  </a:t>
            </a:r>
            <a:r>
              <a:rPr sz="2600" spc="-10" dirty="0">
                <a:latin typeface="Carlito"/>
                <a:cs typeface="Carlito"/>
              </a:rPr>
              <a:t>believed </a:t>
            </a:r>
            <a:r>
              <a:rPr sz="2600" spc="-15" dirty="0">
                <a:latin typeface="Carlito"/>
                <a:cs typeface="Carlito"/>
              </a:rPr>
              <a:t>to </a:t>
            </a:r>
            <a:r>
              <a:rPr sz="2600" spc="-5" dirty="0">
                <a:latin typeface="Carlito"/>
                <a:cs typeface="Carlito"/>
              </a:rPr>
              <a:t>be </a:t>
            </a:r>
            <a:r>
              <a:rPr sz="2600" spc="-10" dirty="0">
                <a:latin typeface="Carlito"/>
                <a:cs typeface="Carlito"/>
              </a:rPr>
              <a:t>distinct </a:t>
            </a:r>
            <a:r>
              <a:rPr sz="2600" spc="-5" dirty="0">
                <a:latin typeface="Carlito"/>
                <a:cs typeface="Carlito"/>
              </a:rPr>
              <a:t>species </a:t>
            </a:r>
            <a:r>
              <a:rPr sz="2600" spc="-25" dirty="0">
                <a:latin typeface="Carlito"/>
                <a:cs typeface="Carlito"/>
              </a:rPr>
              <a:t>before </a:t>
            </a:r>
            <a:r>
              <a:rPr sz="2600" spc="-5" dirty="0">
                <a:latin typeface="Carlito"/>
                <a:cs typeface="Carlito"/>
              </a:rPr>
              <a:t>their </a:t>
            </a:r>
            <a:r>
              <a:rPr sz="2600" spc="-15" dirty="0">
                <a:latin typeface="Carlito"/>
                <a:cs typeface="Carlito"/>
              </a:rPr>
              <a:t>differences  were </a:t>
            </a:r>
            <a:r>
              <a:rPr sz="2600" spc="-5" dirty="0">
                <a:latin typeface="Carlito"/>
                <a:cs typeface="Carlito"/>
              </a:rPr>
              <a:t>shown </a:t>
            </a:r>
            <a:r>
              <a:rPr sz="2600" spc="-15" dirty="0">
                <a:latin typeface="Carlito"/>
                <a:cs typeface="Carlito"/>
              </a:rPr>
              <a:t>to </a:t>
            </a:r>
            <a:r>
              <a:rPr sz="2600" spc="-10" dirty="0">
                <a:latin typeface="Carlito"/>
                <a:cs typeface="Carlito"/>
              </a:rPr>
              <a:t>be entirely dependent </a:t>
            </a:r>
            <a:r>
              <a:rPr sz="2600" spc="-5" dirty="0">
                <a:latin typeface="Carlito"/>
                <a:cs typeface="Carlito"/>
              </a:rPr>
              <a:t>on their </a:t>
            </a:r>
            <a:r>
              <a:rPr sz="2600" spc="-10" dirty="0">
                <a:latin typeface="Carlito"/>
                <a:cs typeface="Carlito"/>
              </a:rPr>
              <a:t>growth  </a:t>
            </a:r>
            <a:r>
              <a:rPr sz="2600" spc="-5" dirty="0">
                <a:latin typeface="Carlito"/>
                <a:cs typeface="Carlito"/>
              </a:rPr>
              <a:t>conditions.</a:t>
            </a:r>
            <a:endParaRPr sz="2600">
              <a:latin typeface="Carlito"/>
              <a:cs typeface="Carlito"/>
            </a:endParaRPr>
          </a:p>
          <a:p>
            <a:pPr marL="355600" marR="5080" indent="-342900" algn="just">
              <a:lnSpc>
                <a:spcPct val="80000"/>
              </a:lnSpc>
              <a:spcBef>
                <a:spcPts val="625"/>
              </a:spcBef>
              <a:buFont typeface="Arial"/>
              <a:buChar char="•"/>
              <a:tabLst>
                <a:tab pos="355600" algn="l"/>
              </a:tabLst>
            </a:pPr>
            <a:r>
              <a:rPr sz="2600" spc="-10" dirty="0">
                <a:solidFill>
                  <a:srgbClr val="C00000"/>
                </a:solidFill>
                <a:latin typeface="Carlito"/>
                <a:cs typeface="Carlito"/>
              </a:rPr>
              <a:t>Actinomycetales are generally gram-positive </a:t>
            </a:r>
            <a:r>
              <a:rPr sz="2600" dirty="0">
                <a:solidFill>
                  <a:srgbClr val="C00000"/>
                </a:solidFill>
                <a:latin typeface="Carlito"/>
                <a:cs typeface="Carlito"/>
              </a:rPr>
              <a:t>and  </a:t>
            </a:r>
            <a:r>
              <a:rPr sz="2600" spc="-5" dirty="0">
                <a:solidFill>
                  <a:srgbClr val="C00000"/>
                </a:solidFill>
                <a:latin typeface="Carlito"/>
                <a:cs typeface="Carlito"/>
              </a:rPr>
              <a:t>anaerobic </a:t>
            </a:r>
            <a:r>
              <a:rPr sz="2600" dirty="0">
                <a:solidFill>
                  <a:srgbClr val="C00000"/>
                </a:solidFill>
                <a:latin typeface="Carlito"/>
                <a:cs typeface="Carlito"/>
              </a:rPr>
              <a:t>and </a:t>
            </a:r>
            <a:r>
              <a:rPr sz="2600" spc="-20" dirty="0">
                <a:solidFill>
                  <a:srgbClr val="C00000"/>
                </a:solidFill>
                <a:latin typeface="Carlito"/>
                <a:cs typeface="Carlito"/>
              </a:rPr>
              <a:t>have </a:t>
            </a:r>
            <a:r>
              <a:rPr sz="2600" spc="-10" dirty="0">
                <a:solidFill>
                  <a:srgbClr val="C00000"/>
                </a:solidFill>
                <a:latin typeface="Carlito"/>
                <a:cs typeface="Carlito"/>
              </a:rPr>
              <a:t>mycelium </a:t>
            </a:r>
            <a:r>
              <a:rPr sz="2600" dirty="0">
                <a:solidFill>
                  <a:srgbClr val="C00000"/>
                </a:solidFill>
                <a:latin typeface="Carlito"/>
                <a:cs typeface="Carlito"/>
              </a:rPr>
              <a:t>in a </a:t>
            </a:r>
            <a:r>
              <a:rPr sz="2600" spc="-10" dirty="0">
                <a:solidFill>
                  <a:srgbClr val="C00000"/>
                </a:solidFill>
                <a:latin typeface="Carlito"/>
                <a:cs typeface="Carlito"/>
              </a:rPr>
              <a:t>filamentous </a:t>
            </a:r>
            <a:r>
              <a:rPr sz="2600" spc="-5" dirty="0">
                <a:solidFill>
                  <a:srgbClr val="C00000"/>
                </a:solidFill>
                <a:latin typeface="Carlito"/>
                <a:cs typeface="Carlito"/>
              </a:rPr>
              <a:t>and  branching </a:t>
            </a:r>
            <a:r>
              <a:rPr sz="2600" spc="-10" dirty="0">
                <a:solidFill>
                  <a:srgbClr val="C00000"/>
                </a:solidFill>
                <a:latin typeface="Carlito"/>
                <a:cs typeface="Carlito"/>
              </a:rPr>
              <a:t>growth </a:t>
            </a:r>
            <a:r>
              <a:rPr sz="2600" spc="-15" dirty="0">
                <a:solidFill>
                  <a:srgbClr val="C00000"/>
                </a:solidFill>
                <a:latin typeface="Carlito"/>
                <a:cs typeface="Carlito"/>
              </a:rPr>
              <a:t>pattern</a:t>
            </a:r>
            <a:r>
              <a:rPr sz="2600" spc="-15" dirty="0">
                <a:latin typeface="Carlito"/>
                <a:cs typeface="Carlito"/>
              </a:rPr>
              <a:t>. </a:t>
            </a:r>
            <a:r>
              <a:rPr sz="2600" spc="-5" dirty="0">
                <a:latin typeface="Carlito"/>
                <a:cs typeface="Carlito"/>
              </a:rPr>
              <a:t>Some </a:t>
            </a:r>
            <a:r>
              <a:rPr sz="2600" dirty="0">
                <a:latin typeface="Carlito"/>
                <a:cs typeface="Carlito"/>
              </a:rPr>
              <a:t>actinobacteria </a:t>
            </a:r>
            <a:r>
              <a:rPr sz="2600" spc="-10" dirty="0">
                <a:latin typeface="Carlito"/>
                <a:cs typeface="Carlito"/>
              </a:rPr>
              <a:t>can </a:t>
            </a:r>
            <a:r>
              <a:rPr sz="2600" spc="-15" dirty="0">
                <a:latin typeface="Carlito"/>
                <a:cs typeface="Carlito"/>
              </a:rPr>
              <a:t>form  </a:t>
            </a:r>
            <a:r>
              <a:rPr sz="2600" spc="-10" dirty="0">
                <a:latin typeface="Carlito"/>
                <a:cs typeface="Carlito"/>
              </a:rPr>
              <a:t>rod- </a:t>
            </a:r>
            <a:r>
              <a:rPr sz="2600" spc="-5" dirty="0">
                <a:latin typeface="Carlito"/>
                <a:cs typeface="Carlito"/>
              </a:rPr>
              <a:t>or coccoid-shaped </a:t>
            </a:r>
            <a:r>
              <a:rPr sz="2600" spc="-15" dirty="0">
                <a:latin typeface="Carlito"/>
                <a:cs typeface="Carlito"/>
              </a:rPr>
              <a:t>forms, </a:t>
            </a:r>
            <a:r>
              <a:rPr sz="2600" dirty="0">
                <a:latin typeface="Carlito"/>
                <a:cs typeface="Carlito"/>
              </a:rPr>
              <a:t>while </a:t>
            </a:r>
            <a:r>
              <a:rPr sz="2600" spc="-15" dirty="0">
                <a:latin typeface="Carlito"/>
                <a:cs typeface="Carlito"/>
              </a:rPr>
              <a:t>others</a:t>
            </a:r>
            <a:r>
              <a:rPr sz="2600" spc="555" dirty="0">
                <a:latin typeface="Carlito"/>
                <a:cs typeface="Carlito"/>
              </a:rPr>
              <a:t> </a:t>
            </a:r>
            <a:r>
              <a:rPr sz="2600" spc="-10" dirty="0">
                <a:latin typeface="Carlito"/>
                <a:cs typeface="Carlito"/>
              </a:rPr>
              <a:t>can </a:t>
            </a:r>
            <a:r>
              <a:rPr sz="2600" spc="-20" dirty="0">
                <a:latin typeface="Carlito"/>
                <a:cs typeface="Carlito"/>
              </a:rPr>
              <a:t>form  </a:t>
            </a:r>
            <a:r>
              <a:rPr sz="2600" spc="-10" dirty="0">
                <a:latin typeface="Carlito"/>
                <a:cs typeface="Carlito"/>
              </a:rPr>
              <a:t>spores </a:t>
            </a:r>
            <a:r>
              <a:rPr sz="2600" spc="-5" dirty="0">
                <a:latin typeface="Carlito"/>
                <a:cs typeface="Carlito"/>
              </a:rPr>
              <a:t>on </a:t>
            </a:r>
            <a:r>
              <a:rPr sz="2600" dirty="0">
                <a:latin typeface="Carlito"/>
                <a:cs typeface="Carlito"/>
              </a:rPr>
              <a:t>aerial</a:t>
            </a:r>
            <a:r>
              <a:rPr sz="2600" spc="-10" dirty="0">
                <a:latin typeface="Carlito"/>
                <a:cs typeface="Carlito"/>
              </a:rPr>
              <a:t> hyphae.</a:t>
            </a:r>
            <a:endParaRPr sz="2600">
              <a:latin typeface="Carlito"/>
              <a:cs typeface="Carlito"/>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10561" y="381761"/>
            <a:ext cx="4038600" cy="533400"/>
          </a:xfrm>
          <a:prstGeom prst="rect">
            <a:avLst/>
          </a:prstGeom>
          <a:ln w="25907">
            <a:solidFill>
              <a:srgbClr val="000000"/>
            </a:solidFill>
          </a:ln>
        </p:spPr>
        <p:txBody>
          <a:bodyPr vert="horz" wrap="square" lIns="0" tIns="113030" rIns="0" bIns="0" rtlCol="0">
            <a:spAutoFit/>
          </a:bodyPr>
          <a:lstStyle/>
          <a:p>
            <a:pPr algn="ctr">
              <a:lnSpc>
                <a:spcPct val="100000"/>
              </a:lnSpc>
              <a:spcBef>
                <a:spcPts val="890"/>
              </a:spcBef>
            </a:pPr>
            <a:r>
              <a:rPr sz="1800" spc="-10" dirty="0"/>
              <a:t>Strains </a:t>
            </a:r>
            <a:r>
              <a:rPr sz="1800" spc="-5" dirty="0"/>
              <a:t>of </a:t>
            </a:r>
            <a:r>
              <a:rPr sz="1800" spc="-15" dirty="0"/>
              <a:t>actinomycetes</a:t>
            </a:r>
            <a:r>
              <a:rPr sz="1800" spc="45" dirty="0"/>
              <a:t> </a:t>
            </a:r>
            <a:r>
              <a:rPr sz="1800" spc="-10" dirty="0"/>
              <a:t>isolated</a:t>
            </a:r>
            <a:endParaRPr sz="1800"/>
          </a:p>
        </p:txBody>
      </p:sp>
      <p:grpSp>
        <p:nvGrpSpPr>
          <p:cNvPr id="3" name="object 3"/>
          <p:cNvGrpSpPr/>
          <p:nvPr/>
        </p:nvGrpSpPr>
        <p:grpSpPr>
          <a:xfrm>
            <a:off x="140144" y="894588"/>
            <a:ext cx="8293734" cy="4529455"/>
            <a:chOff x="140144" y="894588"/>
            <a:chExt cx="8293734" cy="4529455"/>
          </a:xfrm>
        </p:grpSpPr>
        <p:sp>
          <p:nvSpPr>
            <p:cNvPr id="4" name="object 4"/>
            <p:cNvSpPr/>
            <p:nvPr/>
          </p:nvSpPr>
          <p:spPr>
            <a:xfrm>
              <a:off x="3880103" y="894588"/>
              <a:ext cx="315467" cy="733043"/>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3978021" y="916686"/>
              <a:ext cx="120650" cy="533400"/>
            </a:xfrm>
            <a:custGeom>
              <a:avLst/>
              <a:gdLst/>
              <a:ahLst/>
              <a:cxnLst/>
              <a:rect l="l" t="t" r="r" b="b"/>
              <a:pathLst>
                <a:path w="120650" h="533400">
                  <a:moveTo>
                    <a:pt x="14477" y="415036"/>
                  </a:moveTo>
                  <a:lnTo>
                    <a:pt x="2158" y="422275"/>
                  </a:lnTo>
                  <a:lnTo>
                    <a:pt x="0" y="430149"/>
                  </a:lnTo>
                  <a:lnTo>
                    <a:pt x="3555" y="436372"/>
                  </a:lnTo>
                  <a:lnTo>
                    <a:pt x="59816" y="533400"/>
                  </a:lnTo>
                  <a:lnTo>
                    <a:pt x="74885" y="507746"/>
                  </a:lnTo>
                  <a:lnTo>
                    <a:pt x="46989" y="507746"/>
                  </a:lnTo>
                  <a:lnTo>
                    <a:pt x="47067" y="482019"/>
                  </a:lnTo>
                  <a:lnTo>
                    <a:pt x="47054" y="459713"/>
                  </a:lnTo>
                  <a:lnTo>
                    <a:pt x="26034" y="423417"/>
                  </a:lnTo>
                  <a:lnTo>
                    <a:pt x="22351" y="417194"/>
                  </a:lnTo>
                  <a:lnTo>
                    <a:pt x="14477" y="415036"/>
                  </a:lnTo>
                  <a:close/>
                </a:path>
                <a:path w="120650" h="533400">
                  <a:moveTo>
                    <a:pt x="47133" y="459850"/>
                  </a:moveTo>
                  <a:lnTo>
                    <a:pt x="46989" y="507746"/>
                  </a:lnTo>
                  <a:lnTo>
                    <a:pt x="72898" y="507746"/>
                  </a:lnTo>
                  <a:lnTo>
                    <a:pt x="72917" y="501268"/>
                  </a:lnTo>
                  <a:lnTo>
                    <a:pt x="48767" y="501141"/>
                  </a:lnTo>
                  <a:lnTo>
                    <a:pt x="59972" y="482019"/>
                  </a:lnTo>
                  <a:lnTo>
                    <a:pt x="47133" y="459850"/>
                  </a:lnTo>
                  <a:close/>
                </a:path>
                <a:path w="120650" h="533400">
                  <a:moveTo>
                    <a:pt x="105917" y="415416"/>
                  </a:moveTo>
                  <a:lnTo>
                    <a:pt x="97916" y="417449"/>
                  </a:lnTo>
                  <a:lnTo>
                    <a:pt x="94233" y="423544"/>
                  </a:lnTo>
                  <a:lnTo>
                    <a:pt x="73042" y="459713"/>
                  </a:lnTo>
                  <a:lnTo>
                    <a:pt x="72898" y="507746"/>
                  </a:lnTo>
                  <a:lnTo>
                    <a:pt x="74885" y="507746"/>
                  </a:lnTo>
                  <a:lnTo>
                    <a:pt x="116586" y="436752"/>
                  </a:lnTo>
                  <a:lnTo>
                    <a:pt x="120268" y="430529"/>
                  </a:lnTo>
                  <a:lnTo>
                    <a:pt x="118237" y="422655"/>
                  </a:lnTo>
                  <a:lnTo>
                    <a:pt x="105917" y="415416"/>
                  </a:lnTo>
                  <a:close/>
                </a:path>
                <a:path w="120650" h="533400">
                  <a:moveTo>
                    <a:pt x="59972" y="482019"/>
                  </a:moveTo>
                  <a:lnTo>
                    <a:pt x="48767" y="501141"/>
                  </a:lnTo>
                  <a:lnTo>
                    <a:pt x="71119" y="501268"/>
                  </a:lnTo>
                  <a:lnTo>
                    <a:pt x="59972" y="482019"/>
                  </a:lnTo>
                  <a:close/>
                </a:path>
                <a:path w="120650" h="533400">
                  <a:moveTo>
                    <a:pt x="73042" y="459713"/>
                  </a:moveTo>
                  <a:lnTo>
                    <a:pt x="59972" y="482019"/>
                  </a:lnTo>
                  <a:lnTo>
                    <a:pt x="71119" y="501268"/>
                  </a:lnTo>
                  <a:lnTo>
                    <a:pt x="72917" y="501268"/>
                  </a:lnTo>
                  <a:lnTo>
                    <a:pt x="73042" y="459713"/>
                  </a:lnTo>
                  <a:close/>
                </a:path>
                <a:path w="120650" h="533400">
                  <a:moveTo>
                    <a:pt x="74421" y="0"/>
                  </a:moveTo>
                  <a:lnTo>
                    <a:pt x="48513" y="0"/>
                  </a:lnTo>
                  <a:lnTo>
                    <a:pt x="47133" y="459850"/>
                  </a:lnTo>
                  <a:lnTo>
                    <a:pt x="59972" y="482019"/>
                  </a:lnTo>
                  <a:lnTo>
                    <a:pt x="73042" y="459713"/>
                  </a:lnTo>
                  <a:lnTo>
                    <a:pt x="74421" y="0"/>
                  </a:lnTo>
                  <a:close/>
                </a:path>
              </a:pathLst>
            </a:custGeom>
            <a:solidFill>
              <a:srgbClr val="000000"/>
            </a:solidFill>
          </p:spPr>
          <p:txBody>
            <a:bodyPr wrap="square" lIns="0" tIns="0" rIns="0" bIns="0" rtlCol="0"/>
            <a:lstStyle/>
            <a:p>
              <a:endParaRPr/>
            </a:p>
          </p:txBody>
        </p:sp>
        <p:sp>
          <p:nvSpPr>
            <p:cNvPr id="6" name="object 6"/>
            <p:cNvSpPr/>
            <p:nvPr/>
          </p:nvSpPr>
          <p:spPr>
            <a:xfrm>
              <a:off x="685800" y="1447800"/>
              <a:ext cx="7696200" cy="1905"/>
            </a:xfrm>
            <a:custGeom>
              <a:avLst/>
              <a:gdLst/>
              <a:ahLst/>
              <a:cxnLst/>
              <a:rect l="l" t="t" r="r" b="b"/>
              <a:pathLst>
                <a:path w="7696200" h="1905">
                  <a:moveTo>
                    <a:pt x="0" y="0"/>
                  </a:moveTo>
                  <a:lnTo>
                    <a:pt x="7696200" y="1650"/>
                  </a:lnTo>
                </a:path>
              </a:pathLst>
            </a:custGeom>
            <a:ln w="9144">
              <a:solidFill>
                <a:srgbClr val="497DBA"/>
              </a:solidFill>
            </a:ln>
          </p:spPr>
          <p:txBody>
            <a:bodyPr wrap="square" lIns="0" tIns="0" rIns="0" bIns="0" rtlCol="0"/>
            <a:lstStyle/>
            <a:p>
              <a:endParaRPr/>
            </a:p>
          </p:txBody>
        </p:sp>
        <p:sp>
          <p:nvSpPr>
            <p:cNvPr id="7" name="object 7"/>
            <p:cNvSpPr/>
            <p:nvPr/>
          </p:nvSpPr>
          <p:spPr>
            <a:xfrm>
              <a:off x="634326" y="1447799"/>
              <a:ext cx="7799705" cy="609600"/>
            </a:xfrm>
            <a:custGeom>
              <a:avLst/>
              <a:gdLst/>
              <a:ahLst/>
              <a:cxnLst/>
              <a:rect l="l" t="t" r="r" b="b"/>
              <a:pathLst>
                <a:path w="7799705" h="609600">
                  <a:moveTo>
                    <a:pt x="103403" y="521081"/>
                  </a:moveTo>
                  <a:lnTo>
                    <a:pt x="102387" y="517271"/>
                  </a:lnTo>
                  <a:lnTo>
                    <a:pt x="96342" y="513715"/>
                  </a:lnTo>
                  <a:lnTo>
                    <a:pt x="92456" y="514731"/>
                  </a:lnTo>
                  <a:lnTo>
                    <a:pt x="57937" y="573544"/>
                  </a:lnTo>
                  <a:lnTo>
                    <a:pt x="57861" y="593852"/>
                  </a:lnTo>
                  <a:lnTo>
                    <a:pt x="57912" y="573582"/>
                  </a:lnTo>
                  <a:lnTo>
                    <a:pt x="59410" y="0"/>
                  </a:lnTo>
                  <a:lnTo>
                    <a:pt x="46710" y="0"/>
                  </a:lnTo>
                  <a:lnTo>
                    <a:pt x="45364" y="517017"/>
                  </a:lnTo>
                  <a:lnTo>
                    <a:pt x="45237" y="573582"/>
                  </a:lnTo>
                  <a:lnTo>
                    <a:pt x="51536" y="584454"/>
                  </a:lnTo>
                  <a:lnTo>
                    <a:pt x="45212" y="573544"/>
                  </a:lnTo>
                  <a:lnTo>
                    <a:pt x="10985" y="514477"/>
                  </a:lnTo>
                  <a:lnTo>
                    <a:pt x="7099" y="513461"/>
                  </a:lnTo>
                  <a:lnTo>
                    <a:pt x="1041" y="517017"/>
                  </a:lnTo>
                  <a:lnTo>
                    <a:pt x="0" y="520827"/>
                  </a:lnTo>
                  <a:lnTo>
                    <a:pt x="51473" y="609600"/>
                  </a:lnTo>
                  <a:lnTo>
                    <a:pt x="58839" y="597027"/>
                  </a:lnTo>
                  <a:lnTo>
                    <a:pt x="103403" y="521081"/>
                  </a:lnTo>
                  <a:close/>
                </a:path>
                <a:path w="7799705" h="609600">
                  <a:moveTo>
                    <a:pt x="2313089" y="444881"/>
                  </a:moveTo>
                  <a:lnTo>
                    <a:pt x="2312073" y="440944"/>
                  </a:lnTo>
                  <a:lnTo>
                    <a:pt x="2305977" y="437388"/>
                  </a:lnTo>
                  <a:lnTo>
                    <a:pt x="2302167" y="438404"/>
                  </a:lnTo>
                  <a:lnTo>
                    <a:pt x="2267661" y="497382"/>
                  </a:lnTo>
                  <a:lnTo>
                    <a:pt x="2268385" y="0"/>
                  </a:lnTo>
                  <a:lnTo>
                    <a:pt x="2255685" y="0"/>
                  </a:lnTo>
                  <a:lnTo>
                    <a:pt x="2255037" y="437261"/>
                  </a:lnTo>
                  <a:lnTo>
                    <a:pt x="2254961" y="497408"/>
                  </a:lnTo>
                  <a:lnTo>
                    <a:pt x="2220633" y="438277"/>
                  </a:lnTo>
                  <a:lnTo>
                    <a:pt x="2216823" y="437261"/>
                  </a:lnTo>
                  <a:lnTo>
                    <a:pt x="2210727" y="440817"/>
                  </a:lnTo>
                  <a:lnTo>
                    <a:pt x="2209711" y="444754"/>
                  </a:lnTo>
                  <a:lnTo>
                    <a:pt x="2261273" y="533400"/>
                  </a:lnTo>
                  <a:lnTo>
                    <a:pt x="2268626" y="520827"/>
                  </a:lnTo>
                  <a:lnTo>
                    <a:pt x="2313089" y="444881"/>
                  </a:lnTo>
                  <a:close/>
                </a:path>
                <a:path w="7799705" h="609600">
                  <a:moveTo>
                    <a:pt x="5513489" y="444119"/>
                  </a:moveTo>
                  <a:lnTo>
                    <a:pt x="5512473" y="440182"/>
                  </a:lnTo>
                  <a:lnTo>
                    <a:pt x="5506377" y="436626"/>
                  </a:lnTo>
                  <a:lnTo>
                    <a:pt x="5502567" y="437642"/>
                  </a:lnTo>
                  <a:lnTo>
                    <a:pt x="5468048" y="496544"/>
                  </a:lnTo>
                  <a:lnTo>
                    <a:pt x="5468137" y="436499"/>
                  </a:lnTo>
                  <a:lnTo>
                    <a:pt x="5468785" y="0"/>
                  </a:lnTo>
                  <a:lnTo>
                    <a:pt x="5456085" y="0"/>
                  </a:lnTo>
                  <a:lnTo>
                    <a:pt x="5455348" y="496620"/>
                  </a:lnTo>
                  <a:lnTo>
                    <a:pt x="5455323" y="520065"/>
                  </a:lnTo>
                  <a:lnTo>
                    <a:pt x="5455310" y="496544"/>
                  </a:lnTo>
                  <a:lnTo>
                    <a:pt x="5421033" y="437515"/>
                  </a:lnTo>
                  <a:lnTo>
                    <a:pt x="5417223" y="436499"/>
                  </a:lnTo>
                  <a:lnTo>
                    <a:pt x="5411127" y="440055"/>
                  </a:lnTo>
                  <a:lnTo>
                    <a:pt x="5410111" y="443865"/>
                  </a:lnTo>
                  <a:lnTo>
                    <a:pt x="5461673" y="532638"/>
                  </a:lnTo>
                  <a:lnTo>
                    <a:pt x="5469026" y="520065"/>
                  </a:lnTo>
                  <a:lnTo>
                    <a:pt x="5513489" y="444119"/>
                  </a:lnTo>
                  <a:close/>
                </a:path>
                <a:path w="7799705" h="609600">
                  <a:moveTo>
                    <a:pt x="7799489" y="367919"/>
                  </a:moveTo>
                  <a:lnTo>
                    <a:pt x="7798473" y="363982"/>
                  </a:lnTo>
                  <a:lnTo>
                    <a:pt x="7795425" y="362204"/>
                  </a:lnTo>
                  <a:lnTo>
                    <a:pt x="7792504" y="360426"/>
                  </a:lnTo>
                  <a:lnTo>
                    <a:pt x="7788567" y="361442"/>
                  </a:lnTo>
                  <a:lnTo>
                    <a:pt x="7754061" y="420344"/>
                  </a:lnTo>
                  <a:lnTo>
                    <a:pt x="7754785" y="0"/>
                  </a:lnTo>
                  <a:lnTo>
                    <a:pt x="7742085" y="0"/>
                  </a:lnTo>
                  <a:lnTo>
                    <a:pt x="7741361" y="420420"/>
                  </a:lnTo>
                  <a:lnTo>
                    <a:pt x="7741323" y="443865"/>
                  </a:lnTo>
                  <a:lnTo>
                    <a:pt x="7741310" y="420344"/>
                  </a:lnTo>
                  <a:lnTo>
                    <a:pt x="7708811" y="364363"/>
                  </a:lnTo>
                  <a:lnTo>
                    <a:pt x="7707160" y="361315"/>
                  </a:lnTo>
                  <a:lnTo>
                    <a:pt x="7703223" y="360299"/>
                  </a:lnTo>
                  <a:lnTo>
                    <a:pt x="7697127" y="363855"/>
                  </a:lnTo>
                  <a:lnTo>
                    <a:pt x="7696111" y="367665"/>
                  </a:lnTo>
                  <a:lnTo>
                    <a:pt x="7747673" y="456438"/>
                  </a:lnTo>
                  <a:lnTo>
                    <a:pt x="7755026" y="443865"/>
                  </a:lnTo>
                  <a:lnTo>
                    <a:pt x="7799489" y="367919"/>
                  </a:lnTo>
                  <a:close/>
                </a:path>
              </a:pathLst>
            </a:custGeom>
            <a:solidFill>
              <a:srgbClr val="497DBA"/>
            </a:solidFill>
          </p:spPr>
          <p:txBody>
            <a:bodyPr wrap="square" lIns="0" tIns="0" rIns="0" bIns="0" rtlCol="0"/>
            <a:lstStyle/>
            <a:p>
              <a:endParaRPr/>
            </a:p>
          </p:txBody>
        </p:sp>
        <p:sp>
          <p:nvSpPr>
            <p:cNvPr id="8" name="object 8"/>
            <p:cNvSpPr/>
            <p:nvPr/>
          </p:nvSpPr>
          <p:spPr>
            <a:xfrm>
              <a:off x="153161" y="2058162"/>
              <a:ext cx="1905000" cy="3352800"/>
            </a:xfrm>
            <a:custGeom>
              <a:avLst/>
              <a:gdLst/>
              <a:ahLst/>
              <a:cxnLst/>
              <a:rect l="l" t="t" r="r" b="b"/>
              <a:pathLst>
                <a:path w="1905000" h="3352800">
                  <a:moveTo>
                    <a:pt x="0" y="317500"/>
                  </a:moveTo>
                  <a:lnTo>
                    <a:pt x="3442" y="270573"/>
                  </a:lnTo>
                  <a:lnTo>
                    <a:pt x="13442" y="225788"/>
                  </a:lnTo>
                  <a:lnTo>
                    <a:pt x="29509" y="183634"/>
                  </a:lnTo>
                  <a:lnTo>
                    <a:pt x="51152" y="144601"/>
                  </a:lnTo>
                  <a:lnTo>
                    <a:pt x="77879" y="109181"/>
                  </a:lnTo>
                  <a:lnTo>
                    <a:pt x="109199" y="77865"/>
                  </a:lnTo>
                  <a:lnTo>
                    <a:pt x="144621" y="51141"/>
                  </a:lnTo>
                  <a:lnTo>
                    <a:pt x="183655" y="29503"/>
                  </a:lnTo>
                  <a:lnTo>
                    <a:pt x="225809" y="13439"/>
                  </a:lnTo>
                  <a:lnTo>
                    <a:pt x="270592" y="3441"/>
                  </a:lnTo>
                  <a:lnTo>
                    <a:pt x="317512" y="0"/>
                  </a:lnTo>
                  <a:lnTo>
                    <a:pt x="1587500" y="0"/>
                  </a:lnTo>
                  <a:lnTo>
                    <a:pt x="1634426" y="3441"/>
                  </a:lnTo>
                  <a:lnTo>
                    <a:pt x="1679211" y="13439"/>
                  </a:lnTo>
                  <a:lnTo>
                    <a:pt x="1721365" y="29503"/>
                  </a:lnTo>
                  <a:lnTo>
                    <a:pt x="1760398" y="51141"/>
                  </a:lnTo>
                  <a:lnTo>
                    <a:pt x="1795818" y="77865"/>
                  </a:lnTo>
                  <a:lnTo>
                    <a:pt x="1827134" y="109181"/>
                  </a:lnTo>
                  <a:lnTo>
                    <a:pt x="1853858" y="144601"/>
                  </a:lnTo>
                  <a:lnTo>
                    <a:pt x="1875496" y="183634"/>
                  </a:lnTo>
                  <a:lnTo>
                    <a:pt x="1891560" y="225788"/>
                  </a:lnTo>
                  <a:lnTo>
                    <a:pt x="1901558" y="270573"/>
                  </a:lnTo>
                  <a:lnTo>
                    <a:pt x="1905000" y="317500"/>
                  </a:lnTo>
                  <a:lnTo>
                    <a:pt x="1905000" y="3035300"/>
                  </a:lnTo>
                  <a:lnTo>
                    <a:pt x="1901558" y="3082226"/>
                  </a:lnTo>
                  <a:lnTo>
                    <a:pt x="1891560" y="3127011"/>
                  </a:lnTo>
                  <a:lnTo>
                    <a:pt x="1875496" y="3169165"/>
                  </a:lnTo>
                  <a:lnTo>
                    <a:pt x="1853858" y="3208198"/>
                  </a:lnTo>
                  <a:lnTo>
                    <a:pt x="1827134" y="3243618"/>
                  </a:lnTo>
                  <a:lnTo>
                    <a:pt x="1795818" y="3274934"/>
                  </a:lnTo>
                  <a:lnTo>
                    <a:pt x="1760398" y="3301658"/>
                  </a:lnTo>
                  <a:lnTo>
                    <a:pt x="1721365" y="3323296"/>
                  </a:lnTo>
                  <a:lnTo>
                    <a:pt x="1679211" y="3339360"/>
                  </a:lnTo>
                  <a:lnTo>
                    <a:pt x="1634426" y="3349358"/>
                  </a:lnTo>
                  <a:lnTo>
                    <a:pt x="1587500" y="3352800"/>
                  </a:lnTo>
                  <a:lnTo>
                    <a:pt x="317512" y="3352800"/>
                  </a:lnTo>
                  <a:lnTo>
                    <a:pt x="270592" y="3349358"/>
                  </a:lnTo>
                  <a:lnTo>
                    <a:pt x="225809" y="3339360"/>
                  </a:lnTo>
                  <a:lnTo>
                    <a:pt x="183655" y="3323296"/>
                  </a:lnTo>
                  <a:lnTo>
                    <a:pt x="144621" y="3301658"/>
                  </a:lnTo>
                  <a:lnTo>
                    <a:pt x="109199" y="3274934"/>
                  </a:lnTo>
                  <a:lnTo>
                    <a:pt x="77879" y="3243618"/>
                  </a:lnTo>
                  <a:lnTo>
                    <a:pt x="51152" y="3208198"/>
                  </a:lnTo>
                  <a:lnTo>
                    <a:pt x="29509" y="3169165"/>
                  </a:lnTo>
                  <a:lnTo>
                    <a:pt x="13442" y="3127011"/>
                  </a:lnTo>
                  <a:lnTo>
                    <a:pt x="3442" y="3082226"/>
                  </a:lnTo>
                  <a:lnTo>
                    <a:pt x="0" y="3035300"/>
                  </a:lnTo>
                  <a:lnTo>
                    <a:pt x="0" y="317500"/>
                  </a:lnTo>
                  <a:close/>
                </a:path>
              </a:pathLst>
            </a:custGeom>
            <a:ln w="25908">
              <a:solidFill>
                <a:srgbClr val="0D0D0D"/>
              </a:solidFill>
            </a:ln>
          </p:spPr>
          <p:txBody>
            <a:bodyPr wrap="square" lIns="0" tIns="0" rIns="0" bIns="0" rtlCol="0"/>
            <a:lstStyle/>
            <a:p>
              <a:endParaRPr/>
            </a:p>
          </p:txBody>
        </p:sp>
      </p:grpSp>
      <p:sp>
        <p:nvSpPr>
          <p:cNvPr id="9" name="object 9"/>
          <p:cNvSpPr txBox="1"/>
          <p:nvPr/>
        </p:nvSpPr>
        <p:spPr>
          <a:xfrm>
            <a:off x="382625" y="2334895"/>
            <a:ext cx="1443355" cy="2769235"/>
          </a:xfrm>
          <a:prstGeom prst="rect">
            <a:avLst/>
          </a:prstGeom>
        </p:spPr>
        <p:txBody>
          <a:bodyPr vert="horz" wrap="square" lIns="0" tIns="12700" rIns="0" bIns="0" rtlCol="0">
            <a:spAutoFit/>
          </a:bodyPr>
          <a:lstStyle/>
          <a:p>
            <a:pPr marL="12065" marR="5080" indent="-1270" algn="ctr">
              <a:lnSpc>
                <a:spcPct val="100000"/>
              </a:lnSpc>
              <a:spcBef>
                <a:spcPts val="100"/>
              </a:spcBef>
            </a:pPr>
            <a:r>
              <a:rPr sz="1800" spc="-10" dirty="0">
                <a:solidFill>
                  <a:srgbClr val="FF0000"/>
                </a:solidFill>
                <a:latin typeface="Carlito"/>
                <a:cs typeface="Carlito"/>
              </a:rPr>
              <a:t>Morphological  </a:t>
            </a:r>
            <a:r>
              <a:rPr sz="1800" spc="-5" dirty="0">
                <a:solidFill>
                  <a:srgbClr val="FF0000"/>
                </a:solidFill>
                <a:latin typeface="Carlito"/>
                <a:cs typeface="Carlito"/>
              </a:rPr>
              <a:t>methods</a:t>
            </a:r>
            <a:r>
              <a:rPr sz="1800" spc="-5" dirty="0">
                <a:latin typeface="Carlito"/>
                <a:cs typeface="Carlito"/>
              </a:rPr>
              <a:t>:  (a</a:t>
            </a:r>
            <a:r>
              <a:rPr sz="1800" spc="-10" dirty="0">
                <a:latin typeface="Carlito"/>
                <a:cs typeface="Carlito"/>
              </a:rPr>
              <a:t>)</a:t>
            </a:r>
            <a:r>
              <a:rPr sz="1800" dirty="0">
                <a:latin typeface="Carlito"/>
                <a:cs typeface="Carlito"/>
              </a:rPr>
              <a:t>Ma</a:t>
            </a:r>
            <a:r>
              <a:rPr sz="1800" spc="-10" dirty="0">
                <a:latin typeface="Carlito"/>
                <a:cs typeface="Carlito"/>
              </a:rPr>
              <a:t>c</a:t>
            </a:r>
            <a:r>
              <a:rPr sz="1800" spc="-30" dirty="0">
                <a:latin typeface="Carlito"/>
                <a:cs typeface="Carlito"/>
              </a:rPr>
              <a:t>r</a:t>
            </a:r>
            <a:r>
              <a:rPr sz="1800" spc="-5" dirty="0">
                <a:latin typeface="Carlito"/>
                <a:cs typeface="Carlito"/>
              </a:rPr>
              <a:t>os</a:t>
            </a:r>
            <a:r>
              <a:rPr sz="1800" spc="-15" dirty="0">
                <a:latin typeface="Carlito"/>
                <a:cs typeface="Carlito"/>
              </a:rPr>
              <a:t>c</a:t>
            </a:r>
            <a:r>
              <a:rPr sz="1800" spc="-5" dirty="0">
                <a:latin typeface="Carlito"/>
                <a:cs typeface="Carlito"/>
              </a:rPr>
              <a:t>opic  methods</a:t>
            </a:r>
            <a:endParaRPr sz="1800">
              <a:latin typeface="Carlito"/>
              <a:cs typeface="Carlito"/>
            </a:endParaRPr>
          </a:p>
          <a:p>
            <a:pPr marL="36830" marR="27305" indent="49530" algn="ctr">
              <a:lnSpc>
                <a:spcPct val="100000"/>
              </a:lnSpc>
            </a:pPr>
            <a:r>
              <a:rPr sz="1800" spc="-10" dirty="0">
                <a:latin typeface="Carlito"/>
                <a:cs typeface="Carlito"/>
              </a:rPr>
              <a:t>•Cover </a:t>
            </a:r>
            <a:r>
              <a:rPr sz="1800" spc="-5" dirty="0">
                <a:latin typeface="Carlito"/>
                <a:cs typeface="Carlito"/>
              </a:rPr>
              <a:t>slip  </a:t>
            </a:r>
            <a:r>
              <a:rPr sz="1800" spc="-10" dirty="0">
                <a:latin typeface="Carlito"/>
                <a:cs typeface="Carlito"/>
              </a:rPr>
              <a:t>culture  </a:t>
            </a:r>
            <a:r>
              <a:rPr sz="1800" spc="-5" dirty="0">
                <a:latin typeface="Carlito"/>
                <a:cs typeface="Carlito"/>
              </a:rPr>
              <a:t>(b</a:t>
            </a:r>
            <a:r>
              <a:rPr sz="1800" spc="-10" dirty="0">
                <a:latin typeface="Carlito"/>
                <a:cs typeface="Carlito"/>
              </a:rPr>
              <a:t>)</a:t>
            </a:r>
            <a:r>
              <a:rPr sz="1800" dirty="0">
                <a:latin typeface="Carlito"/>
                <a:cs typeface="Carlito"/>
              </a:rPr>
              <a:t>M</a:t>
            </a:r>
            <a:r>
              <a:rPr sz="1800" spc="-10" dirty="0">
                <a:latin typeface="Carlito"/>
                <a:cs typeface="Carlito"/>
              </a:rPr>
              <a:t>ic</a:t>
            </a:r>
            <a:r>
              <a:rPr sz="1800" spc="-30" dirty="0">
                <a:latin typeface="Carlito"/>
                <a:cs typeface="Carlito"/>
              </a:rPr>
              <a:t>r</a:t>
            </a:r>
            <a:r>
              <a:rPr sz="1800" spc="-5" dirty="0">
                <a:latin typeface="Carlito"/>
                <a:cs typeface="Carlito"/>
              </a:rPr>
              <a:t>os</a:t>
            </a:r>
            <a:r>
              <a:rPr sz="1800" spc="-15" dirty="0">
                <a:latin typeface="Carlito"/>
                <a:cs typeface="Carlito"/>
              </a:rPr>
              <a:t>c</a:t>
            </a:r>
            <a:r>
              <a:rPr sz="1800" spc="-5" dirty="0">
                <a:latin typeface="Carlito"/>
                <a:cs typeface="Carlito"/>
              </a:rPr>
              <a:t>opic  methods</a:t>
            </a:r>
            <a:endParaRPr sz="1800">
              <a:latin typeface="Carlito"/>
              <a:cs typeface="Carlito"/>
            </a:endParaRPr>
          </a:p>
          <a:p>
            <a:pPr marL="88265" marR="81915" algn="ctr">
              <a:lnSpc>
                <a:spcPct val="100000"/>
              </a:lnSpc>
            </a:pPr>
            <a:r>
              <a:rPr sz="1800" spc="-5" dirty="0">
                <a:latin typeface="Carlito"/>
                <a:cs typeface="Carlito"/>
              </a:rPr>
              <a:t>•Slide</a:t>
            </a:r>
            <a:r>
              <a:rPr sz="1800" spc="-75" dirty="0">
                <a:latin typeface="Carlito"/>
                <a:cs typeface="Carlito"/>
              </a:rPr>
              <a:t> </a:t>
            </a:r>
            <a:r>
              <a:rPr sz="1800" spc="-10" dirty="0">
                <a:latin typeface="Carlito"/>
                <a:cs typeface="Carlito"/>
              </a:rPr>
              <a:t>culture  </a:t>
            </a:r>
            <a:r>
              <a:rPr sz="1800" spc="-5" dirty="0">
                <a:latin typeface="Carlito"/>
                <a:cs typeface="Carlito"/>
              </a:rPr>
              <a:t>method</a:t>
            </a:r>
            <a:endParaRPr sz="1800">
              <a:latin typeface="Carlito"/>
              <a:cs typeface="Carlito"/>
            </a:endParaRPr>
          </a:p>
        </p:txBody>
      </p:sp>
      <p:sp>
        <p:nvSpPr>
          <p:cNvPr id="10" name="object 10"/>
          <p:cNvSpPr/>
          <p:nvPr/>
        </p:nvSpPr>
        <p:spPr>
          <a:xfrm>
            <a:off x="2362961" y="1981961"/>
            <a:ext cx="1600200" cy="3505200"/>
          </a:xfrm>
          <a:custGeom>
            <a:avLst/>
            <a:gdLst/>
            <a:ahLst/>
            <a:cxnLst/>
            <a:rect l="l" t="t" r="r" b="b"/>
            <a:pathLst>
              <a:path w="1600200" h="3505200">
                <a:moveTo>
                  <a:pt x="0" y="266700"/>
                </a:moveTo>
                <a:lnTo>
                  <a:pt x="4296" y="218753"/>
                </a:lnTo>
                <a:lnTo>
                  <a:pt x="16682" y="173629"/>
                </a:lnTo>
                <a:lnTo>
                  <a:pt x="36406" y="132080"/>
                </a:lnTo>
                <a:lnTo>
                  <a:pt x="62716" y="94858"/>
                </a:lnTo>
                <a:lnTo>
                  <a:pt x="94858" y="62716"/>
                </a:lnTo>
                <a:lnTo>
                  <a:pt x="132080" y="36406"/>
                </a:lnTo>
                <a:lnTo>
                  <a:pt x="173629" y="16682"/>
                </a:lnTo>
                <a:lnTo>
                  <a:pt x="218753" y="4296"/>
                </a:lnTo>
                <a:lnTo>
                  <a:pt x="266700" y="0"/>
                </a:lnTo>
                <a:lnTo>
                  <a:pt x="1333500" y="0"/>
                </a:lnTo>
                <a:lnTo>
                  <a:pt x="1381446" y="4296"/>
                </a:lnTo>
                <a:lnTo>
                  <a:pt x="1426570" y="16682"/>
                </a:lnTo>
                <a:lnTo>
                  <a:pt x="1468119" y="36406"/>
                </a:lnTo>
                <a:lnTo>
                  <a:pt x="1505341" y="62716"/>
                </a:lnTo>
                <a:lnTo>
                  <a:pt x="1537483" y="94858"/>
                </a:lnTo>
                <a:lnTo>
                  <a:pt x="1563793" y="132079"/>
                </a:lnTo>
                <a:lnTo>
                  <a:pt x="1583517" y="173629"/>
                </a:lnTo>
                <a:lnTo>
                  <a:pt x="1595903" y="218753"/>
                </a:lnTo>
                <a:lnTo>
                  <a:pt x="1600200" y="266700"/>
                </a:lnTo>
                <a:lnTo>
                  <a:pt x="1600200" y="3238500"/>
                </a:lnTo>
                <a:lnTo>
                  <a:pt x="1595903" y="3286446"/>
                </a:lnTo>
                <a:lnTo>
                  <a:pt x="1583517" y="3331570"/>
                </a:lnTo>
                <a:lnTo>
                  <a:pt x="1563793" y="3373120"/>
                </a:lnTo>
                <a:lnTo>
                  <a:pt x="1537483" y="3410341"/>
                </a:lnTo>
                <a:lnTo>
                  <a:pt x="1505341" y="3442483"/>
                </a:lnTo>
                <a:lnTo>
                  <a:pt x="1468120" y="3468793"/>
                </a:lnTo>
                <a:lnTo>
                  <a:pt x="1426570" y="3488517"/>
                </a:lnTo>
                <a:lnTo>
                  <a:pt x="1381446" y="3500903"/>
                </a:lnTo>
                <a:lnTo>
                  <a:pt x="1333500" y="3505200"/>
                </a:lnTo>
                <a:lnTo>
                  <a:pt x="266700" y="3505200"/>
                </a:lnTo>
                <a:lnTo>
                  <a:pt x="218753" y="3500903"/>
                </a:lnTo>
                <a:lnTo>
                  <a:pt x="173629" y="3488517"/>
                </a:lnTo>
                <a:lnTo>
                  <a:pt x="132080" y="3468793"/>
                </a:lnTo>
                <a:lnTo>
                  <a:pt x="94858" y="3442483"/>
                </a:lnTo>
                <a:lnTo>
                  <a:pt x="62716" y="3410341"/>
                </a:lnTo>
                <a:lnTo>
                  <a:pt x="36406" y="3373120"/>
                </a:lnTo>
                <a:lnTo>
                  <a:pt x="16682" y="3331570"/>
                </a:lnTo>
                <a:lnTo>
                  <a:pt x="4296" y="3286446"/>
                </a:lnTo>
                <a:lnTo>
                  <a:pt x="0" y="3238500"/>
                </a:lnTo>
                <a:lnTo>
                  <a:pt x="0" y="266700"/>
                </a:lnTo>
                <a:close/>
              </a:path>
            </a:pathLst>
          </a:custGeom>
          <a:ln w="25908">
            <a:solidFill>
              <a:srgbClr val="0D0D0D"/>
            </a:solidFill>
          </a:ln>
        </p:spPr>
        <p:txBody>
          <a:bodyPr wrap="square" lIns="0" tIns="0" rIns="0" bIns="0" rtlCol="0"/>
          <a:lstStyle/>
          <a:p>
            <a:endParaRPr/>
          </a:p>
        </p:txBody>
      </p:sp>
      <p:sp>
        <p:nvSpPr>
          <p:cNvPr id="11" name="object 11"/>
          <p:cNvSpPr txBox="1"/>
          <p:nvPr/>
        </p:nvSpPr>
        <p:spPr>
          <a:xfrm>
            <a:off x="2556510" y="2472054"/>
            <a:ext cx="1210945" cy="2494915"/>
          </a:xfrm>
          <a:prstGeom prst="rect">
            <a:avLst/>
          </a:prstGeom>
        </p:spPr>
        <p:txBody>
          <a:bodyPr vert="horz" wrap="square" lIns="0" tIns="12700" rIns="0" bIns="0" rtlCol="0">
            <a:spAutoFit/>
          </a:bodyPr>
          <a:lstStyle/>
          <a:p>
            <a:pPr marL="163195" marR="5080" indent="-151130">
              <a:lnSpc>
                <a:spcPct val="100000"/>
              </a:lnSpc>
              <a:spcBef>
                <a:spcPts val="100"/>
              </a:spcBef>
            </a:pPr>
            <a:r>
              <a:rPr sz="1800" spc="-10" dirty="0">
                <a:solidFill>
                  <a:srgbClr val="FF0000"/>
                </a:solidFill>
                <a:latin typeface="Carlito"/>
                <a:cs typeface="Carlito"/>
              </a:rPr>
              <a:t>P</a:t>
            </a:r>
            <a:r>
              <a:rPr sz="1800" spc="-35" dirty="0">
                <a:solidFill>
                  <a:srgbClr val="FF0000"/>
                </a:solidFill>
                <a:latin typeface="Carlito"/>
                <a:cs typeface="Carlito"/>
              </a:rPr>
              <a:t>h</a:t>
            </a:r>
            <a:r>
              <a:rPr sz="1800" spc="-15" dirty="0">
                <a:solidFill>
                  <a:srgbClr val="FF0000"/>
                </a:solidFill>
                <a:latin typeface="Carlito"/>
                <a:cs typeface="Carlito"/>
              </a:rPr>
              <a:t>y</a:t>
            </a:r>
            <a:r>
              <a:rPr sz="1800" spc="-5" dirty="0">
                <a:solidFill>
                  <a:srgbClr val="FF0000"/>
                </a:solidFill>
                <a:latin typeface="Carlito"/>
                <a:cs typeface="Carlito"/>
              </a:rPr>
              <a:t>sio</a:t>
            </a:r>
            <a:r>
              <a:rPr sz="1800" spc="-10" dirty="0">
                <a:solidFill>
                  <a:srgbClr val="FF0000"/>
                </a:solidFill>
                <a:latin typeface="Carlito"/>
                <a:cs typeface="Carlito"/>
              </a:rPr>
              <a:t>l</a:t>
            </a:r>
            <a:r>
              <a:rPr sz="1800" spc="-5" dirty="0">
                <a:solidFill>
                  <a:srgbClr val="FF0000"/>
                </a:solidFill>
                <a:latin typeface="Carlito"/>
                <a:cs typeface="Carlito"/>
              </a:rPr>
              <a:t>ogi</a:t>
            </a:r>
            <a:r>
              <a:rPr sz="1800" spc="-25" dirty="0">
                <a:solidFill>
                  <a:srgbClr val="FF0000"/>
                </a:solidFill>
                <a:latin typeface="Carlito"/>
                <a:cs typeface="Carlito"/>
              </a:rPr>
              <a:t>c</a:t>
            </a:r>
            <a:r>
              <a:rPr sz="1800" dirty="0">
                <a:solidFill>
                  <a:srgbClr val="FF0000"/>
                </a:solidFill>
                <a:latin typeface="Carlito"/>
                <a:cs typeface="Carlito"/>
              </a:rPr>
              <a:t>al  </a:t>
            </a:r>
            <a:r>
              <a:rPr sz="1800" spc="-5" dirty="0">
                <a:solidFill>
                  <a:srgbClr val="FF0000"/>
                </a:solidFill>
                <a:latin typeface="Carlito"/>
                <a:cs typeface="Carlito"/>
              </a:rPr>
              <a:t>methods:</a:t>
            </a:r>
            <a:endParaRPr sz="1800">
              <a:latin typeface="Carlito"/>
              <a:cs typeface="Carlito"/>
            </a:endParaRPr>
          </a:p>
          <a:p>
            <a:pPr marL="274320" marR="80645" indent="-135890">
              <a:lnSpc>
                <a:spcPct val="100000"/>
              </a:lnSpc>
              <a:buChar char="•"/>
              <a:tabLst>
                <a:tab pos="306705" algn="l"/>
              </a:tabLst>
            </a:pPr>
            <a:r>
              <a:rPr sz="1800" spc="-5" dirty="0">
                <a:latin typeface="Carlito"/>
                <a:cs typeface="Carlito"/>
              </a:rPr>
              <a:t>Range</a:t>
            </a:r>
            <a:r>
              <a:rPr sz="1800" spc="-80" dirty="0">
                <a:latin typeface="Carlito"/>
                <a:cs typeface="Carlito"/>
              </a:rPr>
              <a:t> </a:t>
            </a:r>
            <a:r>
              <a:rPr sz="1800" spc="-5" dirty="0">
                <a:latin typeface="Carlito"/>
                <a:cs typeface="Carlito"/>
              </a:rPr>
              <a:t>of  pH </a:t>
            </a:r>
            <a:r>
              <a:rPr sz="1800" spc="-15" dirty="0">
                <a:latin typeface="Carlito"/>
                <a:cs typeface="Carlito"/>
              </a:rPr>
              <a:t>for  </a:t>
            </a:r>
            <a:r>
              <a:rPr sz="1800" spc="-10" dirty="0">
                <a:latin typeface="Carlito"/>
                <a:cs typeface="Carlito"/>
              </a:rPr>
              <a:t>growth</a:t>
            </a:r>
            <a:endParaRPr sz="1800">
              <a:latin typeface="Carlito"/>
              <a:cs typeface="Carlito"/>
            </a:endParaRPr>
          </a:p>
          <a:p>
            <a:pPr marL="18415" marR="9525" indent="86360" algn="just">
              <a:lnSpc>
                <a:spcPct val="100000"/>
              </a:lnSpc>
              <a:buChar char="•"/>
              <a:tabLst>
                <a:tab pos="273050" algn="l"/>
              </a:tabLst>
            </a:pPr>
            <a:r>
              <a:rPr sz="1800" spc="-5" dirty="0">
                <a:latin typeface="Carlito"/>
                <a:cs typeface="Carlito"/>
              </a:rPr>
              <a:t>Optimum  </a:t>
            </a:r>
            <a:r>
              <a:rPr sz="1800" spc="-30" dirty="0">
                <a:latin typeface="Carlito"/>
                <a:cs typeface="Carlito"/>
              </a:rPr>
              <a:t>t</a:t>
            </a:r>
            <a:r>
              <a:rPr sz="1800" dirty="0">
                <a:latin typeface="Carlito"/>
                <a:cs typeface="Carlito"/>
              </a:rPr>
              <a:t>em</a:t>
            </a:r>
            <a:r>
              <a:rPr sz="1800" spc="5" dirty="0">
                <a:latin typeface="Carlito"/>
                <a:cs typeface="Carlito"/>
              </a:rPr>
              <a:t>p</a:t>
            </a:r>
            <a:r>
              <a:rPr sz="1800" dirty="0">
                <a:latin typeface="Carlito"/>
                <a:cs typeface="Carlito"/>
              </a:rPr>
              <a:t>e</a:t>
            </a:r>
            <a:r>
              <a:rPr sz="1800" spc="-40" dirty="0">
                <a:latin typeface="Carlito"/>
                <a:cs typeface="Carlito"/>
              </a:rPr>
              <a:t>r</a:t>
            </a:r>
            <a:r>
              <a:rPr sz="1800" spc="-15" dirty="0">
                <a:latin typeface="Carlito"/>
                <a:cs typeface="Carlito"/>
              </a:rPr>
              <a:t>a</a:t>
            </a:r>
            <a:r>
              <a:rPr sz="1800" dirty="0">
                <a:latin typeface="Carlito"/>
                <a:cs typeface="Carlito"/>
              </a:rPr>
              <a:t>tu</a:t>
            </a:r>
            <a:r>
              <a:rPr sz="1800" spc="-30" dirty="0">
                <a:latin typeface="Carlito"/>
                <a:cs typeface="Carlito"/>
              </a:rPr>
              <a:t>r</a:t>
            </a:r>
            <a:r>
              <a:rPr sz="1800" dirty="0">
                <a:latin typeface="Carlito"/>
                <a:cs typeface="Carlito"/>
              </a:rPr>
              <a:t>e  </a:t>
            </a:r>
            <a:r>
              <a:rPr sz="1800" spc="-15" dirty="0">
                <a:latin typeface="Carlito"/>
                <a:cs typeface="Carlito"/>
              </a:rPr>
              <a:t>for</a:t>
            </a:r>
            <a:r>
              <a:rPr sz="1800" spc="-25" dirty="0">
                <a:latin typeface="Carlito"/>
                <a:cs typeface="Carlito"/>
              </a:rPr>
              <a:t> </a:t>
            </a:r>
            <a:r>
              <a:rPr sz="1800" spc="-10" dirty="0">
                <a:latin typeface="Carlito"/>
                <a:cs typeface="Carlito"/>
              </a:rPr>
              <a:t>growth</a:t>
            </a:r>
            <a:endParaRPr sz="1800">
              <a:latin typeface="Carlito"/>
              <a:cs typeface="Carlito"/>
            </a:endParaRPr>
          </a:p>
          <a:p>
            <a:pPr marL="213360">
              <a:lnSpc>
                <a:spcPct val="100000"/>
              </a:lnSpc>
            </a:pPr>
            <a:r>
              <a:rPr sz="1800" spc="-5" dirty="0">
                <a:latin typeface="Carlito"/>
                <a:cs typeface="Carlito"/>
              </a:rPr>
              <a:t>•Salinity</a:t>
            </a:r>
            <a:endParaRPr sz="1800">
              <a:latin typeface="Carlito"/>
              <a:cs typeface="Carlito"/>
            </a:endParaRPr>
          </a:p>
        </p:txBody>
      </p:sp>
      <p:sp>
        <p:nvSpPr>
          <p:cNvPr id="12" name="object 12"/>
          <p:cNvSpPr/>
          <p:nvPr/>
        </p:nvSpPr>
        <p:spPr>
          <a:xfrm>
            <a:off x="4267961" y="1981961"/>
            <a:ext cx="2819400" cy="3962400"/>
          </a:xfrm>
          <a:custGeom>
            <a:avLst/>
            <a:gdLst/>
            <a:ahLst/>
            <a:cxnLst/>
            <a:rect l="l" t="t" r="r" b="b"/>
            <a:pathLst>
              <a:path w="2819400" h="3962400">
                <a:moveTo>
                  <a:pt x="0" y="469900"/>
                </a:moveTo>
                <a:lnTo>
                  <a:pt x="2426" y="421864"/>
                </a:lnTo>
                <a:lnTo>
                  <a:pt x="9549" y="375215"/>
                </a:lnTo>
                <a:lnTo>
                  <a:pt x="21130" y="330187"/>
                </a:lnTo>
                <a:lnTo>
                  <a:pt x="36935" y="287018"/>
                </a:lnTo>
                <a:lnTo>
                  <a:pt x="56725" y="245943"/>
                </a:lnTo>
                <a:lnTo>
                  <a:pt x="80266" y="207199"/>
                </a:lnTo>
                <a:lnTo>
                  <a:pt x="107320" y="171023"/>
                </a:lnTo>
                <a:lnTo>
                  <a:pt x="137652" y="137652"/>
                </a:lnTo>
                <a:lnTo>
                  <a:pt x="171023" y="107320"/>
                </a:lnTo>
                <a:lnTo>
                  <a:pt x="207199" y="80266"/>
                </a:lnTo>
                <a:lnTo>
                  <a:pt x="245943" y="56725"/>
                </a:lnTo>
                <a:lnTo>
                  <a:pt x="287018" y="36935"/>
                </a:lnTo>
                <a:lnTo>
                  <a:pt x="330187" y="21130"/>
                </a:lnTo>
                <a:lnTo>
                  <a:pt x="375215" y="9549"/>
                </a:lnTo>
                <a:lnTo>
                  <a:pt x="421864" y="2426"/>
                </a:lnTo>
                <a:lnTo>
                  <a:pt x="469900" y="0"/>
                </a:lnTo>
                <a:lnTo>
                  <a:pt x="2349499" y="0"/>
                </a:lnTo>
                <a:lnTo>
                  <a:pt x="2397535" y="2426"/>
                </a:lnTo>
                <a:lnTo>
                  <a:pt x="2444184" y="9549"/>
                </a:lnTo>
                <a:lnTo>
                  <a:pt x="2489212" y="21130"/>
                </a:lnTo>
                <a:lnTo>
                  <a:pt x="2532381" y="36935"/>
                </a:lnTo>
                <a:lnTo>
                  <a:pt x="2573456" y="56725"/>
                </a:lnTo>
                <a:lnTo>
                  <a:pt x="2612200" y="80266"/>
                </a:lnTo>
                <a:lnTo>
                  <a:pt x="2648376" y="107320"/>
                </a:lnTo>
                <a:lnTo>
                  <a:pt x="2681747" y="137652"/>
                </a:lnTo>
                <a:lnTo>
                  <a:pt x="2712079" y="171023"/>
                </a:lnTo>
                <a:lnTo>
                  <a:pt x="2739133" y="207199"/>
                </a:lnTo>
                <a:lnTo>
                  <a:pt x="2762674" y="245943"/>
                </a:lnTo>
                <a:lnTo>
                  <a:pt x="2782464" y="287018"/>
                </a:lnTo>
                <a:lnTo>
                  <a:pt x="2798269" y="330187"/>
                </a:lnTo>
                <a:lnTo>
                  <a:pt x="2809850" y="375215"/>
                </a:lnTo>
                <a:lnTo>
                  <a:pt x="2816973" y="421864"/>
                </a:lnTo>
                <a:lnTo>
                  <a:pt x="2819399" y="469900"/>
                </a:lnTo>
                <a:lnTo>
                  <a:pt x="2819399" y="3492500"/>
                </a:lnTo>
                <a:lnTo>
                  <a:pt x="2816973" y="3540543"/>
                </a:lnTo>
                <a:lnTo>
                  <a:pt x="2809850" y="3587199"/>
                </a:lnTo>
                <a:lnTo>
                  <a:pt x="2798269" y="3632231"/>
                </a:lnTo>
                <a:lnTo>
                  <a:pt x="2782464" y="3675403"/>
                </a:lnTo>
                <a:lnTo>
                  <a:pt x="2762674" y="3716479"/>
                </a:lnTo>
                <a:lnTo>
                  <a:pt x="2739133" y="3755222"/>
                </a:lnTo>
                <a:lnTo>
                  <a:pt x="2712079" y="3791397"/>
                </a:lnTo>
                <a:lnTo>
                  <a:pt x="2681747" y="3824766"/>
                </a:lnTo>
                <a:lnTo>
                  <a:pt x="2648376" y="3855095"/>
                </a:lnTo>
                <a:lnTo>
                  <a:pt x="2612200" y="3882146"/>
                </a:lnTo>
                <a:lnTo>
                  <a:pt x="2573456" y="3905684"/>
                </a:lnTo>
                <a:lnTo>
                  <a:pt x="2532381" y="3925471"/>
                </a:lnTo>
                <a:lnTo>
                  <a:pt x="2489212" y="3941273"/>
                </a:lnTo>
                <a:lnTo>
                  <a:pt x="2444184" y="3952853"/>
                </a:lnTo>
                <a:lnTo>
                  <a:pt x="2397535" y="3959973"/>
                </a:lnTo>
                <a:lnTo>
                  <a:pt x="2349499" y="3962400"/>
                </a:lnTo>
                <a:lnTo>
                  <a:pt x="469900" y="3962400"/>
                </a:lnTo>
                <a:lnTo>
                  <a:pt x="421864" y="3959973"/>
                </a:lnTo>
                <a:lnTo>
                  <a:pt x="375215" y="3952853"/>
                </a:lnTo>
                <a:lnTo>
                  <a:pt x="330187" y="3941273"/>
                </a:lnTo>
                <a:lnTo>
                  <a:pt x="287018" y="3925471"/>
                </a:lnTo>
                <a:lnTo>
                  <a:pt x="245943" y="3905684"/>
                </a:lnTo>
                <a:lnTo>
                  <a:pt x="207199" y="3882146"/>
                </a:lnTo>
                <a:lnTo>
                  <a:pt x="171023" y="3855095"/>
                </a:lnTo>
                <a:lnTo>
                  <a:pt x="137652" y="3824766"/>
                </a:lnTo>
                <a:lnTo>
                  <a:pt x="107320" y="3791397"/>
                </a:lnTo>
                <a:lnTo>
                  <a:pt x="80266" y="3755222"/>
                </a:lnTo>
                <a:lnTo>
                  <a:pt x="56725" y="3716479"/>
                </a:lnTo>
                <a:lnTo>
                  <a:pt x="36935" y="3675403"/>
                </a:lnTo>
                <a:lnTo>
                  <a:pt x="21130" y="3632231"/>
                </a:lnTo>
                <a:lnTo>
                  <a:pt x="9549" y="3587199"/>
                </a:lnTo>
                <a:lnTo>
                  <a:pt x="2426" y="3540543"/>
                </a:lnTo>
                <a:lnTo>
                  <a:pt x="0" y="3492500"/>
                </a:lnTo>
                <a:lnTo>
                  <a:pt x="0" y="469900"/>
                </a:lnTo>
                <a:close/>
              </a:path>
            </a:pathLst>
          </a:custGeom>
          <a:ln w="25908">
            <a:solidFill>
              <a:srgbClr val="0D0D0D"/>
            </a:solidFill>
          </a:ln>
        </p:spPr>
        <p:txBody>
          <a:bodyPr wrap="square" lIns="0" tIns="0" rIns="0" bIns="0" rtlCol="0"/>
          <a:lstStyle/>
          <a:p>
            <a:endParaRPr/>
          </a:p>
        </p:txBody>
      </p:sp>
      <p:sp>
        <p:nvSpPr>
          <p:cNvPr id="13" name="object 13"/>
          <p:cNvSpPr txBox="1"/>
          <p:nvPr/>
        </p:nvSpPr>
        <p:spPr>
          <a:xfrm>
            <a:off x="4521200" y="2289175"/>
            <a:ext cx="2310130" cy="3317875"/>
          </a:xfrm>
          <a:prstGeom prst="rect">
            <a:avLst/>
          </a:prstGeom>
        </p:spPr>
        <p:txBody>
          <a:bodyPr vert="horz" wrap="square" lIns="0" tIns="12700" rIns="0" bIns="0" rtlCol="0">
            <a:spAutoFit/>
          </a:bodyPr>
          <a:lstStyle/>
          <a:p>
            <a:pPr marL="127000">
              <a:lnSpc>
                <a:spcPct val="100000"/>
              </a:lnSpc>
              <a:spcBef>
                <a:spcPts val="100"/>
              </a:spcBef>
            </a:pPr>
            <a:r>
              <a:rPr sz="1800" spc="-5" dirty="0">
                <a:solidFill>
                  <a:srgbClr val="FF0000"/>
                </a:solidFill>
                <a:latin typeface="Carlito"/>
                <a:cs typeface="Carlito"/>
              </a:rPr>
              <a:t>Biochemical</a:t>
            </a:r>
            <a:r>
              <a:rPr sz="1800" spc="-10" dirty="0">
                <a:solidFill>
                  <a:srgbClr val="FF0000"/>
                </a:solidFill>
                <a:latin typeface="Carlito"/>
                <a:cs typeface="Carlito"/>
              </a:rPr>
              <a:t> </a:t>
            </a:r>
            <a:r>
              <a:rPr sz="1800" dirty="0">
                <a:solidFill>
                  <a:srgbClr val="FF0000"/>
                </a:solidFill>
                <a:latin typeface="Carlito"/>
                <a:cs typeface="Carlito"/>
              </a:rPr>
              <a:t>methods</a:t>
            </a:r>
            <a:r>
              <a:rPr sz="1800" dirty="0">
                <a:latin typeface="Carlito"/>
                <a:cs typeface="Carlito"/>
              </a:rPr>
              <a:t>:</a:t>
            </a:r>
            <a:endParaRPr sz="1800">
              <a:latin typeface="Carlito"/>
              <a:cs typeface="Carlito"/>
            </a:endParaRPr>
          </a:p>
          <a:p>
            <a:pPr marL="287020" indent="-114935">
              <a:lnSpc>
                <a:spcPct val="100000"/>
              </a:lnSpc>
              <a:buSzPct val="94444"/>
              <a:buChar char="•"/>
              <a:tabLst>
                <a:tab pos="287655" algn="l"/>
              </a:tabLst>
            </a:pPr>
            <a:r>
              <a:rPr sz="1800" spc="-10" dirty="0">
                <a:latin typeface="Carlito"/>
                <a:cs typeface="Carlito"/>
              </a:rPr>
              <a:t>Catalase production</a:t>
            </a:r>
            <a:endParaRPr sz="1800">
              <a:latin typeface="Carlito"/>
              <a:cs typeface="Carlito"/>
            </a:endParaRPr>
          </a:p>
          <a:p>
            <a:pPr marL="351155" lvl="1" indent="-115570">
              <a:lnSpc>
                <a:spcPct val="100000"/>
              </a:lnSpc>
              <a:buSzPct val="94444"/>
              <a:buChar char="•"/>
              <a:tabLst>
                <a:tab pos="351790" algn="l"/>
              </a:tabLst>
            </a:pPr>
            <a:r>
              <a:rPr sz="1800" spc="-5" dirty="0">
                <a:latin typeface="Carlito"/>
                <a:cs typeface="Carlito"/>
              </a:rPr>
              <a:t>Urease</a:t>
            </a:r>
            <a:r>
              <a:rPr sz="1800" spc="-10" dirty="0">
                <a:latin typeface="Carlito"/>
                <a:cs typeface="Carlito"/>
              </a:rPr>
              <a:t> production</a:t>
            </a:r>
            <a:endParaRPr sz="1800">
              <a:latin typeface="Carlito"/>
              <a:cs typeface="Carlito"/>
            </a:endParaRPr>
          </a:p>
          <a:p>
            <a:pPr marL="236220" marR="229235" indent="1270" algn="ctr">
              <a:lnSpc>
                <a:spcPct val="100000"/>
              </a:lnSpc>
            </a:pPr>
            <a:r>
              <a:rPr sz="1800" spc="-10" dirty="0">
                <a:latin typeface="Carlito"/>
                <a:cs typeface="Carlito"/>
              </a:rPr>
              <a:t>•Hydrogen </a:t>
            </a:r>
            <a:r>
              <a:rPr sz="1800" spc="-5" dirty="0">
                <a:latin typeface="Carlito"/>
                <a:cs typeface="Carlito"/>
              </a:rPr>
              <a:t>sulfide  </a:t>
            </a:r>
            <a:r>
              <a:rPr sz="1800" spc="-10" dirty="0">
                <a:latin typeface="Carlito"/>
                <a:cs typeface="Carlito"/>
              </a:rPr>
              <a:t>production</a:t>
            </a:r>
            <a:r>
              <a:rPr sz="1800" spc="-45" dirty="0">
                <a:latin typeface="Carlito"/>
                <a:cs typeface="Carlito"/>
              </a:rPr>
              <a:t> </a:t>
            </a:r>
            <a:r>
              <a:rPr sz="1800" spc="-15" dirty="0">
                <a:latin typeface="Carlito"/>
                <a:cs typeface="Carlito"/>
              </a:rPr>
              <a:t>•Nitrate  </a:t>
            </a:r>
            <a:r>
              <a:rPr sz="1800" spc="-10" dirty="0">
                <a:latin typeface="Carlito"/>
                <a:cs typeface="Carlito"/>
              </a:rPr>
              <a:t>reduction </a:t>
            </a:r>
            <a:r>
              <a:rPr sz="1800" spc="-15" dirty="0">
                <a:latin typeface="Carlito"/>
                <a:cs typeface="Carlito"/>
              </a:rPr>
              <a:t>•Starch  hydrolysis</a:t>
            </a:r>
            <a:r>
              <a:rPr sz="1800" spc="-50" dirty="0">
                <a:latin typeface="Carlito"/>
                <a:cs typeface="Carlito"/>
              </a:rPr>
              <a:t> </a:t>
            </a:r>
            <a:r>
              <a:rPr sz="1800" spc="-5" dirty="0">
                <a:latin typeface="Carlito"/>
                <a:cs typeface="Carlito"/>
              </a:rPr>
              <a:t>•Gelatin</a:t>
            </a:r>
            <a:endParaRPr sz="1800">
              <a:latin typeface="Carlito"/>
              <a:cs typeface="Carlito"/>
            </a:endParaRPr>
          </a:p>
          <a:p>
            <a:pPr marL="60960" marR="5080" indent="-48895" algn="just">
              <a:lnSpc>
                <a:spcPct val="100000"/>
              </a:lnSpc>
            </a:pPr>
            <a:r>
              <a:rPr sz="1800" spc="-10" dirty="0">
                <a:latin typeface="Carlito"/>
                <a:cs typeface="Carlito"/>
              </a:rPr>
              <a:t>liquefaction •Methyl red  </a:t>
            </a:r>
            <a:r>
              <a:rPr sz="1800" spc="-15" dirty="0">
                <a:latin typeface="Carlito"/>
                <a:cs typeface="Carlito"/>
              </a:rPr>
              <a:t>test </a:t>
            </a:r>
            <a:r>
              <a:rPr sz="1800" spc="-10" dirty="0">
                <a:latin typeface="Carlito"/>
                <a:cs typeface="Carlito"/>
              </a:rPr>
              <a:t>•Vogues-proskauer  </a:t>
            </a:r>
            <a:r>
              <a:rPr sz="1800" spc="-15" dirty="0">
                <a:latin typeface="Carlito"/>
                <a:cs typeface="Carlito"/>
              </a:rPr>
              <a:t>test </a:t>
            </a:r>
            <a:r>
              <a:rPr sz="1800" spc="-5" dirty="0">
                <a:latin typeface="Carlito"/>
                <a:cs typeface="Carlito"/>
              </a:rPr>
              <a:t>•Indole </a:t>
            </a:r>
            <a:r>
              <a:rPr sz="1800" spc="-10" dirty="0">
                <a:latin typeface="Carlito"/>
                <a:cs typeface="Carlito"/>
              </a:rPr>
              <a:t>production</a:t>
            </a:r>
            <a:endParaRPr sz="1800">
              <a:latin typeface="Carlito"/>
              <a:cs typeface="Carlito"/>
            </a:endParaRPr>
          </a:p>
          <a:p>
            <a:pPr marL="303530" algn="just">
              <a:lnSpc>
                <a:spcPct val="100000"/>
              </a:lnSpc>
            </a:pPr>
            <a:r>
              <a:rPr sz="1800" spc="-15" dirty="0">
                <a:latin typeface="Carlito"/>
                <a:cs typeface="Carlito"/>
              </a:rPr>
              <a:t>•Citrate</a:t>
            </a:r>
            <a:r>
              <a:rPr sz="1800" spc="-70" dirty="0">
                <a:latin typeface="Carlito"/>
                <a:cs typeface="Carlito"/>
              </a:rPr>
              <a:t> </a:t>
            </a:r>
            <a:r>
              <a:rPr sz="1800" spc="-10" dirty="0">
                <a:latin typeface="Carlito"/>
                <a:cs typeface="Carlito"/>
              </a:rPr>
              <a:t>utilization</a:t>
            </a:r>
            <a:endParaRPr sz="1800">
              <a:latin typeface="Carlito"/>
              <a:cs typeface="Carlito"/>
            </a:endParaRPr>
          </a:p>
          <a:p>
            <a:pPr marL="309245" algn="just">
              <a:lnSpc>
                <a:spcPct val="100000"/>
              </a:lnSpc>
              <a:spcBef>
                <a:spcPts val="5"/>
              </a:spcBef>
            </a:pPr>
            <a:r>
              <a:rPr sz="1800" spc="-5" dirty="0">
                <a:latin typeface="Carlito"/>
                <a:cs typeface="Carlito"/>
              </a:rPr>
              <a:t>•Casein</a:t>
            </a:r>
            <a:r>
              <a:rPr sz="1800" spc="-70" dirty="0">
                <a:latin typeface="Carlito"/>
                <a:cs typeface="Carlito"/>
              </a:rPr>
              <a:t> </a:t>
            </a:r>
            <a:r>
              <a:rPr sz="1800" spc="-15" dirty="0">
                <a:latin typeface="Carlito"/>
                <a:cs typeface="Carlito"/>
              </a:rPr>
              <a:t>hydrolysis</a:t>
            </a:r>
            <a:endParaRPr sz="1800">
              <a:latin typeface="Carlito"/>
              <a:cs typeface="Carlito"/>
            </a:endParaRPr>
          </a:p>
        </p:txBody>
      </p:sp>
      <p:sp>
        <p:nvSpPr>
          <p:cNvPr id="14" name="object 14"/>
          <p:cNvSpPr/>
          <p:nvPr/>
        </p:nvSpPr>
        <p:spPr>
          <a:xfrm>
            <a:off x="7163561" y="1905761"/>
            <a:ext cx="1981200" cy="3886200"/>
          </a:xfrm>
          <a:custGeom>
            <a:avLst/>
            <a:gdLst/>
            <a:ahLst/>
            <a:cxnLst/>
            <a:rect l="l" t="t" r="r" b="b"/>
            <a:pathLst>
              <a:path w="1981200" h="3886200">
                <a:moveTo>
                  <a:pt x="0" y="330200"/>
                </a:moveTo>
                <a:lnTo>
                  <a:pt x="3580" y="281403"/>
                </a:lnTo>
                <a:lnTo>
                  <a:pt x="13979" y="234831"/>
                </a:lnTo>
                <a:lnTo>
                  <a:pt x="30688" y="190992"/>
                </a:lnTo>
                <a:lnTo>
                  <a:pt x="53195" y="150399"/>
                </a:lnTo>
                <a:lnTo>
                  <a:pt x="80989" y="113561"/>
                </a:lnTo>
                <a:lnTo>
                  <a:pt x="113561" y="80989"/>
                </a:lnTo>
                <a:lnTo>
                  <a:pt x="150399" y="53195"/>
                </a:lnTo>
                <a:lnTo>
                  <a:pt x="190992" y="30688"/>
                </a:lnTo>
                <a:lnTo>
                  <a:pt x="234831" y="13979"/>
                </a:lnTo>
                <a:lnTo>
                  <a:pt x="281403" y="3580"/>
                </a:lnTo>
                <a:lnTo>
                  <a:pt x="330200" y="0"/>
                </a:lnTo>
                <a:lnTo>
                  <a:pt x="1651000" y="0"/>
                </a:lnTo>
                <a:lnTo>
                  <a:pt x="1699796" y="3580"/>
                </a:lnTo>
                <a:lnTo>
                  <a:pt x="1746368" y="13979"/>
                </a:lnTo>
                <a:lnTo>
                  <a:pt x="1790207" y="30688"/>
                </a:lnTo>
                <a:lnTo>
                  <a:pt x="1830800" y="53195"/>
                </a:lnTo>
                <a:lnTo>
                  <a:pt x="1867638" y="80989"/>
                </a:lnTo>
                <a:lnTo>
                  <a:pt x="1900210" y="113561"/>
                </a:lnTo>
                <a:lnTo>
                  <a:pt x="1928004" y="150399"/>
                </a:lnTo>
                <a:lnTo>
                  <a:pt x="1950511" y="190992"/>
                </a:lnTo>
                <a:lnTo>
                  <a:pt x="1967220" y="234831"/>
                </a:lnTo>
                <a:lnTo>
                  <a:pt x="1977619" y="281403"/>
                </a:lnTo>
                <a:lnTo>
                  <a:pt x="1981200" y="330200"/>
                </a:lnTo>
                <a:lnTo>
                  <a:pt x="1981200" y="3556000"/>
                </a:lnTo>
                <a:lnTo>
                  <a:pt x="1977619" y="3604793"/>
                </a:lnTo>
                <a:lnTo>
                  <a:pt x="1967220" y="3651364"/>
                </a:lnTo>
                <a:lnTo>
                  <a:pt x="1950511" y="3695201"/>
                </a:lnTo>
                <a:lnTo>
                  <a:pt x="1928004" y="3735795"/>
                </a:lnTo>
                <a:lnTo>
                  <a:pt x="1900210" y="3772633"/>
                </a:lnTo>
                <a:lnTo>
                  <a:pt x="1867638" y="3805205"/>
                </a:lnTo>
                <a:lnTo>
                  <a:pt x="1830800" y="3833001"/>
                </a:lnTo>
                <a:lnTo>
                  <a:pt x="1790207" y="3855509"/>
                </a:lnTo>
                <a:lnTo>
                  <a:pt x="1746368" y="3872219"/>
                </a:lnTo>
                <a:lnTo>
                  <a:pt x="1699796" y="3882619"/>
                </a:lnTo>
                <a:lnTo>
                  <a:pt x="1651000" y="3886200"/>
                </a:lnTo>
                <a:lnTo>
                  <a:pt x="330200" y="3886200"/>
                </a:lnTo>
                <a:lnTo>
                  <a:pt x="281403" y="3882619"/>
                </a:lnTo>
                <a:lnTo>
                  <a:pt x="234831" y="3872219"/>
                </a:lnTo>
                <a:lnTo>
                  <a:pt x="190992" y="3855509"/>
                </a:lnTo>
                <a:lnTo>
                  <a:pt x="150399" y="3833001"/>
                </a:lnTo>
                <a:lnTo>
                  <a:pt x="113561" y="3805205"/>
                </a:lnTo>
                <a:lnTo>
                  <a:pt x="80989" y="3772633"/>
                </a:lnTo>
                <a:lnTo>
                  <a:pt x="53195" y="3735795"/>
                </a:lnTo>
                <a:lnTo>
                  <a:pt x="30688" y="3695201"/>
                </a:lnTo>
                <a:lnTo>
                  <a:pt x="13979" y="3651364"/>
                </a:lnTo>
                <a:lnTo>
                  <a:pt x="3580" y="3604793"/>
                </a:lnTo>
                <a:lnTo>
                  <a:pt x="0" y="3556000"/>
                </a:lnTo>
                <a:lnTo>
                  <a:pt x="0" y="330200"/>
                </a:lnTo>
                <a:close/>
              </a:path>
            </a:pathLst>
          </a:custGeom>
          <a:ln w="25908">
            <a:solidFill>
              <a:srgbClr val="0D0D0D"/>
            </a:solidFill>
          </a:ln>
        </p:spPr>
        <p:txBody>
          <a:bodyPr wrap="square" lIns="0" tIns="0" rIns="0" bIns="0" rtlCol="0"/>
          <a:lstStyle/>
          <a:p>
            <a:endParaRPr/>
          </a:p>
        </p:txBody>
      </p:sp>
      <p:sp>
        <p:nvSpPr>
          <p:cNvPr id="15" name="object 15"/>
          <p:cNvSpPr txBox="1"/>
          <p:nvPr/>
        </p:nvSpPr>
        <p:spPr>
          <a:xfrm>
            <a:off x="7401306" y="2449195"/>
            <a:ext cx="1506220" cy="2769235"/>
          </a:xfrm>
          <a:prstGeom prst="rect">
            <a:avLst/>
          </a:prstGeom>
        </p:spPr>
        <p:txBody>
          <a:bodyPr vert="horz" wrap="square" lIns="0" tIns="12700" rIns="0" bIns="0" rtlCol="0">
            <a:spAutoFit/>
          </a:bodyPr>
          <a:lstStyle/>
          <a:p>
            <a:pPr marL="283845" marR="273685" algn="ctr">
              <a:lnSpc>
                <a:spcPct val="100000"/>
              </a:lnSpc>
              <a:spcBef>
                <a:spcPts val="100"/>
              </a:spcBef>
            </a:pPr>
            <a:r>
              <a:rPr sz="1800" dirty="0">
                <a:solidFill>
                  <a:srgbClr val="FF0000"/>
                </a:solidFill>
                <a:latin typeface="Carlito"/>
                <a:cs typeface="Carlito"/>
              </a:rPr>
              <a:t>Mo</a:t>
            </a:r>
            <a:r>
              <a:rPr sz="1800" spc="-10" dirty="0">
                <a:solidFill>
                  <a:srgbClr val="FF0000"/>
                </a:solidFill>
                <a:latin typeface="Carlito"/>
                <a:cs typeface="Carlito"/>
              </a:rPr>
              <a:t>l</a:t>
            </a:r>
            <a:r>
              <a:rPr sz="1800" dirty="0">
                <a:solidFill>
                  <a:srgbClr val="FF0000"/>
                </a:solidFill>
                <a:latin typeface="Carlito"/>
                <a:cs typeface="Carlito"/>
              </a:rPr>
              <a:t>ecular  </a:t>
            </a:r>
            <a:r>
              <a:rPr sz="1800" spc="-5" dirty="0">
                <a:solidFill>
                  <a:srgbClr val="FF0000"/>
                </a:solidFill>
                <a:latin typeface="Carlito"/>
                <a:cs typeface="Carlito"/>
              </a:rPr>
              <a:t>methods</a:t>
            </a:r>
            <a:r>
              <a:rPr sz="1800" spc="-5" dirty="0">
                <a:latin typeface="Carlito"/>
                <a:cs typeface="Carlito"/>
              </a:rPr>
              <a:t>:</a:t>
            </a:r>
            <a:endParaRPr sz="1800">
              <a:latin typeface="Carlito"/>
              <a:cs typeface="Carlito"/>
            </a:endParaRPr>
          </a:p>
          <a:p>
            <a:pPr marL="12700" marR="5080" algn="ctr">
              <a:lnSpc>
                <a:spcPct val="100000"/>
              </a:lnSpc>
            </a:pPr>
            <a:r>
              <a:rPr sz="1800" spc="-5" dirty="0">
                <a:latin typeface="Carlito"/>
                <a:cs typeface="Carlito"/>
              </a:rPr>
              <a:t>•RFLP using</a:t>
            </a:r>
            <a:r>
              <a:rPr sz="1800" spc="-70" dirty="0">
                <a:latin typeface="Carlito"/>
                <a:cs typeface="Carlito"/>
              </a:rPr>
              <a:t> </a:t>
            </a:r>
            <a:r>
              <a:rPr sz="1800" spc="-15" dirty="0">
                <a:latin typeface="Carlito"/>
                <a:cs typeface="Carlito"/>
              </a:rPr>
              <a:t>any  </a:t>
            </a:r>
            <a:r>
              <a:rPr sz="1800" spc="-5" dirty="0">
                <a:latin typeface="Carlito"/>
                <a:cs typeface="Carlito"/>
              </a:rPr>
              <a:t>one of </a:t>
            </a:r>
            <a:r>
              <a:rPr sz="1800" dirty="0">
                <a:latin typeface="Carlito"/>
                <a:cs typeface="Carlito"/>
              </a:rPr>
              <a:t>genomic  </a:t>
            </a:r>
            <a:r>
              <a:rPr sz="1800" spc="-5" dirty="0">
                <a:latin typeface="Carlito"/>
                <a:cs typeface="Carlito"/>
              </a:rPr>
              <a:t>DNA</a:t>
            </a:r>
            <a:endParaRPr sz="1800">
              <a:latin typeface="Carlito"/>
              <a:cs typeface="Carlito"/>
            </a:endParaRPr>
          </a:p>
          <a:p>
            <a:pPr marL="553720" indent="-114935">
              <a:lnSpc>
                <a:spcPct val="100000"/>
              </a:lnSpc>
              <a:buSzPct val="94444"/>
              <a:buChar char="•"/>
              <a:tabLst>
                <a:tab pos="554355" algn="l"/>
              </a:tabLst>
            </a:pPr>
            <a:r>
              <a:rPr sz="1800" spc="-5" dirty="0">
                <a:latin typeface="Carlito"/>
                <a:cs typeface="Carlito"/>
              </a:rPr>
              <a:t>RAPD</a:t>
            </a:r>
            <a:endParaRPr sz="1800">
              <a:latin typeface="Carlito"/>
              <a:cs typeface="Carlito"/>
            </a:endParaRPr>
          </a:p>
          <a:p>
            <a:pPr marL="483234">
              <a:lnSpc>
                <a:spcPct val="100000"/>
              </a:lnSpc>
            </a:pPr>
            <a:r>
              <a:rPr sz="1800" spc="-5" dirty="0">
                <a:latin typeface="Carlito"/>
                <a:cs typeface="Carlito"/>
              </a:rPr>
              <a:t>•PFGE</a:t>
            </a:r>
            <a:endParaRPr sz="1800">
              <a:latin typeface="Carlito"/>
              <a:cs typeface="Carlito"/>
            </a:endParaRPr>
          </a:p>
          <a:p>
            <a:pPr marL="394970">
              <a:lnSpc>
                <a:spcPct val="100000"/>
              </a:lnSpc>
            </a:pPr>
            <a:r>
              <a:rPr sz="1800" spc="-5" dirty="0">
                <a:latin typeface="Carlito"/>
                <a:cs typeface="Carlito"/>
              </a:rPr>
              <a:t>•ARDRA</a:t>
            </a:r>
            <a:endParaRPr sz="1800">
              <a:latin typeface="Carlito"/>
              <a:cs typeface="Carlito"/>
            </a:endParaRPr>
          </a:p>
          <a:p>
            <a:pPr marL="22860" marR="17145" indent="1905" algn="ctr">
              <a:lnSpc>
                <a:spcPct val="100000"/>
              </a:lnSpc>
            </a:pPr>
            <a:r>
              <a:rPr sz="1800" spc="-5" dirty="0">
                <a:latin typeface="Carlito"/>
                <a:cs typeface="Carlito"/>
              </a:rPr>
              <a:t>•Use of </a:t>
            </a:r>
            <a:r>
              <a:rPr sz="1800" dirty="0">
                <a:latin typeface="Carlito"/>
                <a:cs typeface="Carlito"/>
              </a:rPr>
              <a:t>genus  </a:t>
            </a:r>
            <a:r>
              <a:rPr sz="1800" spc="-5" dirty="0">
                <a:latin typeface="Carlito"/>
                <a:cs typeface="Carlito"/>
              </a:rPr>
              <a:t>specific</a:t>
            </a:r>
            <a:r>
              <a:rPr sz="1800" spc="-55" dirty="0">
                <a:latin typeface="Carlito"/>
                <a:cs typeface="Carlito"/>
              </a:rPr>
              <a:t> </a:t>
            </a:r>
            <a:r>
              <a:rPr sz="1800" spc="-10" dirty="0">
                <a:latin typeface="Carlito"/>
                <a:cs typeface="Carlito"/>
              </a:rPr>
              <a:t>primers</a:t>
            </a:r>
            <a:endParaRPr sz="1800">
              <a:latin typeface="Carlito"/>
              <a:cs typeface="Carli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1017" y="461899"/>
            <a:ext cx="3522345" cy="696595"/>
          </a:xfrm>
          <a:prstGeom prst="rect">
            <a:avLst/>
          </a:prstGeom>
        </p:spPr>
        <p:txBody>
          <a:bodyPr vert="horz" wrap="square" lIns="0" tIns="13335" rIns="0" bIns="0" rtlCol="0">
            <a:spAutoFit/>
          </a:bodyPr>
          <a:lstStyle/>
          <a:p>
            <a:pPr marL="12700">
              <a:lnSpc>
                <a:spcPct val="100000"/>
              </a:lnSpc>
              <a:spcBef>
                <a:spcPts val="105"/>
              </a:spcBef>
            </a:pPr>
            <a:r>
              <a:rPr sz="4400" spc="-10" dirty="0"/>
              <a:t>Introduction…..</a:t>
            </a:r>
            <a:endParaRPr sz="4400"/>
          </a:p>
        </p:txBody>
      </p:sp>
      <p:sp>
        <p:nvSpPr>
          <p:cNvPr id="3" name="object 3"/>
          <p:cNvSpPr txBox="1"/>
          <p:nvPr/>
        </p:nvSpPr>
        <p:spPr>
          <a:xfrm>
            <a:off x="535940" y="1570990"/>
            <a:ext cx="8608060" cy="4480713"/>
          </a:xfrm>
          <a:prstGeom prst="rect">
            <a:avLst/>
          </a:prstGeom>
        </p:spPr>
        <p:txBody>
          <a:bodyPr vert="horz" wrap="square" lIns="0" tIns="58419" rIns="0" bIns="0" rtlCol="0">
            <a:spAutoFit/>
          </a:bodyPr>
          <a:lstStyle/>
          <a:p>
            <a:pPr marL="355600" marR="5080" indent="-342900">
              <a:lnSpc>
                <a:spcPts val="2920"/>
              </a:lnSpc>
              <a:spcBef>
                <a:spcPts val="459"/>
              </a:spcBef>
              <a:buFont typeface="Arial"/>
              <a:buChar char="•"/>
              <a:tabLst>
                <a:tab pos="354965" algn="l"/>
                <a:tab pos="355600" algn="l"/>
                <a:tab pos="3223895" algn="l"/>
                <a:tab pos="4935855" algn="l"/>
                <a:tab pos="6002655" algn="l"/>
                <a:tab pos="6932295" algn="l"/>
              </a:tabLst>
            </a:pPr>
            <a:r>
              <a:rPr sz="2700" dirty="0">
                <a:latin typeface="Carlito"/>
                <a:cs typeface="Carlito"/>
              </a:rPr>
              <a:t>Actino</a:t>
            </a:r>
            <a:r>
              <a:rPr sz="2700" spc="-40" dirty="0">
                <a:latin typeface="Carlito"/>
                <a:cs typeface="Carlito"/>
              </a:rPr>
              <a:t>m</a:t>
            </a:r>
            <a:r>
              <a:rPr sz="2700" spc="-35" dirty="0">
                <a:latin typeface="Carlito"/>
                <a:cs typeface="Carlito"/>
              </a:rPr>
              <a:t>y</a:t>
            </a:r>
            <a:r>
              <a:rPr sz="2700" dirty="0">
                <a:latin typeface="Carlito"/>
                <a:cs typeface="Carlito"/>
              </a:rPr>
              <a:t>c</a:t>
            </a:r>
            <a:r>
              <a:rPr sz="2700" spc="-15" dirty="0">
                <a:latin typeface="Carlito"/>
                <a:cs typeface="Carlito"/>
              </a:rPr>
              <a:t>e</a:t>
            </a:r>
            <a:r>
              <a:rPr sz="2700" spc="-45" dirty="0">
                <a:latin typeface="Carlito"/>
                <a:cs typeface="Carlito"/>
              </a:rPr>
              <a:t>t</a:t>
            </a:r>
            <a:r>
              <a:rPr sz="2700" dirty="0">
                <a:latin typeface="Carlito"/>
                <a:cs typeface="Carlito"/>
              </a:rPr>
              <a:t>ales	</a:t>
            </a:r>
            <a:r>
              <a:rPr sz="2700" spc="-5" dirty="0">
                <a:latin typeface="Carlito"/>
                <a:cs typeface="Carlito"/>
              </a:rPr>
              <a:t>ba</a:t>
            </a:r>
            <a:r>
              <a:rPr sz="2700" spc="-15" dirty="0">
                <a:latin typeface="Carlito"/>
                <a:cs typeface="Carlito"/>
              </a:rPr>
              <a:t>c</a:t>
            </a:r>
            <a:r>
              <a:rPr sz="2700" spc="-30" dirty="0">
                <a:latin typeface="Carlito"/>
                <a:cs typeface="Carlito"/>
              </a:rPr>
              <a:t>t</a:t>
            </a:r>
            <a:r>
              <a:rPr sz="2700" dirty="0">
                <a:latin typeface="Carlito"/>
                <a:cs typeface="Carlito"/>
              </a:rPr>
              <a:t>er</a:t>
            </a:r>
            <a:r>
              <a:rPr sz="2700" spc="-15" dirty="0">
                <a:latin typeface="Carlito"/>
                <a:cs typeface="Carlito"/>
              </a:rPr>
              <a:t>i</a:t>
            </a:r>
            <a:r>
              <a:rPr sz="2700" dirty="0">
                <a:latin typeface="Carlito"/>
                <a:cs typeface="Carlito"/>
              </a:rPr>
              <a:t>a	</a:t>
            </a:r>
            <a:r>
              <a:rPr sz="2700" spc="-30" dirty="0">
                <a:latin typeface="Carlito"/>
                <a:cs typeface="Carlito"/>
              </a:rPr>
              <a:t>c</a:t>
            </a:r>
            <a:r>
              <a:rPr sz="2700" dirty="0">
                <a:latin typeface="Carlito"/>
                <a:cs typeface="Carlito"/>
              </a:rPr>
              <a:t>an	</a:t>
            </a:r>
            <a:r>
              <a:rPr sz="2700" spc="-5" dirty="0">
                <a:latin typeface="Carlito"/>
                <a:cs typeface="Carlito"/>
              </a:rPr>
              <a:t>b</a:t>
            </a:r>
            <a:r>
              <a:rPr sz="2700" dirty="0">
                <a:latin typeface="Carlito"/>
                <a:cs typeface="Carlito"/>
              </a:rPr>
              <a:t>e	i</a:t>
            </a:r>
            <a:r>
              <a:rPr sz="2700" spc="-10" dirty="0">
                <a:latin typeface="Carlito"/>
                <a:cs typeface="Carlito"/>
              </a:rPr>
              <a:t>n</a:t>
            </a:r>
            <a:r>
              <a:rPr sz="2700" spc="-70" dirty="0">
                <a:latin typeface="Carlito"/>
                <a:cs typeface="Carlito"/>
              </a:rPr>
              <a:t>f</a:t>
            </a:r>
            <a:r>
              <a:rPr sz="2700" dirty="0">
                <a:latin typeface="Carlito"/>
                <a:cs typeface="Carlito"/>
              </a:rPr>
              <a:t>e</a:t>
            </a:r>
            <a:r>
              <a:rPr sz="2700" spc="-15" dirty="0">
                <a:latin typeface="Carlito"/>
                <a:cs typeface="Carlito"/>
              </a:rPr>
              <a:t>c</a:t>
            </a:r>
            <a:r>
              <a:rPr sz="2700" spc="-30" dirty="0">
                <a:latin typeface="Carlito"/>
                <a:cs typeface="Carlito"/>
              </a:rPr>
              <a:t>t</a:t>
            </a:r>
            <a:r>
              <a:rPr sz="2700" spc="-15" dirty="0">
                <a:latin typeface="Carlito"/>
                <a:cs typeface="Carlito"/>
              </a:rPr>
              <a:t>e</a:t>
            </a:r>
            <a:r>
              <a:rPr sz="2700" dirty="0">
                <a:latin typeface="Carlito"/>
                <a:cs typeface="Carlito"/>
              </a:rPr>
              <a:t>d  </a:t>
            </a:r>
            <a:r>
              <a:rPr sz="2700" spc="-10" dirty="0">
                <a:latin typeface="Carlito"/>
                <a:cs typeface="Carlito"/>
              </a:rPr>
              <a:t>by</a:t>
            </a:r>
            <a:r>
              <a:rPr sz="2700" spc="-10" dirty="0">
                <a:solidFill>
                  <a:srgbClr val="0000FF"/>
                </a:solidFill>
                <a:latin typeface="Carlito"/>
                <a:cs typeface="Carlito"/>
              </a:rPr>
              <a:t> </a:t>
            </a:r>
            <a:r>
              <a:rPr sz="2700" u="heavy" spc="-10" dirty="0">
                <a:solidFill>
                  <a:srgbClr val="0000FF"/>
                </a:solidFill>
                <a:uFill>
                  <a:solidFill>
                    <a:srgbClr val="0000FF"/>
                  </a:solidFill>
                </a:uFill>
                <a:latin typeface="Carlito"/>
                <a:cs typeface="Carlito"/>
                <a:hlinkClick r:id="rId2"/>
              </a:rPr>
              <a:t>bacteriophages</a:t>
            </a:r>
            <a:r>
              <a:rPr sz="2700" spc="-10" dirty="0">
                <a:latin typeface="Carlito"/>
                <a:cs typeface="Carlito"/>
              </a:rPr>
              <a:t>, </a:t>
            </a:r>
            <a:r>
              <a:rPr sz="2700" dirty="0">
                <a:latin typeface="Carlito"/>
                <a:cs typeface="Carlito"/>
              </a:rPr>
              <a:t>which </a:t>
            </a:r>
            <a:r>
              <a:rPr sz="2700" spc="-15" dirty="0">
                <a:latin typeface="Carlito"/>
                <a:cs typeface="Carlito"/>
              </a:rPr>
              <a:t>are </a:t>
            </a:r>
            <a:r>
              <a:rPr sz="2700" spc="-5" dirty="0">
                <a:latin typeface="Carlito"/>
                <a:cs typeface="Carlito"/>
              </a:rPr>
              <a:t>called</a:t>
            </a:r>
            <a:r>
              <a:rPr sz="2700" spc="-50" dirty="0">
                <a:latin typeface="Carlito"/>
                <a:cs typeface="Carlito"/>
              </a:rPr>
              <a:t> </a:t>
            </a:r>
            <a:r>
              <a:rPr sz="2700" spc="-5" dirty="0">
                <a:latin typeface="Carlito"/>
                <a:cs typeface="Carlito"/>
              </a:rPr>
              <a:t>actinophages.</a:t>
            </a:r>
            <a:endParaRPr sz="2700">
              <a:latin typeface="Carlito"/>
              <a:cs typeface="Carlito"/>
            </a:endParaRPr>
          </a:p>
          <a:p>
            <a:pPr marL="355600" marR="10795" indent="-342900">
              <a:lnSpc>
                <a:spcPts val="2920"/>
              </a:lnSpc>
              <a:spcBef>
                <a:spcPts val="645"/>
              </a:spcBef>
              <a:buFont typeface="Arial"/>
              <a:buChar char="•"/>
              <a:tabLst>
                <a:tab pos="354965" algn="l"/>
                <a:tab pos="355600" algn="l"/>
                <a:tab pos="2776220" algn="l"/>
                <a:tab pos="3393440" algn="l"/>
                <a:tab pos="4310380" algn="l"/>
                <a:tab pos="5116830" algn="l"/>
                <a:tab pos="6503670" algn="l"/>
                <a:tab pos="7766050" algn="l"/>
              </a:tabLst>
            </a:pPr>
            <a:r>
              <a:rPr sz="2700" dirty="0">
                <a:latin typeface="Carlito"/>
                <a:cs typeface="Carlito"/>
              </a:rPr>
              <a:t>Actino</a:t>
            </a:r>
            <a:r>
              <a:rPr sz="2700" spc="-40" dirty="0">
                <a:latin typeface="Carlito"/>
                <a:cs typeface="Carlito"/>
              </a:rPr>
              <a:t>m</a:t>
            </a:r>
            <a:r>
              <a:rPr sz="2700" spc="-35" dirty="0">
                <a:latin typeface="Carlito"/>
                <a:cs typeface="Carlito"/>
              </a:rPr>
              <a:t>y</a:t>
            </a:r>
            <a:r>
              <a:rPr sz="2700" dirty="0">
                <a:latin typeface="Carlito"/>
                <a:cs typeface="Carlito"/>
              </a:rPr>
              <a:t>c</a:t>
            </a:r>
            <a:r>
              <a:rPr sz="2700" spc="-15" dirty="0">
                <a:latin typeface="Carlito"/>
                <a:cs typeface="Carlito"/>
              </a:rPr>
              <a:t>e</a:t>
            </a:r>
            <a:r>
              <a:rPr sz="2700" spc="-45" dirty="0">
                <a:latin typeface="Carlito"/>
                <a:cs typeface="Carlito"/>
              </a:rPr>
              <a:t>t</a:t>
            </a:r>
            <a:r>
              <a:rPr sz="2700" dirty="0">
                <a:latin typeface="Carlito"/>
                <a:cs typeface="Carlito"/>
              </a:rPr>
              <a:t>ales	</a:t>
            </a:r>
            <a:r>
              <a:rPr sz="2700" spc="-30" dirty="0">
                <a:latin typeface="Carlito"/>
                <a:cs typeface="Carlito"/>
              </a:rPr>
              <a:t>c</a:t>
            </a:r>
            <a:r>
              <a:rPr sz="2700" spc="-10" dirty="0">
                <a:latin typeface="Carlito"/>
                <a:cs typeface="Carlito"/>
              </a:rPr>
              <a:t>a</a:t>
            </a:r>
            <a:r>
              <a:rPr sz="2700" dirty="0">
                <a:latin typeface="Carlito"/>
                <a:cs typeface="Carlito"/>
              </a:rPr>
              <a:t>n</a:t>
            </a:r>
            <a:r>
              <a:rPr sz="2700">
                <a:latin typeface="Carlito"/>
                <a:cs typeface="Carlito"/>
              </a:rPr>
              <a:t>	</a:t>
            </a:r>
            <a:r>
              <a:rPr sz="2700" spc="-70" smtClean="0">
                <a:latin typeface="Carlito"/>
                <a:cs typeface="Carlito"/>
              </a:rPr>
              <a:t>r</a:t>
            </a:r>
            <a:r>
              <a:rPr sz="2700" smtClean="0">
                <a:latin typeface="Carlito"/>
                <a:cs typeface="Carlito"/>
              </a:rPr>
              <a:t>an</a:t>
            </a:r>
            <a:r>
              <a:rPr sz="2700" spc="-25" smtClean="0">
                <a:latin typeface="Carlito"/>
                <a:cs typeface="Carlito"/>
              </a:rPr>
              <a:t>g</a:t>
            </a:r>
            <a:r>
              <a:rPr sz="2700" smtClean="0">
                <a:latin typeface="Carlito"/>
                <a:cs typeface="Carlito"/>
              </a:rPr>
              <a:t>e</a:t>
            </a:r>
            <a:r>
              <a:rPr lang="en-GB" sz="2700" dirty="0" smtClean="0">
                <a:latin typeface="Carlito"/>
                <a:cs typeface="Carlito"/>
              </a:rPr>
              <a:t> </a:t>
            </a:r>
            <a:r>
              <a:rPr sz="2700" spc="-5" smtClean="0">
                <a:latin typeface="Carlito"/>
                <a:cs typeface="Carlito"/>
              </a:rPr>
              <a:t>f</a:t>
            </a:r>
            <a:r>
              <a:rPr sz="2700" spc="-50" smtClean="0">
                <a:latin typeface="Carlito"/>
                <a:cs typeface="Carlito"/>
              </a:rPr>
              <a:t>r</a:t>
            </a:r>
            <a:r>
              <a:rPr sz="2700" spc="-5" smtClean="0">
                <a:latin typeface="Carlito"/>
                <a:cs typeface="Carlito"/>
              </a:rPr>
              <a:t>o</a:t>
            </a:r>
            <a:r>
              <a:rPr sz="2700" smtClean="0">
                <a:latin typeface="Carlito"/>
                <a:cs typeface="Carlito"/>
              </a:rPr>
              <a:t>m</a:t>
            </a:r>
            <a:r>
              <a:rPr sz="2700" dirty="0">
                <a:latin typeface="Carlito"/>
                <a:cs typeface="Carlito"/>
              </a:rPr>
              <a:t>	</a:t>
            </a:r>
            <a:r>
              <a:rPr sz="2700" spc="-5" dirty="0">
                <a:latin typeface="Carlito"/>
                <a:cs typeface="Carlito"/>
              </a:rPr>
              <a:t>harml</a:t>
            </a:r>
            <a:r>
              <a:rPr sz="2700" spc="-15" dirty="0">
                <a:latin typeface="Carlito"/>
                <a:cs typeface="Carlito"/>
              </a:rPr>
              <a:t>es</a:t>
            </a:r>
            <a:r>
              <a:rPr sz="2700" dirty="0">
                <a:latin typeface="Carlito"/>
                <a:cs typeface="Carlito"/>
              </a:rPr>
              <a:t>s</a:t>
            </a:r>
            <a:r>
              <a:rPr sz="2700">
                <a:latin typeface="Carlito"/>
                <a:cs typeface="Carlito"/>
              </a:rPr>
              <a:t>	</a:t>
            </a:r>
            <a:r>
              <a:rPr sz="2700" spc="-15" smtClean="0">
                <a:latin typeface="Carlito"/>
                <a:cs typeface="Carlito"/>
              </a:rPr>
              <a:t>b</a:t>
            </a:r>
            <a:r>
              <a:rPr sz="2700" smtClean="0">
                <a:latin typeface="Carlito"/>
                <a:cs typeface="Carlito"/>
              </a:rPr>
              <a:t>ac</a:t>
            </a:r>
            <a:r>
              <a:rPr sz="2700" spc="-40" smtClean="0">
                <a:latin typeface="Carlito"/>
                <a:cs typeface="Carlito"/>
              </a:rPr>
              <a:t>t</a:t>
            </a:r>
            <a:r>
              <a:rPr sz="2700" smtClean="0">
                <a:latin typeface="Carlito"/>
                <a:cs typeface="Carlito"/>
              </a:rPr>
              <a:t>er</a:t>
            </a:r>
            <a:r>
              <a:rPr sz="2700" spc="-15" smtClean="0">
                <a:latin typeface="Carlito"/>
                <a:cs typeface="Carlito"/>
              </a:rPr>
              <a:t>i</a:t>
            </a:r>
            <a:r>
              <a:rPr sz="2700" smtClean="0">
                <a:latin typeface="Carlito"/>
                <a:cs typeface="Carlito"/>
              </a:rPr>
              <a:t>a</a:t>
            </a:r>
            <a:r>
              <a:rPr lang="en-GB" sz="2700" dirty="0" smtClean="0">
                <a:latin typeface="Carlito"/>
                <a:cs typeface="Carlito"/>
              </a:rPr>
              <a:t> </a:t>
            </a:r>
            <a:r>
              <a:rPr sz="2700" spc="-30" smtClean="0">
                <a:latin typeface="Carlito"/>
                <a:cs typeface="Carlito"/>
              </a:rPr>
              <a:t>to  </a:t>
            </a:r>
            <a:r>
              <a:rPr sz="2700" spc="-5" dirty="0">
                <a:latin typeface="Carlito"/>
                <a:cs typeface="Carlito"/>
              </a:rPr>
              <a:t>pathogens </a:t>
            </a:r>
            <a:r>
              <a:rPr sz="2700" dirty="0">
                <a:latin typeface="Carlito"/>
                <a:cs typeface="Carlito"/>
              </a:rPr>
              <a:t>with </a:t>
            </a:r>
            <a:r>
              <a:rPr sz="2700" spc="-15">
                <a:latin typeface="Carlito"/>
                <a:cs typeface="Carlito"/>
              </a:rPr>
              <a:t>resistance </a:t>
            </a:r>
            <a:r>
              <a:rPr lang="en-GB" sz="2700" spc="-15" dirty="0" smtClean="0">
                <a:latin typeface="Carlito"/>
                <a:cs typeface="Carlito"/>
              </a:rPr>
              <a:t>   </a:t>
            </a:r>
            <a:r>
              <a:rPr sz="2700" spc="-15" smtClean="0">
                <a:latin typeface="Carlito"/>
                <a:cs typeface="Carlito"/>
              </a:rPr>
              <a:t>to</a:t>
            </a:r>
            <a:r>
              <a:rPr sz="2700" spc="-70" smtClean="0">
                <a:latin typeface="Carlito"/>
                <a:cs typeface="Carlito"/>
              </a:rPr>
              <a:t> </a:t>
            </a:r>
            <a:r>
              <a:rPr sz="2700" spc="-5" dirty="0">
                <a:latin typeface="Carlito"/>
                <a:cs typeface="Carlito"/>
              </a:rPr>
              <a:t>antibiotics.</a:t>
            </a:r>
            <a:endParaRPr sz="2700">
              <a:latin typeface="Carlito"/>
              <a:cs typeface="Carlito"/>
            </a:endParaRPr>
          </a:p>
          <a:p>
            <a:pPr marL="355600" indent="-342900">
              <a:lnSpc>
                <a:spcPct val="100000"/>
              </a:lnSpc>
              <a:spcBef>
                <a:spcPts val="275"/>
              </a:spcBef>
              <a:buFont typeface="Arial"/>
              <a:buChar char="•"/>
              <a:tabLst>
                <a:tab pos="354965" algn="l"/>
                <a:tab pos="355600" algn="l"/>
              </a:tabLst>
            </a:pPr>
            <a:r>
              <a:rPr sz="2700" spc="-10" dirty="0">
                <a:solidFill>
                  <a:srgbClr val="FF0000"/>
                </a:solidFill>
                <a:latin typeface="Carlito"/>
                <a:cs typeface="Carlito"/>
              </a:rPr>
              <a:t>Important</a:t>
            </a:r>
            <a:r>
              <a:rPr sz="2700" spc="-45" dirty="0">
                <a:solidFill>
                  <a:srgbClr val="FF0000"/>
                </a:solidFill>
                <a:latin typeface="Carlito"/>
                <a:cs typeface="Carlito"/>
              </a:rPr>
              <a:t> </a:t>
            </a:r>
            <a:r>
              <a:rPr sz="2700" spc="-15" dirty="0">
                <a:solidFill>
                  <a:srgbClr val="FF0000"/>
                </a:solidFill>
                <a:latin typeface="Carlito"/>
                <a:cs typeface="Carlito"/>
              </a:rPr>
              <a:t>genera</a:t>
            </a:r>
            <a:r>
              <a:rPr sz="2700" spc="-15" dirty="0">
                <a:latin typeface="Carlito"/>
                <a:cs typeface="Carlito"/>
              </a:rPr>
              <a:t>:</a:t>
            </a:r>
            <a:endParaRPr sz="2700">
              <a:latin typeface="Carlito"/>
              <a:cs typeface="Carlito"/>
            </a:endParaRPr>
          </a:p>
          <a:p>
            <a:pPr marL="469900" marR="5840730">
              <a:lnSpc>
                <a:spcPct val="110000"/>
              </a:lnSpc>
              <a:spcBef>
                <a:spcPts val="15"/>
              </a:spcBef>
            </a:pPr>
            <a:r>
              <a:rPr sz="2400" spc="-10" dirty="0">
                <a:latin typeface="Carlito"/>
                <a:cs typeface="Carlito"/>
              </a:rPr>
              <a:t>Actinomyces  Nocardia  </a:t>
            </a:r>
            <a:r>
              <a:rPr sz="2400" dirty="0">
                <a:latin typeface="Carlito"/>
                <a:cs typeface="Carlito"/>
              </a:rPr>
              <a:t>A</a:t>
            </a:r>
            <a:r>
              <a:rPr sz="2400" spc="5" dirty="0">
                <a:latin typeface="Carlito"/>
                <a:cs typeface="Carlito"/>
              </a:rPr>
              <a:t>c</a:t>
            </a:r>
            <a:r>
              <a:rPr sz="2400" dirty="0">
                <a:latin typeface="Carlito"/>
                <a:cs typeface="Carlito"/>
              </a:rPr>
              <a:t>tinomadu</a:t>
            </a:r>
            <a:r>
              <a:rPr sz="2400" spc="-50" dirty="0">
                <a:latin typeface="Carlito"/>
                <a:cs typeface="Carlito"/>
              </a:rPr>
              <a:t>r</a:t>
            </a:r>
            <a:r>
              <a:rPr sz="2400" dirty="0">
                <a:latin typeface="Carlito"/>
                <a:cs typeface="Carlito"/>
              </a:rPr>
              <a:t>a  </a:t>
            </a:r>
            <a:r>
              <a:rPr sz="2400" spc="-15" dirty="0">
                <a:latin typeface="Carlito"/>
                <a:cs typeface="Carlito"/>
              </a:rPr>
              <a:t>Streptomyces  </a:t>
            </a:r>
            <a:r>
              <a:rPr sz="2400" dirty="0">
                <a:latin typeface="Carlito"/>
                <a:cs typeface="Carlito"/>
              </a:rPr>
              <a:t>thermophilic</a:t>
            </a:r>
            <a:endParaRPr sz="2400">
              <a:latin typeface="Carlito"/>
              <a:cs typeface="Carli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71800" y="461899"/>
            <a:ext cx="2472689" cy="696595"/>
          </a:xfrm>
          <a:prstGeom prst="rect">
            <a:avLst/>
          </a:prstGeom>
        </p:spPr>
        <p:txBody>
          <a:bodyPr vert="horz" wrap="square" lIns="0" tIns="13335" rIns="0" bIns="0" rtlCol="0">
            <a:spAutoFit/>
          </a:bodyPr>
          <a:lstStyle/>
          <a:p>
            <a:pPr marL="12700">
              <a:lnSpc>
                <a:spcPct val="100000"/>
              </a:lnSpc>
              <a:spcBef>
                <a:spcPts val="105"/>
              </a:spcBef>
            </a:pPr>
            <a:r>
              <a:rPr sz="4400" b="1" dirty="0">
                <a:solidFill>
                  <a:srgbClr val="FF0000"/>
                </a:solidFill>
                <a:latin typeface="Carlito"/>
                <a:cs typeface="Carlito"/>
              </a:rPr>
              <a:t>Habi</a:t>
            </a:r>
            <a:r>
              <a:rPr sz="4400" b="1" spc="-55" dirty="0">
                <a:solidFill>
                  <a:srgbClr val="FF0000"/>
                </a:solidFill>
                <a:latin typeface="Carlito"/>
                <a:cs typeface="Carlito"/>
              </a:rPr>
              <a:t>t</a:t>
            </a:r>
            <a:r>
              <a:rPr sz="4400" b="1" spc="-40" dirty="0">
                <a:solidFill>
                  <a:srgbClr val="FF0000"/>
                </a:solidFill>
                <a:latin typeface="Carlito"/>
                <a:cs typeface="Carlito"/>
              </a:rPr>
              <a:t>a</a:t>
            </a:r>
            <a:r>
              <a:rPr sz="4400" b="1" dirty="0">
                <a:solidFill>
                  <a:srgbClr val="FF0000"/>
                </a:solidFill>
                <a:latin typeface="Carlito"/>
                <a:cs typeface="Carlito"/>
              </a:rPr>
              <a:t>t</a:t>
            </a:r>
            <a:endParaRPr sz="4400">
              <a:latin typeface="Carlito"/>
              <a:cs typeface="Carlito"/>
            </a:endParaRPr>
          </a:p>
        </p:txBody>
      </p:sp>
      <p:sp>
        <p:nvSpPr>
          <p:cNvPr id="3" name="object 3"/>
          <p:cNvSpPr txBox="1"/>
          <p:nvPr/>
        </p:nvSpPr>
        <p:spPr>
          <a:xfrm>
            <a:off x="535940" y="1558493"/>
            <a:ext cx="8041005" cy="4823115"/>
          </a:xfrm>
          <a:prstGeom prst="rect">
            <a:avLst/>
          </a:prstGeom>
        </p:spPr>
        <p:txBody>
          <a:bodyPr vert="horz" wrap="square" lIns="0" tIns="62230" rIns="0" bIns="0" rtlCol="0">
            <a:spAutoFit/>
          </a:bodyPr>
          <a:lstStyle/>
          <a:p>
            <a:pPr marL="355600" marR="5080" indent="-342900">
              <a:lnSpc>
                <a:spcPct val="90000"/>
              </a:lnSpc>
              <a:spcBef>
                <a:spcPts val="490"/>
              </a:spcBef>
              <a:buFont typeface="Arial"/>
              <a:buChar char="•"/>
              <a:tabLst>
                <a:tab pos="354965" algn="l"/>
                <a:tab pos="355600" algn="l"/>
              </a:tabLst>
            </a:pPr>
            <a:r>
              <a:rPr sz="3200" spc="-5" dirty="0">
                <a:latin typeface="Carlito"/>
                <a:cs typeface="Carlito"/>
              </a:rPr>
              <a:t>Predominantly soil </a:t>
            </a:r>
            <a:r>
              <a:rPr sz="3200" spc="-10" dirty="0">
                <a:latin typeface="Carlito"/>
                <a:cs typeface="Carlito"/>
              </a:rPr>
              <a:t>bacteria </a:t>
            </a:r>
            <a:r>
              <a:rPr sz="3200" dirty="0">
                <a:latin typeface="Carlito"/>
                <a:cs typeface="Carlito"/>
              </a:rPr>
              <a:t>Good </a:t>
            </a:r>
            <a:r>
              <a:rPr sz="3200" spc="-10" dirty="0">
                <a:latin typeface="Carlito"/>
                <a:cs typeface="Carlito"/>
              </a:rPr>
              <a:t>at degrading  </a:t>
            </a:r>
            <a:r>
              <a:rPr sz="3200" spc="-15" dirty="0">
                <a:latin typeface="Carlito"/>
                <a:cs typeface="Carlito"/>
              </a:rPr>
              <a:t>recalcitrant </a:t>
            </a:r>
            <a:r>
              <a:rPr sz="3200" spc="-5" dirty="0">
                <a:latin typeface="Carlito"/>
                <a:cs typeface="Carlito"/>
              </a:rPr>
              <a:t>compounds such </a:t>
            </a:r>
            <a:r>
              <a:rPr sz="3200" dirty="0">
                <a:latin typeface="Carlito"/>
                <a:cs typeface="Carlito"/>
              </a:rPr>
              <a:t>as </a:t>
            </a:r>
            <a:r>
              <a:rPr sz="3200" spc="-5" dirty="0">
                <a:latin typeface="Carlito"/>
                <a:cs typeface="Carlito"/>
              </a:rPr>
              <a:t>chitin </a:t>
            </a:r>
            <a:r>
              <a:rPr sz="3200" dirty="0">
                <a:latin typeface="Carlito"/>
                <a:cs typeface="Carlito"/>
              </a:rPr>
              <a:t>&amp;  cellulose. </a:t>
            </a:r>
            <a:r>
              <a:rPr sz="3200" spc="-10" dirty="0">
                <a:latin typeface="Carlito"/>
                <a:cs typeface="Carlito"/>
              </a:rPr>
              <a:t>Often active at </a:t>
            </a:r>
            <a:r>
              <a:rPr sz="3200" spc="-5" dirty="0">
                <a:latin typeface="Carlito"/>
                <a:cs typeface="Carlito"/>
              </a:rPr>
              <a:t>higher pH </a:t>
            </a:r>
            <a:r>
              <a:rPr sz="3200" spc="-20" dirty="0">
                <a:latin typeface="Carlito"/>
                <a:cs typeface="Carlito"/>
              </a:rPr>
              <a:t>(contrast  to </a:t>
            </a:r>
            <a:r>
              <a:rPr sz="3200" spc="-5" dirty="0">
                <a:latin typeface="Carlito"/>
                <a:cs typeface="Carlito"/>
              </a:rPr>
              <a:t>fungi </a:t>
            </a:r>
            <a:r>
              <a:rPr sz="3200" dirty="0">
                <a:latin typeface="Carlito"/>
                <a:cs typeface="Carlito"/>
              </a:rPr>
              <a:t>who </a:t>
            </a:r>
            <a:r>
              <a:rPr sz="3200" spc="-20" dirty="0">
                <a:latin typeface="Carlito"/>
                <a:cs typeface="Carlito"/>
              </a:rPr>
              <a:t>may </a:t>
            </a:r>
            <a:r>
              <a:rPr sz="3200" spc="-10" dirty="0">
                <a:latin typeface="Carlito"/>
                <a:cs typeface="Carlito"/>
              </a:rPr>
              <a:t>dominate </a:t>
            </a:r>
            <a:r>
              <a:rPr sz="3200" spc="-15" dirty="0">
                <a:latin typeface="Carlito"/>
                <a:cs typeface="Carlito"/>
              </a:rPr>
              <a:t>at </a:t>
            </a:r>
            <a:r>
              <a:rPr sz="3200" spc="-10" dirty="0">
                <a:latin typeface="Carlito"/>
                <a:cs typeface="Carlito"/>
              </a:rPr>
              <a:t>lower</a:t>
            </a:r>
            <a:r>
              <a:rPr sz="3200" spc="80" dirty="0">
                <a:latin typeface="Carlito"/>
                <a:cs typeface="Carlito"/>
              </a:rPr>
              <a:t> </a:t>
            </a:r>
            <a:r>
              <a:rPr sz="3200" spc="-5" dirty="0">
                <a:latin typeface="Carlito"/>
                <a:cs typeface="Carlito"/>
              </a:rPr>
              <a:t>pH)</a:t>
            </a:r>
            <a:endParaRPr sz="3200">
              <a:latin typeface="Carlito"/>
              <a:cs typeface="Carlito"/>
            </a:endParaRPr>
          </a:p>
          <a:p>
            <a:pPr marL="355600" indent="-342900">
              <a:lnSpc>
                <a:spcPct val="100000"/>
              </a:lnSpc>
              <a:spcBef>
                <a:spcPts val="384"/>
              </a:spcBef>
              <a:buFont typeface="Arial"/>
              <a:buChar char="•"/>
              <a:tabLst>
                <a:tab pos="354965" algn="l"/>
                <a:tab pos="355600" algn="l"/>
              </a:tabLst>
            </a:pPr>
            <a:r>
              <a:rPr sz="3200" spc="-10" dirty="0">
                <a:solidFill>
                  <a:srgbClr val="C00000"/>
                </a:solidFill>
                <a:latin typeface="Carlito"/>
                <a:cs typeface="Carlito"/>
              </a:rPr>
              <a:t>Give </a:t>
            </a:r>
            <a:r>
              <a:rPr sz="3200" spc="-5" dirty="0">
                <a:solidFill>
                  <a:srgbClr val="C00000"/>
                </a:solidFill>
                <a:latin typeface="Carlito"/>
                <a:cs typeface="Carlito"/>
              </a:rPr>
              <a:t>soil </a:t>
            </a:r>
            <a:r>
              <a:rPr sz="3200" dirty="0">
                <a:solidFill>
                  <a:srgbClr val="C00000"/>
                </a:solidFill>
                <a:latin typeface="Carlito"/>
                <a:cs typeface="Carlito"/>
              </a:rPr>
              <a:t>the </a:t>
            </a:r>
            <a:r>
              <a:rPr sz="3200" spc="-15" dirty="0">
                <a:solidFill>
                  <a:srgbClr val="C00000"/>
                </a:solidFill>
                <a:latin typeface="Carlito"/>
                <a:cs typeface="Carlito"/>
              </a:rPr>
              <a:t>“earthy”</a:t>
            </a:r>
            <a:r>
              <a:rPr sz="3200" spc="-10" dirty="0">
                <a:solidFill>
                  <a:srgbClr val="C00000"/>
                </a:solidFill>
                <a:latin typeface="Carlito"/>
                <a:cs typeface="Carlito"/>
              </a:rPr>
              <a:t> </a:t>
            </a:r>
            <a:r>
              <a:rPr sz="3200" spc="-5" dirty="0">
                <a:solidFill>
                  <a:srgbClr val="C00000"/>
                </a:solidFill>
                <a:latin typeface="Carlito"/>
                <a:cs typeface="Carlito"/>
              </a:rPr>
              <a:t>smell</a:t>
            </a:r>
            <a:endParaRPr sz="3200">
              <a:solidFill>
                <a:srgbClr val="C00000"/>
              </a:solidFill>
              <a:latin typeface="Carlito"/>
              <a:cs typeface="Carlito"/>
            </a:endParaRPr>
          </a:p>
          <a:p>
            <a:pPr marL="355600" marR="172720" indent="-342900">
              <a:lnSpc>
                <a:spcPts val="3460"/>
              </a:lnSpc>
              <a:spcBef>
                <a:spcPts val="815"/>
              </a:spcBef>
              <a:buFont typeface="Arial"/>
              <a:buChar char="•"/>
              <a:tabLst>
                <a:tab pos="354965" algn="l"/>
                <a:tab pos="355600" algn="l"/>
              </a:tabLst>
            </a:pPr>
            <a:r>
              <a:rPr sz="3200" spc="-10" dirty="0">
                <a:latin typeface="Carlito"/>
                <a:cs typeface="Carlito"/>
              </a:rPr>
              <a:t>Almost </a:t>
            </a:r>
            <a:r>
              <a:rPr sz="3200" dirty="0">
                <a:latin typeface="Carlito"/>
                <a:cs typeface="Carlito"/>
              </a:rPr>
              <a:t>all </a:t>
            </a:r>
            <a:r>
              <a:rPr sz="3200" spc="-5" dirty="0">
                <a:latin typeface="Carlito"/>
                <a:cs typeface="Carlito"/>
              </a:rPr>
              <a:t>species </a:t>
            </a:r>
            <a:r>
              <a:rPr sz="3200" spc="-15" dirty="0">
                <a:latin typeface="Carlito"/>
                <a:cs typeface="Carlito"/>
              </a:rPr>
              <a:t>are </a:t>
            </a:r>
            <a:r>
              <a:rPr sz="3200" spc="-5" dirty="0">
                <a:latin typeface="Carlito"/>
                <a:cs typeface="Carlito"/>
              </a:rPr>
              <a:t>commensals of </a:t>
            </a:r>
            <a:r>
              <a:rPr sz="3200" dirty="0">
                <a:latin typeface="Carlito"/>
                <a:cs typeface="Carlito"/>
              </a:rPr>
              <a:t>the </a:t>
            </a:r>
            <a:r>
              <a:rPr sz="3200" spc="-15" dirty="0">
                <a:latin typeface="Carlito"/>
                <a:cs typeface="Carlito"/>
              </a:rPr>
              <a:t>oral  </a:t>
            </a:r>
            <a:r>
              <a:rPr sz="3200" spc="-10" dirty="0">
                <a:latin typeface="Carlito"/>
                <a:cs typeface="Carlito"/>
              </a:rPr>
              <a:t>covity </a:t>
            </a:r>
            <a:r>
              <a:rPr sz="3200" dirty="0">
                <a:latin typeface="Carlito"/>
                <a:cs typeface="Carlito"/>
              </a:rPr>
              <a:t>and</a:t>
            </a:r>
            <a:r>
              <a:rPr sz="3200" spc="5" dirty="0">
                <a:latin typeface="Carlito"/>
                <a:cs typeface="Carlito"/>
              </a:rPr>
              <a:t> </a:t>
            </a:r>
            <a:r>
              <a:rPr sz="3200" spc="-10" dirty="0">
                <a:latin typeface="Carlito"/>
                <a:cs typeface="Carlito"/>
              </a:rPr>
              <a:t>tonsils.</a:t>
            </a:r>
            <a:endParaRPr sz="3200">
              <a:latin typeface="Carlito"/>
              <a:cs typeface="Carlito"/>
            </a:endParaRPr>
          </a:p>
          <a:p>
            <a:pPr marL="355600" marR="382905" indent="-342900">
              <a:lnSpc>
                <a:spcPts val="3460"/>
              </a:lnSpc>
              <a:spcBef>
                <a:spcPts val="760"/>
              </a:spcBef>
              <a:buFont typeface="Arial"/>
              <a:buChar char="•"/>
              <a:tabLst>
                <a:tab pos="354965" algn="l"/>
                <a:tab pos="355600" algn="l"/>
              </a:tabLst>
            </a:pPr>
            <a:r>
              <a:rPr sz="3200" dirty="0">
                <a:latin typeface="Carlito"/>
                <a:cs typeface="Carlito"/>
              </a:rPr>
              <a:t>Some of the </a:t>
            </a:r>
            <a:r>
              <a:rPr sz="3200" spc="-20" dirty="0">
                <a:latin typeface="Carlito"/>
                <a:cs typeface="Carlito"/>
              </a:rPr>
              <a:t>form </a:t>
            </a:r>
            <a:r>
              <a:rPr sz="3200" dirty="0">
                <a:latin typeface="Carlito"/>
                <a:cs typeface="Carlito"/>
              </a:rPr>
              <a:t>the </a:t>
            </a:r>
            <a:r>
              <a:rPr sz="3200" spc="-5" dirty="0">
                <a:latin typeface="Carlito"/>
                <a:cs typeface="Carlito"/>
              </a:rPr>
              <a:t>normal </a:t>
            </a:r>
            <a:r>
              <a:rPr sz="3200" spc="-15" dirty="0">
                <a:latin typeface="Carlito"/>
                <a:cs typeface="Carlito"/>
              </a:rPr>
              <a:t>flora </a:t>
            </a:r>
            <a:r>
              <a:rPr sz="3200" dirty="0">
                <a:latin typeface="Carlito"/>
                <a:cs typeface="Carlito"/>
              </a:rPr>
              <a:t>of mouth  and </a:t>
            </a:r>
            <a:r>
              <a:rPr sz="3200" spc="-15" dirty="0">
                <a:latin typeface="Carlito"/>
                <a:cs typeface="Carlito"/>
              </a:rPr>
              <a:t>female </a:t>
            </a:r>
            <a:r>
              <a:rPr sz="3200" spc="-10" dirty="0">
                <a:latin typeface="Carlito"/>
                <a:cs typeface="Carlito"/>
              </a:rPr>
              <a:t>genital</a:t>
            </a:r>
            <a:r>
              <a:rPr sz="3200" spc="35" dirty="0">
                <a:latin typeface="Carlito"/>
                <a:cs typeface="Carlito"/>
              </a:rPr>
              <a:t> </a:t>
            </a:r>
            <a:r>
              <a:rPr sz="3200" spc="-10" dirty="0">
                <a:latin typeface="Carlito"/>
                <a:cs typeface="Carlito"/>
              </a:rPr>
              <a:t>tract.</a:t>
            </a:r>
            <a:endParaRPr sz="3200">
              <a:latin typeface="Carlito"/>
              <a:cs typeface="Carlito"/>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31056" y="461899"/>
            <a:ext cx="3955543" cy="696595"/>
          </a:xfrm>
          <a:prstGeom prst="rect">
            <a:avLst/>
          </a:prstGeom>
        </p:spPr>
        <p:txBody>
          <a:bodyPr vert="horz" wrap="square" lIns="0" tIns="13335" rIns="0" bIns="0" rtlCol="0">
            <a:spAutoFit/>
          </a:bodyPr>
          <a:lstStyle/>
          <a:p>
            <a:pPr marL="12700">
              <a:lnSpc>
                <a:spcPct val="100000"/>
              </a:lnSpc>
              <a:spcBef>
                <a:spcPts val="105"/>
              </a:spcBef>
            </a:pPr>
            <a:r>
              <a:rPr sz="4400" b="1" spc="-5" dirty="0">
                <a:solidFill>
                  <a:srgbClr val="FF0000"/>
                </a:solidFill>
                <a:latin typeface="Carlito"/>
                <a:cs typeface="Carlito"/>
              </a:rPr>
              <a:t>Morphology</a:t>
            </a:r>
            <a:endParaRPr sz="4400">
              <a:latin typeface="Carlito"/>
              <a:cs typeface="Carlito"/>
            </a:endParaRPr>
          </a:p>
        </p:txBody>
      </p:sp>
      <p:sp>
        <p:nvSpPr>
          <p:cNvPr id="3" name="object 3"/>
          <p:cNvSpPr txBox="1"/>
          <p:nvPr/>
        </p:nvSpPr>
        <p:spPr>
          <a:xfrm>
            <a:off x="685800" y="1295400"/>
            <a:ext cx="7418070" cy="4965065"/>
          </a:xfrm>
          <a:prstGeom prst="rect">
            <a:avLst/>
          </a:prstGeom>
        </p:spPr>
        <p:txBody>
          <a:bodyPr vert="horz" wrap="square" lIns="0" tIns="58419" rIns="0" bIns="0" rtlCol="0">
            <a:spAutoFit/>
          </a:bodyPr>
          <a:lstStyle/>
          <a:p>
            <a:pPr marL="355600" indent="-342900">
              <a:lnSpc>
                <a:spcPct val="100000"/>
              </a:lnSpc>
              <a:spcBef>
                <a:spcPts val="459"/>
              </a:spcBef>
              <a:buFont typeface="Arial"/>
              <a:buChar char="•"/>
              <a:tabLst>
                <a:tab pos="354965" algn="l"/>
                <a:tab pos="355600" algn="l"/>
              </a:tabLst>
            </a:pPr>
            <a:r>
              <a:rPr sz="3000" spc="-15" dirty="0">
                <a:latin typeface="Carlito"/>
                <a:cs typeface="Carlito"/>
              </a:rPr>
              <a:t>Diverse</a:t>
            </a:r>
            <a:r>
              <a:rPr sz="3000" spc="-100" dirty="0">
                <a:latin typeface="Carlito"/>
                <a:cs typeface="Carlito"/>
              </a:rPr>
              <a:t> </a:t>
            </a:r>
            <a:r>
              <a:rPr sz="3000" spc="-15" dirty="0">
                <a:latin typeface="Carlito"/>
                <a:cs typeface="Carlito"/>
              </a:rPr>
              <a:t>group</a:t>
            </a:r>
            <a:endParaRPr sz="3000">
              <a:latin typeface="Carlito"/>
              <a:cs typeface="Carlito"/>
            </a:endParaRPr>
          </a:p>
          <a:p>
            <a:pPr marL="355600" indent="-342900">
              <a:lnSpc>
                <a:spcPct val="100000"/>
              </a:lnSpc>
              <a:spcBef>
                <a:spcPts val="365"/>
              </a:spcBef>
              <a:buFont typeface="Arial"/>
              <a:buChar char="•"/>
              <a:tabLst>
                <a:tab pos="354965" algn="l"/>
                <a:tab pos="355600" algn="l"/>
              </a:tabLst>
            </a:pPr>
            <a:r>
              <a:rPr sz="3000" spc="-15" dirty="0">
                <a:latin typeface="Carlito"/>
                <a:cs typeface="Carlito"/>
              </a:rPr>
              <a:t>Gram</a:t>
            </a:r>
            <a:r>
              <a:rPr sz="3000" spc="-85" dirty="0">
                <a:latin typeface="Carlito"/>
                <a:cs typeface="Carlito"/>
              </a:rPr>
              <a:t> </a:t>
            </a:r>
            <a:r>
              <a:rPr sz="3000" spc="-10" dirty="0">
                <a:latin typeface="Carlito"/>
                <a:cs typeface="Carlito"/>
              </a:rPr>
              <a:t>positive</a:t>
            </a:r>
            <a:endParaRPr sz="3000">
              <a:latin typeface="Carlito"/>
              <a:cs typeface="Carlito"/>
            </a:endParaRPr>
          </a:p>
          <a:p>
            <a:pPr marL="355600" indent="-342900">
              <a:lnSpc>
                <a:spcPct val="100000"/>
              </a:lnSpc>
              <a:spcBef>
                <a:spcPts val="360"/>
              </a:spcBef>
              <a:buFont typeface="Arial"/>
              <a:buChar char="•"/>
              <a:tabLst>
                <a:tab pos="354965" algn="l"/>
                <a:tab pos="355600" algn="l"/>
              </a:tabLst>
            </a:pPr>
            <a:r>
              <a:rPr sz="3000" spc="-5" dirty="0">
                <a:latin typeface="Carlito"/>
                <a:cs typeface="Carlito"/>
              </a:rPr>
              <a:t>Non-motile</a:t>
            </a:r>
            <a:endParaRPr sz="3000">
              <a:latin typeface="Carlito"/>
              <a:cs typeface="Carlito"/>
            </a:endParaRPr>
          </a:p>
          <a:p>
            <a:pPr marL="355600" indent="-342900">
              <a:lnSpc>
                <a:spcPct val="100000"/>
              </a:lnSpc>
              <a:spcBef>
                <a:spcPts val="360"/>
              </a:spcBef>
              <a:buFont typeface="Arial"/>
              <a:buChar char="•"/>
              <a:tabLst>
                <a:tab pos="354965" algn="l"/>
                <a:tab pos="355600" algn="l"/>
              </a:tabLst>
            </a:pPr>
            <a:r>
              <a:rPr sz="3000" spc="-5" dirty="0">
                <a:latin typeface="Carlito"/>
                <a:cs typeface="Carlito"/>
              </a:rPr>
              <a:t>Non-sporing</a:t>
            </a:r>
            <a:endParaRPr sz="3000">
              <a:latin typeface="Carlito"/>
              <a:cs typeface="Carlito"/>
            </a:endParaRPr>
          </a:p>
          <a:p>
            <a:pPr marL="355600" indent="-342900">
              <a:lnSpc>
                <a:spcPct val="100000"/>
              </a:lnSpc>
              <a:spcBef>
                <a:spcPts val="360"/>
              </a:spcBef>
              <a:buFont typeface="Arial"/>
              <a:buChar char="•"/>
              <a:tabLst>
                <a:tab pos="354965" algn="l"/>
                <a:tab pos="355600" algn="l"/>
              </a:tabLst>
            </a:pPr>
            <a:r>
              <a:rPr sz="3000" spc="-10" dirty="0">
                <a:latin typeface="Carlito"/>
                <a:cs typeface="Carlito"/>
              </a:rPr>
              <a:t>Non-capsulated</a:t>
            </a:r>
            <a:endParaRPr sz="3000">
              <a:latin typeface="Carlito"/>
              <a:cs typeface="Carlito"/>
            </a:endParaRPr>
          </a:p>
          <a:p>
            <a:pPr marL="355600" indent="-342900">
              <a:lnSpc>
                <a:spcPct val="100000"/>
              </a:lnSpc>
              <a:spcBef>
                <a:spcPts val="360"/>
              </a:spcBef>
              <a:buFont typeface="Arial"/>
              <a:buChar char="•"/>
              <a:tabLst>
                <a:tab pos="354965" algn="l"/>
                <a:tab pos="355600" algn="l"/>
              </a:tabLst>
            </a:pPr>
            <a:r>
              <a:rPr sz="3000" spc="-15" dirty="0">
                <a:latin typeface="Carlito"/>
                <a:cs typeface="Carlito"/>
              </a:rPr>
              <a:t>Straight, </a:t>
            </a:r>
            <a:r>
              <a:rPr sz="3000" spc="-5" dirty="0">
                <a:latin typeface="Carlito"/>
                <a:cs typeface="Carlito"/>
              </a:rPr>
              <a:t>curved or</a:t>
            </a:r>
            <a:r>
              <a:rPr sz="3000" spc="-10" dirty="0">
                <a:latin typeface="Carlito"/>
                <a:cs typeface="Carlito"/>
              </a:rPr>
              <a:t> </a:t>
            </a:r>
            <a:r>
              <a:rPr sz="3000" spc="-5" dirty="0">
                <a:latin typeface="Carlito"/>
                <a:cs typeface="Carlito"/>
              </a:rPr>
              <a:t>pleomorphic</a:t>
            </a:r>
            <a:endParaRPr sz="3000">
              <a:latin typeface="Carlito"/>
              <a:cs typeface="Carlito"/>
            </a:endParaRPr>
          </a:p>
          <a:p>
            <a:pPr marL="355600" indent="-342900">
              <a:lnSpc>
                <a:spcPct val="100000"/>
              </a:lnSpc>
              <a:spcBef>
                <a:spcPts val="360"/>
              </a:spcBef>
              <a:buFont typeface="Arial"/>
              <a:buChar char="•"/>
              <a:tabLst>
                <a:tab pos="354965" algn="l"/>
                <a:tab pos="355600" algn="l"/>
              </a:tabLst>
            </a:pPr>
            <a:r>
              <a:rPr sz="3000" spc="-15" dirty="0">
                <a:latin typeface="Carlito"/>
                <a:cs typeface="Carlito"/>
              </a:rPr>
              <a:t>Arranged </a:t>
            </a:r>
            <a:r>
              <a:rPr sz="3000" dirty="0">
                <a:latin typeface="Carlito"/>
                <a:cs typeface="Carlito"/>
              </a:rPr>
              <a:t>in chains </a:t>
            </a:r>
            <a:r>
              <a:rPr sz="3000" spc="-5" dirty="0">
                <a:latin typeface="Carlito"/>
                <a:cs typeface="Carlito"/>
              </a:rPr>
              <a:t>or </a:t>
            </a:r>
            <a:r>
              <a:rPr sz="3000" spc="-10" dirty="0">
                <a:latin typeface="Carlito"/>
                <a:cs typeface="Carlito"/>
              </a:rPr>
              <a:t>branching filaments</a:t>
            </a:r>
            <a:endParaRPr sz="3000">
              <a:latin typeface="Carlito"/>
              <a:cs typeface="Carlito"/>
            </a:endParaRPr>
          </a:p>
          <a:p>
            <a:pPr marL="355600" indent="-342900">
              <a:lnSpc>
                <a:spcPct val="100000"/>
              </a:lnSpc>
              <a:spcBef>
                <a:spcPts val="365"/>
              </a:spcBef>
              <a:buFont typeface="Arial"/>
              <a:buChar char="•"/>
              <a:tabLst>
                <a:tab pos="354965" algn="l"/>
                <a:tab pos="355600" algn="l"/>
              </a:tabLst>
            </a:pPr>
            <a:r>
              <a:rPr sz="3000" spc="-20" dirty="0">
                <a:latin typeface="Carlito"/>
                <a:cs typeface="Carlito"/>
              </a:rPr>
              <a:t>Related </a:t>
            </a:r>
            <a:r>
              <a:rPr sz="3000" spc="-15" dirty="0">
                <a:latin typeface="Carlito"/>
                <a:cs typeface="Carlito"/>
              </a:rPr>
              <a:t>to Mycobacteria </a:t>
            </a:r>
            <a:r>
              <a:rPr sz="3000" dirty="0">
                <a:latin typeface="Carlito"/>
                <a:cs typeface="Carlito"/>
              </a:rPr>
              <a:t>and</a:t>
            </a:r>
            <a:r>
              <a:rPr sz="3000" spc="10" dirty="0">
                <a:latin typeface="Carlito"/>
                <a:cs typeface="Carlito"/>
              </a:rPr>
              <a:t> </a:t>
            </a:r>
            <a:r>
              <a:rPr sz="3000" spc="-10" dirty="0">
                <a:latin typeface="Carlito"/>
                <a:cs typeface="Carlito"/>
              </a:rPr>
              <a:t>Corynebacteria</a:t>
            </a:r>
            <a:endParaRPr sz="3000">
              <a:latin typeface="Carlito"/>
              <a:cs typeface="Carlito"/>
            </a:endParaRPr>
          </a:p>
          <a:p>
            <a:pPr marL="355600" marR="5080" indent="-342900">
              <a:lnSpc>
                <a:spcPts val="3240"/>
              </a:lnSpc>
              <a:spcBef>
                <a:spcPts val="765"/>
              </a:spcBef>
              <a:buFont typeface="Arial"/>
              <a:buChar char="•"/>
              <a:tabLst>
                <a:tab pos="354965" algn="l"/>
                <a:tab pos="355600" algn="l"/>
              </a:tabLst>
            </a:pPr>
            <a:r>
              <a:rPr sz="3000" spc="-10" dirty="0">
                <a:latin typeface="Carlito"/>
                <a:cs typeface="Carlito"/>
              </a:rPr>
              <a:t>Mycelium </a:t>
            </a:r>
            <a:r>
              <a:rPr sz="3000" dirty="0">
                <a:latin typeface="Carlito"/>
                <a:cs typeface="Carlito"/>
              </a:rPr>
              <a:t>-- </a:t>
            </a:r>
            <a:r>
              <a:rPr sz="3000" spc="-5" dirty="0">
                <a:latin typeface="Carlito"/>
                <a:cs typeface="Carlito"/>
              </a:rPr>
              <a:t>tangled </a:t>
            </a:r>
            <a:r>
              <a:rPr sz="3000" dirty="0">
                <a:latin typeface="Carlito"/>
                <a:cs typeface="Carlito"/>
              </a:rPr>
              <a:t>mass </a:t>
            </a:r>
            <a:r>
              <a:rPr sz="3000" spc="-5" dirty="0">
                <a:latin typeface="Carlito"/>
                <a:cs typeface="Carlito"/>
              </a:rPr>
              <a:t>of </a:t>
            </a:r>
            <a:r>
              <a:rPr sz="3000" spc="-15" dirty="0">
                <a:latin typeface="Carlito"/>
                <a:cs typeface="Carlito"/>
              </a:rPr>
              <a:t>hyphae, </a:t>
            </a:r>
            <a:r>
              <a:rPr sz="3000" spc="-20" dirty="0">
                <a:latin typeface="Carlito"/>
                <a:cs typeface="Carlito"/>
              </a:rPr>
              <a:t>found </a:t>
            </a:r>
            <a:r>
              <a:rPr sz="3000" dirty="0">
                <a:latin typeface="Carlito"/>
                <a:cs typeface="Carlito"/>
              </a:rPr>
              <a:t>in  </a:t>
            </a:r>
            <a:r>
              <a:rPr sz="3000" spc="-15" dirty="0">
                <a:latin typeface="Carlito"/>
                <a:cs typeface="Carlito"/>
              </a:rPr>
              <a:t>nature</a:t>
            </a:r>
            <a:endParaRPr sz="3000">
              <a:latin typeface="Carlito"/>
              <a:cs typeface="Carli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535940" y="186639"/>
            <a:ext cx="8041640" cy="6402137"/>
          </a:xfrm>
          <a:prstGeom prst="rect">
            <a:avLst/>
          </a:prstGeom>
        </p:spPr>
        <p:txBody>
          <a:bodyPr vert="horz" wrap="square" lIns="0" tIns="67945" rIns="0" bIns="0" rtlCol="0">
            <a:spAutoFit/>
          </a:bodyPr>
          <a:lstStyle/>
          <a:p>
            <a:pPr marL="355600" marR="5080" indent="-342900">
              <a:lnSpc>
                <a:spcPts val="3460"/>
              </a:lnSpc>
              <a:spcBef>
                <a:spcPts val="535"/>
              </a:spcBef>
              <a:buFont typeface="Arial"/>
              <a:buChar char="•"/>
              <a:tabLst>
                <a:tab pos="354965" algn="l"/>
                <a:tab pos="355600" algn="l"/>
              </a:tabLst>
            </a:pPr>
            <a:r>
              <a:rPr sz="3200" dirty="0">
                <a:solidFill>
                  <a:srgbClr val="C00000"/>
                </a:solidFill>
                <a:latin typeface="Carlito"/>
                <a:cs typeface="Carlito"/>
              </a:rPr>
              <a:t>Unicellular </a:t>
            </a:r>
            <a:r>
              <a:rPr sz="3200" spc="-30" dirty="0">
                <a:solidFill>
                  <a:srgbClr val="C00000"/>
                </a:solidFill>
                <a:latin typeface="Carlito"/>
                <a:cs typeface="Carlito"/>
              </a:rPr>
              <a:t>like </a:t>
            </a:r>
            <a:r>
              <a:rPr sz="3200" spc="-5" dirty="0">
                <a:solidFill>
                  <a:srgbClr val="C00000"/>
                </a:solidFill>
                <a:latin typeface="Carlito"/>
                <a:cs typeface="Carlito"/>
              </a:rPr>
              <a:t>bacteria but </a:t>
            </a:r>
            <a:r>
              <a:rPr sz="3200" spc="-10" dirty="0">
                <a:solidFill>
                  <a:srgbClr val="C00000"/>
                </a:solidFill>
                <a:latin typeface="Carlito"/>
                <a:cs typeface="Carlito"/>
              </a:rPr>
              <a:t>produce mycelium  </a:t>
            </a:r>
            <a:r>
              <a:rPr sz="3200" dirty="0">
                <a:solidFill>
                  <a:srgbClr val="C00000"/>
                </a:solidFill>
                <a:latin typeface="Carlito"/>
                <a:cs typeface="Carlito"/>
              </a:rPr>
              <a:t>which is </a:t>
            </a:r>
            <a:r>
              <a:rPr sz="3200" spc="-5" dirty="0">
                <a:solidFill>
                  <a:srgbClr val="C00000"/>
                </a:solidFill>
                <a:latin typeface="Carlito"/>
                <a:cs typeface="Carlito"/>
              </a:rPr>
              <a:t>non </a:t>
            </a:r>
            <a:r>
              <a:rPr sz="3200" spc="-20" dirty="0">
                <a:solidFill>
                  <a:srgbClr val="C00000"/>
                </a:solidFill>
                <a:latin typeface="Carlito"/>
                <a:cs typeface="Carlito"/>
              </a:rPr>
              <a:t>septate </a:t>
            </a:r>
            <a:r>
              <a:rPr sz="3200" dirty="0">
                <a:solidFill>
                  <a:srgbClr val="C00000"/>
                </a:solidFill>
                <a:latin typeface="Carlito"/>
                <a:cs typeface="Carlito"/>
              </a:rPr>
              <a:t>and </a:t>
            </a:r>
            <a:r>
              <a:rPr sz="3200" spc="-10" dirty="0">
                <a:solidFill>
                  <a:srgbClr val="C00000"/>
                </a:solidFill>
                <a:latin typeface="Carlito"/>
                <a:cs typeface="Carlito"/>
              </a:rPr>
              <a:t>more</a:t>
            </a:r>
            <a:r>
              <a:rPr sz="3200" spc="20" dirty="0">
                <a:solidFill>
                  <a:srgbClr val="C00000"/>
                </a:solidFill>
                <a:latin typeface="Carlito"/>
                <a:cs typeface="Carlito"/>
              </a:rPr>
              <a:t> </a:t>
            </a:r>
            <a:r>
              <a:rPr sz="3200" spc="-5" dirty="0">
                <a:solidFill>
                  <a:srgbClr val="C00000"/>
                </a:solidFill>
                <a:latin typeface="Carlito"/>
                <a:cs typeface="Carlito"/>
              </a:rPr>
              <a:t>slender</a:t>
            </a:r>
            <a:endParaRPr sz="3200">
              <a:solidFill>
                <a:srgbClr val="C00000"/>
              </a:solidFill>
              <a:latin typeface="Carlito"/>
              <a:cs typeface="Carlito"/>
            </a:endParaRPr>
          </a:p>
          <a:p>
            <a:pPr marL="355600" indent="-342900">
              <a:lnSpc>
                <a:spcPct val="100000"/>
              </a:lnSpc>
              <a:spcBef>
                <a:spcPts val="330"/>
              </a:spcBef>
              <a:buFont typeface="Arial"/>
              <a:buChar char="•"/>
              <a:tabLst>
                <a:tab pos="354965" algn="l"/>
                <a:tab pos="355600" algn="l"/>
              </a:tabLst>
            </a:pPr>
            <a:r>
              <a:rPr sz="3200" spc="-35" dirty="0">
                <a:solidFill>
                  <a:srgbClr val="C00000"/>
                </a:solidFill>
                <a:latin typeface="Carlito"/>
                <a:cs typeface="Carlito"/>
              </a:rPr>
              <a:t>Like </a:t>
            </a:r>
            <a:r>
              <a:rPr sz="3200" spc="-5" dirty="0">
                <a:solidFill>
                  <a:srgbClr val="C00000"/>
                </a:solidFill>
                <a:latin typeface="Carlito"/>
                <a:cs typeface="Carlito"/>
              </a:rPr>
              <a:t>bacteria they don’t </a:t>
            </a:r>
            <a:r>
              <a:rPr sz="3200" spc="-30" dirty="0">
                <a:solidFill>
                  <a:srgbClr val="C00000"/>
                </a:solidFill>
                <a:latin typeface="Carlito"/>
                <a:cs typeface="Carlito"/>
              </a:rPr>
              <a:t>like </a:t>
            </a:r>
            <a:r>
              <a:rPr sz="3200" spc="-10" dirty="0">
                <a:solidFill>
                  <a:srgbClr val="C00000"/>
                </a:solidFill>
                <a:latin typeface="Carlito"/>
                <a:cs typeface="Carlito"/>
              </a:rPr>
              <a:t>distinct </a:t>
            </a:r>
            <a:r>
              <a:rPr sz="3200" dirty="0">
                <a:solidFill>
                  <a:srgbClr val="C00000"/>
                </a:solidFill>
                <a:latin typeface="Carlito"/>
                <a:cs typeface="Carlito"/>
              </a:rPr>
              <a:t>cell</a:t>
            </a:r>
            <a:r>
              <a:rPr sz="3200" spc="135" dirty="0">
                <a:solidFill>
                  <a:srgbClr val="C00000"/>
                </a:solidFill>
                <a:latin typeface="Carlito"/>
                <a:cs typeface="Carlito"/>
              </a:rPr>
              <a:t> </a:t>
            </a:r>
            <a:r>
              <a:rPr sz="3200" spc="-10" dirty="0">
                <a:solidFill>
                  <a:srgbClr val="C00000"/>
                </a:solidFill>
                <a:latin typeface="Carlito"/>
                <a:cs typeface="Carlito"/>
              </a:rPr>
              <a:t>wall</a:t>
            </a:r>
            <a:endParaRPr sz="3200">
              <a:solidFill>
                <a:srgbClr val="C00000"/>
              </a:solidFill>
              <a:latin typeface="Carlito"/>
              <a:cs typeface="Carlito"/>
            </a:endParaRPr>
          </a:p>
          <a:p>
            <a:pPr marL="355600" indent="-342900">
              <a:lnSpc>
                <a:spcPct val="100000"/>
              </a:lnSpc>
              <a:spcBef>
                <a:spcPts val="385"/>
              </a:spcBef>
              <a:buFont typeface="Arial"/>
              <a:buChar char="•"/>
              <a:tabLst>
                <a:tab pos="354965" algn="l"/>
                <a:tab pos="355600" algn="l"/>
              </a:tabLst>
            </a:pPr>
            <a:r>
              <a:rPr sz="3200" spc="-5" dirty="0">
                <a:solidFill>
                  <a:srgbClr val="C00000"/>
                </a:solidFill>
                <a:latin typeface="Carlito"/>
                <a:cs typeface="Carlito"/>
              </a:rPr>
              <a:t>Don’t </a:t>
            </a:r>
            <a:r>
              <a:rPr sz="3200" spc="-10" dirty="0">
                <a:solidFill>
                  <a:srgbClr val="C00000"/>
                </a:solidFill>
                <a:latin typeface="Carlito"/>
                <a:cs typeface="Carlito"/>
              </a:rPr>
              <a:t>contain </a:t>
            </a:r>
            <a:r>
              <a:rPr sz="3200" spc="-5" dirty="0">
                <a:solidFill>
                  <a:srgbClr val="C00000"/>
                </a:solidFill>
                <a:latin typeface="Carlito"/>
                <a:cs typeface="Carlito"/>
              </a:rPr>
              <a:t>chitin </a:t>
            </a:r>
            <a:r>
              <a:rPr sz="3200" dirty="0">
                <a:solidFill>
                  <a:srgbClr val="C00000"/>
                </a:solidFill>
                <a:latin typeface="Carlito"/>
                <a:cs typeface="Carlito"/>
              </a:rPr>
              <a:t>and</a:t>
            </a:r>
            <a:r>
              <a:rPr sz="3200" spc="50" dirty="0">
                <a:solidFill>
                  <a:srgbClr val="C00000"/>
                </a:solidFill>
                <a:latin typeface="Carlito"/>
                <a:cs typeface="Carlito"/>
              </a:rPr>
              <a:t> </a:t>
            </a:r>
            <a:r>
              <a:rPr sz="3200" spc="-5" dirty="0">
                <a:solidFill>
                  <a:srgbClr val="C00000"/>
                </a:solidFill>
                <a:latin typeface="Carlito"/>
                <a:cs typeface="Carlito"/>
              </a:rPr>
              <a:t>cellulose</a:t>
            </a:r>
            <a:endParaRPr sz="3200">
              <a:solidFill>
                <a:srgbClr val="C00000"/>
              </a:solidFill>
              <a:latin typeface="Carlito"/>
              <a:cs typeface="Carlito"/>
            </a:endParaRPr>
          </a:p>
          <a:p>
            <a:pPr marL="355600" marR="165100" indent="-342900">
              <a:lnSpc>
                <a:spcPts val="3460"/>
              </a:lnSpc>
              <a:spcBef>
                <a:spcPts val="819"/>
              </a:spcBef>
              <a:buFont typeface="Arial"/>
              <a:buChar char="•"/>
              <a:tabLst>
                <a:tab pos="354965" algn="l"/>
                <a:tab pos="355600" algn="l"/>
              </a:tabLst>
            </a:pPr>
            <a:r>
              <a:rPr sz="3200" spc="-10" dirty="0">
                <a:solidFill>
                  <a:srgbClr val="C00000"/>
                </a:solidFill>
                <a:latin typeface="Carlito"/>
                <a:cs typeface="Carlito"/>
              </a:rPr>
              <a:t>They produce hyphae </a:t>
            </a:r>
            <a:r>
              <a:rPr sz="3200" dirty="0">
                <a:solidFill>
                  <a:srgbClr val="C00000"/>
                </a:solidFill>
                <a:latin typeface="Carlito"/>
                <a:cs typeface="Carlito"/>
              </a:rPr>
              <a:t>and </a:t>
            </a:r>
            <a:r>
              <a:rPr sz="3200" spc="-10" dirty="0">
                <a:solidFill>
                  <a:srgbClr val="C00000"/>
                </a:solidFill>
                <a:latin typeface="Carlito"/>
                <a:cs typeface="Carlito"/>
              </a:rPr>
              <a:t>conidia </a:t>
            </a:r>
            <a:r>
              <a:rPr sz="3200" dirty="0">
                <a:solidFill>
                  <a:srgbClr val="C00000"/>
                </a:solidFill>
                <a:latin typeface="Carlito"/>
                <a:cs typeface="Carlito"/>
              </a:rPr>
              <a:t>/ </a:t>
            </a:r>
            <a:r>
              <a:rPr sz="3200" spc="-10" dirty="0">
                <a:latin typeface="Carlito"/>
                <a:cs typeface="Carlito"/>
              </a:rPr>
              <a:t>sporangia  </a:t>
            </a:r>
            <a:r>
              <a:rPr sz="3200" spc="-30" dirty="0">
                <a:latin typeface="Carlito"/>
                <a:cs typeface="Carlito"/>
              </a:rPr>
              <a:t>like</a:t>
            </a:r>
            <a:r>
              <a:rPr sz="3200" dirty="0">
                <a:latin typeface="Carlito"/>
                <a:cs typeface="Carlito"/>
              </a:rPr>
              <a:t> </a:t>
            </a:r>
            <a:r>
              <a:rPr sz="3200" spc="-5" dirty="0">
                <a:latin typeface="Carlito"/>
                <a:cs typeface="Carlito"/>
              </a:rPr>
              <a:t>fungi.</a:t>
            </a:r>
            <a:endParaRPr sz="3200">
              <a:latin typeface="Carlito"/>
              <a:cs typeface="Carlito"/>
            </a:endParaRPr>
          </a:p>
          <a:p>
            <a:pPr marL="355600" marR="48895" indent="-342900">
              <a:lnSpc>
                <a:spcPct val="90000"/>
              </a:lnSpc>
              <a:spcBef>
                <a:spcPts val="710"/>
              </a:spcBef>
              <a:buFont typeface="Arial"/>
              <a:buChar char="•"/>
              <a:tabLst>
                <a:tab pos="354965" algn="l"/>
                <a:tab pos="355600" algn="l"/>
              </a:tabLst>
            </a:pPr>
            <a:r>
              <a:rPr sz="3200" spc="-10" dirty="0">
                <a:latin typeface="Carlito"/>
                <a:cs typeface="Carlito"/>
              </a:rPr>
              <a:t>Certain </a:t>
            </a:r>
            <a:r>
              <a:rPr sz="3200" spc="-15" dirty="0">
                <a:latin typeface="Carlito"/>
                <a:cs typeface="Carlito"/>
              </a:rPr>
              <a:t>actinomycetes </a:t>
            </a:r>
            <a:r>
              <a:rPr sz="3200" dirty="0">
                <a:latin typeface="Carlito"/>
                <a:cs typeface="Carlito"/>
              </a:rPr>
              <a:t>whose </a:t>
            </a:r>
            <a:r>
              <a:rPr sz="3200" spc="-10" dirty="0">
                <a:latin typeface="Carlito"/>
                <a:cs typeface="Carlito"/>
              </a:rPr>
              <a:t>hyphae </a:t>
            </a:r>
            <a:r>
              <a:rPr sz="3200" spc="-15" dirty="0">
                <a:latin typeface="Carlito"/>
                <a:cs typeface="Carlito"/>
              </a:rPr>
              <a:t>undergo  </a:t>
            </a:r>
            <a:r>
              <a:rPr sz="3200" spc="-10" dirty="0">
                <a:latin typeface="Carlito"/>
                <a:cs typeface="Carlito"/>
              </a:rPr>
              <a:t>segmentation </a:t>
            </a:r>
            <a:r>
              <a:rPr sz="3200" spc="-5" dirty="0">
                <a:latin typeface="Carlito"/>
                <a:cs typeface="Carlito"/>
              </a:rPr>
              <a:t>resemble bacteria, both  </a:t>
            </a:r>
            <a:r>
              <a:rPr sz="3200" dirty="0">
                <a:latin typeface="Carlito"/>
                <a:cs typeface="Carlito"/>
              </a:rPr>
              <a:t>morphologically and</a:t>
            </a:r>
            <a:r>
              <a:rPr sz="3200" spc="25" dirty="0">
                <a:latin typeface="Carlito"/>
                <a:cs typeface="Carlito"/>
              </a:rPr>
              <a:t> </a:t>
            </a:r>
            <a:r>
              <a:rPr sz="3200" spc="-25" dirty="0">
                <a:latin typeface="Carlito"/>
                <a:cs typeface="Carlito"/>
              </a:rPr>
              <a:t>physiologically.</a:t>
            </a:r>
            <a:endParaRPr sz="3200">
              <a:latin typeface="Carlito"/>
              <a:cs typeface="Carlito"/>
            </a:endParaRPr>
          </a:p>
          <a:p>
            <a:pPr marL="355600" marR="69850" indent="-342900">
              <a:lnSpc>
                <a:spcPts val="3460"/>
              </a:lnSpc>
              <a:spcBef>
                <a:spcPts val="820"/>
              </a:spcBef>
              <a:buFont typeface="Arial"/>
              <a:buChar char="•"/>
              <a:tabLst>
                <a:tab pos="354965" algn="l"/>
                <a:tab pos="355600" algn="l"/>
              </a:tabLst>
            </a:pPr>
            <a:r>
              <a:rPr sz="3200" b="1" spc="-5" dirty="0">
                <a:latin typeface="Carlito"/>
                <a:cs typeface="Carlito"/>
              </a:rPr>
              <a:t>Note</a:t>
            </a:r>
            <a:r>
              <a:rPr sz="3200" spc="-5" dirty="0">
                <a:latin typeface="Carlito"/>
                <a:cs typeface="Carlito"/>
              </a:rPr>
              <a:t>: Morphology </a:t>
            </a:r>
            <a:r>
              <a:rPr sz="3200" spc="-10" dirty="0">
                <a:latin typeface="Carlito"/>
                <a:cs typeface="Carlito"/>
              </a:rPr>
              <a:t>resembles </a:t>
            </a:r>
            <a:r>
              <a:rPr sz="3200" spc="-20" dirty="0">
                <a:latin typeface="Carlito"/>
                <a:cs typeface="Carlito"/>
              </a:rPr>
              <a:t>to </a:t>
            </a:r>
            <a:r>
              <a:rPr sz="3200" spc="-5" dirty="0">
                <a:latin typeface="Carlito"/>
                <a:cs typeface="Carlito"/>
              </a:rPr>
              <a:t>fungi, cellular  </a:t>
            </a:r>
            <a:r>
              <a:rPr sz="3200" spc="-15" dirty="0">
                <a:latin typeface="Carlito"/>
                <a:cs typeface="Carlito"/>
              </a:rPr>
              <a:t>organization </a:t>
            </a:r>
            <a:r>
              <a:rPr sz="3200" spc="-5" dirty="0">
                <a:latin typeface="Carlito"/>
                <a:cs typeface="Carlito"/>
              </a:rPr>
              <a:t>typical of</a:t>
            </a:r>
            <a:r>
              <a:rPr sz="3200" spc="40" dirty="0">
                <a:latin typeface="Carlito"/>
                <a:cs typeface="Carlito"/>
              </a:rPr>
              <a:t> </a:t>
            </a:r>
            <a:r>
              <a:rPr sz="3200" spc="-10" dirty="0">
                <a:latin typeface="Carlito"/>
                <a:cs typeface="Carlito"/>
              </a:rPr>
              <a:t>bacteria</a:t>
            </a:r>
            <a:endParaRPr sz="3200">
              <a:latin typeface="Carlito"/>
              <a:cs typeface="Carli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52400" y="1066800"/>
            <a:ext cx="4390644" cy="5038344"/>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4648200" y="1066800"/>
            <a:ext cx="4325111" cy="503834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533400" y="152400"/>
            <a:ext cx="7772400" cy="0"/>
          </a:xfrm>
          <a:custGeom>
            <a:avLst/>
            <a:gdLst/>
            <a:ahLst/>
            <a:cxnLst/>
            <a:rect l="l" t="t" r="r" b="b"/>
            <a:pathLst>
              <a:path w="7772400">
                <a:moveTo>
                  <a:pt x="0" y="0"/>
                </a:moveTo>
                <a:lnTo>
                  <a:pt x="7772400" y="0"/>
                </a:lnTo>
              </a:path>
            </a:pathLst>
          </a:custGeom>
          <a:ln w="12700">
            <a:solidFill>
              <a:srgbClr val="4F81BC"/>
            </a:solidFill>
          </a:ln>
        </p:spPr>
        <p:txBody>
          <a:bodyPr wrap="square" lIns="0" tIns="0" rIns="0" bIns="0" rtlCol="0"/>
          <a:lstStyle/>
          <a:p>
            <a:endParaRPr/>
          </a:p>
        </p:txBody>
      </p:sp>
      <p:sp>
        <p:nvSpPr>
          <p:cNvPr id="5" name="object 5"/>
          <p:cNvSpPr/>
          <p:nvPr/>
        </p:nvSpPr>
        <p:spPr>
          <a:xfrm>
            <a:off x="533400" y="828039"/>
            <a:ext cx="7772400" cy="0"/>
          </a:xfrm>
          <a:custGeom>
            <a:avLst/>
            <a:gdLst/>
            <a:ahLst/>
            <a:cxnLst/>
            <a:rect l="l" t="t" r="r" b="b"/>
            <a:pathLst>
              <a:path w="7772400">
                <a:moveTo>
                  <a:pt x="0" y="0"/>
                </a:moveTo>
                <a:lnTo>
                  <a:pt x="7772400" y="0"/>
                </a:lnTo>
              </a:path>
            </a:pathLst>
          </a:custGeom>
          <a:ln w="12700">
            <a:solidFill>
              <a:srgbClr val="4F81BC"/>
            </a:solidFill>
          </a:ln>
        </p:spPr>
        <p:txBody>
          <a:bodyPr wrap="square" lIns="0" tIns="0" rIns="0" bIns="0" rtlCol="0"/>
          <a:lstStyle/>
          <a:p>
            <a:endParaRPr/>
          </a:p>
        </p:txBody>
      </p:sp>
      <p:sp>
        <p:nvSpPr>
          <p:cNvPr id="6" name="object 6"/>
          <p:cNvSpPr txBox="1">
            <a:spLocks noGrp="1"/>
          </p:cNvSpPr>
          <p:nvPr>
            <p:ph type="title"/>
          </p:nvPr>
        </p:nvSpPr>
        <p:spPr>
          <a:xfrm>
            <a:off x="1492377" y="156159"/>
            <a:ext cx="7270623" cy="566822"/>
          </a:xfrm>
          <a:prstGeom prst="rect">
            <a:avLst/>
          </a:prstGeom>
        </p:spPr>
        <p:txBody>
          <a:bodyPr vert="horz" wrap="square" lIns="0" tIns="12700" rIns="0" bIns="0" rtlCol="0">
            <a:spAutoFit/>
          </a:bodyPr>
          <a:lstStyle/>
          <a:p>
            <a:pPr marL="12700">
              <a:lnSpc>
                <a:spcPct val="100000"/>
              </a:lnSpc>
              <a:spcBef>
                <a:spcPts val="100"/>
              </a:spcBef>
              <a:tabLst>
                <a:tab pos="3051810" algn="l"/>
              </a:tabLst>
            </a:pPr>
            <a:r>
              <a:rPr sz="3600" b="1" spc="-5" dirty="0">
                <a:latin typeface="Carlito"/>
                <a:cs typeface="Carlito"/>
              </a:rPr>
              <a:t>Morph</a:t>
            </a:r>
            <a:r>
              <a:rPr sz="3600" b="1" spc="-20" dirty="0">
                <a:latin typeface="Carlito"/>
                <a:cs typeface="Carlito"/>
              </a:rPr>
              <a:t>o</a:t>
            </a:r>
            <a:r>
              <a:rPr sz="3600" b="1" dirty="0">
                <a:latin typeface="Carlito"/>
                <a:cs typeface="Carlito"/>
              </a:rPr>
              <a:t>logy</a:t>
            </a:r>
            <a:r>
              <a:rPr sz="3600" b="1" spc="20" dirty="0">
                <a:latin typeface="Carlito"/>
                <a:cs typeface="Carlito"/>
              </a:rPr>
              <a:t> </a:t>
            </a:r>
            <a:r>
              <a:rPr sz="3600" b="1" dirty="0">
                <a:latin typeface="Carlito"/>
                <a:cs typeface="Carlito"/>
              </a:rPr>
              <a:t>of	Actino</a:t>
            </a:r>
            <a:r>
              <a:rPr sz="3600" b="1" spc="-60" dirty="0">
                <a:latin typeface="Carlito"/>
                <a:cs typeface="Carlito"/>
              </a:rPr>
              <a:t>m</a:t>
            </a:r>
            <a:r>
              <a:rPr sz="3600" b="1" spc="-50" dirty="0">
                <a:latin typeface="Carlito"/>
                <a:cs typeface="Carlito"/>
              </a:rPr>
              <a:t>y</a:t>
            </a:r>
            <a:r>
              <a:rPr sz="3600" b="1" spc="-5" dirty="0">
                <a:latin typeface="Carlito"/>
                <a:cs typeface="Carlito"/>
              </a:rPr>
              <a:t>c</a:t>
            </a:r>
            <a:r>
              <a:rPr sz="3600" b="1" spc="-20" dirty="0">
                <a:latin typeface="Carlito"/>
                <a:cs typeface="Carlito"/>
              </a:rPr>
              <a:t>e</a:t>
            </a:r>
            <a:r>
              <a:rPr sz="3600" b="1" spc="-50" dirty="0">
                <a:latin typeface="Carlito"/>
                <a:cs typeface="Carlito"/>
              </a:rPr>
              <a:t>t</a:t>
            </a:r>
            <a:r>
              <a:rPr sz="3600" b="1" spc="-5" dirty="0">
                <a:latin typeface="Carlito"/>
                <a:cs typeface="Carlito"/>
              </a:rPr>
              <a:t>es</a:t>
            </a:r>
            <a:endParaRPr sz="3600">
              <a:latin typeface="Carlito"/>
              <a:cs typeface="Carli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04800" y="1952244"/>
            <a:ext cx="8534400" cy="2953511"/>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TotalTime>
  <Words>1325</Words>
  <Application>Microsoft Office PowerPoint</Application>
  <PresentationFormat>On-screen Show (4:3)</PresentationFormat>
  <Paragraphs>159</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Actinomycetes</vt:lpstr>
      <vt:lpstr>classification</vt:lpstr>
      <vt:lpstr>Introduction</vt:lpstr>
      <vt:lpstr>Introduction…..</vt:lpstr>
      <vt:lpstr>Habitat</vt:lpstr>
      <vt:lpstr>Morphology</vt:lpstr>
      <vt:lpstr>Slide 7</vt:lpstr>
      <vt:lpstr>Morphology of Actinomycetes</vt:lpstr>
      <vt:lpstr>Slide 9</vt:lpstr>
      <vt:lpstr>Difference between fungi and   Actinomycetes </vt:lpstr>
      <vt:lpstr>Slimarlities between Actinomycetes and fungi</vt:lpstr>
      <vt:lpstr>Slide 12</vt:lpstr>
      <vt:lpstr>Slide 13</vt:lpstr>
      <vt:lpstr>Culture characteristic</vt:lpstr>
      <vt:lpstr>Slide 15</vt:lpstr>
      <vt:lpstr>Pathogenic</vt:lpstr>
      <vt:lpstr>Once the infection by Actinomycetes is established, the immune  system of the infected human host stimulates an intense  inflammation. Bacteria from the infected site may disseminate to  distant organs of the body.</vt:lpstr>
      <vt:lpstr>Clinical presentation</vt:lpstr>
      <vt:lpstr>Slide 19</vt:lpstr>
      <vt:lpstr>Who Get Infected</vt:lpstr>
      <vt:lpstr>Thoracic actinomycosis</vt:lpstr>
      <vt:lpstr>Abdominal Actinomyctes</vt:lpstr>
      <vt:lpstr>Clinical significance</vt:lpstr>
      <vt:lpstr>Slide 24</vt:lpstr>
      <vt:lpstr>Diagnosis</vt:lpstr>
      <vt:lpstr>Slide 26</vt:lpstr>
      <vt:lpstr>Culture</vt:lpstr>
      <vt:lpstr>culturing</vt:lpstr>
      <vt:lpstr>samples collection</vt:lpstr>
      <vt:lpstr>Strains of actinomycetes isolated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Actinomycetes</dc:title>
  <cp:lastModifiedBy>Dell</cp:lastModifiedBy>
  <cp:revision>3</cp:revision>
  <dcterms:created xsi:type="dcterms:W3CDTF">2021-03-02T08:09:11Z</dcterms:created>
  <dcterms:modified xsi:type="dcterms:W3CDTF">2021-04-13T16:14:54Z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2018-11-06T00:00:00Z</vt:filetime>
  </property>
  <property fmtid="{D5CDD505-2E9C-101B-9397-08002B2CF9AE}" pid="3" name="Creator">
    <vt:lpwstr>Microsoft® PowerPoint® 2013</vt:lpwstr>
  </property>
  <property fmtid="{D5CDD505-2E9C-101B-9397-08002B2CF9AE}" pid="4" name="LastSaved">
    <vt:filetime>2021-03-02T00:00:00Z</vt:filetime>
  </property>
</Properties>
</file>