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257" r:id="rId3"/>
    <p:sldId id="258" r:id="rId4"/>
    <p:sldId id="277" r:id="rId5"/>
    <p:sldId id="280" r:id="rId6"/>
    <p:sldId id="281" r:id="rId7"/>
    <p:sldId id="261" r:id="rId8"/>
    <p:sldId id="283" r:id="rId9"/>
    <p:sldId id="287" r:id="rId10"/>
    <p:sldId id="288" r:id="rId11"/>
    <p:sldId id="284" r:id="rId12"/>
    <p:sldId id="263" r:id="rId13"/>
    <p:sldId id="264" r:id="rId14"/>
    <p:sldId id="265" r:id="rId15"/>
    <p:sldId id="289" r:id="rId16"/>
    <p:sldId id="290" r:id="rId17"/>
    <p:sldId id="291" r:id="rId18"/>
    <p:sldId id="267" r:id="rId19"/>
    <p:sldId id="271" r:id="rId20"/>
    <p:sldId id="272" r:id="rId21"/>
    <p:sldId id="274" r:id="rId2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1834" y="671829"/>
            <a:ext cx="7720330" cy="831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34365" y="1482090"/>
            <a:ext cx="7875269" cy="14884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35255"/>
            <a:ext cx="9191625" cy="6875145"/>
            <a:chOff x="0" y="0"/>
            <a:chExt cx="12255500" cy="6875145"/>
          </a:xfrm>
        </p:grpSpPr>
        <p:sp>
          <p:nvSpPr>
            <p:cNvPr id="3" name="object 3"/>
            <p:cNvSpPr/>
            <p:nvPr/>
          </p:nvSpPr>
          <p:spPr>
            <a:xfrm>
              <a:off x="18941" y="0"/>
              <a:ext cx="3144229" cy="252320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28015" y="109727"/>
              <a:ext cx="2831592" cy="22098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4769" y="46481"/>
              <a:ext cx="2958465" cy="2336800"/>
            </a:xfrm>
            <a:custGeom>
              <a:avLst/>
              <a:gdLst/>
              <a:ahLst/>
              <a:cxnLst/>
              <a:rect l="l" t="t" r="r" b="b"/>
              <a:pathLst>
                <a:path w="2958465" h="2336800">
                  <a:moveTo>
                    <a:pt x="0" y="2336292"/>
                  </a:moveTo>
                  <a:lnTo>
                    <a:pt x="2958084" y="2336292"/>
                  </a:lnTo>
                  <a:lnTo>
                    <a:pt x="2958084" y="0"/>
                  </a:lnTo>
                  <a:lnTo>
                    <a:pt x="0" y="0"/>
                  </a:lnTo>
                  <a:lnTo>
                    <a:pt x="0" y="2336292"/>
                  </a:lnTo>
                  <a:close/>
                </a:path>
              </a:pathLst>
            </a:custGeom>
            <a:ln w="1264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772155" y="0"/>
              <a:ext cx="3319272" cy="254203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921507" y="109727"/>
              <a:ext cx="2947416" cy="22098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858261" y="46481"/>
              <a:ext cx="3074035" cy="2336800"/>
            </a:xfrm>
            <a:custGeom>
              <a:avLst/>
              <a:gdLst/>
              <a:ahLst/>
              <a:cxnLst/>
              <a:rect l="l" t="t" r="r" b="b"/>
              <a:pathLst>
                <a:path w="3074035" h="2336800">
                  <a:moveTo>
                    <a:pt x="0" y="2336292"/>
                  </a:moveTo>
                  <a:lnTo>
                    <a:pt x="3073908" y="2336292"/>
                  </a:lnTo>
                  <a:lnTo>
                    <a:pt x="3073908" y="0"/>
                  </a:lnTo>
                  <a:lnTo>
                    <a:pt x="0" y="0"/>
                  </a:lnTo>
                  <a:lnTo>
                    <a:pt x="0" y="2336292"/>
                  </a:lnTo>
                  <a:close/>
                </a:path>
              </a:pathLst>
            </a:custGeom>
            <a:ln w="1264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794247" y="0"/>
              <a:ext cx="3304032" cy="2542032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943600" y="109727"/>
              <a:ext cx="2932176" cy="220980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880353" y="46481"/>
              <a:ext cx="3058795" cy="2336800"/>
            </a:xfrm>
            <a:custGeom>
              <a:avLst/>
              <a:gdLst/>
              <a:ahLst/>
              <a:cxnLst/>
              <a:rect l="l" t="t" r="r" b="b"/>
              <a:pathLst>
                <a:path w="3058795" h="2336800">
                  <a:moveTo>
                    <a:pt x="0" y="2336292"/>
                  </a:moveTo>
                  <a:lnTo>
                    <a:pt x="3058668" y="2336292"/>
                  </a:lnTo>
                  <a:lnTo>
                    <a:pt x="3058668" y="0"/>
                  </a:lnTo>
                  <a:lnTo>
                    <a:pt x="0" y="0"/>
                  </a:lnTo>
                  <a:lnTo>
                    <a:pt x="0" y="2336292"/>
                  </a:lnTo>
                  <a:close/>
                </a:path>
              </a:pathLst>
            </a:custGeom>
            <a:ln w="1264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802623" y="0"/>
              <a:ext cx="3389376" cy="2542032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951976" y="109727"/>
              <a:ext cx="3240023" cy="2209800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888730" y="2319528"/>
              <a:ext cx="3303270" cy="127000"/>
            </a:xfrm>
            <a:custGeom>
              <a:avLst/>
              <a:gdLst/>
              <a:ahLst/>
              <a:cxnLst/>
              <a:rect l="l" t="t" r="r" b="b"/>
              <a:pathLst>
                <a:path w="3303270" h="127000">
                  <a:moveTo>
                    <a:pt x="0" y="126492"/>
                  </a:moveTo>
                  <a:lnTo>
                    <a:pt x="3303269" y="126492"/>
                  </a:lnTo>
                  <a:lnTo>
                    <a:pt x="3303269" y="0"/>
                  </a:lnTo>
                  <a:lnTo>
                    <a:pt x="0" y="0"/>
                  </a:lnTo>
                  <a:lnTo>
                    <a:pt x="0" y="12649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888730" y="46481"/>
              <a:ext cx="3303270" cy="2336800"/>
            </a:xfrm>
            <a:custGeom>
              <a:avLst/>
              <a:gdLst/>
              <a:ahLst/>
              <a:cxnLst/>
              <a:rect l="l" t="t" r="r" b="b"/>
              <a:pathLst>
                <a:path w="3303270" h="2336800">
                  <a:moveTo>
                    <a:pt x="3303269" y="0"/>
                  </a:moveTo>
                  <a:lnTo>
                    <a:pt x="0" y="0"/>
                  </a:lnTo>
                  <a:lnTo>
                    <a:pt x="0" y="2336292"/>
                  </a:lnTo>
                </a:path>
              </a:pathLst>
            </a:custGeom>
            <a:ln w="1264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2343912"/>
              <a:ext cx="12192000" cy="4514087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0" y="2374390"/>
              <a:ext cx="12192000" cy="4483608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380988" y="2689859"/>
              <a:ext cx="5285232" cy="800100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424167" y="2708147"/>
              <a:ext cx="5198871" cy="715010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66800"/>
            <a:ext cx="91440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ounded Rectangle 10"/>
          <p:cNvSpPr/>
          <p:nvPr/>
        </p:nvSpPr>
        <p:spPr>
          <a:xfrm>
            <a:off x="1676400" y="228600"/>
            <a:ext cx="4191000" cy="609600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rgbClr val="C00000"/>
                </a:solidFill>
                <a:latin typeface="Monotype Corsiva" pitchFamily="66" charset="0"/>
              </a:rPr>
              <a:t>F’ and F</a:t>
            </a:r>
            <a:r>
              <a:rPr lang="en-US" sz="3200" b="1" baseline="30000" dirty="0" smtClean="0">
                <a:solidFill>
                  <a:srgbClr val="C00000"/>
                </a:solidFill>
                <a:latin typeface="Monotype Corsiva" pitchFamily="66" charset="0"/>
              </a:rPr>
              <a:t>-</a:t>
            </a:r>
            <a:r>
              <a:rPr lang="en-US" sz="3200" b="1" dirty="0" smtClean="0">
                <a:solidFill>
                  <a:srgbClr val="C00000"/>
                </a:solidFill>
                <a:latin typeface="Monotype Corsiva" pitchFamily="66" charset="0"/>
              </a:rPr>
              <a:t> Conjugation</a:t>
            </a:r>
            <a:endParaRPr lang="en-US" sz="32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0"/>
            <a:ext cx="8686800" cy="591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9570" indent="-356870">
              <a:lnSpc>
                <a:spcPct val="100000"/>
              </a:lnSpc>
              <a:spcBef>
                <a:spcPts val="5"/>
              </a:spcBef>
              <a:buClr>
                <a:srgbClr val="000000"/>
              </a:buClr>
              <a:buAutoNum type="arabicPlain" startAt="2"/>
              <a:tabLst>
                <a:tab pos="369570" algn="l"/>
              </a:tabLst>
            </a:pPr>
            <a:r>
              <a:rPr lang="en-IN" b="1" i="1" spc="-10" dirty="0" smtClean="0">
                <a:solidFill>
                  <a:srgbClr val="CC00FF"/>
                </a:solidFill>
                <a:latin typeface="Arial"/>
                <a:cs typeface="Arial"/>
              </a:rPr>
              <a:t>Resistance-</a:t>
            </a:r>
            <a:r>
              <a:rPr lang="en-IN" b="1" i="1" spc="-5" dirty="0" smtClean="0">
                <a:solidFill>
                  <a:srgbClr val="CC00FF"/>
                </a:solidFill>
                <a:latin typeface="Arial"/>
                <a:cs typeface="Arial"/>
              </a:rPr>
              <a:t> R-plasmids </a:t>
            </a:r>
            <a:r>
              <a:rPr lang="en-IN" spc="-5" dirty="0" smtClean="0">
                <a:latin typeface="Arial"/>
                <a:cs typeface="Arial"/>
              </a:rPr>
              <a:t>which contain genes that can </a:t>
            </a:r>
            <a:r>
              <a:rPr lang="en-IN" spc="-10" dirty="0" smtClean="0">
                <a:latin typeface="Arial"/>
                <a:cs typeface="Arial"/>
              </a:rPr>
              <a:t>build </a:t>
            </a:r>
            <a:r>
              <a:rPr lang="en-IN" dirty="0" smtClean="0">
                <a:latin typeface="Arial"/>
                <a:cs typeface="Arial"/>
              </a:rPr>
              <a:t>a </a:t>
            </a:r>
            <a:r>
              <a:rPr lang="en-IN" spc="-5" dirty="0" smtClean="0">
                <a:latin typeface="Arial"/>
                <a:cs typeface="Arial"/>
              </a:rPr>
              <a:t>resistance against  </a:t>
            </a:r>
            <a:r>
              <a:rPr lang="en-IN" spc="-10" dirty="0" smtClean="0">
                <a:latin typeface="Arial"/>
                <a:cs typeface="Arial"/>
              </a:rPr>
              <a:t>antibiotics </a:t>
            </a:r>
            <a:r>
              <a:rPr lang="en-IN" dirty="0" smtClean="0">
                <a:latin typeface="Arial"/>
                <a:cs typeface="Arial"/>
              </a:rPr>
              <a:t>or</a:t>
            </a:r>
            <a:r>
              <a:rPr lang="en-IN" spc="5" dirty="0" smtClean="0">
                <a:latin typeface="Arial"/>
                <a:cs typeface="Arial"/>
              </a:rPr>
              <a:t> </a:t>
            </a:r>
            <a:r>
              <a:rPr lang="en-IN" spc="-5" dirty="0" smtClean="0">
                <a:latin typeface="Arial"/>
                <a:cs typeface="Arial"/>
              </a:rPr>
              <a:t>heavy–metal. Historically known </a:t>
            </a:r>
            <a:r>
              <a:rPr lang="en-IN" dirty="0" smtClean="0">
                <a:latin typeface="Arial"/>
                <a:cs typeface="Arial"/>
              </a:rPr>
              <a:t>as R factors, before  </a:t>
            </a:r>
            <a:r>
              <a:rPr lang="en-IN" spc="-5" dirty="0" smtClean="0">
                <a:latin typeface="Arial"/>
                <a:cs typeface="Arial"/>
              </a:rPr>
              <a:t>the </a:t>
            </a:r>
            <a:r>
              <a:rPr lang="en-IN" dirty="0" smtClean="0">
                <a:latin typeface="Arial"/>
                <a:cs typeface="Arial"/>
              </a:rPr>
              <a:t>nature </a:t>
            </a:r>
            <a:r>
              <a:rPr lang="en-IN" spc="-5" dirty="0" smtClean="0">
                <a:latin typeface="Arial"/>
                <a:cs typeface="Arial"/>
              </a:rPr>
              <a:t>of </a:t>
            </a:r>
            <a:r>
              <a:rPr lang="en-IN" dirty="0" smtClean="0">
                <a:latin typeface="Arial"/>
                <a:cs typeface="Arial"/>
              </a:rPr>
              <a:t>plasmids </a:t>
            </a:r>
            <a:r>
              <a:rPr lang="en-IN" spc="-5" dirty="0" smtClean="0">
                <a:latin typeface="Arial"/>
                <a:cs typeface="Arial"/>
              </a:rPr>
              <a:t>was</a:t>
            </a:r>
            <a:r>
              <a:rPr lang="en-IN" spc="-25" dirty="0" smtClean="0">
                <a:latin typeface="Arial"/>
                <a:cs typeface="Arial"/>
              </a:rPr>
              <a:t> </a:t>
            </a:r>
            <a:r>
              <a:rPr lang="en-IN" dirty="0" smtClean="0">
                <a:latin typeface="Arial"/>
                <a:cs typeface="Arial"/>
              </a:rPr>
              <a:t>understood.</a:t>
            </a:r>
          </a:p>
          <a:p>
            <a:pPr marL="504825">
              <a:lnSpc>
                <a:spcPct val="100000"/>
              </a:lnSpc>
              <a:spcBef>
                <a:spcPts val="5"/>
              </a:spcBef>
            </a:pPr>
            <a:r>
              <a:rPr lang="en-IN" spc="-5" dirty="0" smtClean="0">
                <a:latin typeface="Arial"/>
                <a:cs typeface="Arial"/>
              </a:rPr>
              <a:t>e. g., pRP4 of </a:t>
            </a:r>
            <a:r>
              <a:rPr lang="en-IN" i="1" spc="-5" dirty="0" smtClean="0">
                <a:latin typeface="Arial"/>
                <a:cs typeface="Arial"/>
              </a:rPr>
              <a:t>Pseudomonas</a:t>
            </a:r>
            <a:r>
              <a:rPr lang="en-IN" i="1" spc="50" dirty="0" smtClean="0">
                <a:latin typeface="Arial"/>
                <a:cs typeface="Arial"/>
              </a:rPr>
              <a:t> </a:t>
            </a:r>
            <a:r>
              <a:rPr lang="en-IN" i="1" spc="-5" dirty="0" smtClean="0">
                <a:latin typeface="Arial"/>
                <a:cs typeface="Arial"/>
              </a:rPr>
              <a:t>sp.</a:t>
            </a:r>
          </a:p>
          <a:p>
            <a:pPr marL="504825">
              <a:lnSpc>
                <a:spcPct val="100000"/>
              </a:lnSpc>
              <a:spcBef>
                <a:spcPts val="5"/>
              </a:spcBef>
            </a:pPr>
            <a:endParaRPr lang="en-US" i="1" spc="-5" dirty="0" smtClean="0">
              <a:latin typeface="Arial"/>
              <a:cs typeface="Arial"/>
            </a:endParaRPr>
          </a:p>
          <a:p>
            <a:pPr marL="504825">
              <a:lnSpc>
                <a:spcPct val="100000"/>
              </a:lnSpc>
              <a:spcBef>
                <a:spcPts val="5"/>
              </a:spcBef>
            </a:pPr>
            <a:endParaRPr lang="en-US" i="1" spc="-5" dirty="0" smtClean="0">
              <a:latin typeface="Arial"/>
              <a:cs typeface="Arial"/>
            </a:endParaRPr>
          </a:p>
          <a:p>
            <a:pPr marL="396240" indent="-38354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AutoNum type="arabicPlain" startAt="3"/>
              <a:tabLst>
                <a:tab pos="396240" algn="l"/>
              </a:tabLst>
            </a:pPr>
            <a:r>
              <a:rPr lang="en-IN" b="1" i="1" spc="-5" dirty="0" smtClean="0">
                <a:solidFill>
                  <a:srgbClr val="CC00FF"/>
                </a:solidFill>
                <a:latin typeface="Arial"/>
                <a:cs typeface="Arial"/>
              </a:rPr>
              <a:t>Col-plasmids</a:t>
            </a:r>
            <a:endParaRPr lang="en-IN" dirty="0" smtClean="0">
              <a:latin typeface="Arial"/>
              <a:cs typeface="Arial"/>
            </a:endParaRPr>
          </a:p>
          <a:p>
            <a:pPr marL="354965" marR="5080" indent="-1270">
              <a:spcBef>
                <a:spcPts val="750"/>
              </a:spcBef>
              <a:tabLst>
                <a:tab pos="5059045" algn="l"/>
                <a:tab pos="6938645" algn="l"/>
              </a:tabLst>
            </a:pPr>
            <a:r>
              <a:rPr lang="en-IN" spc="-5" dirty="0" smtClean="0">
                <a:latin typeface="Arial"/>
                <a:cs typeface="Arial"/>
              </a:rPr>
              <a:t>which contain </a:t>
            </a:r>
            <a:r>
              <a:rPr lang="en-IN" spc="-10" dirty="0" smtClean="0">
                <a:latin typeface="Arial"/>
                <a:cs typeface="Arial"/>
              </a:rPr>
              <a:t>genes </a:t>
            </a:r>
            <a:r>
              <a:rPr lang="en-IN" spc="-5" dirty="0" smtClean="0">
                <a:latin typeface="Arial"/>
                <a:cs typeface="Arial"/>
              </a:rPr>
              <a:t>that</a:t>
            </a:r>
            <a:r>
              <a:rPr lang="en-IN" spc="45" dirty="0" smtClean="0">
                <a:latin typeface="Arial"/>
                <a:cs typeface="Arial"/>
              </a:rPr>
              <a:t> </a:t>
            </a:r>
            <a:r>
              <a:rPr lang="en-IN" spc="-5" dirty="0" smtClean="0">
                <a:latin typeface="Arial"/>
                <a:cs typeface="Arial"/>
              </a:rPr>
              <a:t>code</a:t>
            </a:r>
            <a:r>
              <a:rPr lang="en-IN" spc="5" dirty="0" smtClean="0">
                <a:latin typeface="Arial"/>
                <a:cs typeface="Arial"/>
              </a:rPr>
              <a:t> </a:t>
            </a:r>
            <a:r>
              <a:rPr lang="en-IN" spc="-5" dirty="0" smtClean="0">
                <a:latin typeface="Arial"/>
                <a:cs typeface="Arial"/>
              </a:rPr>
              <a:t>for	</a:t>
            </a:r>
            <a:r>
              <a:rPr lang="en-IN" spc="-5" dirty="0" err="1" smtClean="0">
                <a:latin typeface="Arial"/>
                <a:cs typeface="Arial"/>
              </a:rPr>
              <a:t>bacteriocins</a:t>
            </a:r>
            <a:r>
              <a:rPr lang="en-IN" spc="-5" dirty="0" smtClean="0">
                <a:latin typeface="Arial"/>
                <a:cs typeface="Arial"/>
              </a:rPr>
              <a:t>,	that</a:t>
            </a:r>
            <a:r>
              <a:rPr lang="en-IN" spc="-75" dirty="0" smtClean="0">
                <a:latin typeface="Arial"/>
                <a:cs typeface="Arial"/>
              </a:rPr>
              <a:t> </a:t>
            </a:r>
            <a:r>
              <a:rPr lang="en-IN" spc="-5" dirty="0" smtClean="0">
                <a:latin typeface="Arial"/>
                <a:cs typeface="Arial"/>
              </a:rPr>
              <a:t>can  kill other</a:t>
            </a:r>
            <a:r>
              <a:rPr lang="en-IN" spc="5" dirty="0" smtClean="0">
                <a:latin typeface="Arial"/>
                <a:cs typeface="Arial"/>
              </a:rPr>
              <a:t> </a:t>
            </a:r>
            <a:r>
              <a:rPr lang="en-IN" spc="-5" dirty="0" smtClean="0">
                <a:latin typeface="Arial"/>
                <a:cs typeface="Arial"/>
              </a:rPr>
              <a:t>bacteria. e. g.,</a:t>
            </a:r>
            <a:r>
              <a:rPr lang="en-IN" spc="-10" dirty="0" smtClean="0">
                <a:latin typeface="Arial"/>
                <a:cs typeface="Arial"/>
              </a:rPr>
              <a:t> </a:t>
            </a:r>
            <a:r>
              <a:rPr lang="en-IN" spc="-5" dirty="0" smtClean="0">
                <a:latin typeface="Arial"/>
                <a:cs typeface="Arial"/>
              </a:rPr>
              <a:t>ColE1</a:t>
            </a:r>
            <a:endParaRPr lang="en-IN" dirty="0" smtClean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lang="en-IN" sz="2800" dirty="0" smtClean="0">
              <a:latin typeface="Arial"/>
              <a:cs typeface="Arial"/>
            </a:endParaRPr>
          </a:p>
          <a:p>
            <a:pPr marL="369570" indent="-356870">
              <a:lnSpc>
                <a:spcPct val="100000"/>
              </a:lnSpc>
              <a:buClr>
                <a:srgbClr val="000000"/>
              </a:buClr>
              <a:buAutoNum type="arabicPlain" startAt="4"/>
              <a:tabLst>
                <a:tab pos="369570" algn="l"/>
              </a:tabLst>
            </a:pPr>
            <a:r>
              <a:rPr lang="en-IN" b="1" i="1" spc="-5" dirty="0" err="1" smtClean="0">
                <a:solidFill>
                  <a:srgbClr val="CC00FF"/>
                </a:solidFill>
                <a:latin typeface="Arial"/>
                <a:cs typeface="Arial"/>
              </a:rPr>
              <a:t>Degradative</a:t>
            </a:r>
            <a:r>
              <a:rPr lang="en-IN" b="1" i="1" spc="-5" dirty="0" smtClean="0">
                <a:solidFill>
                  <a:srgbClr val="CC00FF"/>
                </a:solidFill>
                <a:latin typeface="Arial"/>
                <a:cs typeface="Arial"/>
              </a:rPr>
              <a:t> plasmids </a:t>
            </a:r>
            <a:r>
              <a:rPr lang="en-IN" spc="-5" dirty="0" smtClean="0">
                <a:latin typeface="Arial"/>
                <a:cs typeface="Arial"/>
              </a:rPr>
              <a:t>They </a:t>
            </a:r>
            <a:r>
              <a:rPr lang="en-IN" dirty="0" smtClean="0">
                <a:latin typeface="Arial"/>
                <a:cs typeface="Arial"/>
              </a:rPr>
              <a:t>are able </a:t>
            </a:r>
            <a:r>
              <a:rPr lang="en-IN" spc="-5" dirty="0" smtClean="0">
                <a:latin typeface="Arial"/>
                <a:cs typeface="Arial"/>
              </a:rPr>
              <a:t>to  digest unusual </a:t>
            </a:r>
            <a:r>
              <a:rPr lang="en-IN" dirty="0" smtClean="0">
                <a:latin typeface="Arial"/>
                <a:cs typeface="Arial"/>
              </a:rPr>
              <a:t>substances </a:t>
            </a:r>
            <a:r>
              <a:rPr lang="en-IN" spc="-5" dirty="0" smtClean="0">
                <a:latin typeface="Arial"/>
                <a:cs typeface="Arial"/>
              </a:rPr>
              <a:t>like toluene </a:t>
            </a:r>
            <a:r>
              <a:rPr lang="en-IN" dirty="0" smtClean="0">
                <a:latin typeface="Arial"/>
                <a:cs typeface="Arial"/>
              </a:rPr>
              <a:t>and  salicylic</a:t>
            </a:r>
            <a:r>
              <a:rPr lang="en-IN" spc="-5" dirty="0" smtClean="0">
                <a:latin typeface="Arial"/>
                <a:cs typeface="Arial"/>
              </a:rPr>
              <a:t> </a:t>
            </a:r>
            <a:r>
              <a:rPr lang="en-IN" dirty="0" smtClean="0">
                <a:latin typeface="Arial"/>
                <a:cs typeface="Arial"/>
              </a:rPr>
              <a:t>acid. </a:t>
            </a:r>
            <a:r>
              <a:rPr lang="en-IN" spc="-10" dirty="0" err="1" smtClean="0">
                <a:latin typeface="Arial"/>
                <a:cs typeface="Arial"/>
              </a:rPr>
              <a:t>e.g.,TOL</a:t>
            </a:r>
            <a:r>
              <a:rPr lang="en-IN" spc="-10" dirty="0" smtClean="0">
                <a:latin typeface="Arial"/>
                <a:cs typeface="Arial"/>
              </a:rPr>
              <a:t> </a:t>
            </a:r>
            <a:r>
              <a:rPr lang="en-IN" spc="-5" dirty="0" smtClean="0">
                <a:latin typeface="Arial"/>
                <a:cs typeface="Arial"/>
              </a:rPr>
              <a:t>plasmid of </a:t>
            </a:r>
            <a:r>
              <a:rPr lang="en-IN" i="1" spc="-5" dirty="0" smtClean="0">
                <a:latin typeface="Arial"/>
                <a:cs typeface="Arial"/>
              </a:rPr>
              <a:t>Pseudomonas</a:t>
            </a:r>
            <a:r>
              <a:rPr lang="en-IN" i="1" spc="-15" dirty="0" smtClean="0">
                <a:latin typeface="Arial"/>
                <a:cs typeface="Arial"/>
              </a:rPr>
              <a:t> </a:t>
            </a:r>
            <a:r>
              <a:rPr lang="en-IN" i="1" dirty="0" err="1" smtClean="0">
                <a:latin typeface="Arial"/>
                <a:cs typeface="Arial"/>
              </a:rPr>
              <a:t>putida</a:t>
            </a:r>
            <a:r>
              <a:rPr lang="en-IN" i="1" dirty="0" smtClean="0">
                <a:latin typeface="Arial"/>
                <a:cs typeface="Arial"/>
              </a:rPr>
              <a:t>.</a:t>
            </a:r>
            <a:endParaRPr lang="en-IN" dirty="0" smtClean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lang="en-IN" sz="2800" dirty="0" smtClean="0">
              <a:latin typeface="Arial"/>
              <a:cs typeface="Arial"/>
            </a:endParaRPr>
          </a:p>
          <a:p>
            <a:pPr marL="369570" indent="-356870">
              <a:lnSpc>
                <a:spcPct val="100000"/>
              </a:lnSpc>
              <a:buClr>
                <a:srgbClr val="000000"/>
              </a:buClr>
              <a:buAutoNum type="arabicPlain" startAt="5"/>
              <a:tabLst>
                <a:tab pos="369570" algn="l"/>
              </a:tabLst>
            </a:pPr>
            <a:r>
              <a:rPr lang="en-IN" b="1" i="1" spc="-5" dirty="0" smtClean="0">
                <a:solidFill>
                  <a:srgbClr val="CC00FF"/>
                </a:solidFill>
                <a:latin typeface="Arial"/>
                <a:cs typeface="Arial"/>
              </a:rPr>
              <a:t>Virulence</a:t>
            </a:r>
            <a:r>
              <a:rPr lang="en-IN" b="1" i="1" spc="-10" dirty="0" smtClean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lang="en-IN" b="1" i="1" spc="-5" dirty="0" smtClean="0">
                <a:solidFill>
                  <a:srgbClr val="CC00FF"/>
                </a:solidFill>
                <a:latin typeface="Arial"/>
                <a:cs typeface="Arial"/>
              </a:rPr>
              <a:t>plasmids</a:t>
            </a:r>
            <a:endParaRPr lang="en-IN" dirty="0" smtClean="0">
              <a:latin typeface="Arial"/>
              <a:cs typeface="Arial"/>
            </a:endParaRPr>
          </a:p>
          <a:p>
            <a:pPr marL="447675" marR="386080" indent="-447675">
              <a:lnSpc>
                <a:spcPct val="100000"/>
              </a:lnSpc>
              <a:spcBef>
                <a:spcPts val="5"/>
              </a:spcBef>
              <a:tabLst>
                <a:tab pos="447675" algn="l"/>
              </a:tabLst>
            </a:pPr>
            <a:r>
              <a:rPr lang="en-IN" spc="-5" dirty="0" smtClean="0">
                <a:latin typeface="Arial"/>
                <a:cs typeface="Arial"/>
              </a:rPr>
              <a:t>    which turn </a:t>
            </a:r>
            <a:r>
              <a:rPr lang="en-IN" dirty="0" smtClean="0">
                <a:latin typeface="Arial"/>
                <a:cs typeface="Arial"/>
              </a:rPr>
              <a:t>the </a:t>
            </a:r>
            <a:r>
              <a:rPr lang="en-IN" spc="-5" dirty="0" smtClean="0">
                <a:latin typeface="Arial"/>
                <a:cs typeface="Arial"/>
              </a:rPr>
              <a:t>bacterium into </a:t>
            </a:r>
            <a:r>
              <a:rPr lang="en-IN" dirty="0" smtClean="0">
                <a:latin typeface="Arial"/>
                <a:cs typeface="Arial"/>
              </a:rPr>
              <a:t>a</a:t>
            </a:r>
            <a:r>
              <a:rPr lang="en-IN" spc="20" dirty="0" smtClean="0">
                <a:latin typeface="Arial"/>
                <a:cs typeface="Arial"/>
              </a:rPr>
              <a:t> </a:t>
            </a:r>
            <a:r>
              <a:rPr lang="en-IN" spc="-10" dirty="0" smtClean="0">
                <a:latin typeface="Arial"/>
                <a:cs typeface="Arial"/>
              </a:rPr>
              <a:t>pathogen. </a:t>
            </a:r>
            <a:r>
              <a:rPr lang="en-IN" dirty="0" smtClean="0">
                <a:latin typeface="Arial"/>
                <a:cs typeface="Arial"/>
              </a:rPr>
              <a:t>contains </a:t>
            </a:r>
            <a:r>
              <a:rPr lang="en-IN" i="1" dirty="0" err="1" smtClean="0">
                <a:latin typeface="Arial"/>
                <a:cs typeface="Arial"/>
              </a:rPr>
              <a:t>vir</a:t>
            </a:r>
            <a:r>
              <a:rPr lang="en-IN" i="1" dirty="0" smtClean="0">
                <a:latin typeface="Arial"/>
                <a:cs typeface="Arial"/>
              </a:rPr>
              <a:t> </a:t>
            </a:r>
            <a:r>
              <a:rPr lang="en-IN" spc="-5" dirty="0" smtClean="0">
                <a:latin typeface="Arial"/>
                <a:cs typeface="Arial"/>
              </a:rPr>
              <a:t>genes  which </a:t>
            </a:r>
            <a:r>
              <a:rPr lang="en-IN" dirty="0" smtClean="0">
                <a:latin typeface="Arial"/>
                <a:cs typeface="Arial"/>
              </a:rPr>
              <a:t>turn the bacterium into </a:t>
            </a:r>
            <a:r>
              <a:rPr lang="en-IN" spc="-5" dirty="0" smtClean="0">
                <a:latin typeface="Arial"/>
                <a:cs typeface="Arial"/>
              </a:rPr>
              <a:t>a</a:t>
            </a:r>
            <a:r>
              <a:rPr lang="en-IN" spc="-15" dirty="0" smtClean="0">
                <a:latin typeface="Arial"/>
                <a:cs typeface="Arial"/>
              </a:rPr>
              <a:t> </a:t>
            </a:r>
            <a:r>
              <a:rPr lang="en-IN" dirty="0" smtClean="0">
                <a:latin typeface="Arial"/>
                <a:cs typeface="Arial"/>
              </a:rPr>
              <a:t>pathogen.</a:t>
            </a:r>
          </a:p>
          <a:p>
            <a:pPr marL="504825">
              <a:lnSpc>
                <a:spcPct val="100000"/>
              </a:lnSpc>
            </a:pPr>
            <a:r>
              <a:rPr lang="en-IN" spc="-5" dirty="0" smtClean="0">
                <a:latin typeface="Arial"/>
                <a:cs typeface="Arial"/>
              </a:rPr>
              <a:t>e. g., </a:t>
            </a:r>
            <a:r>
              <a:rPr lang="en-IN" spc="-60" dirty="0" smtClean="0">
                <a:latin typeface="Arial"/>
                <a:cs typeface="Arial"/>
              </a:rPr>
              <a:t>Ti </a:t>
            </a:r>
            <a:r>
              <a:rPr lang="en-IN" spc="-5" dirty="0" smtClean="0">
                <a:latin typeface="Arial"/>
                <a:cs typeface="Arial"/>
              </a:rPr>
              <a:t>&amp; </a:t>
            </a:r>
            <a:r>
              <a:rPr lang="en-IN" spc="-5" dirty="0" err="1" smtClean="0">
                <a:latin typeface="Arial"/>
                <a:cs typeface="Arial"/>
              </a:rPr>
              <a:t>Ri</a:t>
            </a:r>
            <a:r>
              <a:rPr lang="en-IN" spc="25" dirty="0" smtClean="0">
                <a:latin typeface="Arial"/>
                <a:cs typeface="Arial"/>
              </a:rPr>
              <a:t> </a:t>
            </a:r>
            <a:r>
              <a:rPr lang="en-IN" spc="-5" dirty="0" smtClean="0">
                <a:latin typeface="Arial"/>
                <a:cs typeface="Arial"/>
              </a:rPr>
              <a:t>plasmids</a:t>
            </a:r>
            <a:endParaRPr lang="en-IN" dirty="0" smtClean="0">
              <a:latin typeface="Arial"/>
              <a:cs typeface="Arial"/>
            </a:endParaRPr>
          </a:p>
          <a:p>
            <a:pPr marL="504825">
              <a:lnSpc>
                <a:spcPct val="100000"/>
              </a:lnSpc>
              <a:spcBef>
                <a:spcPts val="5"/>
              </a:spcBef>
            </a:pPr>
            <a:endParaRPr lang="en-IN" dirty="0" smtClean="0">
              <a:latin typeface="Arial"/>
              <a:cs typeface="Arial"/>
            </a:endParaRPr>
          </a:p>
          <a:p>
            <a:pPr marL="621665" marR="5080" indent="-182880">
              <a:lnSpc>
                <a:spcPct val="79900"/>
              </a:lnSpc>
              <a:spcBef>
                <a:spcPts val="595"/>
              </a:spcBef>
            </a:pPr>
            <a:endParaRPr lang="en-IN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60979" y="833120"/>
            <a:ext cx="361759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Plasmid</a:t>
            </a:r>
            <a:r>
              <a:rPr sz="3200" spc="-85" dirty="0"/>
              <a:t> </a:t>
            </a:r>
            <a:r>
              <a:rPr sz="3200" dirty="0"/>
              <a:t>Exchange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4669" y="248030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7569" y="2496820"/>
            <a:ext cx="6965950" cy="68326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>
              <a:lnSpc>
                <a:spcPct val="79900"/>
              </a:lnSpc>
              <a:spcBef>
                <a:spcPts val="675"/>
              </a:spcBef>
            </a:pPr>
            <a:r>
              <a:rPr sz="2400" spc="-5" dirty="0">
                <a:latin typeface="Arial"/>
                <a:cs typeface="Arial"/>
              </a:rPr>
              <a:t>Bacteria </a:t>
            </a:r>
            <a:r>
              <a:rPr sz="2400" dirty="0">
                <a:latin typeface="Arial"/>
                <a:cs typeface="Arial"/>
              </a:rPr>
              <a:t>can </a:t>
            </a:r>
            <a:r>
              <a:rPr sz="2400" spc="-10" dirty="0">
                <a:latin typeface="Arial"/>
                <a:cs typeface="Arial"/>
              </a:rPr>
              <a:t>exchange </a:t>
            </a:r>
            <a:r>
              <a:rPr sz="2400" spc="-5" dirty="0">
                <a:latin typeface="Arial"/>
                <a:cs typeface="Arial"/>
              </a:rPr>
              <a:t>or transfer plasmid between  other bacteria in three different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ways.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669" y="355600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7569" y="3573779"/>
            <a:ext cx="7507605" cy="105156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 indent="85090">
              <a:lnSpc>
                <a:spcPct val="79900"/>
              </a:lnSpc>
              <a:spcBef>
                <a:spcPts val="675"/>
              </a:spcBef>
            </a:pP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every </a:t>
            </a:r>
            <a:r>
              <a:rPr sz="2400" dirty="0">
                <a:latin typeface="Arial"/>
                <a:cs typeface="Arial"/>
              </a:rPr>
              <a:t>case </a:t>
            </a:r>
            <a:r>
              <a:rPr sz="2400" spc="-5" dirty="0">
                <a:latin typeface="Arial"/>
                <a:cs typeface="Arial"/>
              </a:rPr>
              <a:t>the source cells of the plasmid are called  the</a:t>
            </a:r>
            <a:endParaRPr sz="2400">
              <a:latin typeface="Arial"/>
              <a:cs typeface="Arial"/>
            </a:endParaRPr>
          </a:p>
          <a:p>
            <a:pPr marR="591185" algn="ctr">
              <a:lnSpc>
                <a:spcPct val="100000"/>
              </a:lnSpc>
              <a:spcBef>
                <a:spcPts val="20"/>
              </a:spcBef>
            </a:pPr>
            <a:r>
              <a:rPr sz="2400" spc="10" dirty="0">
                <a:latin typeface="Arial"/>
                <a:cs typeface="Arial"/>
              </a:rPr>
              <a:t>–</a:t>
            </a:r>
            <a:r>
              <a:rPr sz="2400" b="1" spc="10" dirty="0">
                <a:solidFill>
                  <a:srgbClr val="CC00FF"/>
                </a:solidFill>
                <a:latin typeface="Arial"/>
                <a:cs typeface="Arial"/>
              </a:rPr>
              <a:t>DONORS</a:t>
            </a:r>
            <a:r>
              <a:rPr sz="2400" spc="10" dirty="0">
                <a:latin typeface="Arial"/>
                <a:cs typeface="Arial"/>
              </a:rPr>
              <a:t>-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9759" y="4970779"/>
            <a:ext cx="6946900" cy="759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and the cells that receive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plasmid </a:t>
            </a:r>
            <a:r>
              <a:rPr sz="2400" dirty="0">
                <a:latin typeface="Arial"/>
                <a:cs typeface="Arial"/>
              </a:rPr>
              <a:t>are </a:t>
            </a:r>
            <a:r>
              <a:rPr sz="2400" spc="-10" dirty="0">
                <a:latin typeface="Arial"/>
                <a:cs typeface="Arial"/>
              </a:rPr>
              <a:t>called</a:t>
            </a:r>
            <a:r>
              <a:rPr sz="2400" spc="-5" dirty="0">
                <a:latin typeface="Arial"/>
                <a:cs typeface="Arial"/>
              </a:rPr>
              <a:t> the</a:t>
            </a:r>
            <a:endParaRPr sz="2400">
              <a:latin typeface="Arial"/>
              <a:cs typeface="Arial"/>
            </a:endParaRPr>
          </a:p>
          <a:p>
            <a:pPr marL="554990" algn="ctr">
              <a:lnSpc>
                <a:spcPct val="100000"/>
              </a:lnSpc>
              <a:spcBef>
                <a:spcPts val="20"/>
              </a:spcBef>
            </a:pPr>
            <a:r>
              <a:rPr sz="2400" dirty="0">
                <a:latin typeface="Arial"/>
                <a:cs typeface="Arial"/>
              </a:rPr>
              <a:t>–-</a:t>
            </a:r>
            <a:r>
              <a:rPr sz="2400" b="1" dirty="0">
                <a:solidFill>
                  <a:srgbClr val="CC00FF"/>
                </a:solidFill>
                <a:latin typeface="Arial"/>
                <a:cs typeface="Arial"/>
              </a:rPr>
              <a:t>RECIPIENTS</a:t>
            </a:r>
            <a:r>
              <a:rPr sz="2400" dirty="0">
                <a:latin typeface="Arial"/>
                <a:cs typeface="Arial"/>
              </a:rPr>
              <a:t>-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444500" marR="5080" indent="-15240">
              <a:lnSpc>
                <a:spcPts val="2990"/>
              </a:lnSpc>
              <a:spcBef>
                <a:spcPts val="505"/>
              </a:spcBef>
            </a:pPr>
            <a:r>
              <a:rPr spc="-15" dirty="0"/>
              <a:t>The </a:t>
            </a:r>
            <a:r>
              <a:rPr spc="-5" dirty="0"/>
              <a:t>three </a:t>
            </a:r>
            <a:r>
              <a:rPr spc="-10" dirty="0"/>
              <a:t>forms </a:t>
            </a:r>
            <a:r>
              <a:rPr spc="-5" dirty="0"/>
              <a:t>of bacterial DNA </a:t>
            </a:r>
            <a:r>
              <a:rPr spc="-10" dirty="0"/>
              <a:t>exchange  </a:t>
            </a:r>
            <a:r>
              <a:rPr spc="-5" dirty="0"/>
              <a:t>are</a:t>
            </a:r>
            <a:r>
              <a:rPr spc="110" dirty="0"/>
              <a:t> </a:t>
            </a:r>
            <a:r>
              <a:rPr dirty="0"/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981200"/>
            <a:ext cx="7548880" cy="881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89915" algn="l"/>
              </a:tabLst>
            </a:pPr>
            <a:r>
              <a:rPr sz="2000" b="1" dirty="0">
                <a:latin typeface="Arial"/>
                <a:cs typeface="Arial"/>
              </a:rPr>
              <a:t>1)	</a:t>
            </a:r>
            <a:r>
              <a:rPr sz="2000" b="1" spc="-5" dirty="0">
                <a:solidFill>
                  <a:srgbClr val="CC00FF"/>
                </a:solidFill>
                <a:latin typeface="Arial"/>
                <a:cs typeface="Arial"/>
              </a:rPr>
              <a:t>CONJUGATION</a:t>
            </a:r>
            <a:endParaRPr sz="2000">
              <a:latin typeface="Arial"/>
              <a:cs typeface="Arial"/>
            </a:endParaRPr>
          </a:p>
          <a:p>
            <a:pPr marL="621665" marR="5080" indent="-119380">
              <a:lnSpc>
                <a:spcPct val="80000"/>
              </a:lnSpc>
              <a:spcBef>
                <a:spcPts val="500"/>
              </a:spcBef>
            </a:pPr>
            <a:r>
              <a:rPr sz="2000" b="1" spc="-5" dirty="0">
                <a:latin typeface="Arial"/>
                <a:cs typeface="Arial"/>
              </a:rPr>
              <a:t>This process </a:t>
            </a:r>
            <a:r>
              <a:rPr sz="2000" b="1" spc="-10" dirty="0">
                <a:latin typeface="Arial"/>
                <a:cs typeface="Arial"/>
              </a:rPr>
              <a:t>involves </a:t>
            </a:r>
            <a:r>
              <a:rPr sz="2000" b="1" dirty="0">
                <a:latin typeface="Arial"/>
                <a:cs typeface="Arial"/>
              </a:rPr>
              <a:t>one </a:t>
            </a:r>
            <a:r>
              <a:rPr sz="2000" b="1" spc="-5" dirty="0">
                <a:latin typeface="Arial"/>
                <a:cs typeface="Arial"/>
              </a:rPr>
              <a:t>bacterium making </a:t>
            </a:r>
            <a:r>
              <a:rPr sz="2000" b="1" dirty="0">
                <a:latin typeface="Arial"/>
                <a:cs typeface="Arial"/>
              </a:rPr>
              <a:t>a copy of a  </a:t>
            </a:r>
            <a:r>
              <a:rPr sz="2000" b="1" spc="-5" dirty="0">
                <a:latin typeface="Arial"/>
                <a:cs typeface="Arial"/>
              </a:rPr>
              <a:t>plasmid, </a:t>
            </a:r>
            <a:r>
              <a:rPr sz="2000" b="1" dirty="0">
                <a:latin typeface="Arial"/>
                <a:cs typeface="Arial"/>
              </a:rPr>
              <a:t>and </a:t>
            </a:r>
            <a:r>
              <a:rPr sz="2000" b="1" spc="-5" dirty="0">
                <a:latin typeface="Arial"/>
                <a:cs typeface="Arial"/>
              </a:rPr>
              <a:t>transferring that </a:t>
            </a:r>
            <a:r>
              <a:rPr sz="2000" b="1" dirty="0">
                <a:latin typeface="Arial"/>
                <a:cs typeface="Arial"/>
              </a:rPr>
              <a:t>copy to </a:t>
            </a:r>
            <a:r>
              <a:rPr sz="2000" b="1" spc="-5" dirty="0">
                <a:latin typeface="Arial"/>
                <a:cs typeface="Arial"/>
              </a:rPr>
              <a:t>another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bacterium.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57400" y="3524250"/>
            <a:ext cx="5334000" cy="2876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400" y="228600"/>
            <a:ext cx="8153400" cy="570669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589915" algn="l"/>
              </a:tabLst>
            </a:pPr>
            <a:r>
              <a:rPr sz="2000" b="1" dirty="0">
                <a:latin typeface="Arial"/>
                <a:cs typeface="Arial"/>
              </a:rPr>
              <a:t>2)	</a:t>
            </a:r>
            <a:r>
              <a:rPr sz="2000" b="1" spc="-5" dirty="0">
                <a:solidFill>
                  <a:srgbClr val="CC00FF"/>
                </a:solidFill>
                <a:latin typeface="Arial"/>
                <a:cs typeface="Arial"/>
              </a:rPr>
              <a:t>TRANSFORMATION</a:t>
            </a:r>
            <a:endParaRPr sz="2000">
              <a:latin typeface="Arial"/>
              <a:cs typeface="Arial"/>
            </a:endParaRPr>
          </a:p>
          <a:p>
            <a:pPr marL="354965" marR="5080" indent="147320" algn="just">
              <a:lnSpc>
                <a:spcPct val="100000"/>
              </a:lnSpc>
              <a:spcBef>
                <a:spcPts val="500"/>
              </a:spcBef>
            </a:pPr>
            <a:r>
              <a:rPr sz="2000" b="1" spc="-5" dirty="0">
                <a:latin typeface="Arial"/>
                <a:cs typeface="Arial"/>
              </a:rPr>
              <a:t>This is </a:t>
            </a:r>
            <a:r>
              <a:rPr sz="2000" b="1" dirty="0">
                <a:latin typeface="Arial"/>
                <a:cs typeface="Arial"/>
              </a:rPr>
              <a:t>the process </a:t>
            </a:r>
            <a:r>
              <a:rPr sz="2000" b="1" spc="-5" dirty="0">
                <a:latin typeface="Arial"/>
                <a:cs typeface="Arial"/>
              </a:rPr>
              <a:t>in </a:t>
            </a:r>
            <a:r>
              <a:rPr sz="2000" b="1" spc="10" dirty="0">
                <a:latin typeface="Arial"/>
                <a:cs typeface="Arial"/>
              </a:rPr>
              <a:t>which </a:t>
            </a:r>
            <a:r>
              <a:rPr sz="2000" b="1" dirty="0">
                <a:latin typeface="Arial"/>
                <a:cs typeface="Arial"/>
              </a:rPr>
              <a:t>a </a:t>
            </a:r>
            <a:r>
              <a:rPr sz="2000" b="1" spc="-5" dirty="0">
                <a:latin typeface="Arial"/>
                <a:cs typeface="Arial"/>
              </a:rPr>
              <a:t>recipient </a:t>
            </a:r>
            <a:r>
              <a:rPr sz="2000" b="1" dirty="0">
                <a:latin typeface="Arial"/>
                <a:cs typeface="Arial"/>
              </a:rPr>
              <a:t>cell takes </a:t>
            </a:r>
            <a:r>
              <a:rPr sz="2000" b="1" spc="-5" dirty="0">
                <a:latin typeface="Arial"/>
                <a:cs typeface="Arial"/>
              </a:rPr>
              <a:t>up plasmid  </a:t>
            </a:r>
            <a:r>
              <a:rPr sz="2000" b="1" dirty="0">
                <a:latin typeface="Arial"/>
                <a:cs typeface="Arial"/>
              </a:rPr>
              <a:t>DNA from the </a:t>
            </a:r>
            <a:r>
              <a:rPr sz="2000" b="1" spc="-5" dirty="0">
                <a:latin typeface="Arial"/>
                <a:cs typeface="Arial"/>
              </a:rPr>
              <a:t>environment </a:t>
            </a:r>
            <a:r>
              <a:rPr sz="2000" b="1" dirty="0">
                <a:latin typeface="Arial"/>
                <a:cs typeface="Arial"/>
              </a:rPr>
              <a:t>(such as DNA </a:t>
            </a:r>
            <a:r>
              <a:rPr sz="2000" b="1" spc="-5" dirty="0">
                <a:latin typeface="Arial"/>
                <a:cs typeface="Arial"/>
              </a:rPr>
              <a:t>released from </a:t>
            </a:r>
            <a:r>
              <a:rPr sz="2000" b="1" dirty="0">
                <a:latin typeface="Arial"/>
                <a:cs typeface="Arial"/>
              </a:rPr>
              <a:t>a dead  </a:t>
            </a:r>
            <a:r>
              <a:rPr sz="2000" b="1" spc="-5">
                <a:latin typeface="Arial"/>
                <a:cs typeface="Arial"/>
              </a:rPr>
              <a:t>organism</a:t>
            </a:r>
            <a:r>
              <a:rPr sz="2000" b="1" spc="-5" smtClean="0">
                <a:latin typeface="Arial"/>
                <a:cs typeface="Arial"/>
              </a:rPr>
              <a:t>.</a:t>
            </a:r>
            <a:endParaRPr lang="en-US" sz="2000" b="1" spc="-5" dirty="0" smtClean="0">
              <a:latin typeface="Arial"/>
              <a:cs typeface="Arial"/>
            </a:endParaRPr>
          </a:p>
          <a:p>
            <a:pPr marL="354965" marR="5080" indent="147320" algn="just">
              <a:lnSpc>
                <a:spcPct val="100000"/>
              </a:lnSpc>
              <a:spcBef>
                <a:spcPts val="500"/>
              </a:spcBef>
            </a:pPr>
            <a:endParaRPr lang="en-US" sz="2000" b="1" spc="-5" dirty="0" smtClean="0">
              <a:latin typeface="Arial"/>
              <a:cs typeface="Arial"/>
            </a:endParaRPr>
          </a:p>
          <a:p>
            <a:pPr marL="354965" marR="5080" indent="147320" algn="just">
              <a:lnSpc>
                <a:spcPct val="100000"/>
              </a:lnSpc>
              <a:spcBef>
                <a:spcPts val="500"/>
              </a:spcBef>
            </a:pPr>
            <a:r>
              <a:rPr lang="en-IN" sz="2000" dirty="0" smtClean="0">
                <a:latin typeface="Arial"/>
                <a:cs typeface="Arial"/>
              </a:rPr>
              <a:t>It is the one of the method of bacterial recombination</a:t>
            </a:r>
          </a:p>
          <a:p>
            <a:pPr marL="354965" marR="5080" indent="147320" algn="just">
              <a:lnSpc>
                <a:spcPct val="100000"/>
              </a:lnSpc>
              <a:spcBef>
                <a:spcPts val="500"/>
              </a:spcBef>
            </a:pPr>
            <a:r>
              <a:rPr lang="en-IN" sz="2000" dirty="0" smtClean="0">
                <a:latin typeface="Arial"/>
                <a:cs typeface="Arial"/>
              </a:rPr>
              <a:t>Discovered by </a:t>
            </a:r>
            <a:r>
              <a:rPr lang="en-IN" sz="2000" dirty="0" smtClean="0">
                <a:solidFill>
                  <a:srgbClr val="C00000"/>
                </a:solidFill>
                <a:latin typeface="Arial"/>
                <a:cs typeface="Arial"/>
              </a:rPr>
              <a:t>Fred Griffith in 1928</a:t>
            </a:r>
          </a:p>
          <a:p>
            <a:pPr marL="354965" marR="5080" indent="147320" algn="just">
              <a:lnSpc>
                <a:spcPct val="100000"/>
              </a:lnSpc>
              <a:spcBef>
                <a:spcPts val="500"/>
              </a:spcBef>
            </a:pPr>
            <a:endParaRPr lang="en-IN" sz="2000" dirty="0" smtClean="0">
              <a:latin typeface="Arial"/>
              <a:cs typeface="Arial"/>
            </a:endParaRPr>
          </a:p>
          <a:p>
            <a:pPr marL="354965" marR="5080" indent="147320" algn="just">
              <a:lnSpc>
                <a:spcPct val="100000"/>
              </a:lnSpc>
              <a:spcBef>
                <a:spcPts val="500"/>
              </a:spcBef>
            </a:pPr>
            <a:r>
              <a:rPr lang="en-IN" sz="2000" dirty="0" smtClean="0">
                <a:latin typeface="Arial"/>
                <a:cs typeface="Arial"/>
              </a:rPr>
              <a:t>Competency is complex phenomenon and dependent on several conditions</a:t>
            </a:r>
          </a:p>
          <a:p>
            <a:pPr marL="354965" marR="5080" indent="147320" algn="just">
              <a:lnSpc>
                <a:spcPct val="100000"/>
              </a:lnSpc>
              <a:spcBef>
                <a:spcPts val="500"/>
              </a:spcBef>
            </a:pPr>
            <a:endParaRPr lang="en-IN" sz="2000" dirty="0" smtClean="0">
              <a:latin typeface="Arial"/>
              <a:cs typeface="Arial"/>
            </a:endParaRPr>
          </a:p>
          <a:p>
            <a:pPr marL="354965" marR="5080" indent="147320" algn="just">
              <a:lnSpc>
                <a:spcPct val="100000"/>
              </a:lnSpc>
              <a:spcBef>
                <a:spcPts val="500"/>
              </a:spcBef>
            </a:pPr>
            <a:r>
              <a:rPr lang="en-IN" sz="2000" dirty="0" smtClean="0">
                <a:latin typeface="Arial"/>
                <a:cs typeface="Arial"/>
              </a:rPr>
              <a:t> Transformation frequency of competent cells is around 10-3</a:t>
            </a:r>
          </a:p>
          <a:p>
            <a:pPr marL="354965" marR="5080" indent="147320" algn="just">
              <a:lnSpc>
                <a:spcPct val="100000"/>
              </a:lnSpc>
              <a:spcBef>
                <a:spcPts val="500"/>
              </a:spcBef>
            </a:pPr>
            <a:r>
              <a:rPr lang="en-IN" sz="2000" dirty="0" smtClean="0">
                <a:latin typeface="Arial"/>
                <a:cs typeface="Arial"/>
              </a:rPr>
              <a:t>  </a:t>
            </a:r>
          </a:p>
          <a:p>
            <a:pPr marL="354965" marR="5080" indent="147320" algn="just">
              <a:lnSpc>
                <a:spcPct val="100000"/>
              </a:lnSpc>
              <a:spcBef>
                <a:spcPts val="500"/>
              </a:spcBef>
            </a:pPr>
            <a:r>
              <a:rPr lang="en-IN" sz="2000" dirty="0" smtClean="0">
                <a:latin typeface="Arial"/>
                <a:cs typeface="Arial"/>
              </a:rPr>
              <a:t>Gene transfer by this method occurs in soil and aquatic environment </a:t>
            </a:r>
          </a:p>
          <a:p>
            <a:pPr marL="354965" marR="5080" indent="147320" algn="just">
              <a:lnSpc>
                <a:spcPct val="100000"/>
              </a:lnSpc>
              <a:spcBef>
                <a:spcPts val="500"/>
              </a:spcBef>
            </a:pP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3"/>
          <p:cNvGrpSpPr>
            <a:grpSpLocks/>
          </p:cNvGrpSpPr>
          <p:nvPr/>
        </p:nvGrpSpPr>
        <p:grpSpPr bwMode="auto">
          <a:xfrm>
            <a:off x="1803400" y="4229100"/>
            <a:ext cx="3606800" cy="1257300"/>
            <a:chOff x="1136" y="2664"/>
            <a:chExt cx="2272" cy="792"/>
          </a:xfrm>
        </p:grpSpPr>
        <p:grpSp>
          <p:nvGrpSpPr>
            <p:cNvPr id="3" name="Group 112"/>
            <p:cNvGrpSpPr>
              <a:grpSpLocks/>
            </p:cNvGrpSpPr>
            <p:nvPr/>
          </p:nvGrpSpPr>
          <p:grpSpPr bwMode="auto">
            <a:xfrm>
              <a:off x="1136" y="2664"/>
              <a:ext cx="1232" cy="710"/>
              <a:chOff x="1136" y="2664"/>
              <a:chExt cx="1232" cy="710"/>
            </a:xfrm>
          </p:grpSpPr>
          <p:grpSp>
            <p:nvGrpSpPr>
              <p:cNvPr id="4" name="Group 109"/>
              <p:cNvGrpSpPr>
                <a:grpSpLocks/>
              </p:cNvGrpSpPr>
              <p:nvPr/>
            </p:nvGrpSpPr>
            <p:grpSpPr bwMode="auto">
              <a:xfrm>
                <a:off x="1136" y="2664"/>
                <a:ext cx="1232" cy="710"/>
                <a:chOff x="1136" y="2664"/>
                <a:chExt cx="1232" cy="710"/>
              </a:xfrm>
            </p:grpSpPr>
            <p:sp>
              <p:nvSpPr>
                <p:cNvPr id="8282" name="AutoShape 5"/>
                <p:cNvSpPr>
                  <a:spLocks noChangeArrowheads="1"/>
                </p:cNvSpPr>
                <p:nvPr/>
              </p:nvSpPr>
              <p:spPr bwMode="auto">
                <a:xfrm>
                  <a:off x="1136" y="2672"/>
                  <a:ext cx="1232" cy="702"/>
                </a:xfrm>
                <a:prstGeom prst="roundRect">
                  <a:avLst>
                    <a:gd name="adj" fmla="val 19801"/>
                  </a:avLst>
                </a:prstGeom>
                <a:noFill/>
                <a:ln w="76200">
                  <a:solidFill>
                    <a:srgbClr val="FF66CC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8283" name="AutoShape 6"/>
                <p:cNvSpPr>
                  <a:spLocks noChangeArrowheads="1"/>
                </p:cNvSpPr>
                <p:nvPr/>
              </p:nvSpPr>
              <p:spPr bwMode="auto">
                <a:xfrm>
                  <a:off x="1178" y="2712"/>
                  <a:ext cx="1152" cy="624"/>
                </a:xfrm>
                <a:prstGeom prst="roundRect">
                  <a:avLst>
                    <a:gd name="adj" fmla="val 16667"/>
                  </a:avLst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8284" name="AutoShape 7"/>
                <p:cNvSpPr>
                  <a:spLocks noChangeArrowheads="1"/>
                </p:cNvSpPr>
                <p:nvPr/>
              </p:nvSpPr>
              <p:spPr bwMode="auto">
                <a:xfrm>
                  <a:off x="1152" y="2688"/>
                  <a:ext cx="1200" cy="670"/>
                </a:xfrm>
                <a:prstGeom prst="roundRect">
                  <a:avLst>
                    <a:gd name="adj" fmla="val 19403"/>
                  </a:avLst>
                </a:prstGeom>
                <a:noFill/>
                <a:ln w="12700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59400" name="AutoShape 8"/>
                <p:cNvSpPr>
                  <a:spLocks noChangeArrowheads="1"/>
                </p:cNvSpPr>
                <p:nvPr/>
              </p:nvSpPr>
              <p:spPr bwMode="auto">
                <a:xfrm>
                  <a:off x="1200" y="2736"/>
                  <a:ext cx="1106" cy="578"/>
                </a:xfrm>
                <a:prstGeom prst="roundRect">
                  <a:avLst>
                    <a:gd name="adj" fmla="val 15227"/>
                  </a:avLst>
                </a:prstGeom>
                <a:gradFill rotWithShape="0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8286" name="Oval 9"/>
                <p:cNvSpPr>
                  <a:spLocks noChangeArrowheads="1"/>
                </p:cNvSpPr>
                <p:nvPr/>
              </p:nvSpPr>
              <p:spPr bwMode="auto">
                <a:xfrm>
                  <a:off x="1560" y="2760"/>
                  <a:ext cx="391" cy="391"/>
                </a:xfrm>
                <a:prstGeom prst="ellipse">
                  <a:avLst/>
                </a:prstGeom>
                <a:noFill/>
                <a:ln w="57150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59402" name="AutoShape 10"/>
                <p:cNvSpPr>
                  <a:spLocks noChangeArrowheads="1"/>
                </p:cNvSpPr>
                <p:nvPr/>
              </p:nvSpPr>
              <p:spPr bwMode="auto">
                <a:xfrm>
                  <a:off x="1706" y="2664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FF6600"/>
                    </a:gs>
                    <a:gs pos="100000">
                      <a:srgbClr val="8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5" name="Group 111"/>
              <p:cNvGrpSpPr>
                <a:grpSpLocks/>
              </p:cNvGrpSpPr>
              <p:nvPr/>
            </p:nvGrpSpPr>
            <p:grpSpPr bwMode="auto">
              <a:xfrm>
                <a:off x="2078" y="2790"/>
                <a:ext cx="178" cy="362"/>
                <a:chOff x="2078" y="2790"/>
                <a:chExt cx="178" cy="362"/>
              </a:xfrm>
            </p:grpSpPr>
            <p:sp>
              <p:nvSpPr>
                <p:cNvPr id="8279" name="Freeform 102"/>
                <p:cNvSpPr>
                  <a:spLocks/>
                </p:cNvSpPr>
                <p:nvPr/>
              </p:nvSpPr>
              <p:spPr bwMode="auto">
                <a:xfrm>
                  <a:off x="2121" y="2888"/>
                  <a:ext cx="47" cy="172"/>
                </a:xfrm>
                <a:custGeom>
                  <a:avLst/>
                  <a:gdLst>
                    <a:gd name="T0" fmla="*/ 30 w 41"/>
                    <a:gd name="T1" fmla="*/ 0 h 172"/>
                    <a:gd name="T2" fmla="*/ 3 w 41"/>
                    <a:gd name="T3" fmla="*/ 34 h 172"/>
                    <a:gd name="T4" fmla="*/ 52 w 41"/>
                    <a:gd name="T5" fmla="*/ 124 h 172"/>
                    <a:gd name="T6" fmla="*/ 22 w 41"/>
                    <a:gd name="T7" fmla="*/ 172 h 17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1" h="172">
                      <a:moveTo>
                        <a:pt x="23" y="0"/>
                      </a:moveTo>
                      <a:cubicBezTo>
                        <a:pt x="11" y="6"/>
                        <a:pt x="0" y="13"/>
                        <a:pt x="3" y="34"/>
                      </a:cubicBezTo>
                      <a:cubicBezTo>
                        <a:pt x="5" y="54"/>
                        <a:pt x="36" y="101"/>
                        <a:pt x="39" y="124"/>
                      </a:cubicBezTo>
                      <a:cubicBezTo>
                        <a:pt x="41" y="147"/>
                        <a:pt x="29" y="159"/>
                        <a:pt x="17" y="172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8280" name="Line 104"/>
                <p:cNvSpPr>
                  <a:spLocks noChangeShapeType="1"/>
                </p:cNvSpPr>
                <p:nvPr/>
              </p:nvSpPr>
              <p:spPr bwMode="auto">
                <a:xfrm flipV="1">
                  <a:off x="2078" y="3054"/>
                  <a:ext cx="72" cy="98"/>
                </a:xfrm>
                <a:prstGeom prst="line">
                  <a:avLst/>
                </a:prstGeom>
                <a:noFill/>
                <a:ln w="57150">
                  <a:solidFill>
                    <a:srgbClr val="FF66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8281" name="Line 105"/>
                <p:cNvSpPr>
                  <a:spLocks noChangeShapeType="1"/>
                </p:cNvSpPr>
                <p:nvPr/>
              </p:nvSpPr>
              <p:spPr bwMode="auto">
                <a:xfrm flipV="1">
                  <a:off x="2142" y="2790"/>
                  <a:ext cx="114" cy="100"/>
                </a:xfrm>
                <a:prstGeom prst="line">
                  <a:avLst/>
                </a:prstGeom>
                <a:noFill/>
                <a:ln w="57150">
                  <a:solidFill>
                    <a:srgbClr val="FF66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</p:grpSp>
        <p:sp>
          <p:nvSpPr>
            <p:cNvPr id="8276" name="Line 86"/>
            <p:cNvSpPr>
              <a:spLocks noChangeShapeType="1"/>
            </p:cNvSpPr>
            <p:nvPr/>
          </p:nvSpPr>
          <p:spPr bwMode="auto">
            <a:xfrm flipH="1" flipV="1">
              <a:off x="2496" y="2976"/>
              <a:ext cx="912" cy="48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6" name="Group 106"/>
          <p:cNvGrpSpPr>
            <a:grpSpLocks/>
          </p:cNvGrpSpPr>
          <p:nvPr/>
        </p:nvGrpSpPr>
        <p:grpSpPr bwMode="auto">
          <a:xfrm>
            <a:off x="3024188" y="4429125"/>
            <a:ext cx="554037" cy="574675"/>
            <a:chOff x="1905" y="2790"/>
            <a:chExt cx="349" cy="362"/>
          </a:xfrm>
        </p:grpSpPr>
        <p:sp>
          <p:nvSpPr>
            <p:cNvPr id="8267" name="Freeform 67"/>
            <p:cNvSpPr>
              <a:spLocks/>
            </p:cNvSpPr>
            <p:nvPr/>
          </p:nvSpPr>
          <p:spPr bwMode="auto">
            <a:xfrm rot="354045">
              <a:off x="1905" y="2879"/>
              <a:ext cx="47" cy="213"/>
            </a:xfrm>
            <a:custGeom>
              <a:avLst/>
              <a:gdLst>
                <a:gd name="T0" fmla="*/ 16 w 50"/>
                <a:gd name="T1" fmla="*/ 0 h 264"/>
                <a:gd name="T2" fmla="*/ 37 w 50"/>
                <a:gd name="T3" fmla="*/ 44 h 264"/>
                <a:gd name="T4" fmla="*/ 42 w 50"/>
                <a:gd name="T5" fmla="*/ 93 h 264"/>
                <a:gd name="T6" fmla="*/ 26 w 50"/>
                <a:gd name="T7" fmla="*/ 138 h 264"/>
                <a:gd name="T8" fmla="*/ 0 w 50"/>
                <a:gd name="T9" fmla="*/ 172 h 2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264">
                  <a:moveTo>
                    <a:pt x="18" y="0"/>
                  </a:moveTo>
                  <a:cubicBezTo>
                    <a:pt x="27" y="22"/>
                    <a:pt x="37" y="44"/>
                    <a:pt x="42" y="68"/>
                  </a:cubicBezTo>
                  <a:cubicBezTo>
                    <a:pt x="46" y="91"/>
                    <a:pt x="50" y="118"/>
                    <a:pt x="48" y="142"/>
                  </a:cubicBezTo>
                  <a:cubicBezTo>
                    <a:pt x="46" y="166"/>
                    <a:pt x="38" y="191"/>
                    <a:pt x="30" y="212"/>
                  </a:cubicBezTo>
                  <a:cubicBezTo>
                    <a:pt x="21" y="232"/>
                    <a:pt x="10" y="248"/>
                    <a:pt x="0" y="264"/>
                  </a:cubicBezTo>
                </a:path>
              </a:pathLst>
            </a:custGeom>
            <a:noFill/>
            <a:ln w="57150" cap="flat" cmpd="sng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268" name="Line 92"/>
            <p:cNvSpPr>
              <a:spLocks noChangeShapeType="1"/>
            </p:cNvSpPr>
            <p:nvPr/>
          </p:nvSpPr>
          <p:spPr bwMode="auto">
            <a:xfrm flipV="1">
              <a:off x="1946" y="2868"/>
              <a:ext cx="188" cy="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269" name="Line 93"/>
            <p:cNvSpPr>
              <a:spLocks noChangeShapeType="1"/>
            </p:cNvSpPr>
            <p:nvPr/>
          </p:nvSpPr>
          <p:spPr bwMode="auto">
            <a:xfrm flipV="1">
              <a:off x="1908" y="3046"/>
              <a:ext cx="228" cy="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7" name="Group 100"/>
            <p:cNvGrpSpPr>
              <a:grpSpLocks/>
            </p:cNvGrpSpPr>
            <p:nvPr/>
          </p:nvGrpSpPr>
          <p:grpSpPr bwMode="auto">
            <a:xfrm>
              <a:off x="2076" y="2790"/>
              <a:ext cx="178" cy="362"/>
              <a:chOff x="2076" y="2790"/>
              <a:chExt cx="178" cy="362"/>
            </a:xfrm>
          </p:grpSpPr>
          <p:sp>
            <p:nvSpPr>
              <p:cNvPr id="8271" name="Freeform 95"/>
              <p:cNvSpPr>
                <a:spLocks/>
              </p:cNvSpPr>
              <p:nvPr/>
            </p:nvSpPr>
            <p:spPr bwMode="auto">
              <a:xfrm>
                <a:off x="2119" y="2888"/>
                <a:ext cx="47" cy="172"/>
              </a:xfrm>
              <a:custGeom>
                <a:avLst/>
                <a:gdLst>
                  <a:gd name="T0" fmla="*/ 30 w 41"/>
                  <a:gd name="T1" fmla="*/ 0 h 172"/>
                  <a:gd name="T2" fmla="*/ 3 w 41"/>
                  <a:gd name="T3" fmla="*/ 34 h 172"/>
                  <a:gd name="T4" fmla="*/ 52 w 41"/>
                  <a:gd name="T5" fmla="*/ 124 h 172"/>
                  <a:gd name="T6" fmla="*/ 22 w 41"/>
                  <a:gd name="T7" fmla="*/ 172 h 17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1" h="172">
                    <a:moveTo>
                      <a:pt x="23" y="0"/>
                    </a:moveTo>
                    <a:cubicBezTo>
                      <a:pt x="11" y="6"/>
                      <a:pt x="0" y="13"/>
                      <a:pt x="3" y="34"/>
                    </a:cubicBezTo>
                    <a:cubicBezTo>
                      <a:pt x="5" y="54"/>
                      <a:pt x="36" y="101"/>
                      <a:pt x="39" y="124"/>
                    </a:cubicBezTo>
                    <a:cubicBezTo>
                      <a:pt x="41" y="147"/>
                      <a:pt x="29" y="159"/>
                      <a:pt x="17" y="172"/>
                    </a:cubicBezTo>
                  </a:path>
                </a:pathLst>
              </a:custGeom>
              <a:noFill/>
              <a:ln w="57150" cap="flat" cmpd="sng">
                <a:solidFill>
                  <a:srgbClr val="80808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grpSp>
            <p:nvGrpSpPr>
              <p:cNvPr id="8" name="Group 98"/>
              <p:cNvGrpSpPr>
                <a:grpSpLocks/>
              </p:cNvGrpSpPr>
              <p:nvPr/>
            </p:nvGrpSpPr>
            <p:grpSpPr bwMode="auto">
              <a:xfrm>
                <a:off x="2076" y="2790"/>
                <a:ext cx="178" cy="362"/>
                <a:chOff x="2076" y="2794"/>
                <a:chExt cx="178" cy="362"/>
              </a:xfrm>
            </p:grpSpPr>
            <p:sp>
              <p:nvSpPr>
                <p:cNvPr id="8273" name="Line 96"/>
                <p:cNvSpPr>
                  <a:spLocks noChangeShapeType="1"/>
                </p:cNvSpPr>
                <p:nvPr/>
              </p:nvSpPr>
              <p:spPr bwMode="auto">
                <a:xfrm flipV="1">
                  <a:off x="2076" y="3058"/>
                  <a:ext cx="72" cy="98"/>
                </a:xfrm>
                <a:prstGeom prst="line">
                  <a:avLst/>
                </a:prstGeom>
                <a:noFill/>
                <a:ln w="57150">
                  <a:solidFill>
                    <a:srgbClr val="FF66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8274" name="Line 97"/>
                <p:cNvSpPr>
                  <a:spLocks noChangeShapeType="1"/>
                </p:cNvSpPr>
                <p:nvPr/>
              </p:nvSpPr>
              <p:spPr bwMode="auto">
                <a:xfrm flipV="1">
                  <a:off x="2140" y="2794"/>
                  <a:ext cx="114" cy="100"/>
                </a:xfrm>
                <a:prstGeom prst="line">
                  <a:avLst/>
                </a:prstGeom>
                <a:noFill/>
                <a:ln w="57150">
                  <a:solidFill>
                    <a:srgbClr val="FF66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</p:grp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533400" y="1836738"/>
            <a:ext cx="1955800" cy="1127125"/>
            <a:chOff x="616" y="720"/>
            <a:chExt cx="1232" cy="710"/>
          </a:xfrm>
        </p:grpSpPr>
        <p:sp>
          <p:nvSpPr>
            <p:cNvPr id="8261" name="AutoShape 27"/>
            <p:cNvSpPr>
              <a:spLocks noChangeArrowheads="1"/>
            </p:cNvSpPr>
            <p:nvPr/>
          </p:nvSpPr>
          <p:spPr bwMode="auto">
            <a:xfrm>
              <a:off x="616" y="728"/>
              <a:ext cx="1232" cy="702"/>
            </a:xfrm>
            <a:prstGeom prst="roundRect">
              <a:avLst>
                <a:gd name="adj" fmla="val 19801"/>
              </a:avLst>
            </a:prstGeom>
            <a:noFill/>
            <a:ln w="76200">
              <a:solidFill>
                <a:srgbClr val="FF66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8262" name="AutoShape 28"/>
            <p:cNvSpPr>
              <a:spLocks noChangeArrowheads="1"/>
            </p:cNvSpPr>
            <p:nvPr/>
          </p:nvSpPr>
          <p:spPr bwMode="auto">
            <a:xfrm>
              <a:off x="658" y="768"/>
              <a:ext cx="1152" cy="624"/>
            </a:xfrm>
            <a:prstGeom prst="roundRect">
              <a:avLst>
                <a:gd name="adj" fmla="val 16667"/>
              </a:avLst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8263" name="AutoShape 29"/>
            <p:cNvSpPr>
              <a:spLocks noChangeArrowheads="1"/>
            </p:cNvSpPr>
            <p:nvPr/>
          </p:nvSpPr>
          <p:spPr bwMode="auto">
            <a:xfrm>
              <a:off x="632" y="744"/>
              <a:ext cx="1200" cy="670"/>
            </a:xfrm>
            <a:prstGeom prst="roundRect">
              <a:avLst>
                <a:gd name="adj" fmla="val 19403"/>
              </a:avLst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59422" name="AutoShape 30"/>
            <p:cNvSpPr>
              <a:spLocks noChangeArrowheads="1"/>
            </p:cNvSpPr>
            <p:nvPr/>
          </p:nvSpPr>
          <p:spPr bwMode="auto">
            <a:xfrm>
              <a:off x="680" y="792"/>
              <a:ext cx="1106" cy="578"/>
            </a:xfrm>
            <a:prstGeom prst="roundRect">
              <a:avLst>
                <a:gd name="adj" fmla="val 15227"/>
              </a:avLst>
            </a:prstGeom>
            <a:gradFill rotWithShape="0">
              <a:gsLst>
                <a:gs pos="0">
                  <a:schemeClr val="tx2"/>
                </a:gs>
                <a:gs pos="100000">
                  <a:schemeClr val="tx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65" name="Oval 31"/>
            <p:cNvSpPr>
              <a:spLocks noChangeArrowheads="1"/>
            </p:cNvSpPr>
            <p:nvPr/>
          </p:nvSpPr>
          <p:spPr bwMode="auto">
            <a:xfrm>
              <a:off x="1042" y="816"/>
              <a:ext cx="384" cy="384"/>
            </a:xfrm>
            <a:prstGeom prst="ellips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59424" name="AutoShape 32"/>
            <p:cNvSpPr>
              <a:spLocks noChangeArrowheads="1"/>
            </p:cNvSpPr>
            <p:nvPr/>
          </p:nvSpPr>
          <p:spPr bwMode="auto">
            <a:xfrm>
              <a:off x="1186" y="720"/>
              <a:ext cx="96" cy="96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rgbClr val="FF6600"/>
                </a:gs>
                <a:gs pos="100000">
                  <a:srgbClr val="8000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" name="Group 33"/>
          <p:cNvGrpSpPr>
            <a:grpSpLocks/>
          </p:cNvGrpSpPr>
          <p:nvPr/>
        </p:nvGrpSpPr>
        <p:grpSpPr bwMode="auto">
          <a:xfrm>
            <a:off x="76200" y="617538"/>
            <a:ext cx="3200400" cy="3213100"/>
            <a:chOff x="48" y="624"/>
            <a:chExt cx="2016" cy="2024"/>
          </a:xfrm>
        </p:grpSpPr>
        <p:sp>
          <p:nvSpPr>
            <p:cNvPr id="8247" name="Freeform 34"/>
            <p:cNvSpPr>
              <a:spLocks/>
            </p:cNvSpPr>
            <p:nvPr/>
          </p:nvSpPr>
          <p:spPr bwMode="auto">
            <a:xfrm rot="-485363">
              <a:off x="48" y="1440"/>
              <a:ext cx="216" cy="336"/>
            </a:xfrm>
            <a:custGeom>
              <a:avLst/>
              <a:gdLst>
                <a:gd name="T0" fmla="*/ 0 w 216"/>
                <a:gd name="T1" fmla="*/ 336 h 336"/>
                <a:gd name="T2" fmla="*/ 48 w 216"/>
                <a:gd name="T3" fmla="*/ 144 h 336"/>
                <a:gd name="T4" fmla="*/ 192 w 216"/>
                <a:gd name="T5" fmla="*/ 96 h 336"/>
                <a:gd name="T6" fmla="*/ 192 w 216"/>
                <a:gd name="T7" fmla="*/ 0 h 3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" h="336">
                  <a:moveTo>
                    <a:pt x="0" y="336"/>
                  </a:moveTo>
                  <a:cubicBezTo>
                    <a:pt x="8" y="260"/>
                    <a:pt x="16" y="184"/>
                    <a:pt x="48" y="144"/>
                  </a:cubicBezTo>
                  <a:cubicBezTo>
                    <a:pt x="80" y="104"/>
                    <a:pt x="168" y="120"/>
                    <a:pt x="192" y="96"/>
                  </a:cubicBezTo>
                  <a:cubicBezTo>
                    <a:pt x="216" y="72"/>
                    <a:pt x="204" y="36"/>
                    <a:pt x="192" y="0"/>
                  </a:cubicBezTo>
                </a:path>
              </a:pathLst>
            </a:custGeom>
            <a:noFill/>
            <a:ln w="57150" cap="flat" cmpd="sng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248" name="Freeform 35"/>
            <p:cNvSpPr>
              <a:spLocks/>
            </p:cNvSpPr>
            <p:nvPr/>
          </p:nvSpPr>
          <p:spPr bwMode="auto">
            <a:xfrm rot="-445347">
              <a:off x="144" y="2544"/>
              <a:ext cx="384" cy="104"/>
            </a:xfrm>
            <a:custGeom>
              <a:avLst/>
              <a:gdLst>
                <a:gd name="T0" fmla="*/ 384 w 384"/>
                <a:gd name="T1" fmla="*/ 8 h 104"/>
                <a:gd name="T2" fmla="*/ 240 w 384"/>
                <a:gd name="T3" fmla="*/ 56 h 104"/>
                <a:gd name="T4" fmla="*/ 144 w 384"/>
                <a:gd name="T5" fmla="*/ 8 h 104"/>
                <a:gd name="T6" fmla="*/ 0 w 384"/>
                <a:gd name="T7" fmla="*/ 104 h 10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4" h="104">
                  <a:moveTo>
                    <a:pt x="384" y="8"/>
                  </a:moveTo>
                  <a:cubicBezTo>
                    <a:pt x="332" y="32"/>
                    <a:pt x="280" y="56"/>
                    <a:pt x="240" y="56"/>
                  </a:cubicBezTo>
                  <a:cubicBezTo>
                    <a:pt x="200" y="56"/>
                    <a:pt x="183" y="0"/>
                    <a:pt x="144" y="8"/>
                  </a:cubicBezTo>
                  <a:cubicBezTo>
                    <a:pt x="104" y="15"/>
                    <a:pt x="52" y="59"/>
                    <a:pt x="0" y="104"/>
                  </a:cubicBezTo>
                </a:path>
              </a:pathLst>
            </a:custGeom>
            <a:noFill/>
            <a:ln w="57150" cap="flat" cmpd="sng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249" name="Freeform 36"/>
            <p:cNvSpPr>
              <a:spLocks/>
            </p:cNvSpPr>
            <p:nvPr/>
          </p:nvSpPr>
          <p:spPr bwMode="auto">
            <a:xfrm rot="-472885">
              <a:off x="1488" y="2448"/>
              <a:ext cx="240" cy="152"/>
            </a:xfrm>
            <a:custGeom>
              <a:avLst/>
              <a:gdLst>
                <a:gd name="T0" fmla="*/ 0 w 240"/>
                <a:gd name="T1" fmla="*/ 152 h 152"/>
                <a:gd name="T2" fmla="*/ 96 w 240"/>
                <a:gd name="T3" fmla="*/ 8 h 152"/>
                <a:gd name="T4" fmla="*/ 240 w 240"/>
                <a:gd name="T5" fmla="*/ 104 h 1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0" h="152">
                  <a:moveTo>
                    <a:pt x="0" y="152"/>
                  </a:moveTo>
                  <a:cubicBezTo>
                    <a:pt x="28" y="83"/>
                    <a:pt x="56" y="15"/>
                    <a:pt x="96" y="8"/>
                  </a:cubicBezTo>
                  <a:cubicBezTo>
                    <a:pt x="135" y="0"/>
                    <a:pt x="187" y="52"/>
                    <a:pt x="240" y="104"/>
                  </a:cubicBezTo>
                </a:path>
              </a:pathLst>
            </a:custGeom>
            <a:noFill/>
            <a:ln w="57150" cap="flat" cmpd="sng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250" name="Freeform 37"/>
            <p:cNvSpPr>
              <a:spLocks/>
            </p:cNvSpPr>
            <p:nvPr/>
          </p:nvSpPr>
          <p:spPr bwMode="auto">
            <a:xfrm rot="-459474">
              <a:off x="1680" y="2112"/>
              <a:ext cx="336" cy="119"/>
            </a:xfrm>
            <a:custGeom>
              <a:avLst/>
              <a:gdLst>
                <a:gd name="T0" fmla="*/ 0 w 336"/>
                <a:gd name="T1" fmla="*/ 64 h 119"/>
                <a:gd name="T2" fmla="*/ 144 w 336"/>
                <a:gd name="T3" fmla="*/ 112 h 119"/>
                <a:gd name="T4" fmla="*/ 240 w 336"/>
                <a:gd name="T5" fmla="*/ 16 h 119"/>
                <a:gd name="T6" fmla="*/ 336 w 336"/>
                <a:gd name="T7" fmla="*/ 16 h 1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6" h="119">
                  <a:moveTo>
                    <a:pt x="0" y="64"/>
                  </a:moveTo>
                  <a:cubicBezTo>
                    <a:pt x="52" y="91"/>
                    <a:pt x="104" y="119"/>
                    <a:pt x="144" y="112"/>
                  </a:cubicBezTo>
                  <a:cubicBezTo>
                    <a:pt x="183" y="104"/>
                    <a:pt x="208" y="32"/>
                    <a:pt x="240" y="16"/>
                  </a:cubicBezTo>
                  <a:cubicBezTo>
                    <a:pt x="272" y="0"/>
                    <a:pt x="304" y="8"/>
                    <a:pt x="336" y="16"/>
                  </a:cubicBezTo>
                </a:path>
              </a:pathLst>
            </a:custGeom>
            <a:noFill/>
            <a:ln w="57150" cap="flat" cmpd="sng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251" name="Freeform 38"/>
            <p:cNvSpPr>
              <a:spLocks/>
            </p:cNvSpPr>
            <p:nvPr/>
          </p:nvSpPr>
          <p:spPr bwMode="auto">
            <a:xfrm rot="-3435017">
              <a:off x="1788" y="1620"/>
              <a:ext cx="216" cy="336"/>
            </a:xfrm>
            <a:custGeom>
              <a:avLst/>
              <a:gdLst>
                <a:gd name="T0" fmla="*/ 0 w 216"/>
                <a:gd name="T1" fmla="*/ 336 h 336"/>
                <a:gd name="T2" fmla="*/ 48 w 216"/>
                <a:gd name="T3" fmla="*/ 144 h 336"/>
                <a:gd name="T4" fmla="*/ 192 w 216"/>
                <a:gd name="T5" fmla="*/ 96 h 336"/>
                <a:gd name="T6" fmla="*/ 192 w 216"/>
                <a:gd name="T7" fmla="*/ 0 h 3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" h="336">
                  <a:moveTo>
                    <a:pt x="0" y="336"/>
                  </a:moveTo>
                  <a:cubicBezTo>
                    <a:pt x="8" y="260"/>
                    <a:pt x="16" y="184"/>
                    <a:pt x="48" y="144"/>
                  </a:cubicBezTo>
                  <a:cubicBezTo>
                    <a:pt x="80" y="104"/>
                    <a:pt x="168" y="120"/>
                    <a:pt x="192" y="96"/>
                  </a:cubicBezTo>
                  <a:cubicBezTo>
                    <a:pt x="216" y="72"/>
                    <a:pt x="204" y="36"/>
                    <a:pt x="192" y="0"/>
                  </a:cubicBezTo>
                </a:path>
              </a:pathLst>
            </a:custGeom>
            <a:noFill/>
            <a:ln w="57150" cap="flat" cmpd="sng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252" name="Freeform 39"/>
            <p:cNvSpPr>
              <a:spLocks/>
            </p:cNvSpPr>
            <p:nvPr/>
          </p:nvSpPr>
          <p:spPr bwMode="auto">
            <a:xfrm>
              <a:off x="1008" y="1056"/>
              <a:ext cx="384" cy="104"/>
            </a:xfrm>
            <a:custGeom>
              <a:avLst/>
              <a:gdLst>
                <a:gd name="T0" fmla="*/ 384 w 384"/>
                <a:gd name="T1" fmla="*/ 8 h 104"/>
                <a:gd name="T2" fmla="*/ 240 w 384"/>
                <a:gd name="T3" fmla="*/ 56 h 104"/>
                <a:gd name="T4" fmla="*/ 144 w 384"/>
                <a:gd name="T5" fmla="*/ 8 h 104"/>
                <a:gd name="T6" fmla="*/ 0 w 384"/>
                <a:gd name="T7" fmla="*/ 104 h 10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4" h="104">
                  <a:moveTo>
                    <a:pt x="384" y="8"/>
                  </a:moveTo>
                  <a:cubicBezTo>
                    <a:pt x="332" y="32"/>
                    <a:pt x="280" y="56"/>
                    <a:pt x="240" y="56"/>
                  </a:cubicBezTo>
                  <a:cubicBezTo>
                    <a:pt x="200" y="56"/>
                    <a:pt x="183" y="0"/>
                    <a:pt x="144" y="8"/>
                  </a:cubicBezTo>
                  <a:cubicBezTo>
                    <a:pt x="104" y="15"/>
                    <a:pt x="52" y="59"/>
                    <a:pt x="0" y="104"/>
                  </a:cubicBezTo>
                </a:path>
              </a:pathLst>
            </a:custGeom>
            <a:noFill/>
            <a:ln w="57150" cap="flat" cmpd="sng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253" name="Freeform 40"/>
            <p:cNvSpPr>
              <a:spLocks/>
            </p:cNvSpPr>
            <p:nvPr/>
          </p:nvSpPr>
          <p:spPr bwMode="auto">
            <a:xfrm rot="-3435114">
              <a:off x="52" y="2108"/>
              <a:ext cx="240" cy="152"/>
            </a:xfrm>
            <a:custGeom>
              <a:avLst/>
              <a:gdLst>
                <a:gd name="T0" fmla="*/ 0 w 240"/>
                <a:gd name="T1" fmla="*/ 152 h 152"/>
                <a:gd name="T2" fmla="*/ 96 w 240"/>
                <a:gd name="T3" fmla="*/ 8 h 152"/>
                <a:gd name="T4" fmla="*/ 240 w 240"/>
                <a:gd name="T5" fmla="*/ 104 h 1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0" h="152">
                  <a:moveTo>
                    <a:pt x="0" y="152"/>
                  </a:moveTo>
                  <a:cubicBezTo>
                    <a:pt x="28" y="83"/>
                    <a:pt x="56" y="15"/>
                    <a:pt x="96" y="8"/>
                  </a:cubicBezTo>
                  <a:cubicBezTo>
                    <a:pt x="135" y="0"/>
                    <a:pt x="187" y="52"/>
                    <a:pt x="240" y="104"/>
                  </a:cubicBezTo>
                </a:path>
              </a:pathLst>
            </a:custGeom>
            <a:noFill/>
            <a:ln w="57150" cap="flat" cmpd="sng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254" name="Freeform 41"/>
            <p:cNvSpPr>
              <a:spLocks/>
            </p:cNvSpPr>
            <p:nvPr/>
          </p:nvSpPr>
          <p:spPr bwMode="auto">
            <a:xfrm>
              <a:off x="960" y="2400"/>
              <a:ext cx="336" cy="119"/>
            </a:xfrm>
            <a:custGeom>
              <a:avLst/>
              <a:gdLst>
                <a:gd name="T0" fmla="*/ 0 w 336"/>
                <a:gd name="T1" fmla="*/ 64 h 119"/>
                <a:gd name="T2" fmla="*/ 144 w 336"/>
                <a:gd name="T3" fmla="*/ 112 h 119"/>
                <a:gd name="T4" fmla="*/ 240 w 336"/>
                <a:gd name="T5" fmla="*/ 16 h 119"/>
                <a:gd name="T6" fmla="*/ 336 w 336"/>
                <a:gd name="T7" fmla="*/ 16 h 1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6" h="119">
                  <a:moveTo>
                    <a:pt x="0" y="64"/>
                  </a:moveTo>
                  <a:cubicBezTo>
                    <a:pt x="52" y="91"/>
                    <a:pt x="104" y="119"/>
                    <a:pt x="144" y="112"/>
                  </a:cubicBezTo>
                  <a:cubicBezTo>
                    <a:pt x="183" y="104"/>
                    <a:pt x="208" y="32"/>
                    <a:pt x="240" y="16"/>
                  </a:cubicBezTo>
                  <a:cubicBezTo>
                    <a:pt x="272" y="0"/>
                    <a:pt x="304" y="8"/>
                    <a:pt x="336" y="16"/>
                  </a:cubicBezTo>
                </a:path>
              </a:pathLst>
            </a:custGeom>
            <a:noFill/>
            <a:ln w="57150" cap="flat" cmpd="sng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255" name="Freeform 42"/>
            <p:cNvSpPr>
              <a:spLocks/>
            </p:cNvSpPr>
            <p:nvPr/>
          </p:nvSpPr>
          <p:spPr bwMode="auto">
            <a:xfrm rot="2950524">
              <a:off x="1788" y="1236"/>
              <a:ext cx="216" cy="336"/>
            </a:xfrm>
            <a:custGeom>
              <a:avLst/>
              <a:gdLst>
                <a:gd name="T0" fmla="*/ 0 w 216"/>
                <a:gd name="T1" fmla="*/ 336 h 336"/>
                <a:gd name="T2" fmla="*/ 48 w 216"/>
                <a:gd name="T3" fmla="*/ 144 h 336"/>
                <a:gd name="T4" fmla="*/ 192 w 216"/>
                <a:gd name="T5" fmla="*/ 96 h 336"/>
                <a:gd name="T6" fmla="*/ 192 w 216"/>
                <a:gd name="T7" fmla="*/ 0 h 3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" h="336">
                  <a:moveTo>
                    <a:pt x="0" y="336"/>
                  </a:moveTo>
                  <a:cubicBezTo>
                    <a:pt x="8" y="260"/>
                    <a:pt x="16" y="184"/>
                    <a:pt x="48" y="144"/>
                  </a:cubicBezTo>
                  <a:cubicBezTo>
                    <a:pt x="80" y="104"/>
                    <a:pt x="168" y="120"/>
                    <a:pt x="192" y="96"/>
                  </a:cubicBezTo>
                  <a:cubicBezTo>
                    <a:pt x="216" y="72"/>
                    <a:pt x="204" y="36"/>
                    <a:pt x="192" y="0"/>
                  </a:cubicBezTo>
                </a:path>
              </a:pathLst>
            </a:custGeom>
            <a:noFill/>
            <a:ln w="57150" cap="flat" cmpd="sng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256" name="Freeform 43"/>
            <p:cNvSpPr>
              <a:spLocks/>
            </p:cNvSpPr>
            <p:nvPr/>
          </p:nvSpPr>
          <p:spPr bwMode="auto">
            <a:xfrm rot="2969057">
              <a:off x="292" y="2252"/>
              <a:ext cx="384" cy="104"/>
            </a:xfrm>
            <a:custGeom>
              <a:avLst/>
              <a:gdLst>
                <a:gd name="T0" fmla="*/ 384 w 384"/>
                <a:gd name="T1" fmla="*/ 8 h 104"/>
                <a:gd name="T2" fmla="*/ 240 w 384"/>
                <a:gd name="T3" fmla="*/ 56 h 104"/>
                <a:gd name="T4" fmla="*/ 144 w 384"/>
                <a:gd name="T5" fmla="*/ 8 h 104"/>
                <a:gd name="T6" fmla="*/ 0 w 384"/>
                <a:gd name="T7" fmla="*/ 104 h 10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4" h="104">
                  <a:moveTo>
                    <a:pt x="384" y="8"/>
                  </a:moveTo>
                  <a:cubicBezTo>
                    <a:pt x="332" y="32"/>
                    <a:pt x="280" y="56"/>
                    <a:pt x="240" y="56"/>
                  </a:cubicBezTo>
                  <a:cubicBezTo>
                    <a:pt x="200" y="56"/>
                    <a:pt x="183" y="0"/>
                    <a:pt x="144" y="8"/>
                  </a:cubicBezTo>
                  <a:cubicBezTo>
                    <a:pt x="104" y="15"/>
                    <a:pt x="52" y="59"/>
                    <a:pt x="0" y="104"/>
                  </a:cubicBezTo>
                </a:path>
              </a:pathLst>
            </a:custGeom>
            <a:noFill/>
            <a:ln w="57150" cap="flat" cmpd="sng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257" name="Freeform 44"/>
            <p:cNvSpPr>
              <a:spLocks/>
            </p:cNvSpPr>
            <p:nvPr/>
          </p:nvSpPr>
          <p:spPr bwMode="auto">
            <a:xfrm rot="2954470">
              <a:off x="580" y="1100"/>
              <a:ext cx="240" cy="152"/>
            </a:xfrm>
            <a:custGeom>
              <a:avLst/>
              <a:gdLst>
                <a:gd name="T0" fmla="*/ 0 w 240"/>
                <a:gd name="T1" fmla="*/ 152 h 152"/>
                <a:gd name="T2" fmla="*/ 96 w 240"/>
                <a:gd name="T3" fmla="*/ 8 h 152"/>
                <a:gd name="T4" fmla="*/ 240 w 240"/>
                <a:gd name="T5" fmla="*/ 104 h 1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0" h="152">
                  <a:moveTo>
                    <a:pt x="0" y="152"/>
                  </a:moveTo>
                  <a:cubicBezTo>
                    <a:pt x="28" y="83"/>
                    <a:pt x="56" y="15"/>
                    <a:pt x="96" y="8"/>
                  </a:cubicBezTo>
                  <a:cubicBezTo>
                    <a:pt x="135" y="0"/>
                    <a:pt x="187" y="52"/>
                    <a:pt x="240" y="104"/>
                  </a:cubicBezTo>
                </a:path>
              </a:pathLst>
            </a:custGeom>
            <a:noFill/>
            <a:ln w="57150" cap="flat" cmpd="sng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258" name="Freeform 45"/>
            <p:cNvSpPr>
              <a:spLocks/>
            </p:cNvSpPr>
            <p:nvPr/>
          </p:nvSpPr>
          <p:spPr bwMode="auto">
            <a:xfrm rot="2963922">
              <a:off x="804" y="732"/>
              <a:ext cx="336" cy="119"/>
            </a:xfrm>
            <a:custGeom>
              <a:avLst/>
              <a:gdLst>
                <a:gd name="T0" fmla="*/ 0 w 336"/>
                <a:gd name="T1" fmla="*/ 64 h 119"/>
                <a:gd name="T2" fmla="*/ 144 w 336"/>
                <a:gd name="T3" fmla="*/ 112 h 119"/>
                <a:gd name="T4" fmla="*/ 240 w 336"/>
                <a:gd name="T5" fmla="*/ 16 h 119"/>
                <a:gd name="T6" fmla="*/ 336 w 336"/>
                <a:gd name="T7" fmla="*/ 16 h 1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6" h="119">
                  <a:moveTo>
                    <a:pt x="0" y="64"/>
                  </a:moveTo>
                  <a:cubicBezTo>
                    <a:pt x="52" y="91"/>
                    <a:pt x="104" y="119"/>
                    <a:pt x="144" y="112"/>
                  </a:cubicBezTo>
                  <a:cubicBezTo>
                    <a:pt x="183" y="104"/>
                    <a:pt x="208" y="32"/>
                    <a:pt x="240" y="16"/>
                  </a:cubicBezTo>
                  <a:cubicBezTo>
                    <a:pt x="272" y="0"/>
                    <a:pt x="304" y="8"/>
                    <a:pt x="336" y="16"/>
                  </a:cubicBezTo>
                </a:path>
              </a:pathLst>
            </a:custGeom>
            <a:noFill/>
            <a:ln w="57150" cap="flat" cmpd="sng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259" name="Freeform 46"/>
            <p:cNvSpPr>
              <a:spLocks/>
            </p:cNvSpPr>
            <p:nvPr/>
          </p:nvSpPr>
          <p:spPr bwMode="auto">
            <a:xfrm>
              <a:off x="288" y="816"/>
              <a:ext cx="216" cy="336"/>
            </a:xfrm>
            <a:custGeom>
              <a:avLst/>
              <a:gdLst>
                <a:gd name="T0" fmla="*/ 0 w 216"/>
                <a:gd name="T1" fmla="*/ 336 h 336"/>
                <a:gd name="T2" fmla="*/ 48 w 216"/>
                <a:gd name="T3" fmla="*/ 144 h 336"/>
                <a:gd name="T4" fmla="*/ 192 w 216"/>
                <a:gd name="T5" fmla="*/ 96 h 336"/>
                <a:gd name="T6" fmla="*/ 192 w 216"/>
                <a:gd name="T7" fmla="*/ 0 h 3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" h="336">
                  <a:moveTo>
                    <a:pt x="0" y="336"/>
                  </a:moveTo>
                  <a:cubicBezTo>
                    <a:pt x="8" y="260"/>
                    <a:pt x="16" y="184"/>
                    <a:pt x="48" y="144"/>
                  </a:cubicBezTo>
                  <a:cubicBezTo>
                    <a:pt x="80" y="104"/>
                    <a:pt x="168" y="120"/>
                    <a:pt x="192" y="96"/>
                  </a:cubicBezTo>
                  <a:cubicBezTo>
                    <a:pt x="216" y="72"/>
                    <a:pt x="204" y="36"/>
                    <a:pt x="192" y="0"/>
                  </a:cubicBezTo>
                </a:path>
              </a:pathLst>
            </a:custGeom>
            <a:noFill/>
            <a:ln w="57150" cap="flat" cmpd="sng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260" name="Freeform 47"/>
            <p:cNvSpPr>
              <a:spLocks/>
            </p:cNvSpPr>
            <p:nvPr/>
          </p:nvSpPr>
          <p:spPr bwMode="auto">
            <a:xfrm>
              <a:off x="1680" y="912"/>
              <a:ext cx="240" cy="152"/>
            </a:xfrm>
            <a:custGeom>
              <a:avLst/>
              <a:gdLst>
                <a:gd name="T0" fmla="*/ 0 w 240"/>
                <a:gd name="T1" fmla="*/ 152 h 152"/>
                <a:gd name="T2" fmla="*/ 96 w 240"/>
                <a:gd name="T3" fmla="*/ 8 h 152"/>
                <a:gd name="T4" fmla="*/ 240 w 240"/>
                <a:gd name="T5" fmla="*/ 104 h 1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0" h="152">
                  <a:moveTo>
                    <a:pt x="0" y="152"/>
                  </a:moveTo>
                  <a:cubicBezTo>
                    <a:pt x="28" y="83"/>
                    <a:pt x="56" y="15"/>
                    <a:pt x="96" y="8"/>
                  </a:cubicBezTo>
                  <a:cubicBezTo>
                    <a:pt x="135" y="0"/>
                    <a:pt x="187" y="52"/>
                    <a:pt x="240" y="104"/>
                  </a:cubicBezTo>
                </a:path>
              </a:pathLst>
            </a:custGeom>
            <a:noFill/>
            <a:ln w="57150" cap="flat" cmpd="sng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1" name="Group 88"/>
          <p:cNvGrpSpPr>
            <a:grpSpLocks/>
          </p:cNvGrpSpPr>
          <p:nvPr/>
        </p:nvGrpSpPr>
        <p:grpSpPr bwMode="auto">
          <a:xfrm>
            <a:off x="5562600" y="3581400"/>
            <a:ext cx="1955800" cy="2422525"/>
            <a:chOff x="3504" y="2256"/>
            <a:chExt cx="1232" cy="1526"/>
          </a:xfrm>
        </p:grpSpPr>
        <p:sp>
          <p:nvSpPr>
            <p:cNvPr id="8238" name="Line 84"/>
            <p:cNvSpPr>
              <a:spLocks noChangeShapeType="1"/>
            </p:cNvSpPr>
            <p:nvPr/>
          </p:nvSpPr>
          <p:spPr bwMode="auto">
            <a:xfrm>
              <a:off x="4224" y="2256"/>
              <a:ext cx="0" cy="672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12" name="Group 59"/>
            <p:cNvGrpSpPr>
              <a:grpSpLocks/>
            </p:cNvGrpSpPr>
            <p:nvPr/>
          </p:nvGrpSpPr>
          <p:grpSpPr bwMode="auto">
            <a:xfrm>
              <a:off x="3504" y="3072"/>
              <a:ext cx="1232" cy="710"/>
              <a:chOff x="616" y="720"/>
              <a:chExt cx="1232" cy="710"/>
            </a:xfrm>
          </p:grpSpPr>
          <p:sp>
            <p:nvSpPr>
              <p:cNvPr id="8241" name="AutoShape 60"/>
              <p:cNvSpPr>
                <a:spLocks noChangeArrowheads="1"/>
              </p:cNvSpPr>
              <p:nvPr/>
            </p:nvSpPr>
            <p:spPr bwMode="auto">
              <a:xfrm>
                <a:off x="616" y="728"/>
                <a:ext cx="1232" cy="702"/>
              </a:xfrm>
              <a:prstGeom prst="roundRect">
                <a:avLst>
                  <a:gd name="adj" fmla="val 19801"/>
                </a:avLst>
              </a:prstGeom>
              <a:noFill/>
              <a:ln w="76200">
                <a:solidFill>
                  <a:srgbClr val="FF66CC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8242" name="AutoShape 61"/>
              <p:cNvSpPr>
                <a:spLocks noChangeArrowheads="1"/>
              </p:cNvSpPr>
              <p:nvPr/>
            </p:nvSpPr>
            <p:spPr bwMode="auto">
              <a:xfrm>
                <a:off x="658" y="768"/>
                <a:ext cx="1152" cy="624"/>
              </a:xfrm>
              <a:prstGeom prst="roundRect">
                <a:avLst>
                  <a:gd name="adj" fmla="val 16667"/>
                </a:avLst>
              </a:prstGeom>
              <a:noFill/>
              <a:ln w="762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8243" name="AutoShape 62"/>
              <p:cNvSpPr>
                <a:spLocks noChangeArrowheads="1"/>
              </p:cNvSpPr>
              <p:nvPr/>
            </p:nvSpPr>
            <p:spPr bwMode="auto">
              <a:xfrm>
                <a:off x="632" y="744"/>
                <a:ext cx="1200" cy="670"/>
              </a:xfrm>
              <a:prstGeom prst="roundRect">
                <a:avLst>
                  <a:gd name="adj" fmla="val 19403"/>
                </a:avLst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59455" name="AutoShape 63"/>
              <p:cNvSpPr>
                <a:spLocks noChangeArrowheads="1"/>
              </p:cNvSpPr>
              <p:nvPr/>
            </p:nvSpPr>
            <p:spPr bwMode="auto">
              <a:xfrm>
                <a:off x="680" y="792"/>
                <a:ext cx="1106" cy="578"/>
              </a:xfrm>
              <a:prstGeom prst="roundRect">
                <a:avLst>
                  <a:gd name="adj" fmla="val 15227"/>
                </a:avLst>
              </a:prstGeom>
              <a:gradFill rotWithShape="0">
                <a:gsLst>
                  <a:gs pos="0">
                    <a:schemeClr val="tx2"/>
                  </a:gs>
                  <a:gs pos="100000">
                    <a:schemeClr val="tx2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45" name="Oval 64"/>
              <p:cNvSpPr>
                <a:spLocks noChangeArrowheads="1"/>
              </p:cNvSpPr>
              <p:nvPr/>
            </p:nvSpPr>
            <p:spPr bwMode="auto">
              <a:xfrm>
                <a:off x="1042" y="816"/>
                <a:ext cx="384" cy="384"/>
              </a:xfrm>
              <a:prstGeom prst="ellipse">
                <a:avLst/>
              </a:prstGeom>
              <a:noFill/>
              <a:ln w="57150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59457" name="AutoShape 65"/>
              <p:cNvSpPr>
                <a:spLocks noChangeArrowheads="1"/>
              </p:cNvSpPr>
              <p:nvPr/>
            </p:nvSpPr>
            <p:spPr bwMode="auto">
              <a:xfrm>
                <a:off x="1186" y="7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8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8240" name="Freeform 75"/>
            <p:cNvSpPr>
              <a:spLocks/>
            </p:cNvSpPr>
            <p:nvPr/>
          </p:nvSpPr>
          <p:spPr bwMode="auto">
            <a:xfrm rot="6092419" flipV="1">
              <a:off x="4324" y="3404"/>
              <a:ext cx="384" cy="104"/>
            </a:xfrm>
            <a:custGeom>
              <a:avLst/>
              <a:gdLst>
                <a:gd name="T0" fmla="*/ 384 w 384"/>
                <a:gd name="T1" fmla="*/ 8 h 104"/>
                <a:gd name="T2" fmla="*/ 240 w 384"/>
                <a:gd name="T3" fmla="*/ 56 h 104"/>
                <a:gd name="T4" fmla="*/ 144 w 384"/>
                <a:gd name="T5" fmla="*/ 8 h 104"/>
                <a:gd name="T6" fmla="*/ 0 w 384"/>
                <a:gd name="T7" fmla="*/ 104 h 10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4" h="104">
                  <a:moveTo>
                    <a:pt x="384" y="8"/>
                  </a:moveTo>
                  <a:cubicBezTo>
                    <a:pt x="332" y="32"/>
                    <a:pt x="280" y="56"/>
                    <a:pt x="240" y="56"/>
                  </a:cubicBezTo>
                  <a:cubicBezTo>
                    <a:pt x="200" y="56"/>
                    <a:pt x="183" y="0"/>
                    <a:pt x="144" y="8"/>
                  </a:cubicBezTo>
                  <a:cubicBezTo>
                    <a:pt x="104" y="15"/>
                    <a:pt x="52" y="59"/>
                    <a:pt x="0" y="104"/>
                  </a:cubicBezTo>
                </a:path>
              </a:pathLst>
            </a:custGeom>
            <a:noFill/>
            <a:ln w="57150" cap="flat" cmpd="sng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3" name="Group 87"/>
          <p:cNvGrpSpPr>
            <a:grpSpLocks/>
          </p:cNvGrpSpPr>
          <p:nvPr/>
        </p:nvGrpSpPr>
        <p:grpSpPr bwMode="auto">
          <a:xfrm>
            <a:off x="3124200" y="1524000"/>
            <a:ext cx="4818063" cy="2984500"/>
            <a:chOff x="1968" y="816"/>
            <a:chExt cx="3035" cy="2024"/>
          </a:xfrm>
        </p:grpSpPr>
        <p:grpSp>
          <p:nvGrpSpPr>
            <p:cNvPr id="14" name="Group 49"/>
            <p:cNvGrpSpPr>
              <a:grpSpLocks/>
            </p:cNvGrpSpPr>
            <p:nvPr/>
          </p:nvGrpSpPr>
          <p:grpSpPr bwMode="auto">
            <a:xfrm>
              <a:off x="2987" y="816"/>
              <a:ext cx="2016" cy="2024"/>
              <a:chOff x="2400" y="1296"/>
              <a:chExt cx="2016" cy="2024"/>
            </a:xfrm>
          </p:grpSpPr>
          <p:sp>
            <p:nvSpPr>
              <p:cNvPr id="8224" name="Freeform 11"/>
              <p:cNvSpPr>
                <a:spLocks/>
              </p:cNvSpPr>
              <p:nvPr/>
            </p:nvSpPr>
            <p:spPr bwMode="auto">
              <a:xfrm rot="485363" flipV="1">
                <a:off x="2400" y="2168"/>
                <a:ext cx="216" cy="336"/>
              </a:xfrm>
              <a:custGeom>
                <a:avLst/>
                <a:gdLst>
                  <a:gd name="T0" fmla="*/ 0 w 216"/>
                  <a:gd name="T1" fmla="*/ 336 h 336"/>
                  <a:gd name="T2" fmla="*/ 48 w 216"/>
                  <a:gd name="T3" fmla="*/ 144 h 336"/>
                  <a:gd name="T4" fmla="*/ 192 w 216"/>
                  <a:gd name="T5" fmla="*/ 96 h 336"/>
                  <a:gd name="T6" fmla="*/ 192 w 216"/>
                  <a:gd name="T7" fmla="*/ 0 h 3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" h="336">
                    <a:moveTo>
                      <a:pt x="0" y="336"/>
                    </a:moveTo>
                    <a:cubicBezTo>
                      <a:pt x="8" y="260"/>
                      <a:pt x="16" y="184"/>
                      <a:pt x="48" y="144"/>
                    </a:cubicBezTo>
                    <a:cubicBezTo>
                      <a:pt x="80" y="104"/>
                      <a:pt x="168" y="120"/>
                      <a:pt x="192" y="96"/>
                    </a:cubicBezTo>
                    <a:cubicBezTo>
                      <a:pt x="216" y="72"/>
                      <a:pt x="204" y="36"/>
                      <a:pt x="192" y="0"/>
                    </a:cubicBezTo>
                  </a:path>
                </a:pathLst>
              </a:custGeom>
              <a:noFill/>
              <a:ln w="57150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225" name="Freeform 12"/>
              <p:cNvSpPr>
                <a:spLocks/>
              </p:cNvSpPr>
              <p:nvPr/>
            </p:nvSpPr>
            <p:spPr bwMode="auto">
              <a:xfrm rot="445347" flipV="1">
                <a:off x="2496" y="1296"/>
                <a:ext cx="384" cy="104"/>
              </a:xfrm>
              <a:custGeom>
                <a:avLst/>
                <a:gdLst>
                  <a:gd name="T0" fmla="*/ 384 w 384"/>
                  <a:gd name="T1" fmla="*/ 8 h 104"/>
                  <a:gd name="T2" fmla="*/ 240 w 384"/>
                  <a:gd name="T3" fmla="*/ 56 h 104"/>
                  <a:gd name="T4" fmla="*/ 144 w 384"/>
                  <a:gd name="T5" fmla="*/ 8 h 104"/>
                  <a:gd name="T6" fmla="*/ 0 w 384"/>
                  <a:gd name="T7" fmla="*/ 104 h 10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84" h="104">
                    <a:moveTo>
                      <a:pt x="384" y="8"/>
                    </a:moveTo>
                    <a:cubicBezTo>
                      <a:pt x="332" y="32"/>
                      <a:pt x="280" y="56"/>
                      <a:pt x="240" y="56"/>
                    </a:cubicBezTo>
                    <a:cubicBezTo>
                      <a:pt x="200" y="56"/>
                      <a:pt x="183" y="0"/>
                      <a:pt x="144" y="8"/>
                    </a:cubicBezTo>
                    <a:cubicBezTo>
                      <a:pt x="104" y="15"/>
                      <a:pt x="52" y="59"/>
                      <a:pt x="0" y="104"/>
                    </a:cubicBezTo>
                  </a:path>
                </a:pathLst>
              </a:custGeom>
              <a:noFill/>
              <a:ln w="57150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226" name="Freeform 13"/>
              <p:cNvSpPr>
                <a:spLocks/>
              </p:cNvSpPr>
              <p:nvPr/>
            </p:nvSpPr>
            <p:spPr bwMode="auto">
              <a:xfrm rot="472885" flipV="1">
                <a:off x="3840" y="1344"/>
                <a:ext cx="240" cy="152"/>
              </a:xfrm>
              <a:custGeom>
                <a:avLst/>
                <a:gdLst>
                  <a:gd name="T0" fmla="*/ 0 w 240"/>
                  <a:gd name="T1" fmla="*/ 152 h 152"/>
                  <a:gd name="T2" fmla="*/ 96 w 240"/>
                  <a:gd name="T3" fmla="*/ 8 h 152"/>
                  <a:gd name="T4" fmla="*/ 240 w 240"/>
                  <a:gd name="T5" fmla="*/ 104 h 15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0" h="152">
                    <a:moveTo>
                      <a:pt x="0" y="152"/>
                    </a:moveTo>
                    <a:cubicBezTo>
                      <a:pt x="28" y="83"/>
                      <a:pt x="56" y="15"/>
                      <a:pt x="96" y="8"/>
                    </a:cubicBezTo>
                    <a:cubicBezTo>
                      <a:pt x="135" y="0"/>
                      <a:pt x="187" y="52"/>
                      <a:pt x="240" y="104"/>
                    </a:cubicBezTo>
                  </a:path>
                </a:pathLst>
              </a:custGeom>
              <a:noFill/>
              <a:ln w="57150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227" name="Freeform 14"/>
              <p:cNvSpPr>
                <a:spLocks/>
              </p:cNvSpPr>
              <p:nvPr/>
            </p:nvSpPr>
            <p:spPr bwMode="auto">
              <a:xfrm rot="459474" flipV="1">
                <a:off x="4032" y="1713"/>
                <a:ext cx="336" cy="119"/>
              </a:xfrm>
              <a:custGeom>
                <a:avLst/>
                <a:gdLst>
                  <a:gd name="T0" fmla="*/ 0 w 336"/>
                  <a:gd name="T1" fmla="*/ 64 h 119"/>
                  <a:gd name="T2" fmla="*/ 144 w 336"/>
                  <a:gd name="T3" fmla="*/ 112 h 119"/>
                  <a:gd name="T4" fmla="*/ 240 w 336"/>
                  <a:gd name="T5" fmla="*/ 16 h 119"/>
                  <a:gd name="T6" fmla="*/ 336 w 336"/>
                  <a:gd name="T7" fmla="*/ 16 h 1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36" h="119">
                    <a:moveTo>
                      <a:pt x="0" y="64"/>
                    </a:moveTo>
                    <a:cubicBezTo>
                      <a:pt x="52" y="91"/>
                      <a:pt x="104" y="119"/>
                      <a:pt x="144" y="112"/>
                    </a:cubicBezTo>
                    <a:cubicBezTo>
                      <a:pt x="183" y="104"/>
                      <a:pt x="208" y="32"/>
                      <a:pt x="240" y="16"/>
                    </a:cubicBezTo>
                    <a:cubicBezTo>
                      <a:pt x="272" y="0"/>
                      <a:pt x="304" y="8"/>
                      <a:pt x="336" y="16"/>
                    </a:cubicBezTo>
                  </a:path>
                </a:pathLst>
              </a:custGeom>
              <a:noFill/>
              <a:ln w="57150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228" name="Freeform 15"/>
              <p:cNvSpPr>
                <a:spLocks/>
              </p:cNvSpPr>
              <p:nvPr/>
            </p:nvSpPr>
            <p:spPr bwMode="auto">
              <a:xfrm rot="3435017" flipV="1">
                <a:off x="4140" y="1988"/>
                <a:ext cx="216" cy="336"/>
              </a:xfrm>
              <a:custGeom>
                <a:avLst/>
                <a:gdLst>
                  <a:gd name="T0" fmla="*/ 0 w 216"/>
                  <a:gd name="T1" fmla="*/ 336 h 336"/>
                  <a:gd name="T2" fmla="*/ 48 w 216"/>
                  <a:gd name="T3" fmla="*/ 144 h 336"/>
                  <a:gd name="T4" fmla="*/ 192 w 216"/>
                  <a:gd name="T5" fmla="*/ 96 h 336"/>
                  <a:gd name="T6" fmla="*/ 192 w 216"/>
                  <a:gd name="T7" fmla="*/ 0 h 3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" h="336">
                    <a:moveTo>
                      <a:pt x="0" y="336"/>
                    </a:moveTo>
                    <a:cubicBezTo>
                      <a:pt x="8" y="260"/>
                      <a:pt x="16" y="184"/>
                      <a:pt x="48" y="144"/>
                    </a:cubicBezTo>
                    <a:cubicBezTo>
                      <a:pt x="80" y="104"/>
                      <a:pt x="168" y="120"/>
                      <a:pt x="192" y="96"/>
                    </a:cubicBezTo>
                    <a:cubicBezTo>
                      <a:pt x="216" y="72"/>
                      <a:pt x="204" y="36"/>
                      <a:pt x="192" y="0"/>
                    </a:cubicBezTo>
                  </a:path>
                </a:pathLst>
              </a:custGeom>
              <a:noFill/>
              <a:ln w="57150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229" name="Freeform 17"/>
              <p:cNvSpPr>
                <a:spLocks/>
              </p:cNvSpPr>
              <p:nvPr/>
            </p:nvSpPr>
            <p:spPr bwMode="auto">
              <a:xfrm rot="3435114" flipV="1">
                <a:off x="2404" y="1684"/>
                <a:ext cx="240" cy="152"/>
              </a:xfrm>
              <a:custGeom>
                <a:avLst/>
                <a:gdLst>
                  <a:gd name="T0" fmla="*/ 0 w 240"/>
                  <a:gd name="T1" fmla="*/ 152 h 152"/>
                  <a:gd name="T2" fmla="*/ 96 w 240"/>
                  <a:gd name="T3" fmla="*/ 8 h 152"/>
                  <a:gd name="T4" fmla="*/ 240 w 240"/>
                  <a:gd name="T5" fmla="*/ 104 h 15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0" h="152">
                    <a:moveTo>
                      <a:pt x="0" y="152"/>
                    </a:moveTo>
                    <a:cubicBezTo>
                      <a:pt x="28" y="83"/>
                      <a:pt x="56" y="15"/>
                      <a:pt x="96" y="8"/>
                    </a:cubicBezTo>
                    <a:cubicBezTo>
                      <a:pt x="135" y="0"/>
                      <a:pt x="187" y="52"/>
                      <a:pt x="240" y="104"/>
                    </a:cubicBezTo>
                  </a:path>
                </a:pathLst>
              </a:custGeom>
              <a:noFill/>
              <a:ln w="57150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230" name="Freeform 18"/>
              <p:cNvSpPr>
                <a:spLocks/>
              </p:cNvSpPr>
              <p:nvPr/>
            </p:nvSpPr>
            <p:spPr bwMode="auto">
              <a:xfrm flipV="1">
                <a:off x="3312" y="1425"/>
                <a:ext cx="336" cy="119"/>
              </a:xfrm>
              <a:custGeom>
                <a:avLst/>
                <a:gdLst>
                  <a:gd name="T0" fmla="*/ 0 w 336"/>
                  <a:gd name="T1" fmla="*/ 64 h 119"/>
                  <a:gd name="T2" fmla="*/ 144 w 336"/>
                  <a:gd name="T3" fmla="*/ 112 h 119"/>
                  <a:gd name="T4" fmla="*/ 240 w 336"/>
                  <a:gd name="T5" fmla="*/ 16 h 119"/>
                  <a:gd name="T6" fmla="*/ 336 w 336"/>
                  <a:gd name="T7" fmla="*/ 16 h 1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36" h="119">
                    <a:moveTo>
                      <a:pt x="0" y="64"/>
                    </a:moveTo>
                    <a:cubicBezTo>
                      <a:pt x="52" y="91"/>
                      <a:pt x="104" y="119"/>
                      <a:pt x="144" y="112"/>
                    </a:cubicBezTo>
                    <a:cubicBezTo>
                      <a:pt x="183" y="104"/>
                      <a:pt x="208" y="32"/>
                      <a:pt x="240" y="16"/>
                    </a:cubicBezTo>
                    <a:cubicBezTo>
                      <a:pt x="272" y="0"/>
                      <a:pt x="304" y="8"/>
                      <a:pt x="336" y="16"/>
                    </a:cubicBezTo>
                  </a:path>
                </a:pathLst>
              </a:custGeom>
              <a:noFill/>
              <a:ln w="57150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231" name="Freeform 19"/>
              <p:cNvSpPr>
                <a:spLocks/>
              </p:cNvSpPr>
              <p:nvPr/>
            </p:nvSpPr>
            <p:spPr bwMode="auto">
              <a:xfrm rot="18649476" flipV="1">
                <a:off x="4140" y="2372"/>
                <a:ext cx="216" cy="336"/>
              </a:xfrm>
              <a:custGeom>
                <a:avLst/>
                <a:gdLst>
                  <a:gd name="T0" fmla="*/ 0 w 216"/>
                  <a:gd name="T1" fmla="*/ 336 h 336"/>
                  <a:gd name="T2" fmla="*/ 48 w 216"/>
                  <a:gd name="T3" fmla="*/ 144 h 336"/>
                  <a:gd name="T4" fmla="*/ 192 w 216"/>
                  <a:gd name="T5" fmla="*/ 96 h 336"/>
                  <a:gd name="T6" fmla="*/ 192 w 216"/>
                  <a:gd name="T7" fmla="*/ 0 h 3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" h="336">
                    <a:moveTo>
                      <a:pt x="0" y="336"/>
                    </a:moveTo>
                    <a:cubicBezTo>
                      <a:pt x="8" y="260"/>
                      <a:pt x="16" y="184"/>
                      <a:pt x="48" y="144"/>
                    </a:cubicBezTo>
                    <a:cubicBezTo>
                      <a:pt x="80" y="104"/>
                      <a:pt x="168" y="120"/>
                      <a:pt x="192" y="96"/>
                    </a:cubicBezTo>
                    <a:cubicBezTo>
                      <a:pt x="216" y="72"/>
                      <a:pt x="204" y="36"/>
                      <a:pt x="192" y="0"/>
                    </a:cubicBezTo>
                  </a:path>
                </a:pathLst>
              </a:custGeom>
              <a:noFill/>
              <a:ln w="57150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232" name="Freeform 20"/>
              <p:cNvSpPr>
                <a:spLocks/>
              </p:cNvSpPr>
              <p:nvPr/>
            </p:nvSpPr>
            <p:spPr bwMode="auto">
              <a:xfrm rot="18630943" flipV="1">
                <a:off x="2644" y="1588"/>
                <a:ext cx="384" cy="104"/>
              </a:xfrm>
              <a:custGeom>
                <a:avLst/>
                <a:gdLst>
                  <a:gd name="T0" fmla="*/ 384 w 384"/>
                  <a:gd name="T1" fmla="*/ 8 h 104"/>
                  <a:gd name="T2" fmla="*/ 240 w 384"/>
                  <a:gd name="T3" fmla="*/ 56 h 104"/>
                  <a:gd name="T4" fmla="*/ 144 w 384"/>
                  <a:gd name="T5" fmla="*/ 8 h 104"/>
                  <a:gd name="T6" fmla="*/ 0 w 384"/>
                  <a:gd name="T7" fmla="*/ 104 h 10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84" h="104">
                    <a:moveTo>
                      <a:pt x="384" y="8"/>
                    </a:moveTo>
                    <a:cubicBezTo>
                      <a:pt x="332" y="32"/>
                      <a:pt x="280" y="56"/>
                      <a:pt x="240" y="56"/>
                    </a:cubicBezTo>
                    <a:cubicBezTo>
                      <a:pt x="200" y="56"/>
                      <a:pt x="183" y="0"/>
                      <a:pt x="144" y="8"/>
                    </a:cubicBezTo>
                    <a:cubicBezTo>
                      <a:pt x="104" y="15"/>
                      <a:pt x="52" y="59"/>
                      <a:pt x="0" y="104"/>
                    </a:cubicBezTo>
                  </a:path>
                </a:pathLst>
              </a:custGeom>
              <a:noFill/>
              <a:ln w="57150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233" name="Freeform 21"/>
              <p:cNvSpPr>
                <a:spLocks/>
              </p:cNvSpPr>
              <p:nvPr/>
            </p:nvSpPr>
            <p:spPr bwMode="auto">
              <a:xfrm rot="18645530" flipV="1">
                <a:off x="2932" y="2692"/>
                <a:ext cx="240" cy="152"/>
              </a:xfrm>
              <a:custGeom>
                <a:avLst/>
                <a:gdLst>
                  <a:gd name="T0" fmla="*/ 0 w 240"/>
                  <a:gd name="T1" fmla="*/ 152 h 152"/>
                  <a:gd name="T2" fmla="*/ 96 w 240"/>
                  <a:gd name="T3" fmla="*/ 8 h 152"/>
                  <a:gd name="T4" fmla="*/ 240 w 240"/>
                  <a:gd name="T5" fmla="*/ 104 h 15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0" h="152">
                    <a:moveTo>
                      <a:pt x="0" y="152"/>
                    </a:moveTo>
                    <a:cubicBezTo>
                      <a:pt x="28" y="83"/>
                      <a:pt x="56" y="15"/>
                      <a:pt x="96" y="8"/>
                    </a:cubicBezTo>
                    <a:cubicBezTo>
                      <a:pt x="135" y="0"/>
                      <a:pt x="187" y="52"/>
                      <a:pt x="240" y="104"/>
                    </a:cubicBezTo>
                  </a:path>
                </a:pathLst>
              </a:custGeom>
              <a:noFill/>
              <a:ln w="57150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234" name="Freeform 22"/>
              <p:cNvSpPr>
                <a:spLocks/>
              </p:cNvSpPr>
              <p:nvPr/>
            </p:nvSpPr>
            <p:spPr bwMode="auto">
              <a:xfrm rot="18636078" flipV="1">
                <a:off x="3156" y="3092"/>
                <a:ext cx="336" cy="119"/>
              </a:xfrm>
              <a:custGeom>
                <a:avLst/>
                <a:gdLst>
                  <a:gd name="T0" fmla="*/ 0 w 336"/>
                  <a:gd name="T1" fmla="*/ 64 h 119"/>
                  <a:gd name="T2" fmla="*/ 144 w 336"/>
                  <a:gd name="T3" fmla="*/ 112 h 119"/>
                  <a:gd name="T4" fmla="*/ 240 w 336"/>
                  <a:gd name="T5" fmla="*/ 16 h 119"/>
                  <a:gd name="T6" fmla="*/ 336 w 336"/>
                  <a:gd name="T7" fmla="*/ 16 h 1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36" h="119">
                    <a:moveTo>
                      <a:pt x="0" y="64"/>
                    </a:moveTo>
                    <a:cubicBezTo>
                      <a:pt x="52" y="91"/>
                      <a:pt x="104" y="119"/>
                      <a:pt x="144" y="112"/>
                    </a:cubicBezTo>
                    <a:cubicBezTo>
                      <a:pt x="183" y="104"/>
                      <a:pt x="208" y="32"/>
                      <a:pt x="240" y="16"/>
                    </a:cubicBezTo>
                    <a:cubicBezTo>
                      <a:pt x="272" y="0"/>
                      <a:pt x="304" y="8"/>
                      <a:pt x="336" y="16"/>
                    </a:cubicBezTo>
                  </a:path>
                </a:pathLst>
              </a:custGeom>
              <a:noFill/>
              <a:ln w="57150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235" name="Freeform 23"/>
              <p:cNvSpPr>
                <a:spLocks/>
              </p:cNvSpPr>
              <p:nvPr/>
            </p:nvSpPr>
            <p:spPr bwMode="auto">
              <a:xfrm flipV="1">
                <a:off x="2640" y="2792"/>
                <a:ext cx="216" cy="336"/>
              </a:xfrm>
              <a:custGeom>
                <a:avLst/>
                <a:gdLst>
                  <a:gd name="T0" fmla="*/ 0 w 216"/>
                  <a:gd name="T1" fmla="*/ 336 h 336"/>
                  <a:gd name="T2" fmla="*/ 48 w 216"/>
                  <a:gd name="T3" fmla="*/ 144 h 336"/>
                  <a:gd name="T4" fmla="*/ 192 w 216"/>
                  <a:gd name="T5" fmla="*/ 96 h 336"/>
                  <a:gd name="T6" fmla="*/ 192 w 216"/>
                  <a:gd name="T7" fmla="*/ 0 h 3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" h="336">
                    <a:moveTo>
                      <a:pt x="0" y="336"/>
                    </a:moveTo>
                    <a:cubicBezTo>
                      <a:pt x="8" y="260"/>
                      <a:pt x="16" y="184"/>
                      <a:pt x="48" y="144"/>
                    </a:cubicBezTo>
                    <a:cubicBezTo>
                      <a:pt x="80" y="104"/>
                      <a:pt x="168" y="120"/>
                      <a:pt x="192" y="96"/>
                    </a:cubicBezTo>
                    <a:cubicBezTo>
                      <a:pt x="216" y="72"/>
                      <a:pt x="204" y="36"/>
                      <a:pt x="192" y="0"/>
                    </a:cubicBezTo>
                  </a:path>
                </a:pathLst>
              </a:custGeom>
              <a:noFill/>
              <a:ln w="57150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236" name="Freeform 24"/>
              <p:cNvSpPr>
                <a:spLocks/>
              </p:cNvSpPr>
              <p:nvPr/>
            </p:nvSpPr>
            <p:spPr bwMode="auto">
              <a:xfrm flipV="1">
                <a:off x="4032" y="2880"/>
                <a:ext cx="240" cy="152"/>
              </a:xfrm>
              <a:custGeom>
                <a:avLst/>
                <a:gdLst>
                  <a:gd name="T0" fmla="*/ 0 w 240"/>
                  <a:gd name="T1" fmla="*/ 152 h 152"/>
                  <a:gd name="T2" fmla="*/ 96 w 240"/>
                  <a:gd name="T3" fmla="*/ 8 h 152"/>
                  <a:gd name="T4" fmla="*/ 240 w 240"/>
                  <a:gd name="T5" fmla="*/ 104 h 15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0" h="152">
                    <a:moveTo>
                      <a:pt x="0" y="152"/>
                    </a:moveTo>
                    <a:cubicBezTo>
                      <a:pt x="28" y="83"/>
                      <a:pt x="56" y="15"/>
                      <a:pt x="96" y="8"/>
                    </a:cubicBezTo>
                    <a:cubicBezTo>
                      <a:pt x="135" y="0"/>
                      <a:pt x="187" y="52"/>
                      <a:pt x="240" y="104"/>
                    </a:cubicBezTo>
                  </a:path>
                </a:pathLst>
              </a:custGeom>
              <a:noFill/>
              <a:ln w="57150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237" name="Freeform 48"/>
              <p:cNvSpPr>
                <a:spLocks/>
              </p:cNvSpPr>
              <p:nvPr/>
            </p:nvSpPr>
            <p:spPr bwMode="auto">
              <a:xfrm flipV="1">
                <a:off x="3360" y="2784"/>
                <a:ext cx="384" cy="104"/>
              </a:xfrm>
              <a:custGeom>
                <a:avLst/>
                <a:gdLst>
                  <a:gd name="T0" fmla="*/ 384 w 384"/>
                  <a:gd name="T1" fmla="*/ 8 h 104"/>
                  <a:gd name="T2" fmla="*/ 240 w 384"/>
                  <a:gd name="T3" fmla="*/ 56 h 104"/>
                  <a:gd name="T4" fmla="*/ 144 w 384"/>
                  <a:gd name="T5" fmla="*/ 8 h 104"/>
                  <a:gd name="T6" fmla="*/ 0 w 384"/>
                  <a:gd name="T7" fmla="*/ 104 h 10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84" h="104">
                    <a:moveTo>
                      <a:pt x="384" y="8"/>
                    </a:moveTo>
                    <a:cubicBezTo>
                      <a:pt x="332" y="32"/>
                      <a:pt x="280" y="56"/>
                      <a:pt x="240" y="56"/>
                    </a:cubicBezTo>
                    <a:cubicBezTo>
                      <a:pt x="200" y="56"/>
                      <a:pt x="183" y="0"/>
                      <a:pt x="144" y="8"/>
                    </a:cubicBezTo>
                    <a:cubicBezTo>
                      <a:pt x="104" y="15"/>
                      <a:pt x="52" y="59"/>
                      <a:pt x="0" y="104"/>
                    </a:cubicBezTo>
                  </a:path>
                </a:pathLst>
              </a:custGeom>
              <a:noFill/>
              <a:ln w="57150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15" name="Group 50"/>
            <p:cNvGrpSpPr>
              <a:grpSpLocks/>
            </p:cNvGrpSpPr>
            <p:nvPr/>
          </p:nvGrpSpPr>
          <p:grpSpPr bwMode="auto">
            <a:xfrm>
              <a:off x="3371" y="1344"/>
              <a:ext cx="1232" cy="710"/>
              <a:chOff x="616" y="720"/>
              <a:chExt cx="1232" cy="710"/>
            </a:xfrm>
          </p:grpSpPr>
          <p:sp>
            <p:nvSpPr>
              <p:cNvPr id="8218" name="AutoShape 51"/>
              <p:cNvSpPr>
                <a:spLocks noChangeArrowheads="1"/>
              </p:cNvSpPr>
              <p:nvPr/>
            </p:nvSpPr>
            <p:spPr bwMode="auto">
              <a:xfrm>
                <a:off x="616" y="728"/>
                <a:ext cx="1232" cy="702"/>
              </a:xfrm>
              <a:prstGeom prst="roundRect">
                <a:avLst>
                  <a:gd name="adj" fmla="val 19801"/>
                </a:avLst>
              </a:prstGeom>
              <a:noFill/>
              <a:ln w="76200">
                <a:solidFill>
                  <a:srgbClr val="FF66CC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8219" name="AutoShape 52"/>
              <p:cNvSpPr>
                <a:spLocks noChangeArrowheads="1"/>
              </p:cNvSpPr>
              <p:nvPr/>
            </p:nvSpPr>
            <p:spPr bwMode="auto">
              <a:xfrm>
                <a:off x="658" y="768"/>
                <a:ext cx="1152" cy="624"/>
              </a:xfrm>
              <a:prstGeom prst="roundRect">
                <a:avLst>
                  <a:gd name="adj" fmla="val 16667"/>
                </a:avLst>
              </a:prstGeom>
              <a:noFill/>
              <a:ln w="762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8220" name="AutoShape 53"/>
              <p:cNvSpPr>
                <a:spLocks noChangeArrowheads="1"/>
              </p:cNvSpPr>
              <p:nvPr/>
            </p:nvSpPr>
            <p:spPr bwMode="auto">
              <a:xfrm>
                <a:off x="632" y="744"/>
                <a:ext cx="1200" cy="670"/>
              </a:xfrm>
              <a:prstGeom prst="roundRect">
                <a:avLst>
                  <a:gd name="adj" fmla="val 19403"/>
                </a:avLst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59446" name="AutoShape 54"/>
              <p:cNvSpPr>
                <a:spLocks noChangeArrowheads="1"/>
              </p:cNvSpPr>
              <p:nvPr/>
            </p:nvSpPr>
            <p:spPr bwMode="auto">
              <a:xfrm>
                <a:off x="680" y="792"/>
                <a:ext cx="1106" cy="578"/>
              </a:xfrm>
              <a:prstGeom prst="roundRect">
                <a:avLst>
                  <a:gd name="adj" fmla="val 15227"/>
                </a:avLst>
              </a:prstGeom>
              <a:gradFill rotWithShape="0">
                <a:gsLst>
                  <a:gs pos="0">
                    <a:schemeClr val="tx2"/>
                  </a:gs>
                  <a:gs pos="100000">
                    <a:schemeClr val="tx2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22" name="Oval 55"/>
              <p:cNvSpPr>
                <a:spLocks noChangeArrowheads="1"/>
              </p:cNvSpPr>
              <p:nvPr/>
            </p:nvSpPr>
            <p:spPr bwMode="auto">
              <a:xfrm>
                <a:off x="1042" y="816"/>
                <a:ext cx="384" cy="384"/>
              </a:xfrm>
              <a:prstGeom prst="ellipse">
                <a:avLst/>
              </a:prstGeom>
              <a:noFill/>
              <a:ln w="57150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59448" name="AutoShape 56"/>
              <p:cNvSpPr>
                <a:spLocks noChangeArrowheads="1"/>
              </p:cNvSpPr>
              <p:nvPr/>
            </p:nvSpPr>
            <p:spPr bwMode="auto">
              <a:xfrm>
                <a:off x="1186" y="7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8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8217" name="Line 83"/>
            <p:cNvSpPr>
              <a:spLocks noChangeShapeType="1"/>
            </p:cNvSpPr>
            <p:nvPr/>
          </p:nvSpPr>
          <p:spPr bwMode="auto">
            <a:xfrm>
              <a:off x="1968" y="1536"/>
              <a:ext cx="960" cy="96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6" name="Group 90"/>
          <p:cNvGrpSpPr>
            <a:grpSpLocks/>
          </p:cNvGrpSpPr>
          <p:nvPr/>
        </p:nvGrpSpPr>
        <p:grpSpPr bwMode="auto">
          <a:xfrm>
            <a:off x="1828800" y="5467350"/>
            <a:ext cx="3581400" cy="1260475"/>
            <a:chOff x="1152" y="3444"/>
            <a:chExt cx="2256" cy="794"/>
          </a:xfrm>
        </p:grpSpPr>
        <p:grpSp>
          <p:nvGrpSpPr>
            <p:cNvPr id="17" name="Group 82"/>
            <p:cNvGrpSpPr>
              <a:grpSpLocks/>
            </p:cNvGrpSpPr>
            <p:nvPr/>
          </p:nvGrpSpPr>
          <p:grpSpPr bwMode="auto">
            <a:xfrm>
              <a:off x="1152" y="3528"/>
              <a:ext cx="1232" cy="710"/>
              <a:chOff x="1152" y="3528"/>
              <a:chExt cx="1232" cy="710"/>
            </a:xfrm>
          </p:grpSpPr>
          <p:sp>
            <p:nvSpPr>
              <p:cNvPr id="8207" name="AutoShape 68"/>
              <p:cNvSpPr>
                <a:spLocks noChangeArrowheads="1"/>
              </p:cNvSpPr>
              <p:nvPr/>
            </p:nvSpPr>
            <p:spPr bwMode="auto">
              <a:xfrm>
                <a:off x="1152" y="3536"/>
                <a:ext cx="1232" cy="702"/>
              </a:xfrm>
              <a:prstGeom prst="roundRect">
                <a:avLst>
                  <a:gd name="adj" fmla="val 19801"/>
                </a:avLst>
              </a:prstGeom>
              <a:noFill/>
              <a:ln w="76200">
                <a:solidFill>
                  <a:srgbClr val="FF66CC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8208" name="AutoShape 69"/>
              <p:cNvSpPr>
                <a:spLocks noChangeArrowheads="1"/>
              </p:cNvSpPr>
              <p:nvPr/>
            </p:nvSpPr>
            <p:spPr bwMode="auto">
              <a:xfrm>
                <a:off x="1194" y="3576"/>
                <a:ext cx="1152" cy="624"/>
              </a:xfrm>
              <a:prstGeom prst="roundRect">
                <a:avLst>
                  <a:gd name="adj" fmla="val 16667"/>
                </a:avLst>
              </a:prstGeom>
              <a:noFill/>
              <a:ln w="762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8209" name="AutoShape 70"/>
              <p:cNvSpPr>
                <a:spLocks noChangeArrowheads="1"/>
              </p:cNvSpPr>
              <p:nvPr/>
            </p:nvSpPr>
            <p:spPr bwMode="auto">
              <a:xfrm>
                <a:off x="1168" y="3552"/>
                <a:ext cx="1200" cy="670"/>
              </a:xfrm>
              <a:prstGeom prst="roundRect">
                <a:avLst>
                  <a:gd name="adj" fmla="val 19403"/>
                </a:avLst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59463" name="AutoShape 71"/>
              <p:cNvSpPr>
                <a:spLocks noChangeArrowheads="1"/>
              </p:cNvSpPr>
              <p:nvPr/>
            </p:nvSpPr>
            <p:spPr bwMode="auto">
              <a:xfrm>
                <a:off x="1216" y="3600"/>
                <a:ext cx="1106" cy="578"/>
              </a:xfrm>
              <a:prstGeom prst="roundRect">
                <a:avLst>
                  <a:gd name="adj" fmla="val 15227"/>
                </a:avLst>
              </a:prstGeom>
              <a:gradFill rotWithShape="0">
                <a:gsLst>
                  <a:gs pos="0">
                    <a:schemeClr val="tx2"/>
                  </a:gs>
                  <a:gs pos="100000">
                    <a:schemeClr val="tx2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11" name="Oval 72"/>
              <p:cNvSpPr>
                <a:spLocks noChangeArrowheads="1"/>
              </p:cNvSpPr>
              <p:nvPr/>
            </p:nvSpPr>
            <p:spPr bwMode="auto">
              <a:xfrm>
                <a:off x="1536" y="3624"/>
                <a:ext cx="486" cy="486"/>
              </a:xfrm>
              <a:prstGeom prst="ellipse">
                <a:avLst/>
              </a:prstGeom>
              <a:noFill/>
              <a:ln w="57150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59465" name="AutoShape 73"/>
              <p:cNvSpPr>
                <a:spLocks noChangeArrowheads="1"/>
              </p:cNvSpPr>
              <p:nvPr/>
            </p:nvSpPr>
            <p:spPr bwMode="auto">
              <a:xfrm>
                <a:off x="1722" y="3528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8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13" name="Freeform 76"/>
              <p:cNvSpPr>
                <a:spLocks/>
              </p:cNvSpPr>
              <p:nvPr/>
            </p:nvSpPr>
            <p:spPr bwMode="auto">
              <a:xfrm>
                <a:off x="1974" y="3746"/>
                <a:ext cx="50" cy="264"/>
              </a:xfrm>
              <a:custGeom>
                <a:avLst/>
                <a:gdLst>
                  <a:gd name="T0" fmla="*/ 18 w 50"/>
                  <a:gd name="T1" fmla="*/ 0 h 264"/>
                  <a:gd name="T2" fmla="*/ 42 w 50"/>
                  <a:gd name="T3" fmla="*/ 68 h 264"/>
                  <a:gd name="T4" fmla="*/ 48 w 50"/>
                  <a:gd name="T5" fmla="*/ 142 h 264"/>
                  <a:gd name="T6" fmla="*/ 30 w 50"/>
                  <a:gd name="T7" fmla="*/ 212 h 264"/>
                  <a:gd name="T8" fmla="*/ 0 w 50"/>
                  <a:gd name="T9" fmla="*/ 264 h 2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0" h="264">
                    <a:moveTo>
                      <a:pt x="18" y="0"/>
                    </a:moveTo>
                    <a:cubicBezTo>
                      <a:pt x="27" y="22"/>
                      <a:pt x="37" y="44"/>
                      <a:pt x="42" y="68"/>
                    </a:cubicBezTo>
                    <a:cubicBezTo>
                      <a:pt x="46" y="91"/>
                      <a:pt x="50" y="118"/>
                      <a:pt x="48" y="142"/>
                    </a:cubicBezTo>
                    <a:cubicBezTo>
                      <a:pt x="46" y="166"/>
                      <a:pt x="38" y="191"/>
                      <a:pt x="30" y="212"/>
                    </a:cubicBezTo>
                    <a:cubicBezTo>
                      <a:pt x="21" y="232"/>
                      <a:pt x="10" y="248"/>
                      <a:pt x="0" y="264"/>
                    </a:cubicBezTo>
                  </a:path>
                </a:pathLst>
              </a:custGeom>
              <a:noFill/>
              <a:ln w="57150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214" name="Freeform 77"/>
              <p:cNvSpPr>
                <a:spLocks/>
              </p:cNvSpPr>
              <p:nvPr/>
            </p:nvSpPr>
            <p:spPr bwMode="auto">
              <a:xfrm rot="3753881">
                <a:off x="1840" y="3936"/>
                <a:ext cx="50" cy="264"/>
              </a:xfrm>
              <a:custGeom>
                <a:avLst/>
                <a:gdLst>
                  <a:gd name="T0" fmla="*/ 18 w 50"/>
                  <a:gd name="T1" fmla="*/ 0 h 264"/>
                  <a:gd name="T2" fmla="*/ 42 w 50"/>
                  <a:gd name="T3" fmla="*/ 68 h 264"/>
                  <a:gd name="T4" fmla="*/ 48 w 50"/>
                  <a:gd name="T5" fmla="*/ 142 h 264"/>
                  <a:gd name="T6" fmla="*/ 30 w 50"/>
                  <a:gd name="T7" fmla="*/ 212 h 264"/>
                  <a:gd name="T8" fmla="*/ 0 w 50"/>
                  <a:gd name="T9" fmla="*/ 264 h 2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0" h="264">
                    <a:moveTo>
                      <a:pt x="18" y="0"/>
                    </a:moveTo>
                    <a:cubicBezTo>
                      <a:pt x="27" y="22"/>
                      <a:pt x="37" y="44"/>
                      <a:pt x="42" y="68"/>
                    </a:cubicBezTo>
                    <a:cubicBezTo>
                      <a:pt x="46" y="91"/>
                      <a:pt x="50" y="118"/>
                      <a:pt x="48" y="142"/>
                    </a:cubicBezTo>
                    <a:cubicBezTo>
                      <a:pt x="46" y="166"/>
                      <a:pt x="38" y="191"/>
                      <a:pt x="30" y="212"/>
                    </a:cubicBezTo>
                    <a:cubicBezTo>
                      <a:pt x="21" y="232"/>
                      <a:pt x="10" y="248"/>
                      <a:pt x="0" y="264"/>
                    </a:cubicBezTo>
                  </a:path>
                </a:pathLst>
              </a:custGeom>
              <a:noFill/>
              <a:ln w="57150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8206" name="Line 85"/>
            <p:cNvSpPr>
              <a:spLocks noChangeShapeType="1"/>
            </p:cNvSpPr>
            <p:nvPr/>
          </p:nvSpPr>
          <p:spPr bwMode="auto">
            <a:xfrm flipH="1">
              <a:off x="2496" y="3444"/>
              <a:ext cx="912" cy="48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59449" name="Freeform 57"/>
          <p:cNvSpPr>
            <a:spLocks/>
          </p:cNvSpPr>
          <p:nvPr/>
        </p:nvSpPr>
        <p:spPr bwMode="auto">
          <a:xfrm rot="6092419" flipV="1">
            <a:off x="6635750" y="2127250"/>
            <a:ext cx="609600" cy="165100"/>
          </a:xfrm>
          <a:custGeom>
            <a:avLst/>
            <a:gdLst>
              <a:gd name="T0" fmla="*/ 967740000 w 384"/>
              <a:gd name="T1" fmla="*/ 20161250 h 104"/>
              <a:gd name="T2" fmla="*/ 604837500 w 384"/>
              <a:gd name="T3" fmla="*/ 141128750 h 104"/>
              <a:gd name="T4" fmla="*/ 362902500 w 384"/>
              <a:gd name="T5" fmla="*/ 20161250 h 104"/>
              <a:gd name="T6" fmla="*/ 0 w 384"/>
              <a:gd name="T7" fmla="*/ 262096250 h 10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84" h="104">
                <a:moveTo>
                  <a:pt x="384" y="8"/>
                </a:moveTo>
                <a:cubicBezTo>
                  <a:pt x="332" y="32"/>
                  <a:pt x="280" y="56"/>
                  <a:pt x="240" y="56"/>
                </a:cubicBezTo>
                <a:cubicBezTo>
                  <a:pt x="200" y="56"/>
                  <a:pt x="183" y="0"/>
                  <a:pt x="144" y="8"/>
                </a:cubicBezTo>
                <a:cubicBezTo>
                  <a:pt x="104" y="15"/>
                  <a:pt x="52" y="59"/>
                  <a:pt x="0" y="104"/>
                </a:cubicBezTo>
              </a:path>
            </a:pathLst>
          </a:custGeom>
          <a:noFill/>
          <a:ln w="57150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9506" name="Text Box 114"/>
          <p:cNvSpPr txBox="1">
            <a:spLocks noChangeArrowheads="1"/>
          </p:cNvSpPr>
          <p:nvPr/>
        </p:nvSpPr>
        <p:spPr bwMode="auto">
          <a:xfrm>
            <a:off x="381000" y="5791200"/>
            <a:ext cx="12668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/>
              <a:t>Insertion</a:t>
            </a:r>
          </a:p>
        </p:txBody>
      </p:sp>
      <p:sp>
        <p:nvSpPr>
          <p:cNvPr id="59507" name="Text Box 115"/>
          <p:cNvSpPr txBox="1">
            <a:spLocks noChangeArrowheads="1"/>
          </p:cNvSpPr>
          <p:nvPr/>
        </p:nvSpPr>
        <p:spPr bwMode="auto">
          <a:xfrm>
            <a:off x="381000" y="4343400"/>
            <a:ext cx="1268413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/>
              <a:t>Crossing</a:t>
            </a:r>
          </a:p>
          <a:p>
            <a:r>
              <a:rPr lang="en-US" altLang="en-US" sz="2400"/>
              <a:t>over</a:t>
            </a:r>
          </a:p>
        </p:txBody>
      </p:sp>
      <p:sp>
        <p:nvSpPr>
          <p:cNvPr id="97" name="Rounded Rectangle 96"/>
          <p:cNvSpPr/>
          <p:nvPr/>
        </p:nvSpPr>
        <p:spPr>
          <a:xfrm>
            <a:off x="1905000" y="381000"/>
            <a:ext cx="4267200" cy="533400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C00000"/>
                </a:solidFill>
                <a:latin typeface="Monotype Corsiva" pitchFamily="66" charset="0"/>
              </a:rPr>
              <a:t>Transformation</a:t>
            </a:r>
            <a:endParaRPr lang="en-US" sz="32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9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9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9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9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9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49" grpId="0" animBg="1"/>
      <p:bldP spid="59506" grpId="0" autoUpdateAnimBg="0"/>
      <p:bldP spid="5950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sz="7400" dirty="0" smtClean="0">
                <a:latin typeface="Times New Roman" pitchFamily="18" charset="0"/>
                <a:cs typeface="Times New Roman" pitchFamily="18" charset="0"/>
              </a:rPr>
              <a:t>It is a process </a:t>
            </a:r>
            <a:r>
              <a:rPr lang="en-IN" sz="7400" dirty="0" smtClean="0">
                <a:latin typeface="Times New Roman" pitchFamily="18" charset="0"/>
                <a:cs typeface="Times New Roman" pitchFamily="18" charset="0"/>
              </a:rPr>
              <a:t>in which DNA fragment is transferred from one bacterium to another by a bacteriophage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en-US" sz="7400" dirty="0" smtClean="0"/>
              <a:t> </a:t>
            </a:r>
            <a:r>
              <a:rPr lang="en-US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7400" dirty="0" smtClean="0">
                <a:latin typeface="Times New Roman" pitchFamily="18" charset="0"/>
                <a:cs typeface="Times New Roman" pitchFamily="18" charset="0"/>
              </a:rPr>
              <a:t>Discovered by Joshua Lederberg and </a:t>
            </a:r>
            <a:r>
              <a:rPr lang="en-IN" sz="7400" dirty="0" err="1" smtClean="0">
                <a:latin typeface="Times New Roman" pitchFamily="18" charset="0"/>
                <a:cs typeface="Times New Roman" pitchFamily="18" charset="0"/>
              </a:rPr>
              <a:t>Zinder</a:t>
            </a:r>
            <a:r>
              <a:rPr lang="en-IN" sz="7400" dirty="0" smtClean="0">
                <a:latin typeface="Times New Roman" pitchFamily="18" charset="0"/>
                <a:cs typeface="Times New Roman" pitchFamily="18" charset="0"/>
              </a:rPr>
              <a:t> in 1952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en-US" sz="7400" dirty="0" smtClean="0">
                <a:latin typeface="Times New Roman" pitchFamily="18" charset="0"/>
                <a:cs typeface="Times New Roman" pitchFamily="18" charset="0"/>
              </a:rPr>
              <a:t>  Transduction is of two types: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en-IN" sz="74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IN" sz="7400" b="1" dirty="0" smtClean="0">
                <a:latin typeface="Times New Roman" pitchFamily="18" charset="0"/>
                <a:cs typeface="Times New Roman" pitchFamily="18" charset="0"/>
              </a:rPr>
              <a:t>Generalized transduction</a:t>
            </a:r>
            <a:r>
              <a:rPr lang="en-IN" sz="7400" dirty="0" smtClean="0">
                <a:latin typeface="Times New Roman" pitchFamily="18" charset="0"/>
                <a:cs typeface="Times New Roman" pitchFamily="18" charset="0"/>
              </a:rPr>
              <a:t>: A DNA fragment is transferred from one bacterium to another by a </a:t>
            </a:r>
            <a:r>
              <a:rPr lang="en-IN" sz="7400" dirty="0" err="1" smtClean="0">
                <a:latin typeface="Times New Roman" pitchFamily="18" charset="0"/>
                <a:cs typeface="Times New Roman" pitchFamily="18" charset="0"/>
              </a:rPr>
              <a:t>lytic</a:t>
            </a:r>
            <a:r>
              <a:rPr lang="en-IN" sz="7400" dirty="0" smtClean="0">
                <a:latin typeface="Times New Roman" pitchFamily="18" charset="0"/>
                <a:cs typeface="Times New Roman" pitchFamily="18" charset="0"/>
              </a:rPr>
              <a:t> bacteriophage that is now carrying donor bacterial DNA due to an error in maturation during the </a:t>
            </a:r>
            <a:r>
              <a:rPr lang="en-IN" sz="7400" dirty="0" err="1" smtClean="0">
                <a:latin typeface="Times New Roman" pitchFamily="18" charset="0"/>
                <a:cs typeface="Times New Roman" pitchFamily="18" charset="0"/>
              </a:rPr>
              <a:t>lytic</a:t>
            </a:r>
            <a:r>
              <a:rPr lang="en-IN" sz="7400" dirty="0" smtClean="0">
                <a:latin typeface="Times New Roman" pitchFamily="18" charset="0"/>
                <a:cs typeface="Times New Roman" pitchFamily="18" charset="0"/>
              </a:rPr>
              <a:t> life cycle. 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en-IN" sz="74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IN" sz="7400" b="1" dirty="0" smtClean="0">
                <a:latin typeface="Times New Roman" pitchFamily="18" charset="0"/>
                <a:cs typeface="Times New Roman" pitchFamily="18" charset="0"/>
              </a:rPr>
              <a:t>Specialized transduction</a:t>
            </a:r>
            <a:r>
              <a:rPr lang="en-IN" sz="7400" dirty="0" smtClean="0">
                <a:latin typeface="Times New Roman" pitchFamily="18" charset="0"/>
                <a:cs typeface="Times New Roman" pitchFamily="18" charset="0"/>
              </a:rPr>
              <a:t>: A DNA fragment is transferred from one bacterium to another by a temperate bacteriophage that is now carrying donor bacterial DNA due to an error in spontaneous induction during the </a:t>
            </a:r>
            <a:r>
              <a:rPr lang="en-IN" sz="7400" dirty="0" err="1" smtClean="0">
                <a:latin typeface="Times New Roman" pitchFamily="18" charset="0"/>
                <a:cs typeface="Times New Roman" pitchFamily="18" charset="0"/>
              </a:rPr>
              <a:t>lysogenic</a:t>
            </a:r>
            <a:r>
              <a:rPr lang="en-IN" sz="7400" dirty="0" smtClean="0">
                <a:latin typeface="Times New Roman" pitchFamily="18" charset="0"/>
                <a:cs typeface="Times New Roman" pitchFamily="18" charset="0"/>
              </a:rPr>
              <a:t> life cycle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v"/>
            </a:pPr>
            <a:endParaRPr lang="en-US" sz="7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  <a:buNone/>
            </a:pPr>
            <a:endParaRPr lang="en-IN" sz="7400" dirty="0"/>
          </a:p>
        </p:txBody>
      </p:sp>
      <p:sp>
        <p:nvSpPr>
          <p:cNvPr id="4" name="Rounded Rectangle 3"/>
          <p:cNvSpPr/>
          <p:nvPr/>
        </p:nvSpPr>
        <p:spPr>
          <a:xfrm>
            <a:off x="1981200" y="381000"/>
            <a:ext cx="4267200" cy="533400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C00000"/>
                </a:solidFill>
                <a:latin typeface="Monotype Corsiva" pitchFamily="66" charset="0"/>
              </a:rPr>
              <a:t>Transduction</a:t>
            </a:r>
            <a:endParaRPr lang="en-US" sz="32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91"/>
          <p:cNvGrpSpPr>
            <a:grpSpLocks/>
          </p:cNvGrpSpPr>
          <p:nvPr/>
        </p:nvGrpSpPr>
        <p:grpSpPr bwMode="auto">
          <a:xfrm>
            <a:off x="5715000" y="2209800"/>
            <a:ext cx="3327400" cy="2117725"/>
            <a:chOff x="3600" y="1392"/>
            <a:chExt cx="2096" cy="1334"/>
          </a:xfrm>
        </p:grpSpPr>
        <p:grpSp>
          <p:nvGrpSpPr>
            <p:cNvPr id="3" name="Group 232"/>
            <p:cNvGrpSpPr>
              <a:grpSpLocks/>
            </p:cNvGrpSpPr>
            <p:nvPr/>
          </p:nvGrpSpPr>
          <p:grpSpPr bwMode="auto">
            <a:xfrm>
              <a:off x="4464" y="1392"/>
              <a:ext cx="1232" cy="1334"/>
              <a:chOff x="4464" y="1392"/>
              <a:chExt cx="1232" cy="1334"/>
            </a:xfrm>
          </p:grpSpPr>
          <p:grpSp>
            <p:nvGrpSpPr>
              <p:cNvPr id="4" name="Group 233"/>
              <p:cNvGrpSpPr>
                <a:grpSpLocks/>
              </p:cNvGrpSpPr>
              <p:nvPr/>
            </p:nvGrpSpPr>
            <p:grpSpPr bwMode="auto">
              <a:xfrm rot="-1971028">
                <a:off x="4944" y="1392"/>
                <a:ext cx="474" cy="356"/>
                <a:chOff x="469" y="1908"/>
                <a:chExt cx="474" cy="356"/>
              </a:xfrm>
            </p:grpSpPr>
            <p:sp>
              <p:nvSpPr>
                <p:cNvPr id="9550" name="AutoShape 234"/>
                <p:cNvSpPr>
                  <a:spLocks noChangeArrowheads="1"/>
                </p:cNvSpPr>
                <p:nvPr/>
              </p:nvSpPr>
              <p:spPr bwMode="auto">
                <a:xfrm rot="-5400000">
                  <a:off x="588" y="1924"/>
                  <a:ext cx="236" cy="204"/>
                </a:xfrm>
                <a:prstGeom prst="hexagon">
                  <a:avLst>
                    <a:gd name="adj" fmla="val 28922"/>
                    <a:gd name="vf" fmla="val 115470"/>
                  </a:avLst>
                </a:prstGeom>
                <a:solidFill>
                  <a:schemeClr val="accent1"/>
                </a:solidFill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551" name="Freeform 235"/>
                <p:cNvSpPr>
                  <a:spLocks/>
                </p:cNvSpPr>
                <p:nvPr/>
              </p:nvSpPr>
              <p:spPr bwMode="auto">
                <a:xfrm flipH="1">
                  <a:off x="569" y="2187"/>
                  <a:ext cx="107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19 w 256"/>
                    <a:gd name="T3" fmla="*/ 0 h 94"/>
                    <a:gd name="T4" fmla="*/ 45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552" name="Freeform 236"/>
                <p:cNvSpPr>
                  <a:spLocks/>
                </p:cNvSpPr>
                <p:nvPr/>
              </p:nvSpPr>
              <p:spPr bwMode="auto">
                <a:xfrm>
                  <a:off x="733" y="2187"/>
                  <a:ext cx="106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19 w 256"/>
                    <a:gd name="T3" fmla="*/ 0 h 94"/>
                    <a:gd name="T4" fmla="*/ 44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553" name="Freeform 237"/>
                <p:cNvSpPr>
                  <a:spLocks/>
                </p:cNvSpPr>
                <p:nvPr/>
              </p:nvSpPr>
              <p:spPr bwMode="auto">
                <a:xfrm flipH="1">
                  <a:off x="469" y="2187"/>
                  <a:ext cx="210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74 w 256"/>
                    <a:gd name="T3" fmla="*/ 0 h 94"/>
                    <a:gd name="T4" fmla="*/ 172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554" name="Freeform 238"/>
                <p:cNvSpPr>
                  <a:spLocks/>
                </p:cNvSpPr>
                <p:nvPr/>
              </p:nvSpPr>
              <p:spPr bwMode="auto">
                <a:xfrm>
                  <a:off x="733" y="2187"/>
                  <a:ext cx="210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74 w 256"/>
                    <a:gd name="T3" fmla="*/ 0 h 94"/>
                    <a:gd name="T4" fmla="*/ 172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555" name="Rectangle 239"/>
                <p:cNvSpPr>
                  <a:spLocks noChangeArrowheads="1"/>
                </p:cNvSpPr>
                <p:nvPr/>
              </p:nvSpPr>
              <p:spPr bwMode="auto">
                <a:xfrm>
                  <a:off x="677" y="2128"/>
                  <a:ext cx="59" cy="121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</p:grpSp>
          <p:grpSp>
            <p:nvGrpSpPr>
              <p:cNvPr id="5" name="Group 240"/>
              <p:cNvGrpSpPr>
                <a:grpSpLocks/>
              </p:cNvGrpSpPr>
              <p:nvPr/>
            </p:nvGrpSpPr>
            <p:grpSpPr bwMode="auto">
              <a:xfrm>
                <a:off x="4464" y="2016"/>
                <a:ext cx="1232" cy="710"/>
                <a:chOff x="4464" y="2016"/>
                <a:chExt cx="1232" cy="710"/>
              </a:xfrm>
            </p:grpSpPr>
            <p:sp>
              <p:nvSpPr>
                <p:cNvPr id="9538" name="AutoShape 241"/>
                <p:cNvSpPr>
                  <a:spLocks noChangeArrowheads="1"/>
                </p:cNvSpPr>
                <p:nvPr/>
              </p:nvSpPr>
              <p:spPr bwMode="auto">
                <a:xfrm>
                  <a:off x="4464" y="2024"/>
                  <a:ext cx="1232" cy="702"/>
                </a:xfrm>
                <a:prstGeom prst="roundRect">
                  <a:avLst>
                    <a:gd name="adj" fmla="val 19801"/>
                  </a:avLst>
                </a:prstGeom>
                <a:noFill/>
                <a:ln w="76200">
                  <a:solidFill>
                    <a:srgbClr val="FF66CC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539" name="AutoShape 242"/>
                <p:cNvSpPr>
                  <a:spLocks noChangeArrowheads="1"/>
                </p:cNvSpPr>
                <p:nvPr/>
              </p:nvSpPr>
              <p:spPr bwMode="auto">
                <a:xfrm>
                  <a:off x="4506" y="2064"/>
                  <a:ext cx="1152" cy="624"/>
                </a:xfrm>
                <a:prstGeom prst="roundRect">
                  <a:avLst>
                    <a:gd name="adj" fmla="val 16667"/>
                  </a:avLst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540" name="AutoShape 243"/>
                <p:cNvSpPr>
                  <a:spLocks noChangeArrowheads="1"/>
                </p:cNvSpPr>
                <p:nvPr/>
              </p:nvSpPr>
              <p:spPr bwMode="auto">
                <a:xfrm>
                  <a:off x="4480" y="2040"/>
                  <a:ext cx="1200" cy="670"/>
                </a:xfrm>
                <a:prstGeom prst="roundRect">
                  <a:avLst>
                    <a:gd name="adj" fmla="val 19403"/>
                  </a:avLst>
                </a:prstGeom>
                <a:noFill/>
                <a:ln w="12700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60660" name="AutoShape 244"/>
                <p:cNvSpPr>
                  <a:spLocks noChangeArrowheads="1"/>
                </p:cNvSpPr>
                <p:nvPr/>
              </p:nvSpPr>
              <p:spPr bwMode="auto">
                <a:xfrm>
                  <a:off x="4528" y="2088"/>
                  <a:ext cx="1106" cy="578"/>
                </a:xfrm>
                <a:prstGeom prst="roundRect">
                  <a:avLst>
                    <a:gd name="adj" fmla="val 15227"/>
                  </a:avLst>
                </a:prstGeom>
                <a:gradFill rotWithShape="0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0661" name="AutoShape 245"/>
                <p:cNvSpPr>
                  <a:spLocks noChangeArrowheads="1"/>
                </p:cNvSpPr>
                <p:nvPr/>
              </p:nvSpPr>
              <p:spPr bwMode="auto">
                <a:xfrm>
                  <a:off x="5034" y="2016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FF6600"/>
                    </a:gs>
                    <a:gs pos="100000">
                      <a:srgbClr val="8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9543" name="Freeform 246"/>
                <p:cNvSpPr>
                  <a:spLocks/>
                </p:cNvSpPr>
                <p:nvPr/>
              </p:nvSpPr>
              <p:spPr bwMode="auto">
                <a:xfrm>
                  <a:off x="4936" y="2208"/>
                  <a:ext cx="56" cy="144"/>
                </a:xfrm>
                <a:custGeom>
                  <a:avLst/>
                  <a:gdLst>
                    <a:gd name="T0" fmla="*/ 8 w 56"/>
                    <a:gd name="T1" fmla="*/ 216 h 96"/>
                    <a:gd name="T2" fmla="*/ 8 w 56"/>
                    <a:gd name="T3" fmla="*/ 108 h 96"/>
                    <a:gd name="T4" fmla="*/ 56 w 56"/>
                    <a:gd name="T5" fmla="*/ 0 h 96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6" h="96">
                      <a:moveTo>
                        <a:pt x="8" y="96"/>
                      </a:moveTo>
                      <a:cubicBezTo>
                        <a:pt x="4" y="79"/>
                        <a:pt x="0" y="63"/>
                        <a:pt x="8" y="48"/>
                      </a:cubicBezTo>
                      <a:cubicBezTo>
                        <a:pt x="15" y="32"/>
                        <a:pt x="35" y="16"/>
                        <a:pt x="56" y="0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80808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544" name="Freeform 247"/>
                <p:cNvSpPr>
                  <a:spLocks/>
                </p:cNvSpPr>
                <p:nvPr/>
              </p:nvSpPr>
              <p:spPr bwMode="auto">
                <a:xfrm>
                  <a:off x="5176" y="2208"/>
                  <a:ext cx="104" cy="96"/>
                </a:xfrm>
                <a:custGeom>
                  <a:avLst/>
                  <a:gdLst>
                    <a:gd name="T0" fmla="*/ 28 w 56"/>
                    <a:gd name="T1" fmla="*/ 0 h 96"/>
                    <a:gd name="T2" fmla="*/ 28 w 56"/>
                    <a:gd name="T3" fmla="*/ 48 h 96"/>
                    <a:gd name="T4" fmla="*/ 193 w 56"/>
                    <a:gd name="T5" fmla="*/ 96 h 96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6" h="96">
                      <a:moveTo>
                        <a:pt x="8" y="0"/>
                      </a:moveTo>
                      <a:cubicBezTo>
                        <a:pt x="4" y="16"/>
                        <a:pt x="0" y="32"/>
                        <a:pt x="8" y="48"/>
                      </a:cubicBezTo>
                      <a:cubicBezTo>
                        <a:pt x="15" y="63"/>
                        <a:pt x="35" y="79"/>
                        <a:pt x="56" y="96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80808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545" name="Freeform 248"/>
                <p:cNvSpPr>
                  <a:spLocks/>
                </p:cNvSpPr>
                <p:nvPr/>
              </p:nvSpPr>
              <p:spPr bwMode="auto">
                <a:xfrm>
                  <a:off x="5040" y="2448"/>
                  <a:ext cx="144" cy="55"/>
                </a:xfrm>
                <a:custGeom>
                  <a:avLst/>
                  <a:gdLst>
                    <a:gd name="T0" fmla="*/ 216 w 96"/>
                    <a:gd name="T1" fmla="*/ 0 h 55"/>
                    <a:gd name="T2" fmla="*/ 108 w 96"/>
                    <a:gd name="T3" fmla="*/ 48 h 55"/>
                    <a:gd name="T4" fmla="*/ 0 w 96"/>
                    <a:gd name="T5" fmla="*/ 48 h 55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96" h="55">
                      <a:moveTo>
                        <a:pt x="96" y="0"/>
                      </a:moveTo>
                      <a:cubicBezTo>
                        <a:pt x="79" y="20"/>
                        <a:pt x="63" y="40"/>
                        <a:pt x="48" y="48"/>
                      </a:cubicBezTo>
                      <a:cubicBezTo>
                        <a:pt x="32" y="55"/>
                        <a:pt x="16" y="51"/>
                        <a:pt x="0" y="48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80808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546" name="Freeform 249"/>
                <p:cNvSpPr>
                  <a:spLocks/>
                </p:cNvSpPr>
                <p:nvPr/>
              </p:nvSpPr>
              <p:spPr bwMode="auto">
                <a:xfrm>
                  <a:off x="5088" y="2112"/>
                  <a:ext cx="144" cy="48"/>
                </a:xfrm>
                <a:custGeom>
                  <a:avLst/>
                  <a:gdLst>
                    <a:gd name="T0" fmla="*/ 0 w 96"/>
                    <a:gd name="T1" fmla="*/ 48 h 48"/>
                    <a:gd name="T2" fmla="*/ 108 w 96"/>
                    <a:gd name="T3" fmla="*/ 0 h 48"/>
                    <a:gd name="T4" fmla="*/ 216 w 96"/>
                    <a:gd name="T5" fmla="*/ 48 h 4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96" h="48">
                      <a:moveTo>
                        <a:pt x="0" y="48"/>
                      </a:moveTo>
                      <a:cubicBezTo>
                        <a:pt x="16" y="24"/>
                        <a:pt x="32" y="0"/>
                        <a:pt x="48" y="0"/>
                      </a:cubicBezTo>
                      <a:cubicBezTo>
                        <a:pt x="64" y="0"/>
                        <a:pt x="80" y="24"/>
                        <a:pt x="96" y="48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80808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547" name="Freeform 250"/>
                <p:cNvSpPr>
                  <a:spLocks/>
                </p:cNvSpPr>
                <p:nvPr/>
              </p:nvSpPr>
              <p:spPr bwMode="auto">
                <a:xfrm>
                  <a:off x="5232" y="2352"/>
                  <a:ext cx="67" cy="144"/>
                </a:xfrm>
                <a:custGeom>
                  <a:avLst/>
                  <a:gdLst>
                    <a:gd name="T0" fmla="*/ 0 w 19"/>
                    <a:gd name="T1" fmla="*/ 0 h 92"/>
                    <a:gd name="T2" fmla="*/ 222 w 19"/>
                    <a:gd name="T3" fmla="*/ 113 h 92"/>
                    <a:gd name="T4" fmla="*/ 74 w 19"/>
                    <a:gd name="T5" fmla="*/ 166 h 92"/>
                    <a:gd name="T6" fmla="*/ 123 w 19"/>
                    <a:gd name="T7" fmla="*/ 225 h 9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9" h="92">
                      <a:moveTo>
                        <a:pt x="0" y="0"/>
                      </a:moveTo>
                      <a:cubicBezTo>
                        <a:pt x="8" y="17"/>
                        <a:pt x="17" y="34"/>
                        <a:pt x="18" y="46"/>
                      </a:cubicBezTo>
                      <a:cubicBezTo>
                        <a:pt x="19" y="57"/>
                        <a:pt x="7" y="60"/>
                        <a:pt x="6" y="68"/>
                      </a:cubicBezTo>
                      <a:cubicBezTo>
                        <a:pt x="4" y="75"/>
                        <a:pt x="7" y="83"/>
                        <a:pt x="10" y="92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80808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548" name="Freeform 251"/>
                <p:cNvSpPr>
                  <a:spLocks/>
                </p:cNvSpPr>
                <p:nvPr/>
              </p:nvSpPr>
              <p:spPr bwMode="auto">
                <a:xfrm>
                  <a:off x="4896" y="2400"/>
                  <a:ext cx="118" cy="84"/>
                </a:xfrm>
                <a:custGeom>
                  <a:avLst/>
                  <a:gdLst>
                    <a:gd name="T0" fmla="*/ 0 w 70"/>
                    <a:gd name="T1" fmla="*/ 0 h 84"/>
                    <a:gd name="T2" fmla="*/ 142 w 70"/>
                    <a:gd name="T3" fmla="*/ 28 h 84"/>
                    <a:gd name="T4" fmla="*/ 165 w 70"/>
                    <a:gd name="T5" fmla="*/ 66 h 84"/>
                    <a:gd name="T6" fmla="*/ 199 w 70"/>
                    <a:gd name="T7" fmla="*/ 84 h 84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70" h="84">
                      <a:moveTo>
                        <a:pt x="0" y="0"/>
                      </a:moveTo>
                      <a:cubicBezTo>
                        <a:pt x="20" y="8"/>
                        <a:pt x="40" y="17"/>
                        <a:pt x="50" y="28"/>
                      </a:cubicBezTo>
                      <a:cubicBezTo>
                        <a:pt x="59" y="38"/>
                        <a:pt x="54" y="56"/>
                        <a:pt x="58" y="66"/>
                      </a:cubicBezTo>
                      <a:cubicBezTo>
                        <a:pt x="61" y="75"/>
                        <a:pt x="65" y="79"/>
                        <a:pt x="70" y="84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80808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549" name="Freeform 252"/>
                <p:cNvSpPr>
                  <a:spLocks/>
                </p:cNvSpPr>
                <p:nvPr/>
              </p:nvSpPr>
              <p:spPr bwMode="auto">
                <a:xfrm rot="-1812476">
                  <a:off x="5328" y="2256"/>
                  <a:ext cx="304" cy="93"/>
                </a:xfrm>
                <a:custGeom>
                  <a:avLst/>
                  <a:gdLst>
                    <a:gd name="T0" fmla="*/ 0 w 372"/>
                    <a:gd name="T1" fmla="*/ 76 h 114"/>
                    <a:gd name="T2" fmla="*/ 19 w 372"/>
                    <a:gd name="T3" fmla="*/ 68 h 114"/>
                    <a:gd name="T4" fmla="*/ 24 w 372"/>
                    <a:gd name="T5" fmla="*/ 67 h 114"/>
                    <a:gd name="T6" fmla="*/ 63 w 372"/>
                    <a:gd name="T7" fmla="*/ 65 h 114"/>
                    <a:gd name="T8" fmla="*/ 107 w 372"/>
                    <a:gd name="T9" fmla="*/ 38 h 114"/>
                    <a:gd name="T10" fmla="*/ 123 w 372"/>
                    <a:gd name="T11" fmla="*/ 25 h 114"/>
                    <a:gd name="T12" fmla="*/ 158 w 372"/>
                    <a:gd name="T13" fmla="*/ 25 h 114"/>
                    <a:gd name="T14" fmla="*/ 214 w 372"/>
                    <a:gd name="T15" fmla="*/ 0 h 114"/>
                    <a:gd name="T16" fmla="*/ 248 w 372"/>
                    <a:gd name="T17" fmla="*/ 4 h 11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372" h="114">
                      <a:moveTo>
                        <a:pt x="0" y="114"/>
                      </a:moveTo>
                      <a:cubicBezTo>
                        <a:pt x="16" y="102"/>
                        <a:pt x="7" y="107"/>
                        <a:pt x="28" y="102"/>
                      </a:cubicBezTo>
                      <a:cubicBezTo>
                        <a:pt x="30" y="101"/>
                        <a:pt x="36" y="100"/>
                        <a:pt x="36" y="100"/>
                      </a:cubicBezTo>
                      <a:cubicBezTo>
                        <a:pt x="56" y="102"/>
                        <a:pt x="74" y="100"/>
                        <a:pt x="94" y="98"/>
                      </a:cubicBezTo>
                      <a:cubicBezTo>
                        <a:pt x="119" y="89"/>
                        <a:pt x="138" y="70"/>
                        <a:pt x="160" y="56"/>
                      </a:cubicBezTo>
                      <a:cubicBezTo>
                        <a:pt x="165" y="44"/>
                        <a:pt x="172" y="40"/>
                        <a:pt x="184" y="38"/>
                      </a:cubicBezTo>
                      <a:cubicBezTo>
                        <a:pt x="201" y="42"/>
                        <a:pt x="217" y="40"/>
                        <a:pt x="236" y="38"/>
                      </a:cubicBezTo>
                      <a:cubicBezTo>
                        <a:pt x="269" y="44"/>
                        <a:pt x="302" y="26"/>
                        <a:pt x="320" y="0"/>
                      </a:cubicBezTo>
                      <a:cubicBezTo>
                        <a:pt x="336" y="1"/>
                        <a:pt x="355" y="6"/>
                        <a:pt x="372" y="6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</p:grpSp>
        <p:sp>
          <p:nvSpPr>
            <p:cNvPr id="9535" name="Freeform 386"/>
            <p:cNvSpPr>
              <a:spLocks/>
            </p:cNvSpPr>
            <p:nvPr/>
          </p:nvSpPr>
          <p:spPr bwMode="auto">
            <a:xfrm>
              <a:off x="3600" y="2336"/>
              <a:ext cx="768" cy="167"/>
            </a:xfrm>
            <a:custGeom>
              <a:avLst/>
              <a:gdLst>
                <a:gd name="T0" fmla="*/ 0 w 768"/>
                <a:gd name="T1" fmla="*/ 0 h 167"/>
                <a:gd name="T2" fmla="*/ 144 w 768"/>
                <a:gd name="T3" fmla="*/ 144 h 167"/>
                <a:gd name="T4" fmla="*/ 768 w 768"/>
                <a:gd name="T5" fmla="*/ 144 h 1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68" h="167">
                  <a:moveTo>
                    <a:pt x="0" y="0"/>
                  </a:moveTo>
                  <a:cubicBezTo>
                    <a:pt x="8" y="60"/>
                    <a:pt x="16" y="120"/>
                    <a:pt x="144" y="144"/>
                  </a:cubicBezTo>
                  <a:cubicBezTo>
                    <a:pt x="271" y="167"/>
                    <a:pt x="519" y="155"/>
                    <a:pt x="768" y="144"/>
                  </a:cubicBezTo>
                </a:path>
              </a:pathLst>
            </a:custGeom>
            <a:noFill/>
            <a:ln w="76200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6" name="Group 372"/>
          <p:cNvGrpSpPr>
            <a:grpSpLocks/>
          </p:cNvGrpSpPr>
          <p:nvPr/>
        </p:nvGrpSpPr>
        <p:grpSpPr bwMode="auto">
          <a:xfrm>
            <a:off x="228600" y="1295400"/>
            <a:ext cx="1955800" cy="1127125"/>
            <a:chOff x="616" y="720"/>
            <a:chExt cx="1232" cy="710"/>
          </a:xfrm>
        </p:grpSpPr>
        <p:sp>
          <p:nvSpPr>
            <p:cNvPr id="9528" name="AutoShape 373"/>
            <p:cNvSpPr>
              <a:spLocks noChangeArrowheads="1"/>
            </p:cNvSpPr>
            <p:nvPr/>
          </p:nvSpPr>
          <p:spPr bwMode="auto">
            <a:xfrm>
              <a:off x="616" y="728"/>
              <a:ext cx="1232" cy="702"/>
            </a:xfrm>
            <a:prstGeom prst="roundRect">
              <a:avLst>
                <a:gd name="adj" fmla="val 19801"/>
              </a:avLst>
            </a:prstGeom>
            <a:noFill/>
            <a:ln w="76200">
              <a:solidFill>
                <a:srgbClr val="FF66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529" name="AutoShape 374"/>
            <p:cNvSpPr>
              <a:spLocks noChangeArrowheads="1"/>
            </p:cNvSpPr>
            <p:nvPr/>
          </p:nvSpPr>
          <p:spPr bwMode="auto">
            <a:xfrm>
              <a:off x="658" y="768"/>
              <a:ext cx="1152" cy="624"/>
            </a:xfrm>
            <a:prstGeom prst="roundRect">
              <a:avLst>
                <a:gd name="adj" fmla="val 16667"/>
              </a:avLst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530" name="AutoShape 375"/>
            <p:cNvSpPr>
              <a:spLocks noChangeArrowheads="1"/>
            </p:cNvSpPr>
            <p:nvPr/>
          </p:nvSpPr>
          <p:spPr bwMode="auto">
            <a:xfrm>
              <a:off x="632" y="744"/>
              <a:ext cx="1200" cy="670"/>
            </a:xfrm>
            <a:prstGeom prst="roundRect">
              <a:avLst>
                <a:gd name="adj" fmla="val 19403"/>
              </a:avLst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60792" name="AutoShape 376"/>
            <p:cNvSpPr>
              <a:spLocks noChangeArrowheads="1"/>
            </p:cNvSpPr>
            <p:nvPr/>
          </p:nvSpPr>
          <p:spPr bwMode="auto">
            <a:xfrm>
              <a:off x="680" y="792"/>
              <a:ext cx="1106" cy="578"/>
            </a:xfrm>
            <a:prstGeom prst="roundRect">
              <a:avLst>
                <a:gd name="adj" fmla="val 15227"/>
              </a:avLst>
            </a:prstGeom>
            <a:gradFill rotWithShape="0">
              <a:gsLst>
                <a:gs pos="0">
                  <a:schemeClr val="tx2"/>
                </a:gs>
                <a:gs pos="100000">
                  <a:schemeClr val="tx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532" name="Oval 377"/>
            <p:cNvSpPr>
              <a:spLocks noChangeArrowheads="1"/>
            </p:cNvSpPr>
            <p:nvPr/>
          </p:nvSpPr>
          <p:spPr bwMode="auto">
            <a:xfrm>
              <a:off x="1042" y="816"/>
              <a:ext cx="384" cy="384"/>
            </a:xfrm>
            <a:prstGeom prst="ellips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60794" name="AutoShape 378"/>
            <p:cNvSpPr>
              <a:spLocks noChangeArrowheads="1"/>
            </p:cNvSpPr>
            <p:nvPr/>
          </p:nvSpPr>
          <p:spPr bwMode="auto">
            <a:xfrm>
              <a:off x="1186" y="720"/>
              <a:ext cx="96" cy="96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rgbClr val="FF6600"/>
                </a:gs>
                <a:gs pos="100000">
                  <a:srgbClr val="8000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7" name="Group 136"/>
          <p:cNvGrpSpPr>
            <a:grpSpLocks/>
          </p:cNvGrpSpPr>
          <p:nvPr/>
        </p:nvGrpSpPr>
        <p:grpSpPr bwMode="auto">
          <a:xfrm>
            <a:off x="1339850" y="682625"/>
            <a:ext cx="750888" cy="565150"/>
            <a:chOff x="459" y="852"/>
            <a:chExt cx="473" cy="356"/>
          </a:xfrm>
        </p:grpSpPr>
        <p:sp>
          <p:nvSpPr>
            <p:cNvPr id="9521" name="AutoShape 137"/>
            <p:cNvSpPr>
              <a:spLocks noChangeArrowheads="1"/>
            </p:cNvSpPr>
            <p:nvPr/>
          </p:nvSpPr>
          <p:spPr bwMode="auto">
            <a:xfrm rot="-5400000">
              <a:off x="577" y="868"/>
              <a:ext cx="236" cy="204"/>
            </a:xfrm>
            <a:prstGeom prst="hexagon">
              <a:avLst>
                <a:gd name="adj" fmla="val 28922"/>
                <a:gd name="vf" fmla="val 115470"/>
              </a:avLst>
            </a:prstGeom>
            <a:solidFill>
              <a:schemeClr val="accent1"/>
            </a:solidFill>
            <a:ln w="2857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522" name="Freeform 138"/>
            <p:cNvSpPr>
              <a:spLocks/>
            </p:cNvSpPr>
            <p:nvPr/>
          </p:nvSpPr>
          <p:spPr bwMode="auto">
            <a:xfrm flipH="1">
              <a:off x="559" y="1131"/>
              <a:ext cx="106" cy="77"/>
            </a:xfrm>
            <a:custGeom>
              <a:avLst/>
              <a:gdLst>
                <a:gd name="T0" fmla="*/ 0 w 256"/>
                <a:gd name="T1" fmla="*/ 51 h 94"/>
                <a:gd name="T2" fmla="*/ 19 w 256"/>
                <a:gd name="T3" fmla="*/ 0 h 94"/>
                <a:gd name="T4" fmla="*/ 44 w 256"/>
                <a:gd name="T5" fmla="*/ 63 h 9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6" h="94">
                  <a:moveTo>
                    <a:pt x="0" y="76"/>
                  </a:moveTo>
                  <a:lnTo>
                    <a:pt x="110" y="0"/>
                  </a:lnTo>
                  <a:lnTo>
                    <a:pt x="256" y="94"/>
                  </a:lnTo>
                </a:path>
              </a:pathLst>
            </a:custGeom>
            <a:noFill/>
            <a:ln w="28575" cap="flat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9523" name="Freeform 139"/>
            <p:cNvSpPr>
              <a:spLocks/>
            </p:cNvSpPr>
            <p:nvPr/>
          </p:nvSpPr>
          <p:spPr bwMode="auto">
            <a:xfrm>
              <a:off x="723" y="1131"/>
              <a:ext cx="106" cy="77"/>
            </a:xfrm>
            <a:custGeom>
              <a:avLst/>
              <a:gdLst>
                <a:gd name="T0" fmla="*/ 0 w 256"/>
                <a:gd name="T1" fmla="*/ 51 h 94"/>
                <a:gd name="T2" fmla="*/ 19 w 256"/>
                <a:gd name="T3" fmla="*/ 0 h 94"/>
                <a:gd name="T4" fmla="*/ 44 w 256"/>
                <a:gd name="T5" fmla="*/ 63 h 9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6" h="94">
                  <a:moveTo>
                    <a:pt x="0" y="76"/>
                  </a:moveTo>
                  <a:lnTo>
                    <a:pt x="110" y="0"/>
                  </a:lnTo>
                  <a:lnTo>
                    <a:pt x="256" y="94"/>
                  </a:lnTo>
                </a:path>
              </a:pathLst>
            </a:custGeom>
            <a:noFill/>
            <a:ln w="28575" cap="flat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9524" name="Freeform 140"/>
            <p:cNvSpPr>
              <a:spLocks/>
            </p:cNvSpPr>
            <p:nvPr/>
          </p:nvSpPr>
          <p:spPr bwMode="auto">
            <a:xfrm flipH="1">
              <a:off x="459" y="1131"/>
              <a:ext cx="209" cy="77"/>
            </a:xfrm>
            <a:custGeom>
              <a:avLst/>
              <a:gdLst>
                <a:gd name="T0" fmla="*/ 0 w 256"/>
                <a:gd name="T1" fmla="*/ 51 h 94"/>
                <a:gd name="T2" fmla="*/ 73 w 256"/>
                <a:gd name="T3" fmla="*/ 0 h 94"/>
                <a:gd name="T4" fmla="*/ 171 w 256"/>
                <a:gd name="T5" fmla="*/ 63 h 9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6" h="94">
                  <a:moveTo>
                    <a:pt x="0" y="76"/>
                  </a:moveTo>
                  <a:lnTo>
                    <a:pt x="110" y="0"/>
                  </a:lnTo>
                  <a:lnTo>
                    <a:pt x="256" y="94"/>
                  </a:lnTo>
                </a:path>
              </a:pathLst>
            </a:custGeom>
            <a:noFill/>
            <a:ln w="28575" cap="flat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9525" name="Freeform 141"/>
            <p:cNvSpPr>
              <a:spLocks/>
            </p:cNvSpPr>
            <p:nvPr/>
          </p:nvSpPr>
          <p:spPr bwMode="auto">
            <a:xfrm>
              <a:off x="723" y="1131"/>
              <a:ext cx="209" cy="77"/>
            </a:xfrm>
            <a:custGeom>
              <a:avLst/>
              <a:gdLst>
                <a:gd name="T0" fmla="*/ 0 w 256"/>
                <a:gd name="T1" fmla="*/ 51 h 94"/>
                <a:gd name="T2" fmla="*/ 73 w 256"/>
                <a:gd name="T3" fmla="*/ 0 h 94"/>
                <a:gd name="T4" fmla="*/ 171 w 256"/>
                <a:gd name="T5" fmla="*/ 63 h 9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6" h="94">
                  <a:moveTo>
                    <a:pt x="0" y="76"/>
                  </a:moveTo>
                  <a:lnTo>
                    <a:pt x="110" y="0"/>
                  </a:lnTo>
                  <a:lnTo>
                    <a:pt x="256" y="94"/>
                  </a:lnTo>
                </a:path>
              </a:pathLst>
            </a:custGeom>
            <a:noFill/>
            <a:ln w="28575" cap="flat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9526" name="Freeform 142"/>
            <p:cNvSpPr>
              <a:spLocks/>
            </p:cNvSpPr>
            <p:nvPr/>
          </p:nvSpPr>
          <p:spPr bwMode="auto">
            <a:xfrm>
              <a:off x="608" y="902"/>
              <a:ext cx="152" cy="147"/>
            </a:xfrm>
            <a:custGeom>
              <a:avLst/>
              <a:gdLst>
                <a:gd name="T0" fmla="*/ 124 w 186"/>
                <a:gd name="T1" fmla="*/ 6 h 179"/>
                <a:gd name="T2" fmla="*/ 111 w 186"/>
                <a:gd name="T3" fmla="*/ 5 h 179"/>
                <a:gd name="T4" fmla="*/ 56 w 186"/>
                <a:gd name="T5" fmla="*/ 3 h 179"/>
                <a:gd name="T6" fmla="*/ 23 w 186"/>
                <a:gd name="T7" fmla="*/ 2 h 179"/>
                <a:gd name="T8" fmla="*/ 11 w 186"/>
                <a:gd name="T9" fmla="*/ 9 h 179"/>
                <a:gd name="T10" fmla="*/ 7 w 186"/>
                <a:gd name="T11" fmla="*/ 11 h 179"/>
                <a:gd name="T12" fmla="*/ 13 w 186"/>
                <a:gd name="T13" fmla="*/ 25 h 179"/>
                <a:gd name="T14" fmla="*/ 48 w 186"/>
                <a:gd name="T15" fmla="*/ 37 h 179"/>
                <a:gd name="T16" fmla="*/ 69 w 186"/>
                <a:gd name="T17" fmla="*/ 36 h 179"/>
                <a:gd name="T18" fmla="*/ 87 w 186"/>
                <a:gd name="T19" fmla="*/ 30 h 179"/>
                <a:gd name="T20" fmla="*/ 112 w 186"/>
                <a:gd name="T21" fmla="*/ 34 h 179"/>
                <a:gd name="T22" fmla="*/ 122 w 186"/>
                <a:gd name="T23" fmla="*/ 47 h 179"/>
                <a:gd name="T24" fmla="*/ 86 w 186"/>
                <a:gd name="T25" fmla="*/ 55 h 179"/>
                <a:gd name="T26" fmla="*/ 46 w 186"/>
                <a:gd name="T27" fmla="*/ 53 h 179"/>
                <a:gd name="T28" fmla="*/ 7 w 186"/>
                <a:gd name="T29" fmla="*/ 56 h 179"/>
                <a:gd name="T30" fmla="*/ 0 w 186"/>
                <a:gd name="T31" fmla="*/ 67 h 179"/>
                <a:gd name="T32" fmla="*/ 51 w 186"/>
                <a:gd name="T33" fmla="*/ 87 h 179"/>
                <a:gd name="T34" fmla="*/ 72 w 186"/>
                <a:gd name="T35" fmla="*/ 91 h 179"/>
                <a:gd name="T36" fmla="*/ 96 w 186"/>
                <a:gd name="T37" fmla="*/ 85 h 179"/>
                <a:gd name="T38" fmla="*/ 107 w 186"/>
                <a:gd name="T39" fmla="*/ 87 h 179"/>
                <a:gd name="T40" fmla="*/ 115 w 186"/>
                <a:gd name="T41" fmla="*/ 90 h 179"/>
                <a:gd name="T42" fmla="*/ 122 w 186"/>
                <a:gd name="T43" fmla="*/ 98 h 179"/>
                <a:gd name="T44" fmla="*/ 124 w 186"/>
                <a:gd name="T45" fmla="*/ 106 h 179"/>
                <a:gd name="T46" fmla="*/ 80 w 186"/>
                <a:gd name="T47" fmla="*/ 121 h 179"/>
                <a:gd name="T48" fmla="*/ 42 w 186"/>
                <a:gd name="T49" fmla="*/ 115 h 179"/>
                <a:gd name="T50" fmla="*/ 29 w 186"/>
                <a:gd name="T51" fmla="*/ 117 h 179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86" h="179">
                  <a:moveTo>
                    <a:pt x="186" y="9"/>
                  </a:moveTo>
                  <a:cubicBezTo>
                    <a:pt x="171" y="4"/>
                    <a:pt x="178" y="3"/>
                    <a:pt x="166" y="7"/>
                  </a:cubicBezTo>
                  <a:cubicBezTo>
                    <a:pt x="137" y="5"/>
                    <a:pt x="112" y="6"/>
                    <a:pt x="84" y="5"/>
                  </a:cubicBezTo>
                  <a:cubicBezTo>
                    <a:pt x="66" y="3"/>
                    <a:pt x="51" y="0"/>
                    <a:pt x="34" y="3"/>
                  </a:cubicBezTo>
                  <a:cubicBezTo>
                    <a:pt x="23" y="6"/>
                    <a:pt x="29" y="3"/>
                    <a:pt x="16" y="13"/>
                  </a:cubicBezTo>
                  <a:cubicBezTo>
                    <a:pt x="14" y="14"/>
                    <a:pt x="10" y="17"/>
                    <a:pt x="10" y="17"/>
                  </a:cubicBezTo>
                  <a:cubicBezTo>
                    <a:pt x="7" y="25"/>
                    <a:pt x="11" y="34"/>
                    <a:pt x="20" y="37"/>
                  </a:cubicBezTo>
                  <a:cubicBezTo>
                    <a:pt x="36" y="49"/>
                    <a:pt x="52" y="51"/>
                    <a:pt x="72" y="55"/>
                  </a:cubicBezTo>
                  <a:cubicBezTo>
                    <a:pt x="86" y="52"/>
                    <a:pt x="88" y="51"/>
                    <a:pt x="104" y="53"/>
                  </a:cubicBezTo>
                  <a:cubicBezTo>
                    <a:pt x="112" y="49"/>
                    <a:pt x="130" y="45"/>
                    <a:pt x="130" y="45"/>
                  </a:cubicBezTo>
                  <a:cubicBezTo>
                    <a:pt x="145" y="46"/>
                    <a:pt x="154" y="48"/>
                    <a:pt x="168" y="51"/>
                  </a:cubicBezTo>
                  <a:cubicBezTo>
                    <a:pt x="181" y="64"/>
                    <a:pt x="178" y="57"/>
                    <a:pt x="182" y="69"/>
                  </a:cubicBezTo>
                  <a:cubicBezTo>
                    <a:pt x="176" y="95"/>
                    <a:pt x="157" y="82"/>
                    <a:pt x="128" y="81"/>
                  </a:cubicBezTo>
                  <a:cubicBezTo>
                    <a:pt x="102" y="73"/>
                    <a:pt x="95" y="74"/>
                    <a:pt x="68" y="79"/>
                  </a:cubicBezTo>
                  <a:cubicBezTo>
                    <a:pt x="48" y="76"/>
                    <a:pt x="29" y="78"/>
                    <a:pt x="10" y="83"/>
                  </a:cubicBezTo>
                  <a:cubicBezTo>
                    <a:pt x="4" y="86"/>
                    <a:pt x="0" y="99"/>
                    <a:pt x="0" y="99"/>
                  </a:cubicBezTo>
                  <a:cubicBezTo>
                    <a:pt x="11" y="132"/>
                    <a:pt x="44" y="127"/>
                    <a:pt x="76" y="129"/>
                  </a:cubicBezTo>
                  <a:cubicBezTo>
                    <a:pt x="97" y="134"/>
                    <a:pt x="86" y="132"/>
                    <a:pt x="108" y="135"/>
                  </a:cubicBezTo>
                  <a:cubicBezTo>
                    <a:pt x="120" y="130"/>
                    <a:pt x="131" y="129"/>
                    <a:pt x="144" y="125"/>
                  </a:cubicBezTo>
                  <a:cubicBezTo>
                    <a:pt x="149" y="126"/>
                    <a:pt x="154" y="127"/>
                    <a:pt x="160" y="129"/>
                  </a:cubicBezTo>
                  <a:cubicBezTo>
                    <a:pt x="164" y="130"/>
                    <a:pt x="172" y="133"/>
                    <a:pt x="172" y="133"/>
                  </a:cubicBezTo>
                  <a:cubicBezTo>
                    <a:pt x="175" y="136"/>
                    <a:pt x="179" y="139"/>
                    <a:pt x="182" y="145"/>
                  </a:cubicBezTo>
                  <a:cubicBezTo>
                    <a:pt x="183" y="148"/>
                    <a:pt x="186" y="157"/>
                    <a:pt x="186" y="157"/>
                  </a:cubicBezTo>
                  <a:cubicBezTo>
                    <a:pt x="164" y="171"/>
                    <a:pt x="146" y="175"/>
                    <a:pt x="120" y="179"/>
                  </a:cubicBezTo>
                  <a:cubicBezTo>
                    <a:pt x="100" y="176"/>
                    <a:pt x="83" y="172"/>
                    <a:pt x="64" y="171"/>
                  </a:cubicBezTo>
                  <a:cubicBezTo>
                    <a:pt x="52" y="173"/>
                    <a:pt x="58" y="173"/>
                    <a:pt x="44" y="173"/>
                  </a:cubicBezTo>
                </a:path>
              </a:pathLst>
            </a:custGeom>
            <a:noFill/>
            <a:ln w="28575" cap="flat" cmpd="sng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9527" name="Rectangle 143"/>
            <p:cNvSpPr>
              <a:spLocks noChangeArrowheads="1"/>
            </p:cNvSpPr>
            <p:nvPr/>
          </p:nvSpPr>
          <p:spPr bwMode="auto">
            <a:xfrm>
              <a:off x="667" y="1072"/>
              <a:ext cx="59" cy="121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</p:grpSp>
      <p:grpSp>
        <p:nvGrpSpPr>
          <p:cNvPr id="8" name="Group 38"/>
          <p:cNvGrpSpPr>
            <a:grpSpLocks/>
          </p:cNvGrpSpPr>
          <p:nvPr/>
        </p:nvGrpSpPr>
        <p:grpSpPr bwMode="auto">
          <a:xfrm>
            <a:off x="1552575" y="685800"/>
            <a:ext cx="323850" cy="879475"/>
            <a:chOff x="591" y="854"/>
            <a:chExt cx="204" cy="554"/>
          </a:xfrm>
        </p:grpSpPr>
        <p:sp>
          <p:nvSpPr>
            <p:cNvPr id="9519" name="AutoShape 13"/>
            <p:cNvSpPr>
              <a:spLocks noChangeArrowheads="1"/>
            </p:cNvSpPr>
            <p:nvPr/>
          </p:nvSpPr>
          <p:spPr bwMode="auto">
            <a:xfrm rot="-5400000">
              <a:off x="575" y="870"/>
              <a:ext cx="236" cy="204"/>
            </a:xfrm>
            <a:prstGeom prst="hexagon">
              <a:avLst>
                <a:gd name="adj" fmla="val 28922"/>
                <a:gd name="vf" fmla="val 115470"/>
              </a:avLst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520" name="Freeform 14"/>
            <p:cNvSpPr>
              <a:spLocks/>
            </p:cNvSpPr>
            <p:nvPr/>
          </p:nvSpPr>
          <p:spPr bwMode="auto">
            <a:xfrm>
              <a:off x="627" y="1049"/>
              <a:ext cx="87" cy="359"/>
            </a:xfrm>
            <a:custGeom>
              <a:avLst/>
              <a:gdLst>
                <a:gd name="T0" fmla="*/ 71 w 106"/>
                <a:gd name="T1" fmla="*/ 0 h 438"/>
                <a:gd name="T2" fmla="*/ 55 w 106"/>
                <a:gd name="T3" fmla="*/ 19 h 438"/>
                <a:gd name="T4" fmla="*/ 51 w 106"/>
                <a:gd name="T5" fmla="*/ 44 h 438"/>
                <a:gd name="T6" fmla="*/ 61 w 106"/>
                <a:gd name="T7" fmla="*/ 134 h 438"/>
                <a:gd name="T8" fmla="*/ 59 w 106"/>
                <a:gd name="T9" fmla="*/ 149 h 438"/>
                <a:gd name="T10" fmla="*/ 54 w 106"/>
                <a:gd name="T11" fmla="*/ 187 h 438"/>
                <a:gd name="T12" fmla="*/ 4 w 106"/>
                <a:gd name="T13" fmla="*/ 284 h 438"/>
                <a:gd name="T14" fmla="*/ 0 w 106"/>
                <a:gd name="T15" fmla="*/ 294 h 43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6" h="438">
                  <a:moveTo>
                    <a:pt x="106" y="0"/>
                  </a:moveTo>
                  <a:cubicBezTo>
                    <a:pt x="96" y="6"/>
                    <a:pt x="85" y="16"/>
                    <a:pt x="82" y="28"/>
                  </a:cubicBezTo>
                  <a:cubicBezTo>
                    <a:pt x="80" y="40"/>
                    <a:pt x="77" y="53"/>
                    <a:pt x="76" y="66"/>
                  </a:cubicBezTo>
                  <a:cubicBezTo>
                    <a:pt x="78" y="110"/>
                    <a:pt x="84" y="155"/>
                    <a:pt x="90" y="200"/>
                  </a:cubicBezTo>
                  <a:cubicBezTo>
                    <a:pt x="88" y="208"/>
                    <a:pt x="85" y="213"/>
                    <a:pt x="88" y="222"/>
                  </a:cubicBezTo>
                  <a:cubicBezTo>
                    <a:pt x="90" y="242"/>
                    <a:pt x="83" y="258"/>
                    <a:pt x="80" y="278"/>
                  </a:cubicBezTo>
                  <a:cubicBezTo>
                    <a:pt x="69" y="328"/>
                    <a:pt x="43" y="384"/>
                    <a:pt x="6" y="422"/>
                  </a:cubicBezTo>
                  <a:cubicBezTo>
                    <a:pt x="4" y="427"/>
                    <a:pt x="0" y="431"/>
                    <a:pt x="0" y="438"/>
                  </a:cubicBezTo>
                </a:path>
              </a:pathLst>
            </a:custGeom>
            <a:noFill/>
            <a:ln w="28575" cap="flat" cmpd="sng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9" name="Group 393"/>
          <p:cNvGrpSpPr>
            <a:grpSpLocks/>
          </p:cNvGrpSpPr>
          <p:nvPr/>
        </p:nvGrpSpPr>
        <p:grpSpPr bwMode="auto">
          <a:xfrm>
            <a:off x="4800600" y="4191000"/>
            <a:ext cx="3292475" cy="1127125"/>
            <a:chOff x="3024" y="2640"/>
            <a:chExt cx="2074" cy="710"/>
          </a:xfrm>
        </p:grpSpPr>
        <p:grpSp>
          <p:nvGrpSpPr>
            <p:cNvPr id="10" name="Group 392"/>
            <p:cNvGrpSpPr>
              <a:grpSpLocks/>
            </p:cNvGrpSpPr>
            <p:nvPr/>
          </p:nvGrpSpPr>
          <p:grpSpPr bwMode="auto">
            <a:xfrm>
              <a:off x="3024" y="2640"/>
              <a:ext cx="2074" cy="710"/>
              <a:chOff x="3024" y="2640"/>
              <a:chExt cx="2074" cy="710"/>
            </a:xfrm>
          </p:grpSpPr>
          <p:grpSp>
            <p:nvGrpSpPr>
              <p:cNvPr id="11" name="Group 169"/>
              <p:cNvGrpSpPr>
                <a:grpSpLocks/>
              </p:cNvGrpSpPr>
              <p:nvPr/>
            </p:nvGrpSpPr>
            <p:grpSpPr bwMode="auto">
              <a:xfrm>
                <a:off x="3024" y="2640"/>
                <a:ext cx="1232" cy="710"/>
                <a:chOff x="4464" y="2016"/>
                <a:chExt cx="1232" cy="710"/>
              </a:xfrm>
            </p:grpSpPr>
            <p:sp>
              <p:nvSpPr>
                <p:cNvPr id="9507" name="AutoShape 170"/>
                <p:cNvSpPr>
                  <a:spLocks noChangeArrowheads="1"/>
                </p:cNvSpPr>
                <p:nvPr/>
              </p:nvSpPr>
              <p:spPr bwMode="auto">
                <a:xfrm>
                  <a:off x="4464" y="2024"/>
                  <a:ext cx="1232" cy="702"/>
                </a:xfrm>
                <a:prstGeom prst="roundRect">
                  <a:avLst>
                    <a:gd name="adj" fmla="val 19801"/>
                  </a:avLst>
                </a:prstGeom>
                <a:noFill/>
                <a:ln w="76200">
                  <a:solidFill>
                    <a:srgbClr val="FF66CC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508" name="AutoShape 171"/>
                <p:cNvSpPr>
                  <a:spLocks noChangeArrowheads="1"/>
                </p:cNvSpPr>
                <p:nvPr/>
              </p:nvSpPr>
              <p:spPr bwMode="auto">
                <a:xfrm>
                  <a:off x="4506" y="2064"/>
                  <a:ext cx="1152" cy="624"/>
                </a:xfrm>
                <a:prstGeom prst="roundRect">
                  <a:avLst>
                    <a:gd name="adj" fmla="val 16667"/>
                  </a:avLst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509" name="AutoShape 172"/>
                <p:cNvSpPr>
                  <a:spLocks noChangeArrowheads="1"/>
                </p:cNvSpPr>
                <p:nvPr/>
              </p:nvSpPr>
              <p:spPr bwMode="auto">
                <a:xfrm>
                  <a:off x="4480" y="2040"/>
                  <a:ext cx="1200" cy="670"/>
                </a:xfrm>
                <a:prstGeom prst="roundRect">
                  <a:avLst>
                    <a:gd name="adj" fmla="val 19403"/>
                  </a:avLst>
                </a:prstGeom>
                <a:noFill/>
                <a:ln w="12700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60589" name="AutoShape 173"/>
                <p:cNvSpPr>
                  <a:spLocks noChangeArrowheads="1"/>
                </p:cNvSpPr>
                <p:nvPr/>
              </p:nvSpPr>
              <p:spPr bwMode="auto">
                <a:xfrm>
                  <a:off x="4528" y="2088"/>
                  <a:ext cx="1106" cy="578"/>
                </a:xfrm>
                <a:prstGeom prst="roundRect">
                  <a:avLst>
                    <a:gd name="adj" fmla="val 15227"/>
                  </a:avLst>
                </a:prstGeom>
                <a:gradFill rotWithShape="0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0590" name="AutoShape 174"/>
                <p:cNvSpPr>
                  <a:spLocks noChangeArrowheads="1"/>
                </p:cNvSpPr>
                <p:nvPr/>
              </p:nvSpPr>
              <p:spPr bwMode="auto">
                <a:xfrm>
                  <a:off x="5034" y="2016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FF6600"/>
                    </a:gs>
                    <a:gs pos="100000">
                      <a:srgbClr val="8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9512" name="Freeform 175"/>
                <p:cNvSpPr>
                  <a:spLocks/>
                </p:cNvSpPr>
                <p:nvPr/>
              </p:nvSpPr>
              <p:spPr bwMode="auto">
                <a:xfrm>
                  <a:off x="4936" y="2208"/>
                  <a:ext cx="56" cy="144"/>
                </a:xfrm>
                <a:custGeom>
                  <a:avLst/>
                  <a:gdLst>
                    <a:gd name="T0" fmla="*/ 8 w 56"/>
                    <a:gd name="T1" fmla="*/ 216 h 96"/>
                    <a:gd name="T2" fmla="*/ 8 w 56"/>
                    <a:gd name="T3" fmla="*/ 108 h 96"/>
                    <a:gd name="T4" fmla="*/ 56 w 56"/>
                    <a:gd name="T5" fmla="*/ 0 h 96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6" h="96">
                      <a:moveTo>
                        <a:pt x="8" y="96"/>
                      </a:moveTo>
                      <a:cubicBezTo>
                        <a:pt x="4" y="79"/>
                        <a:pt x="0" y="63"/>
                        <a:pt x="8" y="48"/>
                      </a:cubicBezTo>
                      <a:cubicBezTo>
                        <a:pt x="15" y="32"/>
                        <a:pt x="35" y="16"/>
                        <a:pt x="56" y="0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80808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513" name="Freeform 176"/>
                <p:cNvSpPr>
                  <a:spLocks/>
                </p:cNvSpPr>
                <p:nvPr/>
              </p:nvSpPr>
              <p:spPr bwMode="auto">
                <a:xfrm>
                  <a:off x="5176" y="2208"/>
                  <a:ext cx="104" cy="96"/>
                </a:xfrm>
                <a:custGeom>
                  <a:avLst/>
                  <a:gdLst>
                    <a:gd name="T0" fmla="*/ 28 w 56"/>
                    <a:gd name="T1" fmla="*/ 0 h 96"/>
                    <a:gd name="T2" fmla="*/ 28 w 56"/>
                    <a:gd name="T3" fmla="*/ 48 h 96"/>
                    <a:gd name="T4" fmla="*/ 193 w 56"/>
                    <a:gd name="T5" fmla="*/ 96 h 96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6" h="96">
                      <a:moveTo>
                        <a:pt x="8" y="0"/>
                      </a:moveTo>
                      <a:cubicBezTo>
                        <a:pt x="4" y="16"/>
                        <a:pt x="0" y="32"/>
                        <a:pt x="8" y="48"/>
                      </a:cubicBezTo>
                      <a:cubicBezTo>
                        <a:pt x="15" y="63"/>
                        <a:pt x="35" y="79"/>
                        <a:pt x="56" y="96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80808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514" name="Freeform 177"/>
                <p:cNvSpPr>
                  <a:spLocks/>
                </p:cNvSpPr>
                <p:nvPr/>
              </p:nvSpPr>
              <p:spPr bwMode="auto">
                <a:xfrm>
                  <a:off x="5040" y="2448"/>
                  <a:ext cx="144" cy="55"/>
                </a:xfrm>
                <a:custGeom>
                  <a:avLst/>
                  <a:gdLst>
                    <a:gd name="T0" fmla="*/ 216 w 96"/>
                    <a:gd name="T1" fmla="*/ 0 h 55"/>
                    <a:gd name="T2" fmla="*/ 108 w 96"/>
                    <a:gd name="T3" fmla="*/ 48 h 55"/>
                    <a:gd name="T4" fmla="*/ 0 w 96"/>
                    <a:gd name="T5" fmla="*/ 48 h 55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96" h="55">
                      <a:moveTo>
                        <a:pt x="96" y="0"/>
                      </a:moveTo>
                      <a:cubicBezTo>
                        <a:pt x="79" y="20"/>
                        <a:pt x="63" y="40"/>
                        <a:pt x="48" y="48"/>
                      </a:cubicBezTo>
                      <a:cubicBezTo>
                        <a:pt x="32" y="55"/>
                        <a:pt x="16" y="51"/>
                        <a:pt x="0" y="48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80808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515" name="Freeform 178"/>
                <p:cNvSpPr>
                  <a:spLocks/>
                </p:cNvSpPr>
                <p:nvPr/>
              </p:nvSpPr>
              <p:spPr bwMode="auto">
                <a:xfrm>
                  <a:off x="5088" y="2112"/>
                  <a:ext cx="144" cy="48"/>
                </a:xfrm>
                <a:custGeom>
                  <a:avLst/>
                  <a:gdLst>
                    <a:gd name="T0" fmla="*/ 0 w 96"/>
                    <a:gd name="T1" fmla="*/ 48 h 48"/>
                    <a:gd name="T2" fmla="*/ 108 w 96"/>
                    <a:gd name="T3" fmla="*/ 0 h 48"/>
                    <a:gd name="T4" fmla="*/ 216 w 96"/>
                    <a:gd name="T5" fmla="*/ 48 h 4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96" h="48">
                      <a:moveTo>
                        <a:pt x="0" y="48"/>
                      </a:moveTo>
                      <a:cubicBezTo>
                        <a:pt x="16" y="24"/>
                        <a:pt x="32" y="0"/>
                        <a:pt x="48" y="0"/>
                      </a:cubicBezTo>
                      <a:cubicBezTo>
                        <a:pt x="64" y="0"/>
                        <a:pt x="80" y="24"/>
                        <a:pt x="96" y="48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80808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516" name="Freeform 179"/>
                <p:cNvSpPr>
                  <a:spLocks/>
                </p:cNvSpPr>
                <p:nvPr/>
              </p:nvSpPr>
              <p:spPr bwMode="auto">
                <a:xfrm>
                  <a:off x="5232" y="2352"/>
                  <a:ext cx="67" cy="144"/>
                </a:xfrm>
                <a:custGeom>
                  <a:avLst/>
                  <a:gdLst>
                    <a:gd name="T0" fmla="*/ 0 w 19"/>
                    <a:gd name="T1" fmla="*/ 0 h 92"/>
                    <a:gd name="T2" fmla="*/ 222 w 19"/>
                    <a:gd name="T3" fmla="*/ 113 h 92"/>
                    <a:gd name="T4" fmla="*/ 74 w 19"/>
                    <a:gd name="T5" fmla="*/ 166 h 92"/>
                    <a:gd name="T6" fmla="*/ 123 w 19"/>
                    <a:gd name="T7" fmla="*/ 225 h 9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9" h="92">
                      <a:moveTo>
                        <a:pt x="0" y="0"/>
                      </a:moveTo>
                      <a:cubicBezTo>
                        <a:pt x="8" y="17"/>
                        <a:pt x="17" y="34"/>
                        <a:pt x="18" y="46"/>
                      </a:cubicBezTo>
                      <a:cubicBezTo>
                        <a:pt x="19" y="57"/>
                        <a:pt x="7" y="60"/>
                        <a:pt x="6" y="68"/>
                      </a:cubicBezTo>
                      <a:cubicBezTo>
                        <a:pt x="4" y="75"/>
                        <a:pt x="7" y="83"/>
                        <a:pt x="10" y="92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80808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517" name="Freeform 180"/>
                <p:cNvSpPr>
                  <a:spLocks/>
                </p:cNvSpPr>
                <p:nvPr/>
              </p:nvSpPr>
              <p:spPr bwMode="auto">
                <a:xfrm>
                  <a:off x="4896" y="2400"/>
                  <a:ext cx="118" cy="84"/>
                </a:xfrm>
                <a:custGeom>
                  <a:avLst/>
                  <a:gdLst>
                    <a:gd name="T0" fmla="*/ 0 w 70"/>
                    <a:gd name="T1" fmla="*/ 0 h 84"/>
                    <a:gd name="T2" fmla="*/ 142 w 70"/>
                    <a:gd name="T3" fmla="*/ 28 h 84"/>
                    <a:gd name="T4" fmla="*/ 165 w 70"/>
                    <a:gd name="T5" fmla="*/ 66 h 84"/>
                    <a:gd name="T6" fmla="*/ 199 w 70"/>
                    <a:gd name="T7" fmla="*/ 84 h 84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70" h="84">
                      <a:moveTo>
                        <a:pt x="0" y="0"/>
                      </a:moveTo>
                      <a:cubicBezTo>
                        <a:pt x="20" y="8"/>
                        <a:pt x="40" y="17"/>
                        <a:pt x="50" y="28"/>
                      </a:cubicBezTo>
                      <a:cubicBezTo>
                        <a:pt x="59" y="38"/>
                        <a:pt x="54" y="56"/>
                        <a:pt x="58" y="66"/>
                      </a:cubicBezTo>
                      <a:cubicBezTo>
                        <a:pt x="61" y="75"/>
                        <a:pt x="65" y="79"/>
                        <a:pt x="70" y="84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80808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518" name="Freeform 181"/>
                <p:cNvSpPr>
                  <a:spLocks/>
                </p:cNvSpPr>
                <p:nvPr/>
              </p:nvSpPr>
              <p:spPr bwMode="auto">
                <a:xfrm rot="-1812476">
                  <a:off x="5328" y="2256"/>
                  <a:ext cx="304" cy="93"/>
                </a:xfrm>
                <a:custGeom>
                  <a:avLst/>
                  <a:gdLst>
                    <a:gd name="T0" fmla="*/ 0 w 372"/>
                    <a:gd name="T1" fmla="*/ 76 h 114"/>
                    <a:gd name="T2" fmla="*/ 19 w 372"/>
                    <a:gd name="T3" fmla="*/ 68 h 114"/>
                    <a:gd name="T4" fmla="*/ 24 w 372"/>
                    <a:gd name="T5" fmla="*/ 67 h 114"/>
                    <a:gd name="T6" fmla="*/ 63 w 372"/>
                    <a:gd name="T7" fmla="*/ 65 h 114"/>
                    <a:gd name="T8" fmla="*/ 107 w 372"/>
                    <a:gd name="T9" fmla="*/ 38 h 114"/>
                    <a:gd name="T10" fmla="*/ 123 w 372"/>
                    <a:gd name="T11" fmla="*/ 25 h 114"/>
                    <a:gd name="T12" fmla="*/ 158 w 372"/>
                    <a:gd name="T13" fmla="*/ 25 h 114"/>
                    <a:gd name="T14" fmla="*/ 214 w 372"/>
                    <a:gd name="T15" fmla="*/ 0 h 114"/>
                    <a:gd name="T16" fmla="*/ 248 w 372"/>
                    <a:gd name="T17" fmla="*/ 4 h 11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372" h="114">
                      <a:moveTo>
                        <a:pt x="0" y="114"/>
                      </a:moveTo>
                      <a:cubicBezTo>
                        <a:pt x="16" y="102"/>
                        <a:pt x="7" y="107"/>
                        <a:pt x="28" y="102"/>
                      </a:cubicBezTo>
                      <a:cubicBezTo>
                        <a:pt x="30" y="101"/>
                        <a:pt x="36" y="100"/>
                        <a:pt x="36" y="100"/>
                      </a:cubicBezTo>
                      <a:cubicBezTo>
                        <a:pt x="56" y="102"/>
                        <a:pt x="74" y="100"/>
                        <a:pt x="94" y="98"/>
                      </a:cubicBezTo>
                      <a:cubicBezTo>
                        <a:pt x="119" y="89"/>
                        <a:pt x="138" y="70"/>
                        <a:pt x="160" y="56"/>
                      </a:cubicBezTo>
                      <a:cubicBezTo>
                        <a:pt x="165" y="44"/>
                        <a:pt x="172" y="40"/>
                        <a:pt x="184" y="38"/>
                      </a:cubicBezTo>
                      <a:cubicBezTo>
                        <a:pt x="201" y="42"/>
                        <a:pt x="217" y="40"/>
                        <a:pt x="236" y="38"/>
                      </a:cubicBezTo>
                      <a:cubicBezTo>
                        <a:pt x="269" y="44"/>
                        <a:pt x="302" y="26"/>
                        <a:pt x="320" y="0"/>
                      </a:cubicBezTo>
                      <a:cubicBezTo>
                        <a:pt x="336" y="1"/>
                        <a:pt x="355" y="6"/>
                        <a:pt x="372" y="6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sp>
            <p:nvSpPr>
              <p:cNvPr id="9506" name="Freeform 388"/>
              <p:cNvSpPr>
                <a:spLocks/>
              </p:cNvSpPr>
              <p:nvPr/>
            </p:nvSpPr>
            <p:spPr bwMode="auto">
              <a:xfrm flipH="1">
                <a:off x="4330" y="2816"/>
                <a:ext cx="768" cy="167"/>
              </a:xfrm>
              <a:custGeom>
                <a:avLst/>
                <a:gdLst>
                  <a:gd name="T0" fmla="*/ 0 w 768"/>
                  <a:gd name="T1" fmla="*/ 0 h 167"/>
                  <a:gd name="T2" fmla="*/ 144 w 768"/>
                  <a:gd name="T3" fmla="*/ 144 h 167"/>
                  <a:gd name="T4" fmla="*/ 768 w 768"/>
                  <a:gd name="T5" fmla="*/ 144 h 1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68" h="167">
                    <a:moveTo>
                      <a:pt x="0" y="0"/>
                    </a:moveTo>
                    <a:cubicBezTo>
                      <a:pt x="8" y="60"/>
                      <a:pt x="16" y="120"/>
                      <a:pt x="144" y="144"/>
                    </a:cubicBezTo>
                    <a:cubicBezTo>
                      <a:pt x="271" y="167"/>
                      <a:pt x="519" y="155"/>
                      <a:pt x="768" y="144"/>
                    </a:cubicBezTo>
                  </a:path>
                </a:pathLst>
              </a:custGeom>
              <a:noFill/>
              <a:ln w="76200" cap="flat" cmpd="sng">
                <a:solidFill>
                  <a:schemeClr val="folHlink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12" name="Group 182"/>
            <p:cNvGrpSpPr>
              <a:grpSpLocks/>
            </p:cNvGrpSpPr>
            <p:nvPr/>
          </p:nvGrpSpPr>
          <p:grpSpPr bwMode="auto">
            <a:xfrm>
              <a:off x="3120" y="2736"/>
              <a:ext cx="822" cy="505"/>
              <a:chOff x="4560" y="2103"/>
              <a:chExt cx="822" cy="505"/>
            </a:xfrm>
          </p:grpSpPr>
          <p:sp>
            <p:nvSpPr>
              <p:cNvPr id="9499" name="Freeform 183"/>
              <p:cNvSpPr>
                <a:spLocks/>
              </p:cNvSpPr>
              <p:nvPr/>
            </p:nvSpPr>
            <p:spPr bwMode="auto">
              <a:xfrm rot="-3926113">
                <a:off x="4935" y="2313"/>
                <a:ext cx="304" cy="93"/>
              </a:xfrm>
              <a:custGeom>
                <a:avLst/>
                <a:gdLst>
                  <a:gd name="T0" fmla="*/ 0 w 372"/>
                  <a:gd name="T1" fmla="*/ 76 h 114"/>
                  <a:gd name="T2" fmla="*/ 19 w 372"/>
                  <a:gd name="T3" fmla="*/ 68 h 114"/>
                  <a:gd name="T4" fmla="*/ 24 w 372"/>
                  <a:gd name="T5" fmla="*/ 67 h 114"/>
                  <a:gd name="T6" fmla="*/ 63 w 372"/>
                  <a:gd name="T7" fmla="*/ 65 h 114"/>
                  <a:gd name="T8" fmla="*/ 107 w 372"/>
                  <a:gd name="T9" fmla="*/ 38 h 114"/>
                  <a:gd name="T10" fmla="*/ 123 w 372"/>
                  <a:gd name="T11" fmla="*/ 25 h 114"/>
                  <a:gd name="T12" fmla="*/ 158 w 372"/>
                  <a:gd name="T13" fmla="*/ 25 h 114"/>
                  <a:gd name="T14" fmla="*/ 214 w 372"/>
                  <a:gd name="T15" fmla="*/ 0 h 114"/>
                  <a:gd name="T16" fmla="*/ 248 w 372"/>
                  <a:gd name="T17" fmla="*/ 4 h 1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72" h="114">
                    <a:moveTo>
                      <a:pt x="0" y="114"/>
                    </a:moveTo>
                    <a:cubicBezTo>
                      <a:pt x="16" y="102"/>
                      <a:pt x="7" y="107"/>
                      <a:pt x="28" y="102"/>
                    </a:cubicBezTo>
                    <a:cubicBezTo>
                      <a:pt x="30" y="101"/>
                      <a:pt x="36" y="100"/>
                      <a:pt x="36" y="100"/>
                    </a:cubicBezTo>
                    <a:cubicBezTo>
                      <a:pt x="56" y="102"/>
                      <a:pt x="74" y="100"/>
                      <a:pt x="94" y="98"/>
                    </a:cubicBezTo>
                    <a:cubicBezTo>
                      <a:pt x="119" y="89"/>
                      <a:pt x="138" y="70"/>
                      <a:pt x="160" y="56"/>
                    </a:cubicBezTo>
                    <a:cubicBezTo>
                      <a:pt x="165" y="44"/>
                      <a:pt x="172" y="40"/>
                      <a:pt x="184" y="38"/>
                    </a:cubicBezTo>
                    <a:cubicBezTo>
                      <a:pt x="201" y="42"/>
                      <a:pt x="217" y="40"/>
                      <a:pt x="236" y="38"/>
                    </a:cubicBezTo>
                    <a:cubicBezTo>
                      <a:pt x="269" y="44"/>
                      <a:pt x="302" y="26"/>
                      <a:pt x="320" y="0"/>
                    </a:cubicBezTo>
                    <a:cubicBezTo>
                      <a:pt x="336" y="1"/>
                      <a:pt x="355" y="6"/>
                      <a:pt x="372" y="6"/>
                    </a:cubicBezTo>
                  </a:path>
                </a:pathLst>
              </a:custGeom>
              <a:noFill/>
              <a:ln w="57150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500" name="Freeform 184"/>
              <p:cNvSpPr>
                <a:spLocks/>
              </p:cNvSpPr>
              <p:nvPr/>
            </p:nvSpPr>
            <p:spPr bwMode="auto">
              <a:xfrm rot="-1812476">
                <a:off x="4560" y="2208"/>
                <a:ext cx="304" cy="93"/>
              </a:xfrm>
              <a:custGeom>
                <a:avLst/>
                <a:gdLst>
                  <a:gd name="T0" fmla="*/ 0 w 372"/>
                  <a:gd name="T1" fmla="*/ 76 h 114"/>
                  <a:gd name="T2" fmla="*/ 19 w 372"/>
                  <a:gd name="T3" fmla="*/ 68 h 114"/>
                  <a:gd name="T4" fmla="*/ 24 w 372"/>
                  <a:gd name="T5" fmla="*/ 67 h 114"/>
                  <a:gd name="T6" fmla="*/ 63 w 372"/>
                  <a:gd name="T7" fmla="*/ 65 h 114"/>
                  <a:gd name="T8" fmla="*/ 107 w 372"/>
                  <a:gd name="T9" fmla="*/ 38 h 114"/>
                  <a:gd name="T10" fmla="*/ 123 w 372"/>
                  <a:gd name="T11" fmla="*/ 25 h 114"/>
                  <a:gd name="T12" fmla="*/ 158 w 372"/>
                  <a:gd name="T13" fmla="*/ 25 h 114"/>
                  <a:gd name="T14" fmla="*/ 214 w 372"/>
                  <a:gd name="T15" fmla="*/ 0 h 114"/>
                  <a:gd name="T16" fmla="*/ 248 w 372"/>
                  <a:gd name="T17" fmla="*/ 4 h 1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72" h="114">
                    <a:moveTo>
                      <a:pt x="0" y="114"/>
                    </a:moveTo>
                    <a:cubicBezTo>
                      <a:pt x="16" y="102"/>
                      <a:pt x="7" y="107"/>
                      <a:pt x="28" y="102"/>
                    </a:cubicBezTo>
                    <a:cubicBezTo>
                      <a:pt x="30" y="101"/>
                      <a:pt x="36" y="100"/>
                      <a:pt x="36" y="100"/>
                    </a:cubicBezTo>
                    <a:cubicBezTo>
                      <a:pt x="56" y="102"/>
                      <a:pt x="74" y="100"/>
                      <a:pt x="94" y="98"/>
                    </a:cubicBezTo>
                    <a:cubicBezTo>
                      <a:pt x="119" y="89"/>
                      <a:pt x="138" y="70"/>
                      <a:pt x="160" y="56"/>
                    </a:cubicBezTo>
                    <a:cubicBezTo>
                      <a:pt x="165" y="44"/>
                      <a:pt x="172" y="40"/>
                      <a:pt x="184" y="38"/>
                    </a:cubicBezTo>
                    <a:cubicBezTo>
                      <a:pt x="201" y="42"/>
                      <a:pt x="217" y="40"/>
                      <a:pt x="236" y="38"/>
                    </a:cubicBezTo>
                    <a:cubicBezTo>
                      <a:pt x="269" y="44"/>
                      <a:pt x="302" y="26"/>
                      <a:pt x="320" y="0"/>
                    </a:cubicBezTo>
                    <a:cubicBezTo>
                      <a:pt x="336" y="1"/>
                      <a:pt x="355" y="6"/>
                      <a:pt x="372" y="6"/>
                    </a:cubicBezTo>
                  </a:path>
                </a:pathLst>
              </a:custGeom>
              <a:noFill/>
              <a:ln w="57150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501" name="Freeform 185"/>
              <p:cNvSpPr>
                <a:spLocks/>
              </p:cNvSpPr>
              <p:nvPr/>
            </p:nvSpPr>
            <p:spPr bwMode="auto">
              <a:xfrm rot="-4240709">
                <a:off x="5079" y="2409"/>
                <a:ext cx="304" cy="93"/>
              </a:xfrm>
              <a:custGeom>
                <a:avLst/>
                <a:gdLst>
                  <a:gd name="T0" fmla="*/ 0 w 372"/>
                  <a:gd name="T1" fmla="*/ 76 h 114"/>
                  <a:gd name="T2" fmla="*/ 19 w 372"/>
                  <a:gd name="T3" fmla="*/ 68 h 114"/>
                  <a:gd name="T4" fmla="*/ 24 w 372"/>
                  <a:gd name="T5" fmla="*/ 67 h 114"/>
                  <a:gd name="T6" fmla="*/ 63 w 372"/>
                  <a:gd name="T7" fmla="*/ 65 h 114"/>
                  <a:gd name="T8" fmla="*/ 107 w 372"/>
                  <a:gd name="T9" fmla="*/ 38 h 114"/>
                  <a:gd name="T10" fmla="*/ 123 w 372"/>
                  <a:gd name="T11" fmla="*/ 25 h 114"/>
                  <a:gd name="T12" fmla="*/ 158 w 372"/>
                  <a:gd name="T13" fmla="*/ 25 h 114"/>
                  <a:gd name="T14" fmla="*/ 214 w 372"/>
                  <a:gd name="T15" fmla="*/ 0 h 114"/>
                  <a:gd name="T16" fmla="*/ 248 w 372"/>
                  <a:gd name="T17" fmla="*/ 4 h 1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72" h="114">
                    <a:moveTo>
                      <a:pt x="0" y="114"/>
                    </a:moveTo>
                    <a:cubicBezTo>
                      <a:pt x="16" y="102"/>
                      <a:pt x="7" y="107"/>
                      <a:pt x="28" y="102"/>
                    </a:cubicBezTo>
                    <a:cubicBezTo>
                      <a:pt x="30" y="101"/>
                      <a:pt x="36" y="100"/>
                      <a:pt x="36" y="100"/>
                    </a:cubicBezTo>
                    <a:cubicBezTo>
                      <a:pt x="56" y="102"/>
                      <a:pt x="74" y="100"/>
                      <a:pt x="94" y="98"/>
                    </a:cubicBezTo>
                    <a:cubicBezTo>
                      <a:pt x="119" y="89"/>
                      <a:pt x="138" y="70"/>
                      <a:pt x="160" y="56"/>
                    </a:cubicBezTo>
                    <a:cubicBezTo>
                      <a:pt x="165" y="44"/>
                      <a:pt x="172" y="40"/>
                      <a:pt x="184" y="38"/>
                    </a:cubicBezTo>
                    <a:cubicBezTo>
                      <a:pt x="201" y="42"/>
                      <a:pt x="217" y="40"/>
                      <a:pt x="236" y="38"/>
                    </a:cubicBezTo>
                    <a:cubicBezTo>
                      <a:pt x="269" y="44"/>
                      <a:pt x="302" y="26"/>
                      <a:pt x="320" y="0"/>
                    </a:cubicBezTo>
                    <a:cubicBezTo>
                      <a:pt x="336" y="1"/>
                      <a:pt x="355" y="6"/>
                      <a:pt x="372" y="6"/>
                    </a:cubicBezTo>
                  </a:path>
                </a:pathLst>
              </a:custGeom>
              <a:noFill/>
              <a:ln w="57150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502" name="Freeform 186"/>
              <p:cNvSpPr>
                <a:spLocks/>
              </p:cNvSpPr>
              <p:nvPr/>
            </p:nvSpPr>
            <p:spPr bwMode="auto">
              <a:xfrm rot="-260069">
                <a:off x="4608" y="2352"/>
                <a:ext cx="304" cy="93"/>
              </a:xfrm>
              <a:custGeom>
                <a:avLst/>
                <a:gdLst>
                  <a:gd name="T0" fmla="*/ 0 w 372"/>
                  <a:gd name="T1" fmla="*/ 76 h 114"/>
                  <a:gd name="T2" fmla="*/ 19 w 372"/>
                  <a:gd name="T3" fmla="*/ 68 h 114"/>
                  <a:gd name="T4" fmla="*/ 24 w 372"/>
                  <a:gd name="T5" fmla="*/ 67 h 114"/>
                  <a:gd name="T6" fmla="*/ 63 w 372"/>
                  <a:gd name="T7" fmla="*/ 65 h 114"/>
                  <a:gd name="T8" fmla="*/ 107 w 372"/>
                  <a:gd name="T9" fmla="*/ 38 h 114"/>
                  <a:gd name="T10" fmla="*/ 123 w 372"/>
                  <a:gd name="T11" fmla="*/ 25 h 114"/>
                  <a:gd name="T12" fmla="*/ 158 w 372"/>
                  <a:gd name="T13" fmla="*/ 25 h 114"/>
                  <a:gd name="T14" fmla="*/ 214 w 372"/>
                  <a:gd name="T15" fmla="*/ 0 h 114"/>
                  <a:gd name="T16" fmla="*/ 248 w 372"/>
                  <a:gd name="T17" fmla="*/ 4 h 1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72" h="114">
                    <a:moveTo>
                      <a:pt x="0" y="114"/>
                    </a:moveTo>
                    <a:cubicBezTo>
                      <a:pt x="16" y="102"/>
                      <a:pt x="7" y="107"/>
                      <a:pt x="28" y="102"/>
                    </a:cubicBezTo>
                    <a:cubicBezTo>
                      <a:pt x="30" y="101"/>
                      <a:pt x="36" y="100"/>
                      <a:pt x="36" y="100"/>
                    </a:cubicBezTo>
                    <a:cubicBezTo>
                      <a:pt x="56" y="102"/>
                      <a:pt x="74" y="100"/>
                      <a:pt x="94" y="98"/>
                    </a:cubicBezTo>
                    <a:cubicBezTo>
                      <a:pt x="119" y="89"/>
                      <a:pt x="138" y="70"/>
                      <a:pt x="160" y="56"/>
                    </a:cubicBezTo>
                    <a:cubicBezTo>
                      <a:pt x="165" y="44"/>
                      <a:pt x="172" y="40"/>
                      <a:pt x="184" y="38"/>
                    </a:cubicBezTo>
                    <a:cubicBezTo>
                      <a:pt x="201" y="42"/>
                      <a:pt x="217" y="40"/>
                      <a:pt x="236" y="38"/>
                    </a:cubicBezTo>
                    <a:cubicBezTo>
                      <a:pt x="269" y="44"/>
                      <a:pt x="302" y="26"/>
                      <a:pt x="320" y="0"/>
                    </a:cubicBezTo>
                    <a:cubicBezTo>
                      <a:pt x="336" y="1"/>
                      <a:pt x="355" y="6"/>
                      <a:pt x="372" y="6"/>
                    </a:cubicBezTo>
                  </a:path>
                </a:pathLst>
              </a:custGeom>
              <a:noFill/>
              <a:ln w="57150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503" name="Freeform 187"/>
              <p:cNvSpPr>
                <a:spLocks/>
              </p:cNvSpPr>
              <p:nvPr/>
            </p:nvSpPr>
            <p:spPr bwMode="auto">
              <a:xfrm rot="-4240709">
                <a:off x="5184" y="2208"/>
                <a:ext cx="304" cy="93"/>
              </a:xfrm>
              <a:custGeom>
                <a:avLst/>
                <a:gdLst>
                  <a:gd name="T0" fmla="*/ 0 w 372"/>
                  <a:gd name="T1" fmla="*/ 76 h 114"/>
                  <a:gd name="T2" fmla="*/ 19 w 372"/>
                  <a:gd name="T3" fmla="*/ 68 h 114"/>
                  <a:gd name="T4" fmla="*/ 24 w 372"/>
                  <a:gd name="T5" fmla="*/ 67 h 114"/>
                  <a:gd name="T6" fmla="*/ 63 w 372"/>
                  <a:gd name="T7" fmla="*/ 65 h 114"/>
                  <a:gd name="T8" fmla="*/ 107 w 372"/>
                  <a:gd name="T9" fmla="*/ 38 h 114"/>
                  <a:gd name="T10" fmla="*/ 123 w 372"/>
                  <a:gd name="T11" fmla="*/ 25 h 114"/>
                  <a:gd name="T12" fmla="*/ 158 w 372"/>
                  <a:gd name="T13" fmla="*/ 25 h 114"/>
                  <a:gd name="T14" fmla="*/ 214 w 372"/>
                  <a:gd name="T15" fmla="*/ 0 h 114"/>
                  <a:gd name="T16" fmla="*/ 248 w 372"/>
                  <a:gd name="T17" fmla="*/ 4 h 1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72" h="114">
                    <a:moveTo>
                      <a:pt x="0" y="114"/>
                    </a:moveTo>
                    <a:cubicBezTo>
                      <a:pt x="16" y="102"/>
                      <a:pt x="7" y="107"/>
                      <a:pt x="28" y="102"/>
                    </a:cubicBezTo>
                    <a:cubicBezTo>
                      <a:pt x="30" y="101"/>
                      <a:pt x="36" y="100"/>
                      <a:pt x="36" y="100"/>
                    </a:cubicBezTo>
                    <a:cubicBezTo>
                      <a:pt x="56" y="102"/>
                      <a:pt x="74" y="100"/>
                      <a:pt x="94" y="98"/>
                    </a:cubicBezTo>
                    <a:cubicBezTo>
                      <a:pt x="119" y="89"/>
                      <a:pt x="138" y="70"/>
                      <a:pt x="160" y="56"/>
                    </a:cubicBezTo>
                    <a:cubicBezTo>
                      <a:pt x="165" y="44"/>
                      <a:pt x="172" y="40"/>
                      <a:pt x="184" y="38"/>
                    </a:cubicBezTo>
                    <a:cubicBezTo>
                      <a:pt x="201" y="42"/>
                      <a:pt x="217" y="40"/>
                      <a:pt x="236" y="38"/>
                    </a:cubicBezTo>
                    <a:cubicBezTo>
                      <a:pt x="269" y="44"/>
                      <a:pt x="302" y="26"/>
                      <a:pt x="320" y="0"/>
                    </a:cubicBezTo>
                    <a:cubicBezTo>
                      <a:pt x="336" y="1"/>
                      <a:pt x="355" y="6"/>
                      <a:pt x="372" y="6"/>
                    </a:cubicBezTo>
                  </a:path>
                </a:pathLst>
              </a:custGeom>
              <a:noFill/>
              <a:ln w="57150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504" name="Freeform 188"/>
              <p:cNvSpPr>
                <a:spLocks/>
              </p:cNvSpPr>
              <p:nvPr/>
            </p:nvSpPr>
            <p:spPr bwMode="auto">
              <a:xfrm rot="-1444762">
                <a:off x="4752" y="2400"/>
                <a:ext cx="304" cy="93"/>
              </a:xfrm>
              <a:custGeom>
                <a:avLst/>
                <a:gdLst>
                  <a:gd name="T0" fmla="*/ 0 w 372"/>
                  <a:gd name="T1" fmla="*/ 76 h 114"/>
                  <a:gd name="T2" fmla="*/ 19 w 372"/>
                  <a:gd name="T3" fmla="*/ 68 h 114"/>
                  <a:gd name="T4" fmla="*/ 24 w 372"/>
                  <a:gd name="T5" fmla="*/ 67 h 114"/>
                  <a:gd name="T6" fmla="*/ 63 w 372"/>
                  <a:gd name="T7" fmla="*/ 65 h 114"/>
                  <a:gd name="T8" fmla="*/ 107 w 372"/>
                  <a:gd name="T9" fmla="*/ 38 h 114"/>
                  <a:gd name="T10" fmla="*/ 123 w 372"/>
                  <a:gd name="T11" fmla="*/ 25 h 114"/>
                  <a:gd name="T12" fmla="*/ 158 w 372"/>
                  <a:gd name="T13" fmla="*/ 25 h 114"/>
                  <a:gd name="T14" fmla="*/ 214 w 372"/>
                  <a:gd name="T15" fmla="*/ 0 h 114"/>
                  <a:gd name="T16" fmla="*/ 248 w 372"/>
                  <a:gd name="T17" fmla="*/ 4 h 1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72" h="114">
                    <a:moveTo>
                      <a:pt x="0" y="114"/>
                    </a:moveTo>
                    <a:cubicBezTo>
                      <a:pt x="16" y="102"/>
                      <a:pt x="7" y="107"/>
                      <a:pt x="28" y="102"/>
                    </a:cubicBezTo>
                    <a:cubicBezTo>
                      <a:pt x="30" y="101"/>
                      <a:pt x="36" y="100"/>
                      <a:pt x="36" y="100"/>
                    </a:cubicBezTo>
                    <a:cubicBezTo>
                      <a:pt x="56" y="102"/>
                      <a:pt x="74" y="100"/>
                      <a:pt x="94" y="98"/>
                    </a:cubicBezTo>
                    <a:cubicBezTo>
                      <a:pt x="119" y="89"/>
                      <a:pt x="138" y="70"/>
                      <a:pt x="160" y="56"/>
                    </a:cubicBezTo>
                    <a:cubicBezTo>
                      <a:pt x="165" y="44"/>
                      <a:pt x="172" y="40"/>
                      <a:pt x="184" y="38"/>
                    </a:cubicBezTo>
                    <a:cubicBezTo>
                      <a:pt x="201" y="42"/>
                      <a:pt x="217" y="40"/>
                      <a:pt x="236" y="38"/>
                    </a:cubicBezTo>
                    <a:cubicBezTo>
                      <a:pt x="269" y="44"/>
                      <a:pt x="302" y="26"/>
                      <a:pt x="320" y="0"/>
                    </a:cubicBezTo>
                    <a:cubicBezTo>
                      <a:pt x="336" y="1"/>
                      <a:pt x="355" y="6"/>
                      <a:pt x="372" y="6"/>
                    </a:cubicBezTo>
                  </a:path>
                </a:pathLst>
              </a:custGeom>
              <a:noFill/>
              <a:ln w="57150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</p:grpSp>
      <p:grpSp>
        <p:nvGrpSpPr>
          <p:cNvPr id="13" name="Group 395"/>
          <p:cNvGrpSpPr>
            <a:grpSpLocks/>
          </p:cNvGrpSpPr>
          <p:nvPr/>
        </p:nvGrpSpPr>
        <p:grpSpPr bwMode="auto">
          <a:xfrm>
            <a:off x="228600" y="5410200"/>
            <a:ext cx="3276600" cy="1127125"/>
            <a:chOff x="144" y="3408"/>
            <a:chExt cx="2064" cy="710"/>
          </a:xfrm>
        </p:grpSpPr>
        <p:grpSp>
          <p:nvGrpSpPr>
            <p:cNvPr id="14" name="Group 253"/>
            <p:cNvGrpSpPr>
              <a:grpSpLocks/>
            </p:cNvGrpSpPr>
            <p:nvPr/>
          </p:nvGrpSpPr>
          <p:grpSpPr bwMode="auto">
            <a:xfrm>
              <a:off x="144" y="3408"/>
              <a:ext cx="1232" cy="710"/>
              <a:chOff x="144" y="3408"/>
              <a:chExt cx="1232" cy="710"/>
            </a:xfrm>
          </p:grpSpPr>
          <p:sp>
            <p:nvSpPr>
              <p:cNvPr id="9492" name="AutoShape 117"/>
              <p:cNvSpPr>
                <a:spLocks noChangeArrowheads="1"/>
              </p:cNvSpPr>
              <p:nvPr/>
            </p:nvSpPr>
            <p:spPr bwMode="auto">
              <a:xfrm>
                <a:off x="144" y="3416"/>
                <a:ext cx="1232" cy="702"/>
              </a:xfrm>
              <a:prstGeom prst="roundRect">
                <a:avLst>
                  <a:gd name="adj" fmla="val 19801"/>
                </a:avLst>
              </a:prstGeom>
              <a:noFill/>
              <a:ln w="76200">
                <a:solidFill>
                  <a:srgbClr val="FF66CC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9493" name="AutoShape 118"/>
              <p:cNvSpPr>
                <a:spLocks noChangeArrowheads="1"/>
              </p:cNvSpPr>
              <p:nvPr/>
            </p:nvSpPr>
            <p:spPr bwMode="auto">
              <a:xfrm>
                <a:off x="186" y="3456"/>
                <a:ext cx="1152" cy="624"/>
              </a:xfrm>
              <a:prstGeom prst="roundRect">
                <a:avLst>
                  <a:gd name="adj" fmla="val 16667"/>
                </a:avLst>
              </a:prstGeom>
              <a:noFill/>
              <a:ln w="762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9494" name="AutoShape 119"/>
              <p:cNvSpPr>
                <a:spLocks noChangeArrowheads="1"/>
              </p:cNvSpPr>
              <p:nvPr/>
            </p:nvSpPr>
            <p:spPr bwMode="auto">
              <a:xfrm>
                <a:off x="160" y="3432"/>
                <a:ext cx="1200" cy="670"/>
              </a:xfrm>
              <a:prstGeom prst="roundRect">
                <a:avLst>
                  <a:gd name="adj" fmla="val 19403"/>
                </a:avLst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60536" name="AutoShape 120"/>
              <p:cNvSpPr>
                <a:spLocks noChangeArrowheads="1"/>
              </p:cNvSpPr>
              <p:nvPr/>
            </p:nvSpPr>
            <p:spPr bwMode="auto">
              <a:xfrm>
                <a:off x="208" y="3480"/>
                <a:ext cx="1106" cy="578"/>
              </a:xfrm>
              <a:prstGeom prst="roundRect">
                <a:avLst>
                  <a:gd name="adj" fmla="val 15227"/>
                </a:avLst>
              </a:prstGeom>
              <a:gradFill rotWithShape="0">
                <a:gsLst>
                  <a:gs pos="0">
                    <a:schemeClr val="tx2"/>
                  </a:gs>
                  <a:gs pos="100000">
                    <a:schemeClr val="tx2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537" name="AutoShape 121"/>
              <p:cNvSpPr>
                <a:spLocks noChangeArrowheads="1"/>
              </p:cNvSpPr>
              <p:nvPr/>
            </p:nvSpPr>
            <p:spPr bwMode="auto">
              <a:xfrm>
                <a:off x="714" y="3408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8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5" name="Group 287"/>
            <p:cNvGrpSpPr>
              <a:grpSpLocks/>
            </p:cNvGrpSpPr>
            <p:nvPr/>
          </p:nvGrpSpPr>
          <p:grpSpPr bwMode="auto">
            <a:xfrm>
              <a:off x="210" y="3504"/>
              <a:ext cx="1090" cy="500"/>
              <a:chOff x="210" y="3504"/>
              <a:chExt cx="1090" cy="500"/>
            </a:xfrm>
          </p:grpSpPr>
          <p:grpSp>
            <p:nvGrpSpPr>
              <p:cNvPr id="16" name="Group 219"/>
              <p:cNvGrpSpPr>
                <a:grpSpLocks/>
              </p:cNvGrpSpPr>
              <p:nvPr/>
            </p:nvGrpSpPr>
            <p:grpSpPr bwMode="auto">
              <a:xfrm>
                <a:off x="336" y="3648"/>
                <a:ext cx="473" cy="356"/>
                <a:chOff x="459" y="852"/>
                <a:chExt cx="473" cy="356"/>
              </a:xfrm>
            </p:grpSpPr>
            <p:sp>
              <p:nvSpPr>
                <p:cNvPr id="9485" name="AutoShape 220"/>
                <p:cNvSpPr>
                  <a:spLocks noChangeArrowheads="1"/>
                </p:cNvSpPr>
                <p:nvPr/>
              </p:nvSpPr>
              <p:spPr bwMode="auto">
                <a:xfrm rot="-5400000">
                  <a:off x="577" y="868"/>
                  <a:ext cx="236" cy="204"/>
                </a:xfrm>
                <a:prstGeom prst="hexagon">
                  <a:avLst>
                    <a:gd name="adj" fmla="val 28922"/>
                    <a:gd name="vf" fmla="val 115470"/>
                  </a:avLst>
                </a:prstGeom>
                <a:solidFill>
                  <a:schemeClr val="accent1"/>
                </a:solidFill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486" name="Freeform 221"/>
                <p:cNvSpPr>
                  <a:spLocks/>
                </p:cNvSpPr>
                <p:nvPr/>
              </p:nvSpPr>
              <p:spPr bwMode="auto">
                <a:xfrm flipH="1">
                  <a:off x="559" y="1131"/>
                  <a:ext cx="106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19 w 256"/>
                    <a:gd name="T3" fmla="*/ 0 h 94"/>
                    <a:gd name="T4" fmla="*/ 44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87" name="Freeform 222"/>
                <p:cNvSpPr>
                  <a:spLocks/>
                </p:cNvSpPr>
                <p:nvPr/>
              </p:nvSpPr>
              <p:spPr bwMode="auto">
                <a:xfrm>
                  <a:off x="723" y="1131"/>
                  <a:ext cx="106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19 w 256"/>
                    <a:gd name="T3" fmla="*/ 0 h 94"/>
                    <a:gd name="T4" fmla="*/ 44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88" name="Freeform 223"/>
                <p:cNvSpPr>
                  <a:spLocks/>
                </p:cNvSpPr>
                <p:nvPr/>
              </p:nvSpPr>
              <p:spPr bwMode="auto">
                <a:xfrm flipH="1">
                  <a:off x="459" y="1131"/>
                  <a:ext cx="209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73 w 256"/>
                    <a:gd name="T3" fmla="*/ 0 h 94"/>
                    <a:gd name="T4" fmla="*/ 171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89" name="Freeform 224"/>
                <p:cNvSpPr>
                  <a:spLocks/>
                </p:cNvSpPr>
                <p:nvPr/>
              </p:nvSpPr>
              <p:spPr bwMode="auto">
                <a:xfrm>
                  <a:off x="723" y="1131"/>
                  <a:ext cx="209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73 w 256"/>
                    <a:gd name="T3" fmla="*/ 0 h 94"/>
                    <a:gd name="T4" fmla="*/ 171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90" name="Freeform 225"/>
                <p:cNvSpPr>
                  <a:spLocks/>
                </p:cNvSpPr>
                <p:nvPr/>
              </p:nvSpPr>
              <p:spPr bwMode="auto">
                <a:xfrm>
                  <a:off x="608" y="902"/>
                  <a:ext cx="152" cy="147"/>
                </a:xfrm>
                <a:custGeom>
                  <a:avLst/>
                  <a:gdLst>
                    <a:gd name="T0" fmla="*/ 124 w 186"/>
                    <a:gd name="T1" fmla="*/ 6 h 179"/>
                    <a:gd name="T2" fmla="*/ 111 w 186"/>
                    <a:gd name="T3" fmla="*/ 5 h 179"/>
                    <a:gd name="T4" fmla="*/ 56 w 186"/>
                    <a:gd name="T5" fmla="*/ 3 h 179"/>
                    <a:gd name="T6" fmla="*/ 23 w 186"/>
                    <a:gd name="T7" fmla="*/ 2 h 179"/>
                    <a:gd name="T8" fmla="*/ 11 w 186"/>
                    <a:gd name="T9" fmla="*/ 9 h 179"/>
                    <a:gd name="T10" fmla="*/ 7 w 186"/>
                    <a:gd name="T11" fmla="*/ 11 h 179"/>
                    <a:gd name="T12" fmla="*/ 13 w 186"/>
                    <a:gd name="T13" fmla="*/ 25 h 179"/>
                    <a:gd name="T14" fmla="*/ 48 w 186"/>
                    <a:gd name="T15" fmla="*/ 37 h 179"/>
                    <a:gd name="T16" fmla="*/ 69 w 186"/>
                    <a:gd name="T17" fmla="*/ 36 h 179"/>
                    <a:gd name="T18" fmla="*/ 87 w 186"/>
                    <a:gd name="T19" fmla="*/ 30 h 179"/>
                    <a:gd name="T20" fmla="*/ 112 w 186"/>
                    <a:gd name="T21" fmla="*/ 34 h 179"/>
                    <a:gd name="T22" fmla="*/ 122 w 186"/>
                    <a:gd name="T23" fmla="*/ 47 h 179"/>
                    <a:gd name="T24" fmla="*/ 86 w 186"/>
                    <a:gd name="T25" fmla="*/ 55 h 179"/>
                    <a:gd name="T26" fmla="*/ 46 w 186"/>
                    <a:gd name="T27" fmla="*/ 53 h 179"/>
                    <a:gd name="T28" fmla="*/ 7 w 186"/>
                    <a:gd name="T29" fmla="*/ 56 h 179"/>
                    <a:gd name="T30" fmla="*/ 0 w 186"/>
                    <a:gd name="T31" fmla="*/ 67 h 179"/>
                    <a:gd name="T32" fmla="*/ 51 w 186"/>
                    <a:gd name="T33" fmla="*/ 87 h 179"/>
                    <a:gd name="T34" fmla="*/ 72 w 186"/>
                    <a:gd name="T35" fmla="*/ 91 h 179"/>
                    <a:gd name="T36" fmla="*/ 96 w 186"/>
                    <a:gd name="T37" fmla="*/ 85 h 179"/>
                    <a:gd name="T38" fmla="*/ 107 w 186"/>
                    <a:gd name="T39" fmla="*/ 87 h 179"/>
                    <a:gd name="T40" fmla="*/ 115 w 186"/>
                    <a:gd name="T41" fmla="*/ 90 h 179"/>
                    <a:gd name="T42" fmla="*/ 122 w 186"/>
                    <a:gd name="T43" fmla="*/ 98 h 179"/>
                    <a:gd name="T44" fmla="*/ 124 w 186"/>
                    <a:gd name="T45" fmla="*/ 106 h 179"/>
                    <a:gd name="T46" fmla="*/ 80 w 186"/>
                    <a:gd name="T47" fmla="*/ 121 h 179"/>
                    <a:gd name="T48" fmla="*/ 42 w 186"/>
                    <a:gd name="T49" fmla="*/ 115 h 179"/>
                    <a:gd name="T50" fmla="*/ 29 w 186"/>
                    <a:gd name="T51" fmla="*/ 117 h 179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86" h="179">
                      <a:moveTo>
                        <a:pt x="186" y="9"/>
                      </a:moveTo>
                      <a:cubicBezTo>
                        <a:pt x="171" y="4"/>
                        <a:pt x="178" y="3"/>
                        <a:pt x="166" y="7"/>
                      </a:cubicBezTo>
                      <a:cubicBezTo>
                        <a:pt x="137" y="5"/>
                        <a:pt x="112" y="6"/>
                        <a:pt x="84" y="5"/>
                      </a:cubicBezTo>
                      <a:cubicBezTo>
                        <a:pt x="66" y="3"/>
                        <a:pt x="51" y="0"/>
                        <a:pt x="34" y="3"/>
                      </a:cubicBezTo>
                      <a:cubicBezTo>
                        <a:pt x="23" y="6"/>
                        <a:pt x="29" y="3"/>
                        <a:pt x="16" y="13"/>
                      </a:cubicBezTo>
                      <a:cubicBezTo>
                        <a:pt x="14" y="14"/>
                        <a:pt x="10" y="17"/>
                        <a:pt x="10" y="17"/>
                      </a:cubicBezTo>
                      <a:cubicBezTo>
                        <a:pt x="7" y="25"/>
                        <a:pt x="11" y="34"/>
                        <a:pt x="20" y="37"/>
                      </a:cubicBezTo>
                      <a:cubicBezTo>
                        <a:pt x="36" y="49"/>
                        <a:pt x="52" y="51"/>
                        <a:pt x="72" y="55"/>
                      </a:cubicBezTo>
                      <a:cubicBezTo>
                        <a:pt x="86" y="52"/>
                        <a:pt x="88" y="51"/>
                        <a:pt x="104" y="53"/>
                      </a:cubicBezTo>
                      <a:cubicBezTo>
                        <a:pt x="112" y="49"/>
                        <a:pt x="130" y="45"/>
                        <a:pt x="130" y="45"/>
                      </a:cubicBezTo>
                      <a:cubicBezTo>
                        <a:pt x="145" y="46"/>
                        <a:pt x="154" y="48"/>
                        <a:pt x="168" y="51"/>
                      </a:cubicBezTo>
                      <a:cubicBezTo>
                        <a:pt x="181" y="64"/>
                        <a:pt x="178" y="57"/>
                        <a:pt x="182" y="69"/>
                      </a:cubicBezTo>
                      <a:cubicBezTo>
                        <a:pt x="176" y="95"/>
                        <a:pt x="157" y="82"/>
                        <a:pt x="128" y="81"/>
                      </a:cubicBezTo>
                      <a:cubicBezTo>
                        <a:pt x="102" y="73"/>
                        <a:pt x="95" y="74"/>
                        <a:pt x="68" y="79"/>
                      </a:cubicBezTo>
                      <a:cubicBezTo>
                        <a:pt x="48" y="76"/>
                        <a:pt x="29" y="78"/>
                        <a:pt x="10" y="83"/>
                      </a:cubicBezTo>
                      <a:cubicBezTo>
                        <a:pt x="4" y="86"/>
                        <a:pt x="0" y="99"/>
                        <a:pt x="0" y="99"/>
                      </a:cubicBezTo>
                      <a:cubicBezTo>
                        <a:pt x="11" y="132"/>
                        <a:pt x="44" y="127"/>
                        <a:pt x="76" y="129"/>
                      </a:cubicBezTo>
                      <a:cubicBezTo>
                        <a:pt x="97" y="134"/>
                        <a:pt x="86" y="132"/>
                        <a:pt x="108" y="135"/>
                      </a:cubicBezTo>
                      <a:cubicBezTo>
                        <a:pt x="120" y="130"/>
                        <a:pt x="131" y="129"/>
                        <a:pt x="144" y="125"/>
                      </a:cubicBezTo>
                      <a:cubicBezTo>
                        <a:pt x="149" y="126"/>
                        <a:pt x="154" y="127"/>
                        <a:pt x="160" y="129"/>
                      </a:cubicBezTo>
                      <a:cubicBezTo>
                        <a:pt x="164" y="130"/>
                        <a:pt x="172" y="133"/>
                        <a:pt x="172" y="133"/>
                      </a:cubicBezTo>
                      <a:cubicBezTo>
                        <a:pt x="175" y="136"/>
                        <a:pt x="179" y="139"/>
                        <a:pt x="182" y="145"/>
                      </a:cubicBezTo>
                      <a:cubicBezTo>
                        <a:pt x="183" y="148"/>
                        <a:pt x="186" y="157"/>
                        <a:pt x="186" y="157"/>
                      </a:cubicBezTo>
                      <a:cubicBezTo>
                        <a:pt x="164" y="171"/>
                        <a:pt x="146" y="175"/>
                        <a:pt x="120" y="179"/>
                      </a:cubicBezTo>
                      <a:cubicBezTo>
                        <a:pt x="100" y="176"/>
                        <a:pt x="83" y="172"/>
                        <a:pt x="64" y="171"/>
                      </a:cubicBezTo>
                      <a:cubicBezTo>
                        <a:pt x="52" y="173"/>
                        <a:pt x="58" y="173"/>
                        <a:pt x="44" y="173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91" name="Rectangle 226"/>
                <p:cNvSpPr>
                  <a:spLocks noChangeArrowheads="1"/>
                </p:cNvSpPr>
                <p:nvPr/>
              </p:nvSpPr>
              <p:spPr bwMode="auto">
                <a:xfrm>
                  <a:off x="667" y="1072"/>
                  <a:ext cx="59" cy="121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</p:grpSp>
          <p:grpSp>
            <p:nvGrpSpPr>
              <p:cNvPr id="17" name="Group 254"/>
              <p:cNvGrpSpPr>
                <a:grpSpLocks/>
              </p:cNvGrpSpPr>
              <p:nvPr/>
            </p:nvGrpSpPr>
            <p:grpSpPr bwMode="auto">
              <a:xfrm>
                <a:off x="480" y="3504"/>
                <a:ext cx="473" cy="356"/>
                <a:chOff x="459" y="852"/>
                <a:chExt cx="473" cy="356"/>
              </a:xfrm>
            </p:grpSpPr>
            <p:sp>
              <p:nvSpPr>
                <p:cNvPr id="9478" name="AutoShape 255"/>
                <p:cNvSpPr>
                  <a:spLocks noChangeArrowheads="1"/>
                </p:cNvSpPr>
                <p:nvPr/>
              </p:nvSpPr>
              <p:spPr bwMode="auto">
                <a:xfrm rot="-5400000">
                  <a:off x="577" y="868"/>
                  <a:ext cx="236" cy="204"/>
                </a:xfrm>
                <a:prstGeom prst="hexagon">
                  <a:avLst>
                    <a:gd name="adj" fmla="val 28922"/>
                    <a:gd name="vf" fmla="val 115470"/>
                  </a:avLst>
                </a:prstGeom>
                <a:solidFill>
                  <a:schemeClr val="accent1"/>
                </a:solidFill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479" name="Freeform 256"/>
                <p:cNvSpPr>
                  <a:spLocks/>
                </p:cNvSpPr>
                <p:nvPr/>
              </p:nvSpPr>
              <p:spPr bwMode="auto">
                <a:xfrm flipH="1">
                  <a:off x="559" y="1131"/>
                  <a:ext cx="106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19 w 256"/>
                    <a:gd name="T3" fmla="*/ 0 h 94"/>
                    <a:gd name="T4" fmla="*/ 44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80" name="Freeform 257"/>
                <p:cNvSpPr>
                  <a:spLocks/>
                </p:cNvSpPr>
                <p:nvPr/>
              </p:nvSpPr>
              <p:spPr bwMode="auto">
                <a:xfrm>
                  <a:off x="723" y="1131"/>
                  <a:ext cx="106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19 w 256"/>
                    <a:gd name="T3" fmla="*/ 0 h 94"/>
                    <a:gd name="T4" fmla="*/ 44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81" name="Freeform 258"/>
                <p:cNvSpPr>
                  <a:spLocks/>
                </p:cNvSpPr>
                <p:nvPr/>
              </p:nvSpPr>
              <p:spPr bwMode="auto">
                <a:xfrm flipH="1">
                  <a:off x="459" y="1131"/>
                  <a:ext cx="209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73 w 256"/>
                    <a:gd name="T3" fmla="*/ 0 h 94"/>
                    <a:gd name="T4" fmla="*/ 171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82" name="Freeform 259"/>
                <p:cNvSpPr>
                  <a:spLocks/>
                </p:cNvSpPr>
                <p:nvPr/>
              </p:nvSpPr>
              <p:spPr bwMode="auto">
                <a:xfrm>
                  <a:off x="723" y="1131"/>
                  <a:ext cx="209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73 w 256"/>
                    <a:gd name="T3" fmla="*/ 0 h 94"/>
                    <a:gd name="T4" fmla="*/ 171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83" name="Freeform 260"/>
                <p:cNvSpPr>
                  <a:spLocks/>
                </p:cNvSpPr>
                <p:nvPr/>
              </p:nvSpPr>
              <p:spPr bwMode="auto">
                <a:xfrm>
                  <a:off x="608" y="902"/>
                  <a:ext cx="152" cy="147"/>
                </a:xfrm>
                <a:custGeom>
                  <a:avLst/>
                  <a:gdLst>
                    <a:gd name="T0" fmla="*/ 124 w 186"/>
                    <a:gd name="T1" fmla="*/ 6 h 179"/>
                    <a:gd name="T2" fmla="*/ 111 w 186"/>
                    <a:gd name="T3" fmla="*/ 5 h 179"/>
                    <a:gd name="T4" fmla="*/ 56 w 186"/>
                    <a:gd name="T5" fmla="*/ 3 h 179"/>
                    <a:gd name="T6" fmla="*/ 23 w 186"/>
                    <a:gd name="T7" fmla="*/ 2 h 179"/>
                    <a:gd name="T8" fmla="*/ 11 w 186"/>
                    <a:gd name="T9" fmla="*/ 9 h 179"/>
                    <a:gd name="T10" fmla="*/ 7 w 186"/>
                    <a:gd name="T11" fmla="*/ 11 h 179"/>
                    <a:gd name="T12" fmla="*/ 13 w 186"/>
                    <a:gd name="T13" fmla="*/ 25 h 179"/>
                    <a:gd name="T14" fmla="*/ 48 w 186"/>
                    <a:gd name="T15" fmla="*/ 37 h 179"/>
                    <a:gd name="T16" fmla="*/ 69 w 186"/>
                    <a:gd name="T17" fmla="*/ 36 h 179"/>
                    <a:gd name="T18" fmla="*/ 87 w 186"/>
                    <a:gd name="T19" fmla="*/ 30 h 179"/>
                    <a:gd name="T20" fmla="*/ 112 w 186"/>
                    <a:gd name="T21" fmla="*/ 34 h 179"/>
                    <a:gd name="T22" fmla="*/ 122 w 186"/>
                    <a:gd name="T23" fmla="*/ 47 h 179"/>
                    <a:gd name="T24" fmla="*/ 86 w 186"/>
                    <a:gd name="T25" fmla="*/ 55 h 179"/>
                    <a:gd name="T26" fmla="*/ 46 w 186"/>
                    <a:gd name="T27" fmla="*/ 53 h 179"/>
                    <a:gd name="T28" fmla="*/ 7 w 186"/>
                    <a:gd name="T29" fmla="*/ 56 h 179"/>
                    <a:gd name="T30" fmla="*/ 0 w 186"/>
                    <a:gd name="T31" fmla="*/ 67 h 179"/>
                    <a:gd name="T32" fmla="*/ 51 w 186"/>
                    <a:gd name="T33" fmla="*/ 87 h 179"/>
                    <a:gd name="T34" fmla="*/ 72 w 186"/>
                    <a:gd name="T35" fmla="*/ 91 h 179"/>
                    <a:gd name="T36" fmla="*/ 96 w 186"/>
                    <a:gd name="T37" fmla="*/ 85 h 179"/>
                    <a:gd name="T38" fmla="*/ 107 w 186"/>
                    <a:gd name="T39" fmla="*/ 87 h 179"/>
                    <a:gd name="T40" fmla="*/ 115 w 186"/>
                    <a:gd name="T41" fmla="*/ 90 h 179"/>
                    <a:gd name="T42" fmla="*/ 122 w 186"/>
                    <a:gd name="T43" fmla="*/ 98 h 179"/>
                    <a:gd name="T44" fmla="*/ 124 w 186"/>
                    <a:gd name="T45" fmla="*/ 106 h 179"/>
                    <a:gd name="T46" fmla="*/ 80 w 186"/>
                    <a:gd name="T47" fmla="*/ 121 h 179"/>
                    <a:gd name="T48" fmla="*/ 42 w 186"/>
                    <a:gd name="T49" fmla="*/ 115 h 179"/>
                    <a:gd name="T50" fmla="*/ 29 w 186"/>
                    <a:gd name="T51" fmla="*/ 117 h 179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86" h="179">
                      <a:moveTo>
                        <a:pt x="186" y="9"/>
                      </a:moveTo>
                      <a:cubicBezTo>
                        <a:pt x="171" y="4"/>
                        <a:pt x="178" y="3"/>
                        <a:pt x="166" y="7"/>
                      </a:cubicBezTo>
                      <a:cubicBezTo>
                        <a:pt x="137" y="5"/>
                        <a:pt x="112" y="6"/>
                        <a:pt x="84" y="5"/>
                      </a:cubicBezTo>
                      <a:cubicBezTo>
                        <a:pt x="66" y="3"/>
                        <a:pt x="51" y="0"/>
                        <a:pt x="34" y="3"/>
                      </a:cubicBezTo>
                      <a:cubicBezTo>
                        <a:pt x="23" y="6"/>
                        <a:pt x="29" y="3"/>
                        <a:pt x="16" y="13"/>
                      </a:cubicBezTo>
                      <a:cubicBezTo>
                        <a:pt x="14" y="14"/>
                        <a:pt x="10" y="17"/>
                        <a:pt x="10" y="17"/>
                      </a:cubicBezTo>
                      <a:cubicBezTo>
                        <a:pt x="7" y="25"/>
                        <a:pt x="11" y="34"/>
                        <a:pt x="20" y="37"/>
                      </a:cubicBezTo>
                      <a:cubicBezTo>
                        <a:pt x="36" y="49"/>
                        <a:pt x="52" y="51"/>
                        <a:pt x="72" y="55"/>
                      </a:cubicBezTo>
                      <a:cubicBezTo>
                        <a:pt x="86" y="52"/>
                        <a:pt x="88" y="51"/>
                        <a:pt x="104" y="53"/>
                      </a:cubicBezTo>
                      <a:cubicBezTo>
                        <a:pt x="112" y="49"/>
                        <a:pt x="130" y="45"/>
                        <a:pt x="130" y="45"/>
                      </a:cubicBezTo>
                      <a:cubicBezTo>
                        <a:pt x="145" y="46"/>
                        <a:pt x="154" y="48"/>
                        <a:pt x="168" y="51"/>
                      </a:cubicBezTo>
                      <a:cubicBezTo>
                        <a:pt x="181" y="64"/>
                        <a:pt x="178" y="57"/>
                        <a:pt x="182" y="69"/>
                      </a:cubicBezTo>
                      <a:cubicBezTo>
                        <a:pt x="176" y="95"/>
                        <a:pt x="157" y="82"/>
                        <a:pt x="128" y="81"/>
                      </a:cubicBezTo>
                      <a:cubicBezTo>
                        <a:pt x="102" y="73"/>
                        <a:pt x="95" y="74"/>
                        <a:pt x="68" y="79"/>
                      </a:cubicBezTo>
                      <a:cubicBezTo>
                        <a:pt x="48" y="76"/>
                        <a:pt x="29" y="78"/>
                        <a:pt x="10" y="83"/>
                      </a:cubicBezTo>
                      <a:cubicBezTo>
                        <a:pt x="4" y="86"/>
                        <a:pt x="0" y="99"/>
                        <a:pt x="0" y="99"/>
                      </a:cubicBezTo>
                      <a:cubicBezTo>
                        <a:pt x="11" y="132"/>
                        <a:pt x="44" y="127"/>
                        <a:pt x="76" y="129"/>
                      </a:cubicBezTo>
                      <a:cubicBezTo>
                        <a:pt x="97" y="134"/>
                        <a:pt x="86" y="132"/>
                        <a:pt x="108" y="135"/>
                      </a:cubicBezTo>
                      <a:cubicBezTo>
                        <a:pt x="120" y="130"/>
                        <a:pt x="131" y="129"/>
                        <a:pt x="144" y="125"/>
                      </a:cubicBezTo>
                      <a:cubicBezTo>
                        <a:pt x="149" y="126"/>
                        <a:pt x="154" y="127"/>
                        <a:pt x="160" y="129"/>
                      </a:cubicBezTo>
                      <a:cubicBezTo>
                        <a:pt x="164" y="130"/>
                        <a:pt x="172" y="133"/>
                        <a:pt x="172" y="133"/>
                      </a:cubicBezTo>
                      <a:cubicBezTo>
                        <a:pt x="175" y="136"/>
                        <a:pt x="179" y="139"/>
                        <a:pt x="182" y="145"/>
                      </a:cubicBezTo>
                      <a:cubicBezTo>
                        <a:pt x="183" y="148"/>
                        <a:pt x="186" y="157"/>
                        <a:pt x="186" y="157"/>
                      </a:cubicBezTo>
                      <a:cubicBezTo>
                        <a:pt x="164" y="171"/>
                        <a:pt x="146" y="175"/>
                        <a:pt x="120" y="179"/>
                      </a:cubicBezTo>
                      <a:cubicBezTo>
                        <a:pt x="100" y="176"/>
                        <a:pt x="83" y="172"/>
                        <a:pt x="64" y="171"/>
                      </a:cubicBezTo>
                      <a:cubicBezTo>
                        <a:pt x="52" y="173"/>
                        <a:pt x="58" y="173"/>
                        <a:pt x="44" y="173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84" name="Rectangle 261"/>
                <p:cNvSpPr>
                  <a:spLocks noChangeArrowheads="1"/>
                </p:cNvSpPr>
                <p:nvPr/>
              </p:nvSpPr>
              <p:spPr bwMode="auto">
                <a:xfrm>
                  <a:off x="667" y="1072"/>
                  <a:ext cx="59" cy="121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</p:grpSp>
          <p:grpSp>
            <p:nvGrpSpPr>
              <p:cNvPr id="18" name="Group 262"/>
              <p:cNvGrpSpPr>
                <a:grpSpLocks/>
              </p:cNvGrpSpPr>
              <p:nvPr/>
            </p:nvGrpSpPr>
            <p:grpSpPr bwMode="auto">
              <a:xfrm>
                <a:off x="738" y="3648"/>
                <a:ext cx="473" cy="356"/>
                <a:chOff x="459" y="852"/>
                <a:chExt cx="473" cy="356"/>
              </a:xfrm>
            </p:grpSpPr>
            <p:sp>
              <p:nvSpPr>
                <p:cNvPr id="9471" name="AutoShape 263"/>
                <p:cNvSpPr>
                  <a:spLocks noChangeArrowheads="1"/>
                </p:cNvSpPr>
                <p:nvPr/>
              </p:nvSpPr>
              <p:spPr bwMode="auto">
                <a:xfrm rot="-5400000">
                  <a:off x="577" y="868"/>
                  <a:ext cx="236" cy="204"/>
                </a:xfrm>
                <a:prstGeom prst="hexagon">
                  <a:avLst>
                    <a:gd name="adj" fmla="val 28922"/>
                    <a:gd name="vf" fmla="val 115470"/>
                  </a:avLst>
                </a:prstGeom>
                <a:solidFill>
                  <a:schemeClr val="accent1"/>
                </a:solidFill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472" name="Freeform 264"/>
                <p:cNvSpPr>
                  <a:spLocks/>
                </p:cNvSpPr>
                <p:nvPr/>
              </p:nvSpPr>
              <p:spPr bwMode="auto">
                <a:xfrm flipH="1">
                  <a:off x="559" y="1131"/>
                  <a:ext cx="106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19 w 256"/>
                    <a:gd name="T3" fmla="*/ 0 h 94"/>
                    <a:gd name="T4" fmla="*/ 44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73" name="Freeform 265"/>
                <p:cNvSpPr>
                  <a:spLocks/>
                </p:cNvSpPr>
                <p:nvPr/>
              </p:nvSpPr>
              <p:spPr bwMode="auto">
                <a:xfrm>
                  <a:off x="723" y="1131"/>
                  <a:ext cx="106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19 w 256"/>
                    <a:gd name="T3" fmla="*/ 0 h 94"/>
                    <a:gd name="T4" fmla="*/ 44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74" name="Freeform 266"/>
                <p:cNvSpPr>
                  <a:spLocks/>
                </p:cNvSpPr>
                <p:nvPr/>
              </p:nvSpPr>
              <p:spPr bwMode="auto">
                <a:xfrm flipH="1">
                  <a:off x="459" y="1131"/>
                  <a:ext cx="209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73 w 256"/>
                    <a:gd name="T3" fmla="*/ 0 h 94"/>
                    <a:gd name="T4" fmla="*/ 171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75" name="Freeform 267"/>
                <p:cNvSpPr>
                  <a:spLocks/>
                </p:cNvSpPr>
                <p:nvPr/>
              </p:nvSpPr>
              <p:spPr bwMode="auto">
                <a:xfrm>
                  <a:off x="723" y="1131"/>
                  <a:ext cx="209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73 w 256"/>
                    <a:gd name="T3" fmla="*/ 0 h 94"/>
                    <a:gd name="T4" fmla="*/ 171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76" name="Freeform 268"/>
                <p:cNvSpPr>
                  <a:spLocks/>
                </p:cNvSpPr>
                <p:nvPr/>
              </p:nvSpPr>
              <p:spPr bwMode="auto">
                <a:xfrm>
                  <a:off x="608" y="902"/>
                  <a:ext cx="152" cy="147"/>
                </a:xfrm>
                <a:custGeom>
                  <a:avLst/>
                  <a:gdLst>
                    <a:gd name="T0" fmla="*/ 124 w 186"/>
                    <a:gd name="T1" fmla="*/ 6 h 179"/>
                    <a:gd name="T2" fmla="*/ 111 w 186"/>
                    <a:gd name="T3" fmla="*/ 5 h 179"/>
                    <a:gd name="T4" fmla="*/ 56 w 186"/>
                    <a:gd name="T5" fmla="*/ 3 h 179"/>
                    <a:gd name="T6" fmla="*/ 23 w 186"/>
                    <a:gd name="T7" fmla="*/ 2 h 179"/>
                    <a:gd name="T8" fmla="*/ 11 w 186"/>
                    <a:gd name="T9" fmla="*/ 9 h 179"/>
                    <a:gd name="T10" fmla="*/ 7 w 186"/>
                    <a:gd name="T11" fmla="*/ 11 h 179"/>
                    <a:gd name="T12" fmla="*/ 13 w 186"/>
                    <a:gd name="T13" fmla="*/ 25 h 179"/>
                    <a:gd name="T14" fmla="*/ 48 w 186"/>
                    <a:gd name="T15" fmla="*/ 37 h 179"/>
                    <a:gd name="T16" fmla="*/ 69 w 186"/>
                    <a:gd name="T17" fmla="*/ 36 h 179"/>
                    <a:gd name="T18" fmla="*/ 87 w 186"/>
                    <a:gd name="T19" fmla="*/ 30 h 179"/>
                    <a:gd name="T20" fmla="*/ 112 w 186"/>
                    <a:gd name="T21" fmla="*/ 34 h 179"/>
                    <a:gd name="T22" fmla="*/ 122 w 186"/>
                    <a:gd name="T23" fmla="*/ 47 h 179"/>
                    <a:gd name="T24" fmla="*/ 86 w 186"/>
                    <a:gd name="T25" fmla="*/ 55 h 179"/>
                    <a:gd name="T26" fmla="*/ 46 w 186"/>
                    <a:gd name="T27" fmla="*/ 53 h 179"/>
                    <a:gd name="T28" fmla="*/ 7 w 186"/>
                    <a:gd name="T29" fmla="*/ 56 h 179"/>
                    <a:gd name="T30" fmla="*/ 0 w 186"/>
                    <a:gd name="T31" fmla="*/ 67 h 179"/>
                    <a:gd name="T32" fmla="*/ 51 w 186"/>
                    <a:gd name="T33" fmla="*/ 87 h 179"/>
                    <a:gd name="T34" fmla="*/ 72 w 186"/>
                    <a:gd name="T35" fmla="*/ 91 h 179"/>
                    <a:gd name="T36" fmla="*/ 96 w 186"/>
                    <a:gd name="T37" fmla="*/ 85 h 179"/>
                    <a:gd name="T38" fmla="*/ 107 w 186"/>
                    <a:gd name="T39" fmla="*/ 87 h 179"/>
                    <a:gd name="T40" fmla="*/ 115 w 186"/>
                    <a:gd name="T41" fmla="*/ 90 h 179"/>
                    <a:gd name="T42" fmla="*/ 122 w 186"/>
                    <a:gd name="T43" fmla="*/ 98 h 179"/>
                    <a:gd name="T44" fmla="*/ 124 w 186"/>
                    <a:gd name="T45" fmla="*/ 106 h 179"/>
                    <a:gd name="T46" fmla="*/ 80 w 186"/>
                    <a:gd name="T47" fmla="*/ 121 h 179"/>
                    <a:gd name="T48" fmla="*/ 42 w 186"/>
                    <a:gd name="T49" fmla="*/ 115 h 179"/>
                    <a:gd name="T50" fmla="*/ 29 w 186"/>
                    <a:gd name="T51" fmla="*/ 117 h 179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86" h="179">
                      <a:moveTo>
                        <a:pt x="186" y="9"/>
                      </a:moveTo>
                      <a:cubicBezTo>
                        <a:pt x="171" y="4"/>
                        <a:pt x="178" y="3"/>
                        <a:pt x="166" y="7"/>
                      </a:cubicBezTo>
                      <a:cubicBezTo>
                        <a:pt x="137" y="5"/>
                        <a:pt x="112" y="6"/>
                        <a:pt x="84" y="5"/>
                      </a:cubicBezTo>
                      <a:cubicBezTo>
                        <a:pt x="66" y="3"/>
                        <a:pt x="51" y="0"/>
                        <a:pt x="34" y="3"/>
                      </a:cubicBezTo>
                      <a:cubicBezTo>
                        <a:pt x="23" y="6"/>
                        <a:pt x="29" y="3"/>
                        <a:pt x="16" y="13"/>
                      </a:cubicBezTo>
                      <a:cubicBezTo>
                        <a:pt x="14" y="14"/>
                        <a:pt x="10" y="17"/>
                        <a:pt x="10" y="17"/>
                      </a:cubicBezTo>
                      <a:cubicBezTo>
                        <a:pt x="7" y="25"/>
                        <a:pt x="11" y="34"/>
                        <a:pt x="20" y="37"/>
                      </a:cubicBezTo>
                      <a:cubicBezTo>
                        <a:pt x="36" y="49"/>
                        <a:pt x="52" y="51"/>
                        <a:pt x="72" y="55"/>
                      </a:cubicBezTo>
                      <a:cubicBezTo>
                        <a:pt x="86" y="52"/>
                        <a:pt x="88" y="51"/>
                        <a:pt x="104" y="53"/>
                      </a:cubicBezTo>
                      <a:cubicBezTo>
                        <a:pt x="112" y="49"/>
                        <a:pt x="130" y="45"/>
                        <a:pt x="130" y="45"/>
                      </a:cubicBezTo>
                      <a:cubicBezTo>
                        <a:pt x="145" y="46"/>
                        <a:pt x="154" y="48"/>
                        <a:pt x="168" y="51"/>
                      </a:cubicBezTo>
                      <a:cubicBezTo>
                        <a:pt x="181" y="64"/>
                        <a:pt x="178" y="57"/>
                        <a:pt x="182" y="69"/>
                      </a:cubicBezTo>
                      <a:cubicBezTo>
                        <a:pt x="176" y="95"/>
                        <a:pt x="157" y="82"/>
                        <a:pt x="128" y="81"/>
                      </a:cubicBezTo>
                      <a:cubicBezTo>
                        <a:pt x="102" y="73"/>
                        <a:pt x="95" y="74"/>
                        <a:pt x="68" y="79"/>
                      </a:cubicBezTo>
                      <a:cubicBezTo>
                        <a:pt x="48" y="76"/>
                        <a:pt x="29" y="78"/>
                        <a:pt x="10" y="83"/>
                      </a:cubicBezTo>
                      <a:cubicBezTo>
                        <a:pt x="4" y="86"/>
                        <a:pt x="0" y="99"/>
                        <a:pt x="0" y="99"/>
                      </a:cubicBezTo>
                      <a:cubicBezTo>
                        <a:pt x="11" y="132"/>
                        <a:pt x="44" y="127"/>
                        <a:pt x="76" y="129"/>
                      </a:cubicBezTo>
                      <a:cubicBezTo>
                        <a:pt x="97" y="134"/>
                        <a:pt x="86" y="132"/>
                        <a:pt x="108" y="135"/>
                      </a:cubicBezTo>
                      <a:cubicBezTo>
                        <a:pt x="120" y="130"/>
                        <a:pt x="131" y="129"/>
                        <a:pt x="144" y="125"/>
                      </a:cubicBezTo>
                      <a:cubicBezTo>
                        <a:pt x="149" y="126"/>
                        <a:pt x="154" y="127"/>
                        <a:pt x="160" y="129"/>
                      </a:cubicBezTo>
                      <a:cubicBezTo>
                        <a:pt x="164" y="130"/>
                        <a:pt x="172" y="133"/>
                        <a:pt x="172" y="133"/>
                      </a:cubicBezTo>
                      <a:cubicBezTo>
                        <a:pt x="175" y="136"/>
                        <a:pt x="179" y="139"/>
                        <a:pt x="182" y="145"/>
                      </a:cubicBezTo>
                      <a:cubicBezTo>
                        <a:pt x="183" y="148"/>
                        <a:pt x="186" y="157"/>
                        <a:pt x="186" y="157"/>
                      </a:cubicBezTo>
                      <a:cubicBezTo>
                        <a:pt x="164" y="171"/>
                        <a:pt x="146" y="175"/>
                        <a:pt x="120" y="179"/>
                      </a:cubicBezTo>
                      <a:cubicBezTo>
                        <a:pt x="100" y="176"/>
                        <a:pt x="83" y="172"/>
                        <a:pt x="64" y="171"/>
                      </a:cubicBezTo>
                      <a:cubicBezTo>
                        <a:pt x="52" y="173"/>
                        <a:pt x="58" y="173"/>
                        <a:pt x="44" y="173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77" name="Rectangle 269"/>
                <p:cNvSpPr>
                  <a:spLocks noChangeArrowheads="1"/>
                </p:cNvSpPr>
                <p:nvPr/>
              </p:nvSpPr>
              <p:spPr bwMode="auto">
                <a:xfrm>
                  <a:off x="667" y="1072"/>
                  <a:ext cx="59" cy="121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</p:grpSp>
          <p:grpSp>
            <p:nvGrpSpPr>
              <p:cNvPr id="19" name="Group 286"/>
              <p:cNvGrpSpPr>
                <a:grpSpLocks/>
              </p:cNvGrpSpPr>
              <p:nvPr/>
            </p:nvGrpSpPr>
            <p:grpSpPr bwMode="auto">
              <a:xfrm>
                <a:off x="863" y="3566"/>
                <a:ext cx="437" cy="394"/>
                <a:chOff x="863" y="3566"/>
                <a:chExt cx="437" cy="394"/>
              </a:xfrm>
            </p:grpSpPr>
            <p:sp>
              <p:nvSpPr>
                <p:cNvPr id="9464" name="AutoShape 271"/>
                <p:cNvSpPr>
                  <a:spLocks noChangeArrowheads="1"/>
                </p:cNvSpPr>
                <p:nvPr/>
              </p:nvSpPr>
              <p:spPr bwMode="auto">
                <a:xfrm rot="-7788576">
                  <a:off x="847" y="3582"/>
                  <a:ext cx="236" cy="204"/>
                </a:xfrm>
                <a:prstGeom prst="hexagon">
                  <a:avLst>
                    <a:gd name="adj" fmla="val 28922"/>
                    <a:gd name="vf" fmla="val 115470"/>
                  </a:avLst>
                </a:prstGeom>
                <a:solidFill>
                  <a:schemeClr val="accent1"/>
                </a:solidFill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465" name="Freeform 272"/>
                <p:cNvSpPr>
                  <a:spLocks/>
                </p:cNvSpPr>
                <p:nvPr/>
              </p:nvSpPr>
              <p:spPr bwMode="auto">
                <a:xfrm rot="19211424" flipH="1">
                  <a:off x="977" y="3852"/>
                  <a:ext cx="106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19 w 256"/>
                    <a:gd name="T3" fmla="*/ 0 h 94"/>
                    <a:gd name="T4" fmla="*/ 44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66" name="Freeform 273"/>
                <p:cNvSpPr>
                  <a:spLocks/>
                </p:cNvSpPr>
                <p:nvPr/>
              </p:nvSpPr>
              <p:spPr bwMode="auto">
                <a:xfrm rot="-2388576">
                  <a:off x="1103" y="3747"/>
                  <a:ext cx="106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19 w 256"/>
                    <a:gd name="T3" fmla="*/ 0 h 94"/>
                    <a:gd name="T4" fmla="*/ 44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67" name="Freeform 274"/>
                <p:cNvSpPr>
                  <a:spLocks/>
                </p:cNvSpPr>
                <p:nvPr/>
              </p:nvSpPr>
              <p:spPr bwMode="auto">
                <a:xfrm rot="19211424" flipH="1">
                  <a:off x="888" y="3883"/>
                  <a:ext cx="209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73 w 256"/>
                    <a:gd name="T3" fmla="*/ 0 h 94"/>
                    <a:gd name="T4" fmla="*/ 171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68" name="Freeform 275"/>
                <p:cNvSpPr>
                  <a:spLocks/>
                </p:cNvSpPr>
                <p:nvPr/>
              </p:nvSpPr>
              <p:spPr bwMode="auto">
                <a:xfrm rot="-2388576">
                  <a:off x="1091" y="3714"/>
                  <a:ext cx="209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73 w 256"/>
                    <a:gd name="T3" fmla="*/ 0 h 94"/>
                    <a:gd name="T4" fmla="*/ 171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69" name="Freeform 276"/>
                <p:cNvSpPr>
                  <a:spLocks/>
                </p:cNvSpPr>
                <p:nvPr/>
              </p:nvSpPr>
              <p:spPr bwMode="auto">
                <a:xfrm rot="-2388576">
                  <a:off x="885" y="3622"/>
                  <a:ext cx="152" cy="147"/>
                </a:xfrm>
                <a:custGeom>
                  <a:avLst/>
                  <a:gdLst>
                    <a:gd name="T0" fmla="*/ 124 w 186"/>
                    <a:gd name="T1" fmla="*/ 6 h 179"/>
                    <a:gd name="T2" fmla="*/ 111 w 186"/>
                    <a:gd name="T3" fmla="*/ 5 h 179"/>
                    <a:gd name="T4" fmla="*/ 56 w 186"/>
                    <a:gd name="T5" fmla="*/ 3 h 179"/>
                    <a:gd name="T6" fmla="*/ 23 w 186"/>
                    <a:gd name="T7" fmla="*/ 2 h 179"/>
                    <a:gd name="T8" fmla="*/ 11 w 186"/>
                    <a:gd name="T9" fmla="*/ 9 h 179"/>
                    <a:gd name="T10" fmla="*/ 7 w 186"/>
                    <a:gd name="T11" fmla="*/ 11 h 179"/>
                    <a:gd name="T12" fmla="*/ 13 w 186"/>
                    <a:gd name="T13" fmla="*/ 25 h 179"/>
                    <a:gd name="T14" fmla="*/ 48 w 186"/>
                    <a:gd name="T15" fmla="*/ 37 h 179"/>
                    <a:gd name="T16" fmla="*/ 69 w 186"/>
                    <a:gd name="T17" fmla="*/ 36 h 179"/>
                    <a:gd name="T18" fmla="*/ 87 w 186"/>
                    <a:gd name="T19" fmla="*/ 30 h 179"/>
                    <a:gd name="T20" fmla="*/ 112 w 186"/>
                    <a:gd name="T21" fmla="*/ 34 h 179"/>
                    <a:gd name="T22" fmla="*/ 122 w 186"/>
                    <a:gd name="T23" fmla="*/ 47 h 179"/>
                    <a:gd name="T24" fmla="*/ 86 w 186"/>
                    <a:gd name="T25" fmla="*/ 55 h 179"/>
                    <a:gd name="T26" fmla="*/ 46 w 186"/>
                    <a:gd name="T27" fmla="*/ 53 h 179"/>
                    <a:gd name="T28" fmla="*/ 7 w 186"/>
                    <a:gd name="T29" fmla="*/ 56 h 179"/>
                    <a:gd name="T30" fmla="*/ 0 w 186"/>
                    <a:gd name="T31" fmla="*/ 67 h 179"/>
                    <a:gd name="T32" fmla="*/ 51 w 186"/>
                    <a:gd name="T33" fmla="*/ 87 h 179"/>
                    <a:gd name="T34" fmla="*/ 72 w 186"/>
                    <a:gd name="T35" fmla="*/ 91 h 179"/>
                    <a:gd name="T36" fmla="*/ 96 w 186"/>
                    <a:gd name="T37" fmla="*/ 85 h 179"/>
                    <a:gd name="T38" fmla="*/ 107 w 186"/>
                    <a:gd name="T39" fmla="*/ 87 h 179"/>
                    <a:gd name="T40" fmla="*/ 115 w 186"/>
                    <a:gd name="T41" fmla="*/ 90 h 179"/>
                    <a:gd name="T42" fmla="*/ 122 w 186"/>
                    <a:gd name="T43" fmla="*/ 98 h 179"/>
                    <a:gd name="T44" fmla="*/ 124 w 186"/>
                    <a:gd name="T45" fmla="*/ 106 h 179"/>
                    <a:gd name="T46" fmla="*/ 80 w 186"/>
                    <a:gd name="T47" fmla="*/ 121 h 179"/>
                    <a:gd name="T48" fmla="*/ 42 w 186"/>
                    <a:gd name="T49" fmla="*/ 115 h 179"/>
                    <a:gd name="T50" fmla="*/ 29 w 186"/>
                    <a:gd name="T51" fmla="*/ 117 h 179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86" h="179">
                      <a:moveTo>
                        <a:pt x="186" y="9"/>
                      </a:moveTo>
                      <a:cubicBezTo>
                        <a:pt x="171" y="4"/>
                        <a:pt x="178" y="3"/>
                        <a:pt x="166" y="7"/>
                      </a:cubicBezTo>
                      <a:cubicBezTo>
                        <a:pt x="137" y="5"/>
                        <a:pt x="112" y="6"/>
                        <a:pt x="84" y="5"/>
                      </a:cubicBezTo>
                      <a:cubicBezTo>
                        <a:pt x="66" y="3"/>
                        <a:pt x="51" y="0"/>
                        <a:pt x="34" y="3"/>
                      </a:cubicBezTo>
                      <a:cubicBezTo>
                        <a:pt x="23" y="6"/>
                        <a:pt x="29" y="3"/>
                        <a:pt x="16" y="13"/>
                      </a:cubicBezTo>
                      <a:cubicBezTo>
                        <a:pt x="14" y="14"/>
                        <a:pt x="10" y="17"/>
                        <a:pt x="10" y="17"/>
                      </a:cubicBezTo>
                      <a:cubicBezTo>
                        <a:pt x="7" y="25"/>
                        <a:pt x="11" y="34"/>
                        <a:pt x="20" y="37"/>
                      </a:cubicBezTo>
                      <a:cubicBezTo>
                        <a:pt x="36" y="49"/>
                        <a:pt x="52" y="51"/>
                        <a:pt x="72" y="55"/>
                      </a:cubicBezTo>
                      <a:cubicBezTo>
                        <a:pt x="86" y="52"/>
                        <a:pt x="88" y="51"/>
                        <a:pt x="104" y="53"/>
                      </a:cubicBezTo>
                      <a:cubicBezTo>
                        <a:pt x="112" y="49"/>
                        <a:pt x="130" y="45"/>
                        <a:pt x="130" y="45"/>
                      </a:cubicBezTo>
                      <a:cubicBezTo>
                        <a:pt x="145" y="46"/>
                        <a:pt x="154" y="48"/>
                        <a:pt x="168" y="51"/>
                      </a:cubicBezTo>
                      <a:cubicBezTo>
                        <a:pt x="181" y="64"/>
                        <a:pt x="178" y="57"/>
                        <a:pt x="182" y="69"/>
                      </a:cubicBezTo>
                      <a:cubicBezTo>
                        <a:pt x="176" y="95"/>
                        <a:pt x="157" y="82"/>
                        <a:pt x="128" y="81"/>
                      </a:cubicBezTo>
                      <a:cubicBezTo>
                        <a:pt x="102" y="73"/>
                        <a:pt x="95" y="74"/>
                        <a:pt x="68" y="79"/>
                      </a:cubicBezTo>
                      <a:cubicBezTo>
                        <a:pt x="48" y="76"/>
                        <a:pt x="29" y="78"/>
                        <a:pt x="10" y="83"/>
                      </a:cubicBezTo>
                      <a:cubicBezTo>
                        <a:pt x="4" y="86"/>
                        <a:pt x="0" y="99"/>
                        <a:pt x="0" y="99"/>
                      </a:cubicBezTo>
                      <a:cubicBezTo>
                        <a:pt x="11" y="132"/>
                        <a:pt x="44" y="127"/>
                        <a:pt x="76" y="129"/>
                      </a:cubicBezTo>
                      <a:cubicBezTo>
                        <a:pt x="97" y="134"/>
                        <a:pt x="86" y="132"/>
                        <a:pt x="108" y="135"/>
                      </a:cubicBezTo>
                      <a:cubicBezTo>
                        <a:pt x="120" y="130"/>
                        <a:pt x="131" y="129"/>
                        <a:pt x="144" y="125"/>
                      </a:cubicBezTo>
                      <a:cubicBezTo>
                        <a:pt x="149" y="126"/>
                        <a:pt x="154" y="127"/>
                        <a:pt x="160" y="129"/>
                      </a:cubicBezTo>
                      <a:cubicBezTo>
                        <a:pt x="164" y="130"/>
                        <a:pt x="172" y="133"/>
                        <a:pt x="172" y="133"/>
                      </a:cubicBezTo>
                      <a:cubicBezTo>
                        <a:pt x="175" y="136"/>
                        <a:pt x="179" y="139"/>
                        <a:pt x="182" y="145"/>
                      </a:cubicBezTo>
                      <a:cubicBezTo>
                        <a:pt x="183" y="148"/>
                        <a:pt x="186" y="157"/>
                        <a:pt x="186" y="157"/>
                      </a:cubicBezTo>
                      <a:cubicBezTo>
                        <a:pt x="164" y="171"/>
                        <a:pt x="146" y="175"/>
                        <a:pt x="120" y="179"/>
                      </a:cubicBezTo>
                      <a:cubicBezTo>
                        <a:pt x="100" y="176"/>
                        <a:pt x="83" y="172"/>
                        <a:pt x="64" y="171"/>
                      </a:cubicBezTo>
                      <a:cubicBezTo>
                        <a:pt x="52" y="173"/>
                        <a:pt x="58" y="173"/>
                        <a:pt x="44" y="173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80808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70" name="Rectangle 277"/>
                <p:cNvSpPr>
                  <a:spLocks noChangeArrowheads="1"/>
                </p:cNvSpPr>
                <p:nvPr/>
              </p:nvSpPr>
              <p:spPr bwMode="auto">
                <a:xfrm rot="-2388576">
                  <a:off x="1041" y="3747"/>
                  <a:ext cx="59" cy="121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</p:grpSp>
          <p:grpSp>
            <p:nvGrpSpPr>
              <p:cNvPr id="20" name="Group 278"/>
              <p:cNvGrpSpPr>
                <a:grpSpLocks/>
              </p:cNvGrpSpPr>
              <p:nvPr/>
            </p:nvGrpSpPr>
            <p:grpSpPr bwMode="auto">
              <a:xfrm>
                <a:off x="210" y="3504"/>
                <a:ext cx="473" cy="356"/>
                <a:chOff x="459" y="852"/>
                <a:chExt cx="473" cy="356"/>
              </a:xfrm>
            </p:grpSpPr>
            <p:sp>
              <p:nvSpPr>
                <p:cNvPr id="9457" name="AutoShape 279"/>
                <p:cNvSpPr>
                  <a:spLocks noChangeArrowheads="1"/>
                </p:cNvSpPr>
                <p:nvPr/>
              </p:nvSpPr>
              <p:spPr bwMode="auto">
                <a:xfrm rot="-5400000">
                  <a:off x="577" y="868"/>
                  <a:ext cx="236" cy="204"/>
                </a:xfrm>
                <a:prstGeom prst="hexagon">
                  <a:avLst>
                    <a:gd name="adj" fmla="val 28922"/>
                    <a:gd name="vf" fmla="val 115470"/>
                  </a:avLst>
                </a:prstGeom>
                <a:solidFill>
                  <a:schemeClr val="accent1"/>
                </a:solidFill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458" name="Freeform 280"/>
                <p:cNvSpPr>
                  <a:spLocks/>
                </p:cNvSpPr>
                <p:nvPr/>
              </p:nvSpPr>
              <p:spPr bwMode="auto">
                <a:xfrm flipH="1">
                  <a:off x="559" y="1131"/>
                  <a:ext cx="106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19 w 256"/>
                    <a:gd name="T3" fmla="*/ 0 h 94"/>
                    <a:gd name="T4" fmla="*/ 44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59" name="Freeform 281"/>
                <p:cNvSpPr>
                  <a:spLocks/>
                </p:cNvSpPr>
                <p:nvPr/>
              </p:nvSpPr>
              <p:spPr bwMode="auto">
                <a:xfrm>
                  <a:off x="723" y="1131"/>
                  <a:ext cx="106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19 w 256"/>
                    <a:gd name="T3" fmla="*/ 0 h 94"/>
                    <a:gd name="T4" fmla="*/ 44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60" name="Freeform 282"/>
                <p:cNvSpPr>
                  <a:spLocks/>
                </p:cNvSpPr>
                <p:nvPr/>
              </p:nvSpPr>
              <p:spPr bwMode="auto">
                <a:xfrm flipH="1">
                  <a:off x="459" y="1131"/>
                  <a:ext cx="209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73 w 256"/>
                    <a:gd name="T3" fmla="*/ 0 h 94"/>
                    <a:gd name="T4" fmla="*/ 171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61" name="Freeform 283"/>
                <p:cNvSpPr>
                  <a:spLocks/>
                </p:cNvSpPr>
                <p:nvPr/>
              </p:nvSpPr>
              <p:spPr bwMode="auto">
                <a:xfrm>
                  <a:off x="723" y="1131"/>
                  <a:ext cx="209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73 w 256"/>
                    <a:gd name="T3" fmla="*/ 0 h 94"/>
                    <a:gd name="T4" fmla="*/ 171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62" name="Freeform 284"/>
                <p:cNvSpPr>
                  <a:spLocks/>
                </p:cNvSpPr>
                <p:nvPr/>
              </p:nvSpPr>
              <p:spPr bwMode="auto">
                <a:xfrm>
                  <a:off x="608" y="902"/>
                  <a:ext cx="152" cy="147"/>
                </a:xfrm>
                <a:custGeom>
                  <a:avLst/>
                  <a:gdLst>
                    <a:gd name="T0" fmla="*/ 124 w 186"/>
                    <a:gd name="T1" fmla="*/ 6 h 179"/>
                    <a:gd name="T2" fmla="*/ 111 w 186"/>
                    <a:gd name="T3" fmla="*/ 5 h 179"/>
                    <a:gd name="T4" fmla="*/ 56 w 186"/>
                    <a:gd name="T5" fmla="*/ 3 h 179"/>
                    <a:gd name="T6" fmla="*/ 23 w 186"/>
                    <a:gd name="T7" fmla="*/ 2 h 179"/>
                    <a:gd name="T8" fmla="*/ 11 w 186"/>
                    <a:gd name="T9" fmla="*/ 9 h 179"/>
                    <a:gd name="T10" fmla="*/ 7 w 186"/>
                    <a:gd name="T11" fmla="*/ 11 h 179"/>
                    <a:gd name="T12" fmla="*/ 13 w 186"/>
                    <a:gd name="T13" fmla="*/ 25 h 179"/>
                    <a:gd name="T14" fmla="*/ 48 w 186"/>
                    <a:gd name="T15" fmla="*/ 37 h 179"/>
                    <a:gd name="T16" fmla="*/ 69 w 186"/>
                    <a:gd name="T17" fmla="*/ 36 h 179"/>
                    <a:gd name="T18" fmla="*/ 87 w 186"/>
                    <a:gd name="T19" fmla="*/ 30 h 179"/>
                    <a:gd name="T20" fmla="*/ 112 w 186"/>
                    <a:gd name="T21" fmla="*/ 34 h 179"/>
                    <a:gd name="T22" fmla="*/ 122 w 186"/>
                    <a:gd name="T23" fmla="*/ 47 h 179"/>
                    <a:gd name="T24" fmla="*/ 86 w 186"/>
                    <a:gd name="T25" fmla="*/ 55 h 179"/>
                    <a:gd name="T26" fmla="*/ 46 w 186"/>
                    <a:gd name="T27" fmla="*/ 53 h 179"/>
                    <a:gd name="T28" fmla="*/ 7 w 186"/>
                    <a:gd name="T29" fmla="*/ 56 h 179"/>
                    <a:gd name="T30" fmla="*/ 0 w 186"/>
                    <a:gd name="T31" fmla="*/ 67 h 179"/>
                    <a:gd name="T32" fmla="*/ 51 w 186"/>
                    <a:gd name="T33" fmla="*/ 87 h 179"/>
                    <a:gd name="T34" fmla="*/ 72 w 186"/>
                    <a:gd name="T35" fmla="*/ 91 h 179"/>
                    <a:gd name="T36" fmla="*/ 96 w 186"/>
                    <a:gd name="T37" fmla="*/ 85 h 179"/>
                    <a:gd name="T38" fmla="*/ 107 w 186"/>
                    <a:gd name="T39" fmla="*/ 87 h 179"/>
                    <a:gd name="T40" fmla="*/ 115 w 186"/>
                    <a:gd name="T41" fmla="*/ 90 h 179"/>
                    <a:gd name="T42" fmla="*/ 122 w 186"/>
                    <a:gd name="T43" fmla="*/ 98 h 179"/>
                    <a:gd name="T44" fmla="*/ 124 w 186"/>
                    <a:gd name="T45" fmla="*/ 106 h 179"/>
                    <a:gd name="T46" fmla="*/ 80 w 186"/>
                    <a:gd name="T47" fmla="*/ 121 h 179"/>
                    <a:gd name="T48" fmla="*/ 42 w 186"/>
                    <a:gd name="T49" fmla="*/ 115 h 179"/>
                    <a:gd name="T50" fmla="*/ 29 w 186"/>
                    <a:gd name="T51" fmla="*/ 117 h 179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86" h="179">
                      <a:moveTo>
                        <a:pt x="186" y="9"/>
                      </a:moveTo>
                      <a:cubicBezTo>
                        <a:pt x="171" y="4"/>
                        <a:pt x="178" y="3"/>
                        <a:pt x="166" y="7"/>
                      </a:cubicBezTo>
                      <a:cubicBezTo>
                        <a:pt x="137" y="5"/>
                        <a:pt x="112" y="6"/>
                        <a:pt x="84" y="5"/>
                      </a:cubicBezTo>
                      <a:cubicBezTo>
                        <a:pt x="66" y="3"/>
                        <a:pt x="51" y="0"/>
                        <a:pt x="34" y="3"/>
                      </a:cubicBezTo>
                      <a:cubicBezTo>
                        <a:pt x="23" y="6"/>
                        <a:pt x="29" y="3"/>
                        <a:pt x="16" y="13"/>
                      </a:cubicBezTo>
                      <a:cubicBezTo>
                        <a:pt x="14" y="14"/>
                        <a:pt x="10" y="17"/>
                        <a:pt x="10" y="17"/>
                      </a:cubicBezTo>
                      <a:cubicBezTo>
                        <a:pt x="7" y="25"/>
                        <a:pt x="11" y="34"/>
                        <a:pt x="20" y="37"/>
                      </a:cubicBezTo>
                      <a:cubicBezTo>
                        <a:pt x="36" y="49"/>
                        <a:pt x="52" y="51"/>
                        <a:pt x="72" y="55"/>
                      </a:cubicBezTo>
                      <a:cubicBezTo>
                        <a:pt x="86" y="52"/>
                        <a:pt x="88" y="51"/>
                        <a:pt x="104" y="53"/>
                      </a:cubicBezTo>
                      <a:cubicBezTo>
                        <a:pt x="112" y="49"/>
                        <a:pt x="130" y="45"/>
                        <a:pt x="130" y="45"/>
                      </a:cubicBezTo>
                      <a:cubicBezTo>
                        <a:pt x="145" y="46"/>
                        <a:pt x="154" y="48"/>
                        <a:pt x="168" y="51"/>
                      </a:cubicBezTo>
                      <a:cubicBezTo>
                        <a:pt x="181" y="64"/>
                        <a:pt x="178" y="57"/>
                        <a:pt x="182" y="69"/>
                      </a:cubicBezTo>
                      <a:cubicBezTo>
                        <a:pt x="176" y="95"/>
                        <a:pt x="157" y="82"/>
                        <a:pt x="128" y="81"/>
                      </a:cubicBezTo>
                      <a:cubicBezTo>
                        <a:pt x="102" y="73"/>
                        <a:pt x="95" y="74"/>
                        <a:pt x="68" y="79"/>
                      </a:cubicBezTo>
                      <a:cubicBezTo>
                        <a:pt x="48" y="76"/>
                        <a:pt x="29" y="78"/>
                        <a:pt x="10" y="83"/>
                      </a:cubicBezTo>
                      <a:cubicBezTo>
                        <a:pt x="4" y="86"/>
                        <a:pt x="0" y="99"/>
                        <a:pt x="0" y="99"/>
                      </a:cubicBezTo>
                      <a:cubicBezTo>
                        <a:pt x="11" y="132"/>
                        <a:pt x="44" y="127"/>
                        <a:pt x="76" y="129"/>
                      </a:cubicBezTo>
                      <a:cubicBezTo>
                        <a:pt x="97" y="134"/>
                        <a:pt x="86" y="132"/>
                        <a:pt x="108" y="135"/>
                      </a:cubicBezTo>
                      <a:cubicBezTo>
                        <a:pt x="120" y="130"/>
                        <a:pt x="131" y="129"/>
                        <a:pt x="144" y="125"/>
                      </a:cubicBezTo>
                      <a:cubicBezTo>
                        <a:pt x="149" y="126"/>
                        <a:pt x="154" y="127"/>
                        <a:pt x="160" y="129"/>
                      </a:cubicBezTo>
                      <a:cubicBezTo>
                        <a:pt x="164" y="130"/>
                        <a:pt x="172" y="133"/>
                        <a:pt x="172" y="133"/>
                      </a:cubicBezTo>
                      <a:cubicBezTo>
                        <a:pt x="175" y="136"/>
                        <a:pt x="179" y="139"/>
                        <a:pt x="182" y="145"/>
                      </a:cubicBezTo>
                      <a:cubicBezTo>
                        <a:pt x="183" y="148"/>
                        <a:pt x="186" y="157"/>
                        <a:pt x="186" y="157"/>
                      </a:cubicBezTo>
                      <a:cubicBezTo>
                        <a:pt x="164" y="171"/>
                        <a:pt x="146" y="175"/>
                        <a:pt x="120" y="179"/>
                      </a:cubicBezTo>
                      <a:cubicBezTo>
                        <a:pt x="100" y="176"/>
                        <a:pt x="83" y="172"/>
                        <a:pt x="64" y="171"/>
                      </a:cubicBezTo>
                      <a:cubicBezTo>
                        <a:pt x="52" y="173"/>
                        <a:pt x="58" y="173"/>
                        <a:pt x="44" y="173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63" name="Rectangle 285"/>
                <p:cNvSpPr>
                  <a:spLocks noChangeArrowheads="1"/>
                </p:cNvSpPr>
                <p:nvPr/>
              </p:nvSpPr>
              <p:spPr bwMode="auto">
                <a:xfrm>
                  <a:off x="667" y="1072"/>
                  <a:ext cx="59" cy="121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</p:grpSp>
        </p:grpSp>
        <p:sp>
          <p:nvSpPr>
            <p:cNvPr id="9451" name="Freeform 387"/>
            <p:cNvSpPr>
              <a:spLocks/>
            </p:cNvSpPr>
            <p:nvPr/>
          </p:nvSpPr>
          <p:spPr bwMode="auto">
            <a:xfrm flipH="1">
              <a:off x="1440" y="3888"/>
              <a:ext cx="768" cy="167"/>
            </a:xfrm>
            <a:custGeom>
              <a:avLst/>
              <a:gdLst>
                <a:gd name="T0" fmla="*/ 0 w 768"/>
                <a:gd name="T1" fmla="*/ 0 h 167"/>
                <a:gd name="T2" fmla="*/ 144 w 768"/>
                <a:gd name="T3" fmla="*/ 144 h 167"/>
                <a:gd name="T4" fmla="*/ 768 w 768"/>
                <a:gd name="T5" fmla="*/ 144 h 1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68" h="167">
                  <a:moveTo>
                    <a:pt x="0" y="0"/>
                  </a:moveTo>
                  <a:cubicBezTo>
                    <a:pt x="8" y="60"/>
                    <a:pt x="16" y="120"/>
                    <a:pt x="144" y="144"/>
                  </a:cubicBezTo>
                  <a:cubicBezTo>
                    <a:pt x="271" y="167"/>
                    <a:pt x="519" y="155"/>
                    <a:pt x="768" y="144"/>
                  </a:cubicBezTo>
                </a:path>
              </a:pathLst>
            </a:custGeom>
            <a:noFill/>
            <a:ln w="76200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1" name="Group 403"/>
          <p:cNvGrpSpPr>
            <a:grpSpLocks/>
          </p:cNvGrpSpPr>
          <p:nvPr/>
        </p:nvGrpSpPr>
        <p:grpSpPr bwMode="auto">
          <a:xfrm>
            <a:off x="3429000" y="1219200"/>
            <a:ext cx="3352800" cy="2422525"/>
            <a:chOff x="2160" y="768"/>
            <a:chExt cx="2112" cy="1526"/>
          </a:xfrm>
        </p:grpSpPr>
        <p:grpSp>
          <p:nvGrpSpPr>
            <p:cNvPr id="22" name="Group 390"/>
            <p:cNvGrpSpPr>
              <a:grpSpLocks/>
            </p:cNvGrpSpPr>
            <p:nvPr/>
          </p:nvGrpSpPr>
          <p:grpSpPr bwMode="auto">
            <a:xfrm>
              <a:off x="2160" y="1204"/>
              <a:ext cx="2088" cy="1090"/>
              <a:chOff x="2160" y="1204"/>
              <a:chExt cx="2088" cy="1090"/>
            </a:xfrm>
          </p:grpSpPr>
          <p:grpSp>
            <p:nvGrpSpPr>
              <p:cNvPr id="23" name="Group 91"/>
              <p:cNvGrpSpPr>
                <a:grpSpLocks/>
              </p:cNvGrpSpPr>
              <p:nvPr/>
            </p:nvGrpSpPr>
            <p:grpSpPr bwMode="auto">
              <a:xfrm>
                <a:off x="3016" y="1204"/>
                <a:ext cx="1232" cy="1090"/>
                <a:chOff x="3016" y="1204"/>
                <a:chExt cx="1232" cy="1090"/>
              </a:xfrm>
            </p:grpSpPr>
            <p:grpSp>
              <p:nvGrpSpPr>
                <p:cNvPr id="24" name="Group 80"/>
                <p:cNvGrpSpPr>
                  <a:grpSpLocks/>
                </p:cNvGrpSpPr>
                <p:nvPr/>
              </p:nvGrpSpPr>
              <p:grpSpPr bwMode="auto">
                <a:xfrm>
                  <a:off x="3016" y="1584"/>
                  <a:ext cx="1232" cy="710"/>
                  <a:chOff x="1584" y="2736"/>
                  <a:chExt cx="1232" cy="710"/>
                </a:xfrm>
              </p:grpSpPr>
              <p:sp>
                <p:nvSpPr>
                  <p:cNvPr id="9443" name="AutoShape 48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2744"/>
                    <a:ext cx="1232" cy="702"/>
                  </a:xfrm>
                  <a:prstGeom prst="roundRect">
                    <a:avLst>
                      <a:gd name="adj" fmla="val 19801"/>
                    </a:avLst>
                  </a:prstGeom>
                  <a:noFill/>
                  <a:ln w="76200">
                    <a:solidFill>
                      <a:srgbClr val="FF66CC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altLang="en-US"/>
                  </a:p>
                </p:txBody>
              </p:sp>
              <p:sp>
                <p:nvSpPr>
                  <p:cNvPr id="9444" name="AutoShape 49"/>
                  <p:cNvSpPr>
                    <a:spLocks noChangeArrowheads="1"/>
                  </p:cNvSpPr>
                  <p:nvPr/>
                </p:nvSpPr>
                <p:spPr bwMode="auto">
                  <a:xfrm>
                    <a:off x="1626" y="2784"/>
                    <a:ext cx="1152" cy="624"/>
                  </a:xfrm>
                  <a:prstGeom prst="roundRect">
                    <a:avLst>
                      <a:gd name="adj" fmla="val 16667"/>
                    </a:avLst>
                  </a:prstGeom>
                  <a:noFill/>
                  <a:ln w="762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altLang="en-US"/>
                  </a:p>
                </p:txBody>
              </p:sp>
              <p:sp>
                <p:nvSpPr>
                  <p:cNvPr id="9445" name="AutoShape 50"/>
                  <p:cNvSpPr>
                    <a:spLocks noChangeArrowheads="1"/>
                  </p:cNvSpPr>
                  <p:nvPr/>
                </p:nvSpPr>
                <p:spPr bwMode="auto">
                  <a:xfrm>
                    <a:off x="1600" y="2760"/>
                    <a:ext cx="1200" cy="670"/>
                  </a:xfrm>
                  <a:prstGeom prst="roundRect">
                    <a:avLst>
                      <a:gd name="adj" fmla="val 19403"/>
                    </a:avLst>
                  </a:prstGeom>
                  <a:noFill/>
                  <a:ln w="12700">
                    <a:solidFill>
                      <a:schemeClr val="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altLang="en-US"/>
                  </a:p>
                </p:txBody>
              </p:sp>
              <p:sp>
                <p:nvSpPr>
                  <p:cNvPr id="60467" name="AutoShape 51"/>
                  <p:cNvSpPr>
                    <a:spLocks noChangeArrowheads="1"/>
                  </p:cNvSpPr>
                  <p:nvPr/>
                </p:nvSpPr>
                <p:spPr bwMode="auto">
                  <a:xfrm>
                    <a:off x="1648" y="2808"/>
                    <a:ext cx="1106" cy="578"/>
                  </a:xfrm>
                  <a:prstGeom prst="roundRect">
                    <a:avLst>
                      <a:gd name="adj" fmla="val 15227"/>
                    </a:avLst>
                  </a:prstGeom>
                  <a:gradFill rotWithShape="0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12700">
                    <a:solidFill>
                      <a:schemeClr val="hlink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9447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2010" y="2832"/>
                    <a:ext cx="384" cy="384"/>
                  </a:xfrm>
                  <a:prstGeom prst="ellipse">
                    <a:avLst/>
                  </a:prstGeom>
                  <a:noFill/>
                  <a:ln w="57150">
                    <a:solidFill>
                      <a:srgbClr val="80808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altLang="en-US"/>
                  </a:p>
                </p:txBody>
              </p:sp>
              <p:sp>
                <p:nvSpPr>
                  <p:cNvPr id="60469" name="AutoShape 53"/>
                  <p:cNvSpPr>
                    <a:spLocks noChangeArrowheads="1"/>
                  </p:cNvSpPr>
                  <p:nvPr/>
                </p:nvSpPr>
                <p:spPr bwMode="auto">
                  <a:xfrm>
                    <a:off x="2154" y="2736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6600"/>
                      </a:gs>
                      <a:gs pos="100000">
                        <a:srgbClr val="800000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5" name="Group 21"/>
                <p:cNvGrpSpPr>
                  <a:grpSpLocks/>
                </p:cNvGrpSpPr>
                <p:nvPr/>
              </p:nvGrpSpPr>
              <p:grpSpPr bwMode="auto">
                <a:xfrm>
                  <a:off x="3736" y="1204"/>
                  <a:ext cx="474" cy="356"/>
                  <a:chOff x="469" y="1908"/>
                  <a:chExt cx="474" cy="356"/>
                </a:xfrm>
              </p:grpSpPr>
              <p:sp>
                <p:nvSpPr>
                  <p:cNvPr id="9437" name="AutoShape 2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588" y="1924"/>
                    <a:ext cx="236" cy="204"/>
                  </a:xfrm>
                  <a:prstGeom prst="hexagon">
                    <a:avLst>
                      <a:gd name="adj" fmla="val 28922"/>
                      <a:gd name="vf" fmla="val 115470"/>
                    </a:avLst>
                  </a:prstGeom>
                  <a:solidFill>
                    <a:schemeClr val="accent1"/>
                  </a:solidFill>
                  <a:ln w="28575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altLang="en-US"/>
                  </a:p>
                </p:txBody>
              </p:sp>
              <p:sp>
                <p:nvSpPr>
                  <p:cNvPr id="9438" name="Freeform 23"/>
                  <p:cNvSpPr>
                    <a:spLocks/>
                  </p:cNvSpPr>
                  <p:nvPr/>
                </p:nvSpPr>
                <p:spPr bwMode="auto">
                  <a:xfrm flipH="1">
                    <a:off x="569" y="2187"/>
                    <a:ext cx="107" cy="77"/>
                  </a:xfrm>
                  <a:custGeom>
                    <a:avLst/>
                    <a:gdLst>
                      <a:gd name="T0" fmla="*/ 0 w 256"/>
                      <a:gd name="T1" fmla="*/ 51 h 94"/>
                      <a:gd name="T2" fmla="*/ 19 w 256"/>
                      <a:gd name="T3" fmla="*/ 0 h 94"/>
                      <a:gd name="T4" fmla="*/ 45 w 256"/>
                      <a:gd name="T5" fmla="*/ 63 h 9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56" h="94">
                        <a:moveTo>
                          <a:pt x="0" y="76"/>
                        </a:moveTo>
                        <a:lnTo>
                          <a:pt x="110" y="0"/>
                        </a:lnTo>
                        <a:lnTo>
                          <a:pt x="256" y="94"/>
                        </a:lnTo>
                      </a:path>
                    </a:pathLst>
                  </a:custGeom>
                  <a:noFill/>
                  <a:ln w="28575" cap="flat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439" name="Freeform 24"/>
                  <p:cNvSpPr>
                    <a:spLocks/>
                  </p:cNvSpPr>
                  <p:nvPr/>
                </p:nvSpPr>
                <p:spPr bwMode="auto">
                  <a:xfrm>
                    <a:off x="733" y="2187"/>
                    <a:ext cx="106" cy="77"/>
                  </a:xfrm>
                  <a:custGeom>
                    <a:avLst/>
                    <a:gdLst>
                      <a:gd name="T0" fmla="*/ 0 w 256"/>
                      <a:gd name="T1" fmla="*/ 51 h 94"/>
                      <a:gd name="T2" fmla="*/ 19 w 256"/>
                      <a:gd name="T3" fmla="*/ 0 h 94"/>
                      <a:gd name="T4" fmla="*/ 44 w 256"/>
                      <a:gd name="T5" fmla="*/ 63 h 9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56" h="94">
                        <a:moveTo>
                          <a:pt x="0" y="76"/>
                        </a:moveTo>
                        <a:lnTo>
                          <a:pt x="110" y="0"/>
                        </a:lnTo>
                        <a:lnTo>
                          <a:pt x="256" y="94"/>
                        </a:lnTo>
                      </a:path>
                    </a:pathLst>
                  </a:custGeom>
                  <a:noFill/>
                  <a:ln w="28575" cap="flat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440" name="Freeform 25"/>
                  <p:cNvSpPr>
                    <a:spLocks/>
                  </p:cNvSpPr>
                  <p:nvPr/>
                </p:nvSpPr>
                <p:spPr bwMode="auto">
                  <a:xfrm flipH="1">
                    <a:off x="469" y="2187"/>
                    <a:ext cx="210" cy="77"/>
                  </a:xfrm>
                  <a:custGeom>
                    <a:avLst/>
                    <a:gdLst>
                      <a:gd name="T0" fmla="*/ 0 w 256"/>
                      <a:gd name="T1" fmla="*/ 51 h 94"/>
                      <a:gd name="T2" fmla="*/ 74 w 256"/>
                      <a:gd name="T3" fmla="*/ 0 h 94"/>
                      <a:gd name="T4" fmla="*/ 172 w 256"/>
                      <a:gd name="T5" fmla="*/ 63 h 9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56" h="94">
                        <a:moveTo>
                          <a:pt x="0" y="76"/>
                        </a:moveTo>
                        <a:lnTo>
                          <a:pt x="110" y="0"/>
                        </a:lnTo>
                        <a:lnTo>
                          <a:pt x="256" y="94"/>
                        </a:lnTo>
                      </a:path>
                    </a:pathLst>
                  </a:custGeom>
                  <a:noFill/>
                  <a:ln w="28575" cap="flat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441" name="Freeform 26"/>
                  <p:cNvSpPr>
                    <a:spLocks/>
                  </p:cNvSpPr>
                  <p:nvPr/>
                </p:nvSpPr>
                <p:spPr bwMode="auto">
                  <a:xfrm>
                    <a:off x="733" y="2187"/>
                    <a:ext cx="210" cy="77"/>
                  </a:xfrm>
                  <a:custGeom>
                    <a:avLst/>
                    <a:gdLst>
                      <a:gd name="T0" fmla="*/ 0 w 256"/>
                      <a:gd name="T1" fmla="*/ 51 h 94"/>
                      <a:gd name="T2" fmla="*/ 74 w 256"/>
                      <a:gd name="T3" fmla="*/ 0 h 94"/>
                      <a:gd name="T4" fmla="*/ 172 w 256"/>
                      <a:gd name="T5" fmla="*/ 63 h 9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56" h="94">
                        <a:moveTo>
                          <a:pt x="0" y="76"/>
                        </a:moveTo>
                        <a:lnTo>
                          <a:pt x="110" y="0"/>
                        </a:lnTo>
                        <a:lnTo>
                          <a:pt x="256" y="94"/>
                        </a:lnTo>
                      </a:path>
                    </a:pathLst>
                  </a:custGeom>
                  <a:noFill/>
                  <a:ln w="28575" cap="flat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442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677" y="2128"/>
                    <a:ext cx="59" cy="121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altLang="en-US"/>
                  </a:p>
                </p:txBody>
              </p:sp>
            </p:grpSp>
            <p:sp>
              <p:nvSpPr>
                <p:cNvPr id="9436" name="Freeform 83"/>
                <p:cNvSpPr>
                  <a:spLocks/>
                </p:cNvSpPr>
                <p:nvPr/>
              </p:nvSpPr>
              <p:spPr bwMode="auto">
                <a:xfrm rot="-1812476">
                  <a:off x="3864" y="1824"/>
                  <a:ext cx="304" cy="93"/>
                </a:xfrm>
                <a:custGeom>
                  <a:avLst/>
                  <a:gdLst>
                    <a:gd name="T0" fmla="*/ 0 w 372"/>
                    <a:gd name="T1" fmla="*/ 76 h 114"/>
                    <a:gd name="T2" fmla="*/ 19 w 372"/>
                    <a:gd name="T3" fmla="*/ 68 h 114"/>
                    <a:gd name="T4" fmla="*/ 24 w 372"/>
                    <a:gd name="T5" fmla="*/ 67 h 114"/>
                    <a:gd name="T6" fmla="*/ 63 w 372"/>
                    <a:gd name="T7" fmla="*/ 65 h 114"/>
                    <a:gd name="T8" fmla="*/ 107 w 372"/>
                    <a:gd name="T9" fmla="*/ 38 h 114"/>
                    <a:gd name="T10" fmla="*/ 123 w 372"/>
                    <a:gd name="T11" fmla="*/ 25 h 114"/>
                    <a:gd name="T12" fmla="*/ 158 w 372"/>
                    <a:gd name="T13" fmla="*/ 25 h 114"/>
                    <a:gd name="T14" fmla="*/ 214 w 372"/>
                    <a:gd name="T15" fmla="*/ 0 h 114"/>
                    <a:gd name="T16" fmla="*/ 248 w 372"/>
                    <a:gd name="T17" fmla="*/ 4 h 11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372" h="114">
                      <a:moveTo>
                        <a:pt x="0" y="114"/>
                      </a:moveTo>
                      <a:cubicBezTo>
                        <a:pt x="16" y="102"/>
                        <a:pt x="7" y="107"/>
                        <a:pt x="28" y="102"/>
                      </a:cubicBezTo>
                      <a:cubicBezTo>
                        <a:pt x="30" y="101"/>
                        <a:pt x="36" y="100"/>
                        <a:pt x="36" y="100"/>
                      </a:cubicBezTo>
                      <a:cubicBezTo>
                        <a:pt x="56" y="102"/>
                        <a:pt x="74" y="100"/>
                        <a:pt x="94" y="98"/>
                      </a:cubicBezTo>
                      <a:cubicBezTo>
                        <a:pt x="119" y="89"/>
                        <a:pt x="138" y="70"/>
                        <a:pt x="160" y="56"/>
                      </a:cubicBezTo>
                      <a:cubicBezTo>
                        <a:pt x="165" y="44"/>
                        <a:pt x="172" y="40"/>
                        <a:pt x="184" y="38"/>
                      </a:cubicBezTo>
                      <a:cubicBezTo>
                        <a:pt x="201" y="42"/>
                        <a:pt x="217" y="40"/>
                        <a:pt x="236" y="38"/>
                      </a:cubicBezTo>
                      <a:cubicBezTo>
                        <a:pt x="269" y="44"/>
                        <a:pt x="302" y="26"/>
                        <a:pt x="320" y="0"/>
                      </a:cubicBezTo>
                      <a:cubicBezTo>
                        <a:pt x="336" y="1"/>
                        <a:pt x="355" y="6"/>
                        <a:pt x="372" y="6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26" name="Group 82"/>
              <p:cNvGrpSpPr>
                <a:grpSpLocks/>
              </p:cNvGrpSpPr>
              <p:nvPr/>
            </p:nvGrpSpPr>
            <p:grpSpPr bwMode="auto">
              <a:xfrm>
                <a:off x="3008" y="1584"/>
                <a:ext cx="1232" cy="710"/>
                <a:chOff x="3008" y="1584"/>
                <a:chExt cx="1232" cy="710"/>
              </a:xfrm>
            </p:grpSpPr>
            <p:sp>
              <p:nvSpPr>
                <p:cNvPr id="9422" name="AutoShape 61"/>
                <p:cNvSpPr>
                  <a:spLocks noChangeArrowheads="1"/>
                </p:cNvSpPr>
                <p:nvPr/>
              </p:nvSpPr>
              <p:spPr bwMode="auto">
                <a:xfrm>
                  <a:off x="3008" y="1592"/>
                  <a:ext cx="1232" cy="702"/>
                </a:xfrm>
                <a:prstGeom prst="roundRect">
                  <a:avLst>
                    <a:gd name="adj" fmla="val 19801"/>
                  </a:avLst>
                </a:prstGeom>
                <a:noFill/>
                <a:ln w="76200">
                  <a:solidFill>
                    <a:srgbClr val="FF66CC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423" name="AutoShape 62"/>
                <p:cNvSpPr>
                  <a:spLocks noChangeArrowheads="1"/>
                </p:cNvSpPr>
                <p:nvPr/>
              </p:nvSpPr>
              <p:spPr bwMode="auto">
                <a:xfrm>
                  <a:off x="3050" y="1632"/>
                  <a:ext cx="1152" cy="624"/>
                </a:xfrm>
                <a:prstGeom prst="roundRect">
                  <a:avLst>
                    <a:gd name="adj" fmla="val 16667"/>
                  </a:avLst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424" name="AutoShape 63"/>
                <p:cNvSpPr>
                  <a:spLocks noChangeArrowheads="1"/>
                </p:cNvSpPr>
                <p:nvPr/>
              </p:nvSpPr>
              <p:spPr bwMode="auto">
                <a:xfrm>
                  <a:off x="3024" y="1608"/>
                  <a:ext cx="1200" cy="670"/>
                </a:xfrm>
                <a:prstGeom prst="roundRect">
                  <a:avLst>
                    <a:gd name="adj" fmla="val 19403"/>
                  </a:avLst>
                </a:prstGeom>
                <a:noFill/>
                <a:ln w="12700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60480" name="AutoShape 64"/>
                <p:cNvSpPr>
                  <a:spLocks noChangeArrowheads="1"/>
                </p:cNvSpPr>
                <p:nvPr/>
              </p:nvSpPr>
              <p:spPr bwMode="auto">
                <a:xfrm>
                  <a:off x="3072" y="1656"/>
                  <a:ext cx="1106" cy="578"/>
                </a:xfrm>
                <a:prstGeom prst="roundRect">
                  <a:avLst>
                    <a:gd name="adj" fmla="val 15227"/>
                  </a:avLst>
                </a:prstGeom>
                <a:gradFill rotWithShape="0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0481" name="AutoShape 65"/>
                <p:cNvSpPr>
                  <a:spLocks noChangeArrowheads="1"/>
                </p:cNvSpPr>
                <p:nvPr/>
              </p:nvSpPr>
              <p:spPr bwMode="auto">
                <a:xfrm>
                  <a:off x="3578" y="1584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FF6600"/>
                    </a:gs>
                    <a:gs pos="100000">
                      <a:srgbClr val="8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9427" name="Freeform 66"/>
                <p:cNvSpPr>
                  <a:spLocks/>
                </p:cNvSpPr>
                <p:nvPr/>
              </p:nvSpPr>
              <p:spPr bwMode="auto">
                <a:xfrm rot="-1812476">
                  <a:off x="3872" y="1824"/>
                  <a:ext cx="304" cy="93"/>
                </a:xfrm>
                <a:custGeom>
                  <a:avLst/>
                  <a:gdLst>
                    <a:gd name="T0" fmla="*/ 0 w 372"/>
                    <a:gd name="T1" fmla="*/ 76 h 114"/>
                    <a:gd name="T2" fmla="*/ 19 w 372"/>
                    <a:gd name="T3" fmla="*/ 68 h 114"/>
                    <a:gd name="T4" fmla="*/ 24 w 372"/>
                    <a:gd name="T5" fmla="*/ 67 h 114"/>
                    <a:gd name="T6" fmla="*/ 63 w 372"/>
                    <a:gd name="T7" fmla="*/ 65 h 114"/>
                    <a:gd name="T8" fmla="*/ 107 w 372"/>
                    <a:gd name="T9" fmla="*/ 38 h 114"/>
                    <a:gd name="T10" fmla="*/ 123 w 372"/>
                    <a:gd name="T11" fmla="*/ 25 h 114"/>
                    <a:gd name="T12" fmla="*/ 158 w 372"/>
                    <a:gd name="T13" fmla="*/ 25 h 114"/>
                    <a:gd name="T14" fmla="*/ 214 w 372"/>
                    <a:gd name="T15" fmla="*/ 0 h 114"/>
                    <a:gd name="T16" fmla="*/ 248 w 372"/>
                    <a:gd name="T17" fmla="*/ 4 h 11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372" h="114">
                      <a:moveTo>
                        <a:pt x="0" y="114"/>
                      </a:moveTo>
                      <a:cubicBezTo>
                        <a:pt x="16" y="102"/>
                        <a:pt x="7" y="107"/>
                        <a:pt x="28" y="102"/>
                      </a:cubicBezTo>
                      <a:cubicBezTo>
                        <a:pt x="30" y="101"/>
                        <a:pt x="36" y="100"/>
                        <a:pt x="36" y="100"/>
                      </a:cubicBezTo>
                      <a:cubicBezTo>
                        <a:pt x="56" y="102"/>
                        <a:pt x="74" y="100"/>
                        <a:pt x="94" y="98"/>
                      </a:cubicBezTo>
                      <a:cubicBezTo>
                        <a:pt x="119" y="89"/>
                        <a:pt x="138" y="70"/>
                        <a:pt x="160" y="56"/>
                      </a:cubicBezTo>
                      <a:cubicBezTo>
                        <a:pt x="165" y="44"/>
                        <a:pt x="172" y="40"/>
                        <a:pt x="184" y="38"/>
                      </a:cubicBezTo>
                      <a:cubicBezTo>
                        <a:pt x="201" y="42"/>
                        <a:pt x="217" y="40"/>
                        <a:pt x="236" y="38"/>
                      </a:cubicBezTo>
                      <a:cubicBezTo>
                        <a:pt x="269" y="44"/>
                        <a:pt x="302" y="26"/>
                        <a:pt x="320" y="0"/>
                      </a:cubicBezTo>
                      <a:cubicBezTo>
                        <a:pt x="336" y="1"/>
                        <a:pt x="355" y="6"/>
                        <a:pt x="372" y="6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28" name="Freeform 67"/>
                <p:cNvSpPr>
                  <a:spLocks/>
                </p:cNvSpPr>
                <p:nvPr/>
              </p:nvSpPr>
              <p:spPr bwMode="auto">
                <a:xfrm>
                  <a:off x="3480" y="1776"/>
                  <a:ext cx="56" cy="144"/>
                </a:xfrm>
                <a:custGeom>
                  <a:avLst/>
                  <a:gdLst>
                    <a:gd name="T0" fmla="*/ 8 w 56"/>
                    <a:gd name="T1" fmla="*/ 216 h 96"/>
                    <a:gd name="T2" fmla="*/ 8 w 56"/>
                    <a:gd name="T3" fmla="*/ 108 h 96"/>
                    <a:gd name="T4" fmla="*/ 56 w 56"/>
                    <a:gd name="T5" fmla="*/ 0 h 96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6" h="96">
                      <a:moveTo>
                        <a:pt x="8" y="96"/>
                      </a:moveTo>
                      <a:cubicBezTo>
                        <a:pt x="4" y="79"/>
                        <a:pt x="0" y="63"/>
                        <a:pt x="8" y="48"/>
                      </a:cubicBezTo>
                      <a:cubicBezTo>
                        <a:pt x="15" y="32"/>
                        <a:pt x="35" y="16"/>
                        <a:pt x="56" y="0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80808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29" name="Freeform 68"/>
                <p:cNvSpPr>
                  <a:spLocks/>
                </p:cNvSpPr>
                <p:nvPr/>
              </p:nvSpPr>
              <p:spPr bwMode="auto">
                <a:xfrm>
                  <a:off x="3720" y="1776"/>
                  <a:ext cx="104" cy="96"/>
                </a:xfrm>
                <a:custGeom>
                  <a:avLst/>
                  <a:gdLst>
                    <a:gd name="T0" fmla="*/ 28 w 56"/>
                    <a:gd name="T1" fmla="*/ 0 h 96"/>
                    <a:gd name="T2" fmla="*/ 28 w 56"/>
                    <a:gd name="T3" fmla="*/ 48 h 96"/>
                    <a:gd name="T4" fmla="*/ 193 w 56"/>
                    <a:gd name="T5" fmla="*/ 96 h 96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6" h="96">
                      <a:moveTo>
                        <a:pt x="8" y="0"/>
                      </a:moveTo>
                      <a:cubicBezTo>
                        <a:pt x="4" y="16"/>
                        <a:pt x="0" y="32"/>
                        <a:pt x="8" y="48"/>
                      </a:cubicBezTo>
                      <a:cubicBezTo>
                        <a:pt x="15" y="63"/>
                        <a:pt x="35" y="79"/>
                        <a:pt x="56" y="96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80808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30" name="Freeform 69"/>
                <p:cNvSpPr>
                  <a:spLocks/>
                </p:cNvSpPr>
                <p:nvPr/>
              </p:nvSpPr>
              <p:spPr bwMode="auto">
                <a:xfrm>
                  <a:off x="3584" y="2016"/>
                  <a:ext cx="144" cy="55"/>
                </a:xfrm>
                <a:custGeom>
                  <a:avLst/>
                  <a:gdLst>
                    <a:gd name="T0" fmla="*/ 216 w 96"/>
                    <a:gd name="T1" fmla="*/ 0 h 55"/>
                    <a:gd name="T2" fmla="*/ 108 w 96"/>
                    <a:gd name="T3" fmla="*/ 48 h 55"/>
                    <a:gd name="T4" fmla="*/ 0 w 96"/>
                    <a:gd name="T5" fmla="*/ 48 h 55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96" h="55">
                      <a:moveTo>
                        <a:pt x="96" y="0"/>
                      </a:moveTo>
                      <a:cubicBezTo>
                        <a:pt x="79" y="20"/>
                        <a:pt x="63" y="40"/>
                        <a:pt x="48" y="48"/>
                      </a:cubicBezTo>
                      <a:cubicBezTo>
                        <a:pt x="32" y="55"/>
                        <a:pt x="16" y="51"/>
                        <a:pt x="0" y="48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80808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31" name="Freeform 70"/>
                <p:cNvSpPr>
                  <a:spLocks/>
                </p:cNvSpPr>
                <p:nvPr/>
              </p:nvSpPr>
              <p:spPr bwMode="auto">
                <a:xfrm>
                  <a:off x="3632" y="1680"/>
                  <a:ext cx="144" cy="48"/>
                </a:xfrm>
                <a:custGeom>
                  <a:avLst/>
                  <a:gdLst>
                    <a:gd name="T0" fmla="*/ 0 w 96"/>
                    <a:gd name="T1" fmla="*/ 48 h 48"/>
                    <a:gd name="T2" fmla="*/ 108 w 96"/>
                    <a:gd name="T3" fmla="*/ 0 h 48"/>
                    <a:gd name="T4" fmla="*/ 216 w 96"/>
                    <a:gd name="T5" fmla="*/ 48 h 4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96" h="48">
                      <a:moveTo>
                        <a:pt x="0" y="48"/>
                      </a:moveTo>
                      <a:cubicBezTo>
                        <a:pt x="16" y="24"/>
                        <a:pt x="32" y="0"/>
                        <a:pt x="48" y="0"/>
                      </a:cubicBezTo>
                      <a:cubicBezTo>
                        <a:pt x="64" y="0"/>
                        <a:pt x="80" y="24"/>
                        <a:pt x="96" y="48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80808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32" name="Freeform 71"/>
                <p:cNvSpPr>
                  <a:spLocks/>
                </p:cNvSpPr>
                <p:nvPr/>
              </p:nvSpPr>
              <p:spPr bwMode="auto">
                <a:xfrm>
                  <a:off x="3776" y="1920"/>
                  <a:ext cx="67" cy="144"/>
                </a:xfrm>
                <a:custGeom>
                  <a:avLst/>
                  <a:gdLst>
                    <a:gd name="T0" fmla="*/ 0 w 19"/>
                    <a:gd name="T1" fmla="*/ 0 h 92"/>
                    <a:gd name="T2" fmla="*/ 222 w 19"/>
                    <a:gd name="T3" fmla="*/ 113 h 92"/>
                    <a:gd name="T4" fmla="*/ 74 w 19"/>
                    <a:gd name="T5" fmla="*/ 166 h 92"/>
                    <a:gd name="T6" fmla="*/ 123 w 19"/>
                    <a:gd name="T7" fmla="*/ 225 h 9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9" h="92">
                      <a:moveTo>
                        <a:pt x="0" y="0"/>
                      </a:moveTo>
                      <a:cubicBezTo>
                        <a:pt x="8" y="17"/>
                        <a:pt x="17" y="34"/>
                        <a:pt x="18" y="46"/>
                      </a:cubicBezTo>
                      <a:cubicBezTo>
                        <a:pt x="19" y="57"/>
                        <a:pt x="7" y="60"/>
                        <a:pt x="6" y="68"/>
                      </a:cubicBezTo>
                      <a:cubicBezTo>
                        <a:pt x="4" y="75"/>
                        <a:pt x="7" y="83"/>
                        <a:pt x="10" y="92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80808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33" name="Freeform 72"/>
                <p:cNvSpPr>
                  <a:spLocks/>
                </p:cNvSpPr>
                <p:nvPr/>
              </p:nvSpPr>
              <p:spPr bwMode="auto">
                <a:xfrm>
                  <a:off x="3440" y="1968"/>
                  <a:ext cx="118" cy="84"/>
                </a:xfrm>
                <a:custGeom>
                  <a:avLst/>
                  <a:gdLst>
                    <a:gd name="T0" fmla="*/ 0 w 70"/>
                    <a:gd name="T1" fmla="*/ 0 h 84"/>
                    <a:gd name="T2" fmla="*/ 142 w 70"/>
                    <a:gd name="T3" fmla="*/ 28 h 84"/>
                    <a:gd name="T4" fmla="*/ 165 w 70"/>
                    <a:gd name="T5" fmla="*/ 66 h 84"/>
                    <a:gd name="T6" fmla="*/ 199 w 70"/>
                    <a:gd name="T7" fmla="*/ 84 h 84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70" h="84">
                      <a:moveTo>
                        <a:pt x="0" y="0"/>
                      </a:moveTo>
                      <a:cubicBezTo>
                        <a:pt x="20" y="8"/>
                        <a:pt x="40" y="17"/>
                        <a:pt x="50" y="28"/>
                      </a:cubicBezTo>
                      <a:cubicBezTo>
                        <a:pt x="59" y="38"/>
                        <a:pt x="54" y="56"/>
                        <a:pt x="58" y="66"/>
                      </a:cubicBezTo>
                      <a:cubicBezTo>
                        <a:pt x="61" y="75"/>
                        <a:pt x="65" y="79"/>
                        <a:pt x="70" y="84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80808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sp>
            <p:nvSpPr>
              <p:cNvPr id="9421" name="Freeform 385"/>
              <p:cNvSpPr>
                <a:spLocks/>
              </p:cNvSpPr>
              <p:nvPr/>
            </p:nvSpPr>
            <p:spPr bwMode="auto">
              <a:xfrm>
                <a:off x="2160" y="1976"/>
                <a:ext cx="768" cy="167"/>
              </a:xfrm>
              <a:custGeom>
                <a:avLst/>
                <a:gdLst>
                  <a:gd name="T0" fmla="*/ 0 w 768"/>
                  <a:gd name="T1" fmla="*/ 0 h 167"/>
                  <a:gd name="T2" fmla="*/ 144 w 768"/>
                  <a:gd name="T3" fmla="*/ 144 h 167"/>
                  <a:gd name="T4" fmla="*/ 768 w 768"/>
                  <a:gd name="T5" fmla="*/ 144 h 1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68" h="167">
                    <a:moveTo>
                      <a:pt x="0" y="0"/>
                    </a:moveTo>
                    <a:cubicBezTo>
                      <a:pt x="8" y="60"/>
                      <a:pt x="16" y="120"/>
                      <a:pt x="144" y="144"/>
                    </a:cubicBezTo>
                    <a:cubicBezTo>
                      <a:pt x="271" y="167"/>
                      <a:pt x="519" y="155"/>
                      <a:pt x="768" y="144"/>
                    </a:cubicBezTo>
                  </a:path>
                </a:pathLst>
              </a:custGeom>
              <a:noFill/>
              <a:ln w="76200" cap="flat" cmpd="sng">
                <a:solidFill>
                  <a:schemeClr val="folHlink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9418" name="Text Box 396"/>
            <p:cNvSpPr txBox="1">
              <a:spLocks noChangeArrowheads="1"/>
            </p:cNvSpPr>
            <p:nvPr/>
          </p:nvSpPr>
          <p:spPr bwMode="auto">
            <a:xfrm>
              <a:off x="2976" y="768"/>
              <a:ext cx="1296" cy="6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en-US" sz="2400"/>
                <a:t>Destruction of the bacteria’s DNA</a:t>
              </a:r>
            </a:p>
          </p:txBody>
        </p:sp>
      </p:grpSp>
      <p:grpSp>
        <p:nvGrpSpPr>
          <p:cNvPr id="27" name="Group 411"/>
          <p:cNvGrpSpPr>
            <a:grpSpLocks/>
          </p:cNvGrpSpPr>
          <p:nvPr/>
        </p:nvGrpSpPr>
        <p:grpSpPr bwMode="auto">
          <a:xfrm>
            <a:off x="228600" y="5410200"/>
            <a:ext cx="3282950" cy="1503363"/>
            <a:chOff x="144" y="3408"/>
            <a:chExt cx="2068" cy="947"/>
          </a:xfrm>
        </p:grpSpPr>
        <p:grpSp>
          <p:nvGrpSpPr>
            <p:cNvPr id="28" name="Group 338"/>
            <p:cNvGrpSpPr>
              <a:grpSpLocks/>
            </p:cNvGrpSpPr>
            <p:nvPr/>
          </p:nvGrpSpPr>
          <p:grpSpPr bwMode="auto">
            <a:xfrm>
              <a:off x="144" y="3408"/>
              <a:ext cx="1232" cy="710"/>
              <a:chOff x="144" y="3408"/>
              <a:chExt cx="1232" cy="710"/>
            </a:xfrm>
          </p:grpSpPr>
          <p:grpSp>
            <p:nvGrpSpPr>
              <p:cNvPr id="29" name="Group 337"/>
              <p:cNvGrpSpPr>
                <a:grpSpLocks/>
              </p:cNvGrpSpPr>
              <p:nvPr/>
            </p:nvGrpSpPr>
            <p:grpSpPr bwMode="auto">
              <a:xfrm>
                <a:off x="144" y="3408"/>
                <a:ext cx="1232" cy="710"/>
                <a:chOff x="144" y="2544"/>
                <a:chExt cx="1232" cy="710"/>
              </a:xfrm>
            </p:grpSpPr>
            <p:sp>
              <p:nvSpPr>
                <p:cNvPr id="9412" name="AutoShape 291"/>
                <p:cNvSpPr>
                  <a:spLocks noChangeArrowheads="1"/>
                </p:cNvSpPr>
                <p:nvPr/>
              </p:nvSpPr>
              <p:spPr bwMode="auto">
                <a:xfrm>
                  <a:off x="144" y="2552"/>
                  <a:ext cx="1232" cy="702"/>
                </a:xfrm>
                <a:prstGeom prst="roundRect">
                  <a:avLst>
                    <a:gd name="adj" fmla="val 19801"/>
                  </a:avLst>
                </a:prstGeom>
                <a:noFill/>
                <a:ln w="76200">
                  <a:solidFill>
                    <a:srgbClr val="FF66CC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413" name="AutoShape 292"/>
                <p:cNvSpPr>
                  <a:spLocks noChangeArrowheads="1"/>
                </p:cNvSpPr>
                <p:nvPr/>
              </p:nvSpPr>
              <p:spPr bwMode="auto">
                <a:xfrm>
                  <a:off x="186" y="2592"/>
                  <a:ext cx="1152" cy="624"/>
                </a:xfrm>
                <a:prstGeom prst="roundRect">
                  <a:avLst>
                    <a:gd name="adj" fmla="val 16667"/>
                  </a:avLst>
                </a:prstGeom>
                <a:noFill/>
                <a:ln w="76200">
                  <a:solidFill>
                    <a:schemeClr val="accent2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414" name="AutoShape 293"/>
                <p:cNvSpPr>
                  <a:spLocks noChangeArrowheads="1"/>
                </p:cNvSpPr>
                <p:nvPr/>
              </p:nvSpPr>
              <p:spPr bwMode="auto">
                <a:xfrm>
                  <a:off x="160" y="2568"/>
                  <a:ext cx="1200" cy="670"/>
                </a:xfrm>
                <a:prstGeom prst="roundRect">
                  <a:avLst>
                    <a:gd name="adj" fmla="val 19403"/>
                  </a:avLst>
                </a:prstGeom>
                <a:noFill/>
                <a:ln w="12700">
                  <a:solidFill>
                    <a:schemeClr val="hlink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60710" name="AutoShape 294"/>
                <p:cNvSpPr>
                  <a:spLocks noChangeArrowheads="1"/>
                </p:cNvSpPr>
                <p:nvPr/>
              </p:nvSpPr>
              <p:spPr bwMode="auto">
                <a:xfrm>
                  <a:off x="208" y="2616"/>
                  <a:ext cx="1106" cy="578"/>
                </a:xfrm>
                <a:prstGeom prst="roundRect">
                  <a:avLst>
                    <a:gd name="adj" fmla="val 15227"/>
                  </a:avLst>
                </a:prstGeom>
                <a:gradFill rotWithShape="0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chemeClr val="hlink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0711" name="AutoShape 295"/>
                <p:cNvSpPr>
                  <a:spLocks noChangeArrowheads="1"/>
                </p:cNvSpPr>
                <p:nvPr/>
              </p:nvSpPr>
              <p:spPr bwMode="auto">
                <a:xfrm>
                  <a:off x="714" y="2544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FF6600"/>
                    </a:gs>
                    <a:gs pos="100000">
                      <a:srgbClr val="8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296"/>
              <p:cNvGrpSpPr>
                <a:grpSpLocks/>
              </p:cNvGrpSpPr>
              <p:nvPr/>
            </p:nvGrpSpPr>
            <p:grpSpPr bwMode="auto">
              <a:xfrm>
                <a:off x="210" y="3504"/>
                <a:ext cx="1090" cy="500"/>
                <a:chOff x="210" y="3504"/>
                <a:chExt cx="1090" cy="500"/>
              </a:xfrm>
            </p:grpSpPr>
            <p:grpSp>
              <p:nvGrpSpPr>
                <p:cNvPr id="31" name="Group 297"/>
                <p:cNvGrpSpPr>
                  <a:grpSpLocks/>
                </p:cNvGrpSpPr>
                <p:nvPr/>
              </p:nvGrpSpPr>
              <p:grpSpPr bwMode="auto">
                <a:xfrm>
                  <a:off x="336" y="3648"/>
                  <a:ext cx="473" cy="356"/>
                  <a:chOff x="459" y="852"/>
                  <a:chExt cx="473" cy="356"/>
                </a:xfrm>
              </p:grpSpPr>
              <p:sp>
                <p:nvSpPr>
                  <p:cNvPr id="9405" name="AutoShape 29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577" y="868"/>
                    <a:ext cx="236" cy="204"/>
                  </a:xfrm>
                  <a:prstGeom prst="hexagon">
                    <a:avLst>
                      <a:gd name="adj" fmla="val 28922"/>
                      <a:gd name="vf" fmla="val 115470"/>
                    </a:avLst>
                  </a:prstGeom>
                  <a:solidFill>
                    <a:schemeClr val="accent1"/>
                  </a:solidFill>
                  <a:ln w="28575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altLang="en-US"/>
                  </a:p>
                </p:txBody>
              </p:sp>
              <p:sp>
                <p:nvSpPr>
                  <p:cNvPr id="9406" name="Freeform 299"/>
                  <p:cNvSpPr>
                    <a:spLocks/>
                  </p:cNvSpPr>
                  <p:nvPr/>
                </p:nvSpPr>
                <p:spPr bwMode="auto">
                  <a:xfrm flipH="1">
                    <a:off x="559" y="1131"/>
                    <a:ext cx="106" cy="77"/>
                  </a:xfrm>
                  <a:custGeom>
                    <a:avLst/>
                    <a:gdLst>
                      <a:gd name="T0" fmla="*/ 0 w 256"/>
                      <a:gd name="T1" fmla="*/ 51 h 94"/>
                      <a:gd name="T2" fmla="*/ 19 w 256"/>
                      <a:gd name="T3" fmla="*/ 0 h 94"/>
                      <a:gd name="T4" fmla="*/ 44 w 256"/>
                      <a:gd name="T5" fmla="*/ 63 h 9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56" h="94">
                        <a:moveTo>
                          <a:pt x="0" y="76"/>
                        </a:moveTo>
                        <a:lnTo>
                          <a:pt x="110" y="0"/>
                        </a:lnTo>
                        <a:lnTo>
                          <a:pt x="256" y="94"/>
                        </a:lnTo>
                      </a:path>
                    </a:pathLst>
                  </a:custGeom>
                  <a:noFill/>
                  <a:ln w="28575" cap="flat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407" name="Freeform 300"/>
                  <p:cNvSpPr>
                    <a:spLocks/>
                  </p:cNvSpPr>
                  <p:nvPr/>
                </p:nvSpPr>
                <p:spPr bwMode="auto">
                  <a:xfrm>
                    <a:off x="723" y="1131"/>
                    <a:ext cx="106" cy="77"/>
                  </a:xfrm>
                  <a:custGeom>
                    <a:avLst/>
                    <a:gdLst>
                      <a:gd name="T0" fmla="*/ 0 w 256"/>
                      <a:gd name="T1" fmla="*/ 51 h 94"/>
                      <a:gd name="T2" fmla="*/ 19 w 256"/>
                      <a:gd name="T3" fmla="*/ 0 h 94"/>
                      <a:gd name="T4" fmla="*/ 44 w 256"/>
                      <a:gd name="T5" fmla="*/ 63 h 9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56" h="94">
                        <a:moveTo>
                          <a:pt x="0" y="76"/>
                        </a:moveTo>
                        <a:lnTo>
                          <a:pt x="110" y="0"/>
                        </a:lnTo>
                        <a:lnTo>
                          <a:pt x="256" y="94"/>
                        </a:lnTo>
                      </a:path>
                    </a:pathLst>
                  </a:custGeom>
                  <a:noFill/>
                  <a:ln w="28575" cap="flat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408" name="Freeform 301"/>
                  <p:cNvSpPr>
                    <a:spLocks/>
                  </p:cNvSpPr>
                  <p:nvPr/>
                </p:nvSpPr>
                <p:spPr bwMode="auto">
                  <a:xfrm flipH="1">
                    <a:off x="459" y="1131"/>
                    <a:ext cx="209" cy="77"/>
                  </a:xfrm>
                  <a:custGeom>
                    <a:avLst/>
                    <a:gdLst>
                      <a:gd name="T0" fmla="*/ 0 w 256"/>
                      <a:gd name="T1" fmla="*/ 51 h 94"/>
                      <a:gd name="T2" fmla="*/ 73 w 256"/>
                      <a:gd name="T3" fmla="*/ 0 h 94"/>
                      <a:gd name="T4" fmla="*/ 171 w 256"/>
                      <a:gd name="T5" fmla="*/ 63 h 9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56" h="94">
                        <a:moveTo>
                          <a:pt x="0" y="76"/>
                        </a:moveTo>
                        <a:lnTo>
                          <a:pt x="110" y="0"/>
                        </a:lnTo>
                        <a:lnTo>
                          <a:pt x="256" y="94"/>
                        </a:lnTo>
                      </a:path>
                    </a:pathLst>
                  </a:custGeom>
                  <a:noFill/>
                  <a:ln w="28575" cap="flat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409" name="Freeform 302"/>
                  <p:cNvSpPr>
                    <a:spLocks/>
                  </p:cNvSpPr>
                  <p:nvPr/>
                </p:nvSpPr>
                <p:spPr bwMode="auto">
                  <a:xfrm>
                    <a:off x="723" y="1131"/>
                    <a:ext cx="209" cy="77"/>
                  </a:xfrm>
                  <a:custGeom>
                    <a:avLst/>
                    <a:gdLst>
                      <a:gd name="T0" fmla="*/ 0 w 256"/>
                      <a:gd name="T1" fmla="*/ 51 h 94"/>
                      <a:gd name="T2" fmla="*/ 73 w 256"/>
                      <a:gd name="T3" fmla="*/ 0 h 94"/>
                      <a:gd name="T4" fmla="*/ 171 w 256"/>
                      <a:gd name="T5" fmla="*/ 63 h 9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56" h="94">
                        <a:moveTo>
                          <a:pt x="0" y="76"/>
                        </a:moveTo>
                        <a:lnTo>
                          <a:pt x="110" y="0"/>
                        </a:lnTo>
                        <a:lnTo>
                          <a:pt x="256" y="94"/>
                        </a:lnTo>
                      </a:path>
                    </a:pathLst>
                  </a:custGeom>
                  <a:noFill/>
                  <a:ln w="28575" cap="flat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410" name="Freeform 303"/>
                  <p:cNvSpPr>
                    <a:spLocks/>
                  </p:cNvSpPr>
                  <p:nvPr/>
                </p:nvSpPr>
                <p:spPr bwMode="auto">
                  <a:xfrm>
                    <a:off x="608" y="902"/>
                    <a:ext cx="152" cy="147"/>
                  </a:xfrm>
                  <a:custGeom>
                    <a:avLst/>
                    <a:gdLst>
                      <a:gd name="T0" fmla="*/ 124 w 186"/>
                      <a:gd name="T1" fmla="*/ 6 h 179"/>
                      <a:gd name="T2" fmla="*/ 111 w 186"/>
                      <a:gd name="T3" fmla="*/ 5 h 179"/>
                      <a:gd name="T4" fmla="*/ 56 w 186"/>
                      <a:gd name="T5" fmla="*/ 3 h 179"/>
                      <a:gd name="T6" fmla="*/ 23 w 186"/>
                      <a:gd name="T7" fmla="*/ 2 h 179"/>
                      <a:gd name="T8" fmla="*/ 11 w 186"/>
                      <a:gd name="T9" fmla="*/ 9 h 179"/>
                      <a:gd name="T10" fmla="*/ 7 w 186"/>
                      <a:gd name="T11" fmla="*/ 11 h 179"/>
                      <a:gd name="T12" fmla="*/ 13 w 186"/>
                      <a:gd name="T13" fmla="*/ 25 h 179"/>
                      <a:gd name="T14" fmla="*/ 48 w 186"/>
                      <a:gd name="T15" fmla="*/ 37 h 179"/>
                      <a:gd name="T16" fmla="*/ 69 w 186"/>
                      <a:gd name="T17" fmla="*/ 36 h 179"/>
                      <a:gd name="T18" fmla="*/ 87 w 186"/>
                      <a:gd name="T19" fmla="*/ 30 h 179"/>
                      <a:gd name="T20" fmla="*/ 112 w 186"/>
                      <a:gd name="T21" fmla="*/ 34 h 179"/>
                      <a:gd name="T22" fmla="*/ 122 w 186"/>
                      <a:gd name="T23" fmla="*/ 47 h 179"/>
                      <a:gd name="T24" fmla="*/ 86 w 186"/>
                      <a:gd name="T25" fmla="*/ 55 h 179"/>
                      <a:gd name="T26" fmla="*/ 46 w 186"/>
                      <a:gd name="T27" fmla="*/ 53 h 179"/>
                      <a:gd name="T28" fmla="*/ 7 w 186"/>
                      <a:gd name="T29" fmla="*/ 56 h 179"/>
                      <a:gd name="T30" fmla="*/ 0 w 186"/>
                      <a:gd name="T31" fmla="*/ 67 h 179"/>
                      <a:gd name="T32" fmla="*/ 51 w 186"/>
                      <a:gd name="T33" fmla="*/ 87 h 179"/>
                      <a:gd name="T34" fmla="*/ 72 w 186"/>
                      <a:gd name="T35" fmla="*/ 91 h 179"/>
                      <a:gd name="T36" fmla="*/ 96 w 186"/>
                      <a:gd name="T37" fmla="*/ 85 h 179"/>
                      <a:gd name="T38" fmla="*/ 107 w 186"/>
                      <a:gd name="T39" fmla="*/ 87 h 179"/>
                      <a:gd name="T40" fmla="*/ 115 w 186"/>
                      <a:gd name="T41" fmla="*/ 90 h 179"/>
                      <a:gd name="T42" fmla="*/ 122 w 186"/>
                      <a:gd name="T43" fmla="*/ 98 h 179"/>
                      <a:gd name="T44" fmla="*/ 124 w 186"/>
                      <a:gd name="T45" fmla="*/ 106 h 179"/>
                      <a:gd name="T46" fmla="*/ 80 w 186"/>
                      <a:gd name="T47" fmla="*/ 121 h 179"/>
                      <a:gd name="T48" fmla="*/ 42 w 186"/>
                      <a:gd name="T49" fmla="*/ 115 h 179"/>
                      <a:gd name="T50" fmla="*/ 29 w 186"/>
                      <a:gd name="T51" fmla="*/ 117 h 179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0" t="0" r="r" b="b"/>
                    <a:pathLst>
                      <a:path w="186" h="179">
                        <a:moveTo>
                          <a:pt x="186" y="9"/>
                        </a:moveTo>
                        <a:cubicBezTo>
                          <a:pt x="171" y="4"/>
                          <a:pt x="178" y="3"/>
                          <a:pt x="166" y="7"/>
                        </a:cubicBezTo>
                        <a:cubicBezTo>
                          <a:pt x="137" y="5"/>
                          <a:pt x="112" y="6"/>
                          <a:pt x="84" y="5"/>
                        </a:cubicBezTo>
                        <a:cubicBezTo>
                          <a:pt x="66" y="3"/>
                          <a:pt x="51" y="0"/>
                          <a:pt x="34" y="3"/>
                        </a:cubicBezTo>
                        <a:cubicBezTo>
                          <a:pt x="23" y="6"/>
                          <a:pt x="29" y="3"/>
                          <a:pt x="16" y="13"/>
                        </a:cubicBezTo>
                        <a:cubicBezTo>
                          <a:pt x="14" y="14"/>
                          <a:pt x="10" y="17"/>
                          <a:pt x="10" y="17"/>
                        </a:cubicBezTo>
                        <a:cubicBezTo>
                          <a:pt x="7" y="25"/>
                          <a:pt x="11" y="34"/>
                          <a:pt x="20" y="37"/>
                        </a:cubicBezTo>
                        <a:cubicBezTo>
                          <a:pt x="36" y="49"/>
                          <a:pt x="52" y="51"/>
                          <a:pt x="72" y="55"/>
                        </a:cubicBezTo>
                        <a:cubicBezTo>
                          <a:pt x="86" y="52"/>
                          <a:pt x="88" y="51"/>
                          <a:pt x="104" y="53"/>
                        </a:cubicBezTo>
                        <a:cubicBezTo>
                          <a:pt x="112" y="49"/>
                          <a:pt x="130" y="45"/>
                          <a:pt x="130" y="45"/>
                        </a:cubicBezTo>
                        <a:cubicBezTo>
                          <a:pt x="145" y="46"/>
                          <a:pt x="154" y="48"/>
                          <a:pt x="168" y="51"/>
                        </a:cubicBezTo>
                        <a:cubicBezTo>
                          <a:pt x="181" y="64"/>
                          <a:pt x="178" y="57"/>
                          <a:pt x="182" y="69"/>
                        </a:cubicBezTo>
                        <a:cubicBezTo>
                          <a:pt x="176" y="95"/>
                          <a:pt x="157" y="82"/>
                          <a:pt x="128" y="81"/>
                        </a:cubicBezTo>
                        <a:cubicBezTo>
                          <a:pt x="102" y="73"/>
                          <a:pt x="95" y="74"/>
                          <a:pt x="68" y="79"/>
                        </a:cubicBezTo>
                        <a:cubicBezTo>
                          <a:pt x="48" y="76"/>
                          <a:pt x="29" y="78"/>
                          <a:pt x="10" y="83"/>
                        </a:cubicBezTo>
                        <a:cubicBezTo>
                          <a:pt x="4" y="86"/>
                          <a:pt x="0" y="99"/>
                          <a:pt x="0" y="99"/>
                        </a:cubicBezTo>
                        <a:cubicBezTo>
                          <a:pt x="11" y="132"/>
                          <a:pt x="44" y="127"/>
                          <a:pt x="76" y="129"/>
                        </a:cubicBezTo>
                        <a:cubicBezTo>
                          <a:pt x="97" y="134"/>
                          <a:pt x="86" y="132"/>
                          <a:pt x="108" y="135"/>
                        </a:cubicBezTo>
                        <a:cubicBezTo>
                          <a:pt x="120" y="130"/>
                          <a:pt x="131" y="129"/>
                          <a:pt x="144" y="125"/>
                        </a:cubicBezTo>
                        <a:cubicBezTo>
                          <a:pt x="149" y="126"/>
                          <a:pt x="154" y="127"/>
                          <a:pt x="160" y="129"/>
                        </a:cubicBezTo>
                        <a:cubicBezTo>
                          <a:pt x="164" y="130"/>
                          <a:pt x="172" y="133"/>
                          <a:pt x="172" y="133"/>
                        </a:cubicBezTo>
                        <a:cubicBezTo>
                          <a:pt x="175" y="136"/>
                          <a:pt x="179" y="139"/>
                          <a:pt x="182" y="145"/>
                        </a:cubicBezTo>
                        <a:cubicBezTo>
                          <a:pt x="183" y="148"/>
                          <a:pt x="186" y="157"/>
                          <a:pt x="186" y="157"/>
                        </a:cubicBezTo>
                        <a:cubicBezTo>
                          <a:pt x="164" y="171"/>
                          <a:pt x="146" y="175"/>
                          <a:pt x="120" y="179"/>
                        </a:cubicBezTo>
                        <a:cubicBezTo>
                          <a:pt x="100" y="176"/>
                          <a:pt x="83" y="172"/>
                          <a:pt x="64" y="171"/>
                        </a:cubicBezTo>
                        <a:cubicBezTo>
                          <a:pt x="52" y="173"/>
                          <a:pt x="58" y="173"/>
                          <a:pt x="44" y="173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66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411" name="Rectangle 304"/>
                  <p:cNvSpPr>
                    <a:spLocks noChangeArrowheads="1"/>
                  </p:cNvSpPr>
                  <p:nvPr/>
                </p:nvSpPr>
                <p:spPr bwMode="auto">
                  <a:xfrm>
                    <a:off x="667" y="1072"/>
                    <a:ext cx="59" cy="121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altLang="en-US"/>
                  </a:p>
                </p:txBody>
              </p:sp>
            </p:grpSp>
            <p:grpSp>
              <p:nvGrpSpPr>
                <p:cNvPr id="60448" name="Group 305"/>
                <p:cNvGrpSpPr>
                  <a:grpSpLocks/>
                </p:cNvGrpSpPr>
                <p:nvPr/>
              </p:nvGrpSpPr>
              <p:grpSpPr bwMode="auto">
                <a:xfrm>
                  <a:off x="480" y="3504"/>
                  <a:ext cx="473" cy="356"/>
                  <a:chOff x="459" y="852"/>
                  <a:chExt cx="473" cy="356"/>
                </a:xfrm>
              </p:grpSpPr>
              <p:sp>
                <p:nvSpPr>
                  <p:cNvPr id="9398" name="AutoShape 30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577" y="868"/>
                    <a:ext cx="236" cy="204"/>
                  </a:xfrm>
                  <a:prstGeom prst="hexagon">
                    <a:avLst>
                      <a:gd name="adj" fmla="val 28922"/>
                      <a:gd name="vf" fmla="val 115470"/>
                    </a:avLst>
                  </a:prstGeom>
                  <a:solidFill>
                    <a:schemeClr val="accent1"/>
                  </a:solidFill>
                  <a:ln w="28575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altLang="en-US"/>
                  </a:p>
                </p:txBody>
              </p:sp>
              <p:sp>
                <p:nvSpPr>
                  <p:cNvPr id="9399" name="Freeform 307"/>
                  <p:cNvSpPr>
                    <a:spLocks/>
                  </p:cNvSpPr>
                  <p:nvPr/>
                </p:nvSpPr>
                <p:spPr bwMode="auto">
                  <a:xfrm flipH="1">
                    <a:off x="559" y="1131"/>
                    <a:ext cx="106" cy="77"/>
                  </a:xfrm>
                  <a:custGeom>
                    <a:avLst/>
                    <a:gdLst>
                      <a:gd name="T0" fmla="*/ 0 w 256"/>
                      <a:gd name="T1" fmla="*/ 51 h 94"/>
                      <a:gd name="T2" fmla="*/ 19 w 256"/>
                      <a:gd name="T3" fmla="*/ 0 h 94"/>
                      <a:gd name="T4" fmla="*/ 44 w 256"/>
                      <a:gd name="T5" fmla="*/ 63 h 9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56" h="94">
                        <a:moveTo>
                          <a:pt x="0" y="76"/>
                        </a:moveTo>
                        <a:lnTo>
                          <a:pt x="110" y="0"/>
                        </a:lnTo>
                        <a:lnTo>
                          <a:pt x="256" y="94"/>
                        </a:lnTo>
                      </a:path>
                    </a:pathLst>
                  </a:custGeom>
                  <a:noFill/>
                  <a:ln w="28575" cap="flat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400" name="Freeform 308"/>
                  <p:cNvSpPr>
                    <a:spLocks/>
                  </p:cNvSpPr>
                  <p:nvPr/>
                </p:nvSpPr>
                <p:spPr bwMode="auto">
                  <a:xfrm>
                    <a:off x="723" y="1131"/>
                    <a:ext cx="106" cy="77"/>
                  </a:xfrm>
                  <a:custGeom>
                    <a:avLst/>
                    <a:gdLst>
                      <a:gd name="T0" fmla="*/ 0 w 256"/>
                      <a:gd name="T1" fmla="*/ 51 h 94"/>
                      <a:gd name="T2" fmla="*/ 19 w 256"/>
                      <a:gd name="T3" fmla="*/ 0 h 94"/>
                      <a:gd name="T4" fmla="*/ 44 w 256"/>
                      <a:gd name="T5" fmla="*/ 63 h 9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56" h="94">
                        <a:moveTo>
                          <a:pt x="0" y="76"/>
                        </a:moveTo>
                        <a:lnTo>
                          <a:pt x="110" y="0"/>
                        </a:lnTo>
                        <a:lnTo>
                          <a:pt x="256" y="94"/>
                        </a:lnTo>
                      </a:path>
                    </a:pathLst>
                  </a:custGeom>
                  <a:noFill/>
                  <a:ln w="28575" cap="flat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401" name="Freeform 309"/>
                  <p:cNvSpPr>
                    <a:spLocks/>
                  </p:cNvSpPr>
                  <p:nvPr/>
                </p:nvSpPr>
                <p:spPr bwMode="auto">
                  <a:xfrm flipH="1">
                    <a:off x="459" y="1131"/>
                    <a:ext cx="209" cy="77"/>
                  </a:xfrm>
                  <a:custGeom>
                    <a:avLst/>
                    <a:gdLst>
                      <a:gd name="T0" fmla="*/ 0 w 256"/>
                      <a:gd name="T1" fmla="*/ 51 h 94"/>
                      <a:gd name="T2" fmla="*/ 73 w 256"/>
                      <a:gd name="T3" fmla="*/ 0 h 94"/>
                      <a:gd name="T4" fmla="*/ 171 w 256"/>
                      <a:gd name="T5" fmla="*/ 63 h 9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56" h="94">
                        <a:moveTo>
                          <a:pt x="0" y="76"/>
                        </a:moveTo>
                        <a:lnTo>
                          <a:pt x="110" y="0"/>
                        </a:lnTo>
                        <a:lnTo>
                          <a:pt x="256" y="94"/>
                        </a:lnTo>
                      </a:path>
                    </a:pathLst>
                  </a:custGeom>
                  <a:noFill/>
                  <a:ln w="28575" cap="flat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402" name="Freeform 310"/>
                  <p:cNvSpPr>
                    <a:spLocks/>
                  </p:cNvSpPr>
                  <p:nvPr/>
                </p:nvSpPr>
                <p:spPr bwMode="auto">
                  <a:xfrm>
                    <a:off x="723" y="1131"/>
                    <a:ext cx="209" cy="77"/>
                  </a:xfrm>
                  <a:custGeom>
                    <a:avLst/>
                    <a:gdLst>
                      <a:gd name="T0" fmla="*/ 0 w 256"/>
                      <a:gd name="T1" fmla="*/ 51 h 94"/>
                      <a:gd name="T2" fmla="*/ 73 w 256"/>
                      <a:gd name="T3" fmla="*/ 0 h 94"/>
                      <a:gd name="T4" fmla="*/ 171 w 256"/>
                      <a:gd name="T5" fmla="*/ 63 h 9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56" h="94">
                        <a:moveTo>
                          <a:pt x="0" y="76"/>
                        </a:moveTo>
                        <a:lnTo>
                          <a:pt x="110" y="0"/>
                        </a:lnTo>
                        <a:lnTo>
                          <a:pt x="256" y="94"/>
                        </a:lnTo>
                      </a:path>
                    </a:pathLst>
                  </a:custGeom>
                  <a:noFill/>
                  <a:ln w="28575" cap="flat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403" name="Freeform 311"/>
                  <p:cNvSpPr>
                    <a:spLocks/>
                  </p:cNvSpPr>
                  <p:nvPr/>
                </p:nvSpPr>
                <p:spPr bwMode="auto">
                  <a:xfrm>
                    <a:off x="608" y="902"/>
                    <a:ext cx="152" cy="147"/>
                  </a:xfrm>
                  <a:custGeom>
                    <a:avLst/>
                    <a:gdLst>
                      <a:gd name="T0" fmla="*/ 124 w 186"/>
                      <a:gd name="T1" fmla="*/ 6 h 179"/>
                      <a:gd name="T2" fmla="*/ 111 w 186"/>
                      <a:gd name="T3" fmla="*/ 5 h 179"/>
                      <a:gd name="T4" fmla="*/ 56 w 186"/>
                      <a:gd name="T5" fmla="*/ 3 h 179"/>
                      <a:gd name="T6" fmla="*/ 23 w 186"/>
                      <a:gd name="T7" fmla="*/ 2 h 179"/>
                      <a:gd name="T8" fmla="*/ 11 w 186"/>
                      <a:gd name="T9" fmla="*/ 9 h 179"/>
                      <a:gd name="T10" fmla="*/ 7 w 186"/>
                      <a:gd name="T11" fmla="*/ 11 h 179"/>
                      <a:gd name="T12" fmla="*/ 13 w 186"/>
                      <a:gd name="T13" fmla="*/ 25 h 179"/>
                      <a:gd name="T14" fmla="*/ 48 w 186"/>
                      <a:gd name="T15" fmla="*/ 37 h 179"/>
                      <a:gd name="T16" fmla="*/ 69 w 186"/>
                      <a:gd name="T17" fmla="*/ 36 h 179"/>
                      <a:gd name="T18" fmla="*/ 87 w 186"/>
                      <a:gd name="T19" fmla="*/ 30 h 179"/>
                      <a:gd name="T20" fmla="*/ 112 w 186"/>
                      <a:gd name="T21" fmla="*/ 34 h 179"/>
                      <a:gd name="T22" fmla="*/ 122 w 186"/>
                      <a:gd name="T23" fmla="*/ 47 h 179"/>
                      <a:gd name="T24" fmla="*/ 86 w 186"/>
                      <a:gd name="T25" fmla="*/ 55 h 179"/>
                      <a:gd name="T26" fmla="*/ 46 w 186"/>
                      <a:gd name="T27" fmla="*/ 53 h 179"/>
                      <a:gd name="T28" fmla="*/ 7 w 186"/>
                      <a:gd name="T29" fmla="*/ 56 h 179"/>
                      <a:gd name="T30" fmla="*/ 0 w 186"/>
                      <a:gd name="T31" fmla="*/ 67 h 179"/>
                      <a:gd name="T32" fmla="*/ 51 w 186"/>
                      <a:gd name="T33" fmla="*/ 87 h 179"/>
                      <a:gd name="T34" fmla="*/ 72 w 186"/>
                      <a:gd name="T35" fmla="*/ 91 h 179"/>
                      <a:gd name="T36" fmla="*/ 96 w 186"/>
                      <a:gd name="T37" fmla="*/ 85 h 179"/>
                      <a:gd name="T38" fmla="*/ 107 w 186"/>
                      <a:gd name="T39" fmla="*/ 87 h 179"/>
                      <a:gd name="T40" fmla="*/ 115 w 186"/>
                      <a:gd name="T41" fmla="*/ 90 h 179"/>
                      <a:gd name="T42" fmla="*/ 122 w 186"/>
                      <a:gd name="T43" fmla="*/ 98 h 179"/>
                      <a:gd name="T44" fmla="*/ 124 w 186"/>
                      <a:gd name="T45" fmla="*/ 106 h 179"/>
                      <a:gd name="T46" fmla="*/ 80 w 186"/>
                      <a:gd name="T47" fmla="*/ 121 h 179"/>
                      <a:gd name="T48" fmla="*/ 42 w 186"/>
                      <a:gd name="T49" fmla="*/ 115 h 179"/>
                      <a:gd name="T50" fmla="*/ 29 w 186"/>
                      <a:gd name="T51" fmla="*/ 117 h 179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0" t="0" r="r" b="b"/>
                    <a:pathLst>
                      <a:path w="186" h="179">
                        <a:moveTo>
                          <a:pt x="186" y="9"/>
                        </a:moveTo>
                        <a:cubicBezTo>
                          <a:pt x="171" y="4"/>
                          <a:pt x="178" y="3"/>
                          <a:pt x="166" y="7"/>
                        </a:cubicBezTo>
                        <a:cubicBezTo>
                          <a:pt x="137" y="5"/>
                          <a:pt x="112" y="6"/>
                          <a:pt x="84" y="5"/>
                        </a:cubicBezTo>
                        <a:cubicBezTo>
                          <a:pt x="66" y="3"/>
                          <a:pt x="51" y="0"/>
                          <a:pt x="34" y="3"/>
                        </a:cubicBezTo>
                        <a:cubicBezTo>
                          <a:pt x="23" y="6"/>
                          <a:pt x="29" y="3"/>
                          <a:pt x="16" y="13"/>
                        </a:cubicBezTo>
                        <a:cubicBezTo>
                          <a:pt x="14" y="14"/>
                          <a:pt x="10" y="17"/>
                          <a:pt x="10" y="17"/>
                        </a:cubicBezTo>
                        <a:cubicBezTo>
                          <a:pt x="7" y="25"/>
                          <a:pt x="11" y="34"/>
                          <a:pt x="20" y="37"/>
                        </a:cubicBezTo>
                        <a:cubicBezTo>
                          <a:pt x="36" y="49"/>
                          <a:pt x="52" y="51"/>
                          <a:pt x="72" y="55"/>
                        </a:cubicBezTo>
                        <a:cubicBezTo>
                          <a:pt x="86" y="52"/>
                          <a:pt x="88" y="51"/>
                          <a:pt x="104" y="53"/>
                        </a:cubicBezTo>
                        <a:cubicBezTo>
                          <a:pt x="112" y="49"/>
                          <a:pt x="130" y="45"/>
                          <a:pt x="130" y="45"/>
                        </a:cubicBezTo>
                        <a:cubicBezTo>
                          <a:pt x="145" y="46"/>
                          <a:pt x="154" y="48"/>
                          <a:pt x="168" y="51"/>
                        </a:cubicBezTo>
                        <a:cubicBezTo>
                          <a:pt x="181" y="64"/>
                          <a:pt x="178" y="57"/>
                          <a:pt x="182" y="69"/>
                        </a:cubicBezTo>
                        <a:cubicBezTo>
                          <a:pt x="176" y="95"/>
                          <a:pt x="157" y="82"/>
                          <a:pt x="128" y="81"/>
                        </a:cubicBezTo>
                        <a:cubicBezTo>
                          <a:pt x="102" y="73"/>
                          <a:pt x="95" y="74"/>
                          <a:pt x="68" y="79"/>
                        </a:cubicBezTo>
                        <a:cubicBezTo>
                          <a:pt x="48" y="76"/>
                          <a:pt x="29" y="78"/>
                          <a:pt x="10" y="83"/>
                        </a:cubicBezTo>
                        <a:cubicBezTo>
                          <a:pt x="4" y="86"/>
                          <a:pt x="0" y="99"/>
                          <a:pt x="0" y="99"/>
                        </a:cubicBezTo>
                        <a:cubicBezTo>
                          <a:pt x="11" y="132"/>
                          <a:pt x="44" y="127"/>
                          <a:pt x="76" y="129"/>
                        </a:cubicBezTo>
                        <a:cubicBezTo>
                          <a:pt x="97" y="134"/>
                          <a:pt x="86" y="132"/>
                          <a:pt x="108" y="135"/>
                        </a:cubicBezTo>
                        <a:cubicBezTo>
                          <a:pt x="120" y="130"/>
                          <a:pt x="131" y="129"/>
                          <a:pt x="144" y="125"/>
                        </a:cubicBezTo>
                        <a:cubicBezTo>
                          <a:pt x="149" y="126"/>
                          <a:pt x="154" y="127"/>
                          <a:pt x="160" y="129"/>
                        </a:cubicBezTo>
                        <a:cubicBezTo>
                          <a:pt x="164" y="130"/>
                          <a:pt x="172" y="133"/>
                          <a:pt x="172" y="133"/>
                        </a:cubicBezTo>
                        <a:cubicBezTo>
                          <a:pt x="175" y="136"/>
                          <a:pt x="179" y="139"/>
                          <a:pt x="182" y="145"/>
                        </a:cubicBezTo>
                        <a:cubicBezTo>
                          <a:pt x="183" y="148"/>
                          <a:pt x="186" y="157"/>
                          <a:pt x="186" y="157"/>
                        </a:cubicBezTo>
                        <a:cubicBezTo>
                          <a:pt x="164" y="171"/>
                          <a:pt x="146" y="175"/>
                          <a:pt x="120" y="179"/>
                        </a:cubicBezTo>
                        <a:cubicBezTo>
                          <a:pt x="100" y="176"/>
                          <a:pt x="83" y="172"/>
                          <a:pt x="64" y="171"/>
                        </a:cubicBezTo>
                        <a:cubicBezTo>
                          <a:pt x="52" y="173"/>
                          <a:pt x="58" y="173"/>
                          <a:pt x="44" y="173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66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404" name="Rectangle 312"/>
                  <p:cNvSpPr>
                    <a:spLocks noChangeArrowheads="1"/>
                  </p:cNvSpPr>
                  <p:nvPr/>
                </p:nvSpPr>
                <p:spPr bwMode="auto">
                  <a:xfrm>
                    <a:off x="667" y="1072"/>
                    <a:ext cx="59" cy="121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altLang="en-US"/>
                  </a:p>
                </p:txBody>
              </p:sp>
            </p:grpSp>
            <p:grpSp>
              <p:nvGrpSpPr>
                <p:cNvPr id="60449" name="Group 313"/>
                <p:cNvGrpSpPr>
                  <a:grpSpLocks/>
                </p:cNvGrpSpPr>
                <p:nvPr/>
              </p:nvGrpSpPr>
              <p:grpSpPr bwMode="auto">
                <a:xfrm>
                  <a:off x="738" y="3648"/>
                  <a:ext cx="473" cy="356"/>
                  <a:chOff x="459" y="852"/>
                  <a:chExt cx="473" cy="356"/>
                </a:xfrm>
              </p:grpSpPr>
              <p:sp>
                <p:nvSpPr>
                  <p:cNvPr id="9391" name="AutoShape 31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577" y="868"/>
                    <a:ext cx="236" cy="204"/>
                  </a:xfrm>
                  <a:prstGeom prst="hexagon">
                    <a:avLst>
                      <a:gd name="adj" fmla="val 28922"/>
                      <a:gd name="vf" fmla="val 115470"/>
                    </a:avLst>
                  </a:prstGeom>
                  <a:solidFill>
                    <a:schemeClr val="accent1"/>
                  </a:solidFill>
                  <a:ln w="28575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altLang="en-US"/>
                  </a:p>
                </p:txBody>
              </p:sp>
              <p:sp>
                <p:nvSpPr>
                  <p:cNvPr id="9392" name="Freeform 315"/>
                  <p:cNvSpPr>
                    <a:spLocks/>
                  </p:cNvSpPr>
                  <p:nvPr/>
                </p:nvSpPr>
                <p:spPr bwMode="auto">
                  <a:xfrm flipH="1">
                    <a:off x="559" y="1131"/>
                    <a:ext cx="106" cy="77"/>
                  </a:xfrm>
                  <a:custGeom>
                    <a:avLst/>
                    <a:gdLst>
                      <a:gd name="T0" fmla="*/ 0 w 256"/>
                      <a:gd name="T1" fmla="*/ 51 h 94"/>
                      <a:gd name="T2" fmla="*/ 19 w 256"/>
                      <a:gd name="T3" fmla="*/ 0 h 94"/>
                      <a:gd name="T4" fmla="*/ 44 w 256"/>
                      <a:gd name="T5" fmla="*/ 63 h 9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56" h="94">
                        <a:moveTo>
                          <a:pt x="0" y="76"/>
                        </a:moveTo>
                        <a:lnTo>
                          <a:pt x="110" y="0"/>
                        </a:lnTo>
                        <a:lnTo>
                          <a:pt x="256" y="94"/>
                        </a:lnTo>
                      </a:path>
                    </a:pathLst>
                  </a:custGeom>
                  <a:noFill/>
                  <a:ln w="28575" cap="flat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393" name="Freeform 316"/>
                  <p:cNvSpPr>
                    <a:spLocks/>
                  </p:cNvSpPr>
                  <p:nvPr/>
                </p:nvSpPr>
                <p:spPr bwMode="auto">
                  <a:xfrm>
                    <a:off x="723" y="1131"/>
                    <a:ext cx="106" cy="77"/>
                  </a:xfrm>
                  <a:custGeom>
                    <a:avLst/>
                    <a:gdLst>
                      <a:gd name="T0" fmla="*/ 0 w 256"/>
                      <a:gd name="T1" fmla="*/ 51 h 94"/>
                      <a:gd name="T2" fmla="*/ 19 w 256"/>
                      <a:gd name="T3" fmla="*/ 0 h 94"/>
                      <a:gd name="T4" fmla="*/ 44 w 256"/>
                      <a:gd name="T5" fmla="*/ 63 h 9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56" h="94">
                        <a:moveTo>
                          <a:pt x="0" y="76"/>
                        </a:moveTo>
                        <a:lnTo>
                          <a:pt x="110" y="0"/>
                        </a:lnTo>
                        <a:lnTo>
                          <a:pt x="256" y="94"/>
                        </a:lnTo>
                      </a:path>
                    </a:pathLst>
                  </a:custGeom>
                  <a:noFill/>
                  <a:ln w="28575" cap="flat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394" name="Freeform 317"/>
                  <p:cNvSpPr>
                    <a:spLocks/>
                  </p:cNvSpPr>
                  <p:nvPr/>
                </p:nvSpPr>
                <p:spPr bwMode="auto">
                  <a:xfrm flipH="1">
                    <a:off x="459" y="1131"/>
                    <a:ext cx="209" cy="77"/>
                  </a:xfrm>
                  <a:custGeom>
                    <a:avLst/>
                    <a:gdLst>
                      <a:gd name="T0" fmla="*/ 0 w 256"/>
                      <a:gd name="T1" fmla="*/ 51 h 94"/>
                      <a:gd name="T2" fmla="*/ 73 w 256"/>
                      <a:gd name="T3" fmla="*/ 0 h 94"/>
                      <a:gd name="T4" fmla="*/ 171 w 256"/>
                      <a:gd name="T5" fmla="*/ 63 h 9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56" h="94">
                        <a:moveTo>
                          <a:pt x="0" y="76"/>
                        </a:moveTo>
                        <a:lnTo>
                          <a:pt x="110" y="0"/>
                        </a:lnTo>
                        <a:lnTo>
                          <a:pt x="256" y="94"/>
                        </a:lnTo>
                      </a:path>
                    </a:pathLst>
                  </a:custGeom>
                  <a:noFill/>
                  <a:ln w="28575" cap="flat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395" name="Freeform 318"/>
                  <p:cNvSpPr>
                    <a:spLocks/>
                  </p:cNvSpPr>
                  <p:nvPr/>
                </p:nvSpPr>
                <p:spPr bwMode="auto">
                  <a:xfrm>
                    <a:off x="723" y="1131"/>
                    <a:ext cx="209" cy="77"/>
                  </a:xfrm>
                  <a:custGeom>
                    <a:avLst/>
                    <a:gdLst>
                      <a:gd name="T0" fmla="*/ 0 w 256"/>
                      <a:gd name="T1" fmla="*/ 51 h 94"/>
                      <a:gd name="T2" fmla="*/ 73 w 256"/>
                      <a:gd name="T3" fmla="*/ 0 h 94"/>
                      <a:gd name="T4" fmla="*/ 171 w 256"/>
                      <a:gd name="T5" fmla="*/ 63 h 9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56" h="94">
                        <a:moveTo>
                          <a:pt x="0" y="76"/>
                        </a:moveTo>
                        <a:lnTo>
                          <a:pt x="110" y="0"/>
                        </a:lnTo>
                        <a:lnTo>
                          <a:pt x="256" y="94"/>
                        </a:lnTo>
                      </a:path>
                    </a:pathLst>
                  </a:custGeom>
                  <a:noFill/>
                  <a:ln w="28575" cap="flat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396" name="Freeform 319"/>
                  <p:cNvSpPr>
                    <a:spLocks/>
                  </p:cNvSpPr>
                  <p:nvPr/>
                </p:nvSpPr>
                <p:spPr bwMode="auto">
                  <a:xfrm>
                    <a:off x="608" y="902"/>
                    <a:ext cx="152" cy="147"/>
                  </a:xfrm>
                  <a:custGeom>
                    <a:avLst/>
                    <a:gdLst>
                      <a:gd name="T0" fmla="*/ 124 w 186"/>
                      <a:gd name="T1" fmla="*/ 6 h 179"/>
                      <a:gd name="T2" fmla="*/ 111 w 186"/>
                      <a:gd name="T3" fmla="*/ 5 h 179"/>
                      <a:gd name="T4" fmla="*/ 56 w 186"/>
                      <a:gd name="T5" fmla="*/ 3 h 179"/>
                      <a:gd name="T6" fmla="*/ 23 w 186"/>
                      <a:gd name="T7" fmla="*/ 2 h 179"/>
                      <a:gd name="T8" fmla="*/ 11 w 186"/>
                      <a:gd name="T9" fmla="*/ 9 h 179"/>
                      <a:gd name="T10" fmla="*/ 7 w 186"/>
                      <a:gd name="T11" fmla="*/ 11 h 179"/>
                      <a:gd name="T12" fmla="*/ 13 w 186"/>
                      <a:gd name="T13" fmla="*/ 25 h 179"/>
                      <a:gd name="T14" fmla="*/ 48 w 186"/>
                      <a:gd name="T15" fmla="*/ 37 h 179"/>
                      <a:gd name="T16" fmla="*/ 69 w 186"/>
                      <a:gd name="T17" fmla="*/ 36 h 179"/>
                      <a:gd name="T18" fmla="*/ 87 w 186"/>
                      <a:gd name="T19" fmla="*/ 30 h 179"/>
                      <a:gd name="T20" fmla="*/ 112 w 186"/>
                      <a:gd name="T21" fmla="*/ 34 h 179"/>
                      <a:gd name="T22" fmla="*/ 122 w 186"/>
                      <a:gd name="T23" fmla="*/ 47 h 179"/>
                      <a:gd name="T24" fmla="*/ 86 w 186"/>
                      <a:gd name="T25" fmla="*/ 55 h 179"/>
                      <a:gd name="T26" fmla="*/ 46 w 186"/>
                      <a:gd name="T27" fmla="*/ 53 h 179"/>
                      <a:gd name="T28" fmla="*/ 7 w 186"/>
                      <a:gd name="T29" fmla="*/ 56 h 179"/>
                      <a:gd name="T30" fmla="*/ 0 w 186"/>
                      <a:gd name="T31" fmla="*/ 67 h 179"/>
                      <a:gd name="T32" fmla="*/ 51 w 186"/>
                      <a:gd name="T33" fmla="*/ 87 h 179"/>
                      <a:gd name="T34" fmla="*/ 72 w 186"/>
                      <a:gd name="T35" fmla="*/ 91 h 179"/>
                      <a:gd name="T36" fmla="*/ 96 w 186"/>
                      <a:gd name="T37" fmla="*/ 85 h 179"/>
                      <a:gd name="T38" fmla="*/ 107 w 186"/>
                      <a:gd name="T39" fmla="*/ 87 h 179"/>
                      <a:gd name="T40" fmla="*/ 115 w 186"/>
                      <a:gd name="T41" fmla="*/ 90 h 179"/>
                      <a:gd name="T42" fmla="*/ 122 w 186"/>
                      <a:gd name="T43" fmla="*/ 98 h 179"/>
                      <a:gd name="T44" fmla="*/ 124 w 186"/>
                      <a:gd name="T45" fmla="*/ 106 h 179"/>
                      <a:gd name="T46" fmla="*/ 80 w 186"/>
                      <a:gd name="T47" fmla="*/ 121 h 179"/>
                      <a:gd name="T48" fmla="*/ 42 w 186"/>
                      <a:gd name="T49" fmla="*/ 115 h 179"/>
                      <a:gd name="T50" fmla="*/ 29 w 186"/>
                      <a:gd name="T51" fmla="*/ 117 h 179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0" t="0" r="r" b="b"/>
                    <a:pathLst>
                      <a:path w="186" h="179">
                        <a:moveTo>
                          <a:pt x="186" y="9"/>
                        </a:moveTo>
                        <a:cubicBezTo>
                          <a:pt x="171" y="4"/>
                          <a:pt x="178" y="3"/>
                          <a:pt x="166" y="7"/>
                        </a:cubicBezTo>
                        <a:cubicBezTo>
                          <a:pt x="137" y="5"/>
                          <a:pt x="112" y="6"/>
                          <a:pt x="84" y="5"/>
                        </a:cubicBezTo>
                        <a:cubicBezTo>
                          <a:pt x="66" y="3"/>
                          <a:pt x="51" y="0"/>
                          <a:pt x="34" y="3"/>
                        </a:cubicBezTo>
                        <a:cubicBezTo>
                          <a:pt x="23" y="6"/>
                          <a:pt x="29" y="3"/>
                          <a:pt x="16" y="13"/>
                        </a:cubicBezTo>
                        <a:cubicBezTo>
                          <a:pt x="14" y="14"/>
                          <a:pt x="10" y="17"/>
                          <a:pt x="10" y="17"/>
                        </a:cubicBezTo>
                        <a:cubicBezTo>
                          <a:pt x="7" y="25"/>
                          <a:pt x="11" y="34"/>
                          <a:pt x="20" y="37"/>
                        </a:cubicBezTo>
                        <a:cubicBezTo>
                          <a:pt x="36" y="49"/>
                          <a:pt x="52" y="51"/>
                          <a:pt x="72" y="55"/>
                        </a:cubicBezTo>
                        <a:cubicBezTo>
                          <a:pt x="86" y="52"/>
                          <a:pt x="88" y="51"/>
                          <a:pt x="104" y="53"/>
                        </a:cubicBezTo>
                        <a:cubicBezTo>
                          <a:pt x="112" y="49"/>
                          <a:pt x="130" y="45"/>
                          <a:pt x="130" y="45"/>
                        </a:cubicBezTo>
                        <a:cubicBezTo>
                          <a:pt x="145" y="46"/>
                          <a:pt x="154" y="48"/>
                          <a:pt x="168" y="51"/>
                        </a:cubicBezTo>
                        <a:cubicBezTo>
                          <a:pt x="181" y="64"/>
                          <a:pt x="178" y="57"/>
                          <a:pt x="182" y="69"/>
                        </a:cubicBezTo>
                        <a:cubicBezTo>
                          <a:pt x="176" y="95"/>
                          <a:pt x="157" y="82"/>
                          <a:pt x="128" y="81"/>
                        </a:cubicBezTo>
                        <a:cubicBezTo>
                          <a:pt x="102" y="73"/>
                          <a:pt x="95" y="74"/>
                          <a:pt x="68" y="79"/>
                        </a:cubicBezTo>
                        <a:cubicBezTo>
                          <a:pt x="48" y="76"/>
                          <a:pt x="29" y="78"/>
                          <a:pt x="10" y="83"/>
                        </a:cubicBezTo>
                        <a:cubicBezTo>
                          <a:pt x="4" y="86"/>
                          <a:pt x="0" y="99"/>
                          <a:pt x="0" y="99"/>
                        </a:cubicBezTo>
                        <a:cubicBezTo>
                          <a:pt x="11" y="132"/>
                          <a:pt x="44" y="127"/>
                          <a:pt x="76" y="129"/>
                        </a:cubicBezTo>
                        <a:cubicBezTo>
                          <a:pt x="97" y="134"/>
                          <a:pt x="86" y="132"/>
                          <a:pt x="108" y="135"/>
                        </a:cubicBezTo>
                        <a:cubicBezTo>
                          <a:pt x="120" y="130"/>
                          <a:pt x="131" y="129"/>
                          <a:pt x="144" y="125"/>
                        </a:cubicBezTo>
                        <a:cubicBezTo>
                          <a:pt x="149" y="126"/>
                          <a:pt x="154" y="127"/>
                          <a:pt x="160" y="129"/>
                        </a:cubicBezTo>
                        <a:cubicBezTo>
                          <a:pt x="164" y="130"/>
                          <a:pt x="172" y="133"/>
                          <a:pt x="172" y="133"/>
                        </a:cubicBezTo>
                        <a:cubicBezTo>
                          <a:pt x="175" y="136"/>
                          <a:pt x="179" y="139"/>
                          <a:pt x="182" y="145"/>
                        </a:cubicBezTo>
                        <a:cubicBezTo>
                          <a:pt x="183" y="148"/>
                          <a:pt x="186" y="157"/>
                          <a:pt x="186" y="157"/>
                        </a:cubicBezTo>
                        <a:cubicBezTo>
                          <a:pt x="164" y="171"/>
                          <a:pt x="146" y="175"/>
                          <a:pt x="120" y="179"/>
                        </a:cubicBezTo>
                        <a:cubicBezTo>
                          <a:pt x="100" y="176"/>
                          <a:pt x="83" y="172"/>
                          <a:pt x="64" y="171"/>
                        </a:cubicBezTo>
                        <a:cubicBezTo>
                          <a:pt x="52" y="173"/>
                          <a:pt x="58" y="173"/>
                          <a:pt x="44" y="173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66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397" name="Rectangle 320"/>
                  <p:cNvSpPr>
                    <a:spLocks noChangeArrowheads="1"/>
                  </p:cNvSpPr>
                  <p:nvPr/>
                </p:nvSpPr>
                <p:spPr bwMode="auto">
                  <a:xfrm>
                    <a:off x="667" y="1072"/>
                    <a:ext cx="59" cy="121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altLang="en-US"/>
                  </a:p>
                </p:txBody>
              </p:sp>
            </p:grpSp>
            <p:grpSp>
              <p:nvGrpSpPr>
                <p:cNvPr id="60450" name="Group 321"/>
                <p:cNvGrpSpPr>
                  <a:grpSpLocks/>
                </p:cNvGrpSpPr>
                <p:nvPr/>
              </p:nvGrpSpPr>
              <p:grpSpPr bwMode="auto">
                <a:xfrm>
                  <a:off x="863" y="3566"/>
                  <a:ext cx="437" cy="394"/>
                  <a:chOff x="863" y="3566"/>
                  <a:chExt cx="437" cy="394"/>
                </a:xfrm>
              </p:grpSpPr>
              <p:sp>
                <p:nvSpPr>
                  <p:cNvPr id="9384" name="AutoShape 322"/>
                  <p:cNvSpPr>
                    <a:spLocks noChangeArrowheads="1"/>
                  </p:cNvSpPr>
                  <p:nvPr/>
                </p:nvSpPr>
                <p:spPr bwMode="auto">
                  <a:xfrm rot="-7788576">
                    <a:off x="847" y="3582"/>
                    <a:ext cx="236" cy="204"/>
                  </a:xfrm>
                  <a:prstGeom prst="hexagon">
                    <a:avLst>
                      <a:gd name="adj" fmla="val 28922"/>
                      <a:gd name="vf" fmla="val 115470"/>
                    </a:avLst>
                  </a:prstGeom>
                  <a:solidFill>
                    <a:schemeClr val="accent1"/>
                  </a:solidFill>
                  <a:ln w="28575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altLang="en-US"/>
                  </a:p>
                </p:txBody>
              </p:sp>
              <p:sp>
                <p:nvSpPr>
                  <p:cNvPr id="9385" name="Freeform 323"/>
                  <p:cNvSpPr>
                    <a:spLocks/>
                  </p:cNvSpPr>
                  <p:nvPr/>
                </p:nvSpPr>
                <p:spPr bwMode="auto">
                  <a:xfrm rot="19211424" flipH="1">
                    <a:off x="977" y="3852"/>
                    <a:ext cx="106" cy="77"/>
                  </a:xfrm>
                  <a:custGeom>
                    <a:avLst/>
                    <a:gdLst>
                      <a:gd name="T0" fmla="*/ 0 w 256"/>
                      <a:gd name="T1" fmla="*/ 51 h 94"/>
                      <a:gd name="T2" fmla="*/ 19 w 256"/>
                      <a:gd name="T3" fmla="*/ 0 h 94"/>
                      <a:gd name="T4" fmla="*/ 44 w 256"/>
                      <a:gd name="T5" fmla="*/ 63 h 9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56" h="94">
                        <a:moveTo>
                          <a:pt x="0" y="76"/>
                        </a:moveTo>
                        <a:lnTo>
                          <a:pt x="110" y="0"/>
                        </a:lnTo>
                        <a:lnTo>
                          <a:pt x="256" y="94"/>
                        </a:lnTo>
                      </a:path>
                    </a:pathLst>
                  </a:custGeom>
                  <a:noFill/>
                  <a:ln w="28575" cap="flat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386" name="Freeform 324"/>
                  <p:cNvSpPr>
                    <a:spLocks/>
                  </p:cNvSpPr>
                  <p:nvPr/>
                </p:nvSpPr>
                <p:spPr bwMode="auto">
                  <a:xfrm rot="-2388576">
                    <a:off x="1103" y="3747"/>
                    <a:ext cx="106" cy="77"/>
                  </a:xfrm>
                  <a:custGeom>
                    <a:avLst/>
                    <a:gdLst>
                      <a:gd name="T0" fmla="*/ 0 w 256"/>
                      <a:gd name="T1" fmla="*/ 51 h 94"/>
                      <a:gd name="T2" fmla="*/ 19 w 256"/>
                      <a:gd name="T3" fmla="*/ 0 h 94"/>
                      <a:gd name="T4" fmla="*/ 44 w 256"/>
                      <a:gd name="T5" fmla="*/ 63 h 9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56" h="94">
                        <a:moveTo>
                          <a:pt x="0" y="76"/>
                        </a:moveTo>
                        <a:lnTo>
                          <a:pt x="110" y="0"/>
                        </a:lnTo>
                        <a:lnTo>
                          <a:pt x="256" y="94"/>
                        </a:lnTo>
                      </a:path>
                    </a:pathLst>
                  </a:custGeom>
                  <a:noFill/>
                  <a:ln w="28575" cap="flat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387" name="Freeform 325"/>
                  <p:cNvSpPr>
                    <a:spLocks/>
                  </p:cNvSpPr>
                  <p:nvPr/>
                </p:nvSpPr>
                <p:spPr bwMode="auto">
                  <a:xfrm rot="19211424" flipH="1">
                    <a:off x="888" y="3883"/>
                    <a:ext cx="209" cy="77"/>
                  </a:xfrm>
                  <a:custGeom>
                    <a:avLst/>
                    <a:gdLst>
                      <a:gd name="T0" fmla="*/ 0 w 256"/>
                      <a:gd name="T1" fmla="*/ 51 h 94"/>
                      <a:gd name="T2" fmla="*/ 73 w 256"/>
                      <a:gd name="T3" fmla="*/ 0 h 94"/>
                      <a:gd name="T4" fmla="*/ 171 w 256"/>
                      <a:gd name="T5" fmla="*/ 63 h 9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56" h="94">
                        <a:moveTo>
                          <a:pt x="0" y="76"/>
                        </a:moveTo>
                        <a:lnTo>
                          <a:pt x="110" y="0"/>
                        </a:lnTo>
                        <a:lnTo>
                          <a:pt x="256" y="94"/>
                        </a:lnTo>
                      </a:path>
                    </a:pathLst>
                  </a:custGeom>
                  <a:noFill/>
                  <a:ln w="28575" cap="flat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388" name="Freeform 326"/>
                  <p:cNvSpPr>
                    <a:spLocks/>
                  </p:cNvSpPr>
                  <p:nvPr/>
                </p:nvSpPr>
                <p:spPr bwMode="auto">
                  <a:xfrm rot="-2388576">
                    <a:off x="1091" y="3714"/>
                    <a:ext cx="209" cy="77"/>
                  </a:xfrm>
                  <a:custGeom>
                    <a:avLst/>
                    <a:gdLst>
                      <a:gd name="T0" fmla="*/ 0 w 256"/>
                      <a:gd name="T1" fmla="*/ 51 h 94"/>
                      <a:gd name="T2" fmla="*/ 73 w 256"/>
                      <a:gd name="T3" fmla="*/ 0 h 94"/>
                      <a:gd name="T4" fmla="*/ 171 w 256"/>
                      <a:gd name="T5" fmla="*/ 63 h 9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56" h="94">
                        <a:moveTo>
                          <a:pt x="0" y="76"/>
                        </a:moveTo>
                        <a:lnTo>
                          <a:pt x="110" y="0"/>
                        </a:lnTo>
                        <a:lnTo>
                          <a:pt x="256" y="94"/>
                        </a:lnTo>
                      </a:path>
                    </a:pathLst>
                  </a:custGeom>
                  <a:noFill/>
                  <a:ln w="28575" cap="flat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389" name="Freeform 327"/>
                  <p:cNvSpPr>
                    <a:spLocks/>
                  </p:cNvSpPr>
                  <p:nvPr/>
                </p:nvSpPr>
                <p:spPr bwMode="auto">
                  <a:xfrm rot="-2388576">
                    <a:off x="885" y="3622"/>
                    <a:ext cx="152" cy="147"/>
                  </a:xfrm>
                  <a:custGeom>
                    <a:avLst/>
                    <a:gdLst>
                      <a:gd name="T0" fmla="*/ 124 w 186"/>
                      <a:gd name="T1" fmla="*/ 6 h 179"/>
                      <a:gd name="T2" fmla="*/ 111 w 186"/>
                      <a:gd name="T3" fmla="*/ 5 h 179"/>
                      <a:gd name="T4" fmla="*/ 56 w 186"/>
                      <a:gd name="T5" fmla="*/ 3 h 179"/>
                      <a:gd name="T6" fmla="*/ 23 w 186"/>
                      <a:gd name="T7" fmla="*/ 2 h 179"/>
                      <a:gd name="T8" fmla="*/ 11 w 186"/>
                      <a:gd name="T9" fmla="*/ 9 h 179"/>
                      <a:gd name="T10" fmla="*/ 7 w 186"/>
                      <a:gd name="T11" fmla="*/ 11 h 179"/>
                      <a:gd name="T12" fmla="*/ 13 w 186"/>
                      <a:gd name="T13" fmla="*/ 25 h 179"/>
                      <a:gd name="T14" fmla="*/ 48 w 186"/>
                      <a:gd name="T15" fmla="*/ 37 h 179"/>
                      <a:gd name="T16" fmla="*/ 69 w 186"/>
                      <a:gd name="T17" fmla="*/ 36 h 179"/>
                      <a:gd name="T18" fmla="*/ 87 w 186"/>
                      <a:gd name="T19" fmla="*/ 30 h 179"/>
                      <a:gd name="T20" fmla="*/ 112 w 186"/>
                      <a:gd name="T21" fmla="*/ 34 h 179"/>
                      <a:gd name="T22" fmla="*/ 122 w 186"/>
                      <a:gd name="T23" fmla="*/ 47 h 179"/>
                      <a:gd name="T24" fmla="*/ 86 w 186"/>
                      <a:gd name="T25" fmla="*/ 55 h 179"/>
                      <a:gd name="T26" fmla="*/ 46 w 186"/>
                      <a:gd name="T27" fmla="*/ 53 h 179"/>
                      <a:gd name="T28" fmla="*/ 7 w 186"/>
                      <a:gd name="T29" fmla="*/ 56 h 179"/>
                      <a:gd name="T30" fmla="*/ 0 w 186"/>
                      <a:gd name="T31" fmla="*/ 67 h 179"/>
                      <a:gd name="T32" fmla="*/ 51 w 186"/>
                      <a:gd name="T33" fmla="*/ 87 h 179"/>
                      <a:gd name="T34" fmla="*/ 72 w 186"/>
                      <a:gd name="T35" fmla="*/ 91 h 179"/>
                      <a:gd name="T36" fmla="*/ 96 w 186"/>
                      <a:gd name="T37" fmla="*/ 85 h 179"/>
                      <a:gd name="T38" fmla="*/ 107 w 186"/>
                      <a:gd name="T39" fmla="*/ 87 h 179"/>
                      <a:gd name="T40" fmla="*/ 115 w 186"/>
                      <a:gd name="T41" fmla="*/ 90 h 179"/>
                      <a:gd name="T42" fmla="*/ 122 w 186"/>
                      <a:gd name="T43" fmla="*/ 98 h 179"/>
                      <a:gd name="T44" fmla="*/ 124 w 186"/>
                      <a:gd name="T45" fmla="*/ 106 h 179"/>
                      <a:gd name="T46" fmla="*/ 80 w 186"/>
                      <a:gd name="T47" fmla="*/ 121 h 179"/>
                      <a:gd name="T48" fmla="*/ 42 w 186"/>
                      <a:gd name="T49" fmla="*/ 115 h 179"/>
                      <a:gd name="T50" fmla="*/ 29 w 186"/>
                      <a:gd name="T51" fmla="*/ 117 h 179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0" t="0" r="r" b="b"/>
                    <a:pathLst>
                      <a:path w="186" h="179">
                        <a:moveTo>
                          <a:pt x="186" y="9"/>
                        </a:moveTo>
                        <a:cubicBezTo>
                          <a:pt x="171" y="4"/>
                          <a:pt x="178" y="3"/>
                          <a:pt x="166" y="7"/>
                        </a:cubicBezTo>
                        <a:cubicBezTo>
                          <a:pt x="137" y="5"/>
                          <a:pt x="112" y="6"/>
                          <a:pt x="84" y="5"/>
                        </a:cubicBezTo>
                        <a:cubicBezTo>
                          <a:pt x="66" y="3"/>
                          <a:pt x="51" y="0"/>
                          <a:pt x="34" y="3"/>
                        </a:cubicBezTo>
                        <a:cubicBezTo>
                          <a:pt x="23" y="6"/>
                          <a:pt x="29" y="3"/>
                          <a:pt x="16" y="13"/>
                        </a:cubicBezTo>
                        <a:cubicBezTo>
                          <a:pt x="14" y="14"/>
                          <a:pt x="10" y="17"/>
                          <a:pt x="10" y="17"/>
                        </a:cubicBezTo>
                        <a:cubicBezTo>
                          <a:pt x="7" y="25"/>
                          <a:pt x="11" y="34"/>
                          <a:pt x="20" y="37"/>
                        </a:cubicBezTo>
                        <a:cubicBezTo>
                          <a:pt x="36" y="49"/>
                          <a:pt x="52" y="51"/>
                          <a:pt x="72" y="55"/>
                        </a:cubicBezTo>
                        <a:cubicBezTo>
                          <a:pt x="86" y="52"/>
                          <a:pt x="88" y="51"/>
                          <a:pt x="104" y="53"/>
                        </a:cubicBezTo>
                        <a:cubicBezTo>
                          <a:pt x="112" y="49"/>
                          <a:pt x="130" y="45"/>
                          <a:pt x="130" y="45"/>
                        </a:cubicBezTo>
                        <a:cubicBezTo>
                          <a:pt x="145" y="46"/>
                          <a:pt x="154" y="48"/>
                          <a:pt x="168" y="51"/>
                        </a:cubicBezTo>
                        <a:cubicBezTo>
                          <a:pt x="181" y="64"/>
                          <a:pt x="178" y="57"/>
                          <a:pt x="182" y="69"/>
                        </a:cubicBezTo>
                        <a:cubicBezTo>
                          <a:pt x="176" y="95"/>
                          <a:pt x="157" y="82"/>
                          <a:pt x="128" y="81"/>
                        </a:cubicBezTo>
                        <a:cubicBezTo>
                          <a:pt x="102" y="73"/>
                          <a:pt x="95" y="74"/>
                          <a:pt x="68" y="79"/>
                        </a:cubicBezTo>
                        <a:cubicBezTo>
                          <a:pt x="48" y="76"/>
                          <a:pt x="29" y="78"/>
                          <a:pt x="10" y="83"/>
                        </a:cubicBezTo>
                        <a:cubicBezTo>
                          <a:pt x="4" y="86"/>
                          <a:pt x="0" y="99"/>
                          <a:pt x="0" y="99"/>
                        </a:cubicBezTo>
                        <a:cubicBezTo>
                          <a:pt x="11" y="132"/>
                          <a:pt x="44" y="127"/>
                          <a:pt x="76" y="129"/>
                        </a:cubicBezTo>
                        <a:cubicBezTo>
                          <a:pt x="97" y="134"/>
                          <a:pt x="86" y="132"/>
                          <a:pt x="108" y="135"/>
                        </a:cubicBezTo>
                        <a:cubicBezTo>
                          <a:pt x="120" y="130"/>
                          <a:pt x="131" y="129"/>
                          <a:pt x="144" y="125"/>
                        </a:cubicBezTo>
                        <a:cubicBezTo>
                          <a:pt x="149" y="126"/>
                          <a:pt x="154" y="127"/>
                          <a:pt x="160" y="129"/>
                        </a:cubicBezTo>
                        <a:cubicBezTo>
                          <a:pt x="164" y="130"/>
                          <a:pt x="172" y="133"/>
                          <a:pt x="172" y="133"/>
                        </a:cubicBezTo>
                        <a:cubicBezTo>
                          <a:pt x="175" y="136"/>
                          <a:pt x="179" y="139"/>
                          <a:pt x="182" y="145"/>
                        </a:cubicBezTo>
                        <a:cubicBezTo>
                          <a:pt x="183" y="148"/>
                          <a:pt x="186" y="157"/>
                          <a:pt x="186" y="157"/>
                        </a:cubicBezTo>
                        <a:cubicBezTo>
                          <a:pt x="164" y="171"/>
                          <a:pt x="146" y="175"/>
                          <a:pt x="120" y="179"/>
                        </a:cubicBezTo>
                        <a:cubicBezTo>
                          <a:pt x="100" y="176"/>
                          <a:pt x="83" y="172"/>
                          <a:pt x="64" y="171"/>
                        </a:cubicBezTo>
                        <a:cubicBezTo>
                          <a:pt x="52" y="173"/>
                          <a:pt x="58" y="173"/>
                          <a:pt x="44" y="173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80808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390" name="Rectangle 328"/>
                  <p:cNvSpPr>
                    <a:spLocks noChangeArrowheads="1"/>
                  </p:cNvSpPr>
                  <p:nvPr/>
                </p:nvSpPr>
                <p:spPr bwMode="auto">
                  <a:xfrm rot="-2388576">
                    <a:off x="1041" y="3747"/>
                    <a:ext cx="59" cy="121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altLang="en-US"/>
                  </a:p>
                </p:txBody>
              </p:sp>
            </p:grpSp>
            <p:grpSp>
              <p:nvGrpSpPr>
                <p:cNvPr id="60452" name="Group 329"/>
                <p:cNvGrpSpPr>
                  <a:grpSpLocks/>
                </p:cNvGrpSpPr>
                <p:nvPr/>
              </p:nvGrpSpPr>
              <p:grpSpPr bwMode="auto">
                <a:xfrm>
                  <a:off x="210" y="3504"/>
                  <a:ext cx="473" cy="356"/>
                  <a:chOff x="459" y="852"/>
                  <a:chExt cx="473" cy="356"/>
                </a:xfrm>
              </p:grpSpPr>
              <p:sp>
                <p:nvSpPr>
                  <p:cNvPr id="9377" name="AutoShape 33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577" y="868"/>
                    <a:ext cx="236" cy="204"/>
                  </a:xfrm>
                  <a:prstGeom prst="hexagon">
                    <a:avLst>
                      <a:gd name="adj" fmla="val 28922"/>
                      <a:gd name="vf" fmla="val 115470"/>
                    </a:avLst>
                  </a:prstGeom>
                  <a:solidFill>
                    <a:schemeClr val="accent1"/>
                  </a:solidFill>
                  <a:ln w="28575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altLang="en-US"/>
                  </a:p>
                </p:txBody>
              </p:sp>
              <p:sp>
                <p:nvSpPr>
                  <p:cNvPr id="9378" name="Freeform 331"/>
                  <p:cNvSpPr>
                    <a:spLocks/>
                  </p:cNvSpPr>
                  <p:nvPr/>
                </p:nvSpPr>
                <p:spPr bwMode="auto">
                  <a:xfrm flipH="1">
                    <a:off x="559" y="1131"/>
                    <a:ext cx="106" cy="77"/>
                  </a:xfrm>
                  <a:custGeom>
                    <a:avLst/>
                    <a:gdLst>
                      <a:gd name="T0" fmla="*/ 0 w 256"/>
                      <a:gd name="T1" fmla="*/ 51 h 94"/>
                      <a:gd name="T2" fmla="*/ 19 w 256"/>
                      <a:gd name="T3" fmla="*/ 0 h 94"/>
                      <a:gd name="T4" fmla="*/ 44 w 256"/>
                      <a:gd name="T5" fmla="*/ 63 h 9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56" h="94">
                        <a:moveTo>
                          <a:pt x="0" y="76"/>
                        </a:moveTo>
                        <a:lnTo>
                          <a:pt x="110" y="0"/>
                        </a:lnTo>
                        <a:lnTo>
                          <a:pt x="256" y="94"/>
                        </a:lnTo>
                      </a:path>
                    </a:pathLst>
                  </a:custGeom>
                  <a:noFill/>
                  <a:ln w="28575" cap="flat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379" name="Freeform 332"/>
                  <p:cNvSpPr>
                    <a:spLocks/>
                  </p:cNvSpPr>
                  <p:nvPr/>
                </p:nvSpPr>
                <p:spPr bwMode="auto">
                  <a:xfrm>
                    <a:off x="723" y="1131"/>
                    <a:ext cx="106" cy="77"/>
                  </a:xfrm>
                  <a:custGeom>
                    <a:avLst/>
                    <a:gdLst>
                      <a:gd name="T0" fmla="*/ 0 w 256"/>
                      <a:gd name="T1" fmla="*/ 51 h 94"/>
                      <a:gd name="T2" fmla="*/ 19 w 256"/>
                      <a:gd name="T3" fmla="*/ 0 h 94"/>
                      <a:gd name="T4" fmla="*/ 44 w 256"/>
                      <a:gd name="T5" fmla="*/ 63 h 9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56" h="94">
                        <a:moveTo>
                          <a:pt x="0" y="76"/>
                        </a:moveTo>
                        <a:lnTo>
                          <a:pt x="110" y="0"/>
                        </a:lnTo>
                        <a:lnTo>
                          <a:pt x="256" y="94"/>
                        </a:lnTo>
                      </a:path>
                    </a:pathLst>
                  </a:custGeom>
                  <a:noFill/>
                  <a:ln w="28575" cap="flat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380" name="Freeform 333"/>
                  <p:cNvSpPr>
                    <a:spLocks/>
                  </p:cNvSpPr>
                  <p:nvPr/>
                </p:nvSpPr>
                <p:spPr bwMode="auto">
                  <a:xfrm flipH="1">
                    <a:off x="459" y="1131"/>
                    <a:ext cx="209" cy="77"/>
                  </a:xfrm>
                  <a:custGeom>
                    <a:avLst/>
                    <a:gdLst>
                      <a:gd name="T0" fmla="*/ 0 w 256"/>
                      <a:gd name="T1" fmla="*/ 51 h 94"/>
                      <a:gd name="T2" fmla="*/ 73 w 256"/>
                      <a:gd name="T3" fmla="*/ 0 h 94"/>
                      <a:gd name="T4" fmla="*/ 171 w 256"/>
                      <a:gd name="T5" fmla="*/ 63 h 9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56" h="94">
                        <a:moveTo>
                          <a:pt x="0" y="76"/>
                        </a:moveTo>
                        <a:lnTo>
                          <a:pt x="110" y="0"/>
                        </a:lnTo>
                        <a:lnTo>
                          <a:pt x="256" y="94"/>
                        </a:lnTo>
                      </a:path>
                    </a:pathLst>
                  </a:custGeom>
                  <a:noFill/>
                  <a:ln w="28575" cap="flat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381" name="Freeform 334"/>
                  <p:cNvSpPr>
                    <a:spLocks/>
                  </p:cNvSpPr>
                  <p:nvPr/>
                </p:nvSpPr>
                <p:spPr bwMode="auto">
                  <a:xfrm>
                    <a:off x="723" y="1131"/>
                    <a:ext cx="209" cy="77"/>
                  </a:xfrm>
                  <a:custGeom>
                    <a:avLst/>
                    <a:gdLst>
                      <a:gd name="T0" fmla="*/ 0 w 256"/>
                      <a:gd name="T1" fmla="*/ 51 h 94"/>
                      <a:gd name="T2" fmla="*/ 73 w 256"/>
                      <a:gd name="T3" fmla="*/ 0 h 94"/>
                      <a:gd name="T4" fmla="*/ 171 w 256"/>
                      <a:gd name="T5" fmla="*/ 63 h 9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56" h="94">
                        <a:moveTo>
                          <a:pt x="0" y="76"/>
                        </a:moveTo>
                        <a:lnTo>
                          <a:pt x="110" y="0"/>
                        </a:lnTo>
                        <a:lnTo>
                          <a:pt x="256" y="94"/>
                        </a:lnTo>
                      </a:path>
                    </a:pathLst>
                  </a:custGeom>
                  <a:noFill/>
                  <a:ln w="28575" cap="flat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382" name="Freeform 335"/>
                  <p:cNvSpPr>
                    <a:spLocks/>
                  </p:cNvSpPr>
                  <p:nvPr/>
                </p:nvSpPr>
                <p:spPr bwMode="auto">
                  <a:xfrm>
                    <a:off x="608" y="902"/>
                    <a:ext cx="152" cy="147"/>
                  </a:xfrm>
                  <a:custGeom>
                    <a:avLst/>
                    <a:gdLst>
                      <a:gd name="T0" fmla="*/ 124 w 186"/>
                      <a:gd name="T1" fmla="*/ 6 h 179"/>
                      <a:gd name="T2" fmla="*/ 111 w 186"/>
                      <a:gd name="T3" fmla="*/ 5 h 179"/>
                      <a:gd name="T4" fmla="*/ 56 w 186"/>
                      <a:gd name="T5" fmla="*/ 3 h 179"/>
                      <a:gd name="T6" fmla="*/ 23 w 186"/>
                      <a:gd name="T7" fmla="*/ 2 h 179"/>
                      <a:gd name="T8" fmla="*/ 11 w 186"/>
                      <a:gd name="T9" fmla="*/ 9 h 179"/>
                      <a:gd name="T10" fmla="*/ 7 w 186"/>
                      <a:gd name="T11" fmla="*/ 11 h 179"/>
                      <a:gd name="T12" fmla="*/ 13 w 186"/>
                      <a:gd name="T13" fmla="*/ 25 h 179"/>
                      <a:gd name="T14" fmla="*/ 48 w 186"/>
                      <a:gd name="T15" fmla="*/ 37 h 179"/>
                      <a:gd name="T16" fmla="*/ 69 w 186"/>
                      <a:gd name="T17" fmla="*/ 36 h 179"/>
                      <a:gd name="T18" fmla="*/ 87 w 186"/>
                      <a:gd name="T19" fmla="*/ 30 h 179"/>
                      <a:gd name="T20" fmla="*/ 112 w 186"/>
                      <a:gd name="T21" fmla="*/ 34 h 179"/>
                      <a:gd name="T22" fmla="*/ 122 w 186"/>
                      <a:gd name="T23" fmla="*/ 47 h 179"/>
                      <a:gd name="T24" fmla="*/ 86 w 186"/>
                      <a:gd name="T25" fmla="*/ 55 h 179"/>
                      <a:gd name="T26" fmla="*/ 46 w 186"/>
                      <a:gd name="T27" fmla="*/ 53 h 179"/>
                      <a:gd name="T28" fmla="*/ 7 w 186"/>
                      <a:gd name="T29" fmla="*/ 56 h 179"/>
                      <a:gd name="T30" fmla="*/ 0 w 186"/>
                      <a:gd name="T31" fmla="*/ 67 h 179"/>
                      <a:gd name="T32" fmla="*/ 51 w 186"/>
                      <a:gd name="T33" fmla="*/ 87 h 179"/>
                      <a:gd name="T34" fmla="*/ 72 w 186"/>
                      <a:gd name="T35" fmla="*/ 91 h 179"/>
                      <a:gd name="T36" fmla="*/ 96 w 186"/>
                      <a:gd name="T37" fmla="*/ 85 h 179"/>
                      <a:gd name="T38" fmla="*/ 107 w 186"/>
                      <a:gd name="T39" fmla="*/ 87 h 179"/>
                      <a:gd name="T40" fmla="*/ 115 w 186"/>
                      <a:gd name="T41" fmla="*/ 90 h 179"/>
                      <a:gd name="T42" fmla="*/ 122 w 186"/>
                      <a:gd name="T43" fmla="*/ 98 h 179"/>
                      <a:gd name="T44" fmla="*/ 124 w 186"/>
                      <a:gd name="T45" fmla="*/ 106 h 179"/>
                      <a:gd name="T46" fmla="*/ 80 w 186"/>
                      <a:gd name="T47" fmla="*/ 121 h 179"/>
                      <a:gd name="T48" fmla="*/ 42 w 186"/>
                      <a:gd name="T49" fmla="*/ 115 h 179"/>
                      <a:gd name="T50" fmla="*/ 29 w 186"/>
                      <a:gd name="T51" fmla="*/ 117 h 179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0" t="0" r="r" b="b"/>
                    <a:pathLst>
                      <a:path w="186" h="179">
                        <a:moveTo>
                          <a:pt x="186" y="9"/>
                        </a:moveTo>
                        <a:cubicBezTo>
                          <a:pt x="171" y="4"/>
                          <a:pt x="178" y="3"/>
                          <a:pt x="166" y="7"/>
                        </a:cubicBezTo>
                        <a:cubicBezTo>
                          <a:pt x="137" y="5"/>
                          <a:pt x="112" y="6"/>
                          <a:pt x="84" y="5"/>
                        </a:cubicBezTo>
                        <a:cubicBezTo>
                          <a:pt x="66" y="3"/>
                          <a:pt x="51" y="0"/>
                          <a:pt x="34" y="3"/>
                        </a:cubicBezTo>
                        <a:cubicBezTo>
                          <a:pt x="23" y="6"/>
                          <a:pt x="29" y="3"/>
                          <a:pt x="16" y="13"/>
                        </a:cubicBezTo>
                        <a:cubicBezTo>
                          <a:pt x="14" y="14"/>
                          <a:pt x="10" y="17"/>
                          <a:pt x="10" y="17"/>
                        </a:cubicBezTo>
                        <a:cubicBezTo>
                          <a:pt x="7" y="25"/>
                          <a:pt x="11" y="34"/>
                          <a:pt x="20" y="37"/>
                        </a:cubicBezTo>
                        <a:cubicBezTo>
                          <a:pt x="36" y="49"/>
                          <a:pt x="52" y="51"/>
                          <a:pt x="72" y="55"/>
                        </a:cubicBezTo>
                        <a:cubicBezTo>
                          <a:pt x="86" y="52"/>
                          <a:pt x="88" y="51"/>
                          <a:pt x="104" y="53"/>
                        </a:cubicBezTo>
                        <a:cubicBezTo>
                          <a:pt x="112" y="49"/>
                          <a:pt x="130" y="45"/>
                          <a:pt x="130" y="45"/>
                        </a:cubicBezTo>
                        <a:cubicBezTo>
                          <a:pt x="145" y="46"/>
                          <a:pt x="154" y="48"/>
                          <a:pt x="168" y="51"/>
                        </a:cubicBezTo>
                        <a:cubicBezTo>
                          <a:pt x="181" y="64"/>
                          <a:pt x="178" y="57"/>
                          <a:pt x="182" y="69"/>
                        </a:cubicBezTo>
                        <a:cubicBezTo>
                          <a:pt x="176" y="95"/>
                          <a:pt x="157" y="82"/>
                          <a:pt x="128" y="81"/>
                        </a:cubicBezTo>
                        <a:cubicBezTo>
                          <a:pt x="102" y="73"/>
                          <a:pt x="95" y="74"/>
                          <a:pt x="68" y="79"/>
                        </a:cubicBezTo>
                        <a:cubicBezTo>
                          <a:pt x="48" y="76"/>
                          <a:pt x="29" y="78"/>
                          <a:pt x="10" y="83"/>
                        </a:cubicBezTo>
                        <a:cubicBezTo>
                          <a:pt x="4" y="86"/>
                          <a:pt x="0" y="99"/>
                          <a:pt x="0" y="99"/>
                        </a:cubicBezTo>
                        <a:cubicBezTo>
                          <a:pt x="11" y="132"/>
                          <a:pt x="44" y="127"/>
                          <a:pt x="76" y="129"/>
                        </a:cubicBezTo>
                        <a:cubicBezTo>
                          <a:pt x="97" y="134"/>
                          <a:pt x="86" y="132"/>
                          <a:pt x="108" y="135"/>
                        </a:cubicBezTo>
                        <a:cubicBezTo>
                          <a:pt x="120" y="130"/>
                          <a:pt x="131" y="129"/>
                          <a:pt x="144" y="125"/>
                        </a:cubicBezTo>
                        <a:cubicBezTo>
                          <a:pt x="149" y="126"/>
                          <a:pt x="154" y="127"/>
                          <a:pt x="160" y="129"/>
                        </a:cubicBezTo>
                        <a:cubicBezTo>
                          <a:pt x="164" y="130"/>
                          <a:pt x="172" y="133"/>
                          <a:pt x="172" y="133"/>
                        </a:cubicBezTo>
                        <a:cubicBezTo>
                          <a:pt x="175" y="136"/>
                          <a:pt x="179" y="139"/>
                          <a:pt x="182" y="145"/>
                        </a:cubicBezTo>
                        <a:cubicBezTo>
                          <a:pt x="183" y="148"/>
                          <a:pt x="186" y="157"/>
                          <a:pt x="186" y="157"/>
                        </a:cubicBezTo>
                        <a:cubicBezTo>
                          <a:pt x="164" y="171"/>
                          <a:pt x="146" y="175"/>
                          <a:pt x="120" y="179"/>
                        </a:cubicBezTo>
                        <a:cubicBezTo>
                          <a:pt x="100" y="176"/>
                          <a:pt x="83" y="172"/>
                          <a:pt x="64" y="171"/>
                        </a:cubicBezTo>
                        <a:cubicBezTo>
                          <a:pt x="52" y="173"/>
                          <a:pt x="58" y="173"/>
                          <a:pt x="44" y="173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66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383" name="Rectangle 336"/>
                  <p:cNvSpPr>
                    <a:spLocks noChangeArrowheads="1"/>
                  </p:cNvSpPr>
                  <p:nvPr/>
                </p:nvSpPr>
                <p:spPr bwMode="auto">
                  <a:xfrm>
                    <a:off x="667" y="1072"/>
                    <a:ext cx="59" cy="121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altLang="en-US"/>
                  </a:p>
                </p:txBody>
              </p:sp>
            </p:grpSp>
          </p:grpSp>
        </p:grpSp>
        <p:grpSp>
          <p:nvGrpSpPr>
            <p:cNvPr id="60454" name="Group 410"/>
            <p:cNvGrpSpPr>
              <a:grpSpLocks/>
            </p:cNvGrpSpPr>
            <p:nvPr/>
          </p:nvGrpSpPr>
          <p:grpSpPr bwMode="auto">
            <a:xfrm>
              <a:off x="144" y="3888"/>
              <a:ext cx="2068" cy="467"/>
              <a:chOff x="144" y="3888"/>
              <a:chExt cx="2068" cy="467"/>
            </a:xfrm>
          </p:grpSpPr>
          <p:sp>
            <p:nvSpPr>
              <p:cNvPr id="9368" name="Text Box 397"/>
              <p:cNvSpPr txBox="1">
                <a:spLocks noChangeArrowheads="1"/>
              </p:cNvSpPr>
              <p:nvPr/>
            </p:nvSpPr>
            <p:spPr bwMode="auto">
              <a:xfrm>
                <a:off x="144" y="4090"/>
                <a:ext cx="1248" cy="26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altLang="en-US" sz="2400"/>
                  <a:t>Lysis</a:t>
                </a:r>
              </a:p>
            </p:txBody>
          </p:sp>
          <p:sp>
            <p:nvSpPr>
              <p:cNvPr id="9369" name="Freeform 384"/>
              <p:cNvSpPr>
                <a:spLocks/>
              </p:cNvSpPr>
              <p:nvPr/>
            </p:nvSpPr>
            <p:spPr bwMode="auto">
              <a:xfrm flipH="1">
                <a:off x="1444" y="3888"/>
                <a:ext cx="768" cy="167"/>
              </a:xfrm>
              <a:custGeom>
                <a:avLst/>
                <a:gdLst>
                  <a:gd name="T0" fmla="*/ 0 w 768"/>
                  <a:gd name="T1" fmla="*/ 0 h 167"/>
                  <a:gd name="T2" fmla="*/ 144 w 768"/>
                  <a:gd name="T3" fmla="*/ 144 h 167"/>
                  <a:gd name="T4" fmla="*/ 768 w 768"/>
                  <a:gd name="T5" fmla="*/ 144 h 1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68" h="167">
                    <a:moveTo>
                      <a:pt x="0" y="0"/>
                    </a:moveTo>
                    <a:cubicBezTo>
                      <a:pt x="8" y="60"/>
                      <a:pt x="16" y="120"/>
                      <a:pt x="144" y="144"/>
                    </a:cubicBezTo>
                    <a:cubicBezTo>
                      <a:pt x="271" y="167"/>
                      <a:pt x="519" y="155"/>
                      <a:pt x="768" y="144"/>
                    </a:cubicBezTo>
                  </a:path>
                </a:pathLst>
              </a:custGeom>
              <a:noFill/>
              <a:ln w="76200" cap="flat" cmpd="sng">
                <a:solidFill>
                  <a:schemeClr val="folHlink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</p:grpSp>
      <p:grpSp>
        <p:nvGrpSpPr>
          <p:cNvPr id="60455" name="Group 404"/>
          <p:cNvGrpSpPr>
            <a:grpSpLocks/>
          </p:cNvGrpSpPr>
          <p:nvPr/>
        </p:nvGrpSpPr>
        <p:grpSpPr bwMode="auto">
          <a:xfrm>
            <a:off x="7158038" y="3338513"/>
            <a:ext cx="1981200" cy="2463800"/>
            <a:chOff x="4509" y="2103"/>
            <a:chExt cx="1248" cy="1552"/>
          </a:xfrm>
        </p:grpSpPr>
        <p:grpSp>
          <p:nvGrpSpPr>
            <p:cNvPr id="60456" name="Group 129"/>
            <p:cNvGrpSpPr>
              <a:grpSpLocks/>
            </p:cNvGrpSpPr>
            <p:nvPr/>
          </p:nvGrpSpPr>
          <p:grpSpPr bwMode="auto">
            <a:xfrm>
              <a:off x="4560" y="2103"/>
              <a:ext cx="822" cy="505"/>
              <a:chOff x="4560" y="2103"/>
              <a:chExt cx="822" cy="505"/>
            </a:xfrm>
          </p:grpSpPr>
          <p:sp>
            <p:nvSpPr>
              <p:cNvPr id="9360" name="Freeform 130"/>
              <p:cNvSpPr>
                <a:spLocks/>
              </p:cNvSpPr>
              <p:nvPr/>
            </p:nvSpPr>
            <p:spPr bwMode="auto">
              <a:xfrm rot="-3926113">
                <a:off x="4935" y="2313"/>
                <a:ext cx="304" cy="93"/>
              </a:xfrm>
              <a:custGeom>
                <a:avLst/>
                <a:gdLst>
                  <a:gd name="T0" fmla="*/ 0 w 372"/>
                  <a:gd name="T1" fmla="*/ 76 h 114"/>
                  <a:gd name="T2" fmla="*/ 19 w 372"/>
                  <a:gd name="T3" fmla="*/ 68 h 114"/>
                  <a:gd name="T4" fmla="*/ 24 w 372"/>
                  <a:gd name="T5" fmla="*/ 67 h 114"/>
                  <a:gd name="T6" fmla="*/ 63 w 372"/>
                  <a:gd name="T7" fmla="*/ 65 h 114"/>
                  <a:gd name="T8" fmla="*/ 107 w 372"/>
                  <a:gd name="T9" fmla="*/ 38 h 114"/>
                  <a:gd name="T10" fmla="*/ 123 w 372"/>
                  <a:gd name="T11" fmla="*/ 25 h 114"/>
                  <a:gd name="T12" fmla="*/ 158 w 372"/>
                  <a:gd name="T13" fmla="*/ 25 h 114"/>
                  <a:gd name="T14" fmla="*/ 214 w 372"/>
                  <a:gd name="T15" fmla="*/ 0 h 114"/>
                  <a:gd name="T16" fmla="*/ 248 w 372"/>
                  <a:gd name="T17" fmla="*/ 4 h 1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72" h="114">
                    <a:moveTo>
                      <a:pt x="0" y="114"/>
                    </a:moveTo>
                    <a:cubicBezTo>
                      <a:pt x="16" y="102"/>
                      <a:pt x="7" y="107"/>
                      <a:pt x="28" y="102"/>
                    </a:cubicBezTo>
                    <a:cubicBezTo>
                      <a:pt x="30" y="101"/>
                      <a:pt x="36" y="100"/>
                      <a:pt x="36" y="100"/>
                    </a:cubicBezTo>
                    <a:cubicBezTo>
                      <a:pt x="56" y="102"/>
                      <a:pt x="74" y="100"/>
                      <a:pt x="94" y="98"/>
                    </a:cubicBezTo>
                    <a:cubicBezTo>
                      <a:pt x="119" y="89"/>
                      <a:pt x="138" y="70"/>
                      <a:pt x="160" y="56"/>
                    </a:cubicBezTo>
                    <a:cubicBezTo>
                      <a:pt x="165" y="44"/>
                      <a:pt x="172" y="40"/>
                      <a:pt x="184" y="38"/>
                    </a:cubicBezTo>
                    <a:cubicBezTo>
                      <a:pt x="201" y="42"/>
                      <a:pt x="217" y="40"/>
                      <a:pt x="236" y="38"/>
                    </a:cubicBezTo>
                    <a:cubicBezTo>
                      <a:pt x="269" y="44"/>
                      <a:pt x="302" y="26"/>
                      <a:pt x="320" y="0"/>
                    </a:cubicBezTo>
                    <a:cubicBezTo>
                      <a:pt x="336" y="1"/>
                      <a:pt x="355" y="6"/>
                      <a:pt x="372" y="6"/>
                    </a:cubicBezTo>
                  </a:path>
                </a:pathLst>
              </a:custGeom>
              <a:noFill/>
              <a:ln w="57150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361" name="Freeform 131"/>
              <p:cNvSpPr>
                <a:spLocks/>
              </p:cNvSpPr>
              <p:nvPr/>
            </p:nvSpPr>
            <p:spPr bwMode="auto">
              <a:xfrm rot="-1812476">
                <a:off x="4560" y="2208"/>
                <a:ext cx="304" cy="93"/>
              </a:xfrm>
              <a:custGeom>
                <a:avLst/>
                <a:gdLst>
                  <a:gd name="T0" fmla="*/ 0 w 372"/>
                  <a:gd name="T1" fmla="*/ 76 h 114"/>
                  <a:gd name="T2" fmla="*/ 19 w 372"/>
                  <a:gd name="T3" fmla="*/ 68 h 114"/>
                  <a:gd name="T4" fmla="*/ 24 w 372"/>
                  <a:gd name="T5" fmla="*/ 67 h 114"/>
                  <a:gd name="T6" fmla="*/ 63 w 372"/>
                  <a:gd name="T7" fmla="*/ 65 h 114"/>
                  <a:gd name="T8" fmla="*/ 107 w 372"/>
                  <a:gd name="T9" fmla="*/ 38 h 114"/>
                  <a:gd name="T10" fmla="*/ 123 w 372"/>
                  <a:gd name="T11" fmla="*/ 25 h 114"/>
                  <a:gd name="T12" fmla="*/ 158 w 372"/>
                  <a:gd name="T13" fmla="*/ 25 h 114"/>
                  <a:gd name="T14" fmla="*/ 214 w 372"/>
                  <a:gd name="T15" fmla="*/ 0 h 114"/>
                  <a:gd name="T16" fmla="*/ 248 w 372"/>
                  <a:gd name="T17" fmla="*/ 4 h 1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72" h="114">
                    <a:moveTo>
                      <a:pt x="0" y="114"/>
                    </a:moveTo>
                    <a:cubicBezTo>
                      <a:pt x="16" y="102"/>
                      <a:pt x="7" y="107"/>
                      <a:pt x="28" y="102"/>
                    </a:cubicBezTo>
                    <a:cubicBezTo>
                      <a:pt x="30" y="101"/>
                      <a:pt x="36" y="100"/>
                      <a:pt x="36" y="100"/>
                    </a:cubicBezTo>
                    <a:cubicBezTo>
                      <a:pt x="56" y="102"/>
                      <a:pt x="74" y="100"/>
                      <a:pt x="94" y="98"/>
                    </a:cubicBezTo>
                    <a:cubicBezTo>
                      <a:pt x="119" y="89"/>
                      <a:pt x="138" y="70"/>
                      <a:pt x="160" y="56"/>
                    </a:cubicBezTo>
                    <a:cubicBezTo>
                      <a:pt x="165" y="44"/>
                      <a:pt x="172" y="40"/>
                      <a:pt x="184" y="38"/>
                    </a:cubicBezTo>
                    <a:cubicBezTo>
                      <a:pt x="201" y="42"/>
                      <a:pt x="217" y="40"/>
                      <a:pt x="236" y="38"/>
                    </a:cubicBezTo>
                    <a:cubicBezTo>
                      <a:pt x="269" y="44"/>
                      <a:pt x="302" y="26"/>
                      <a:pt x="320" y="0"/>
                    </a:cubicBezTo>
                    <a:cubicBezTo>
                      <a:pt x="336" y="1"/>
                      <a:pt x="355" y="6"/>
                      <a:pt x="372" y="6"/>
                    </a:cubicBezTo>
                  </a:path>
                </a:pathLst>
              </a:custGeom>
              <a:noFill/>
              <a:ln w="57150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362" name="Freeform 132"/>
              <p:cNvSpPr>
                <a:spLocks/>
              </p:cNvSpPr>
              <p:nvPr/>
            </p:nvSpPr>
            <p:spPr bwMode="auto">
              <a:xfrm rot="-4240709">
                <a:off x="5079" y="2409"/>
                <a:ext cx="304" cy="93"/>
              </a:xfrm>
              <a:custGeom>
                <a:avLst/>
                <a:gdLst>
                  <a:gd name="T0" fmla="*/ 0 w 372"/>
                  <a:gd name="T1" fmla="*/ 76 h 114"/>
                  <a:gd name="T2" fmla="*/ 19 w 372"/>
                  <a:gd name="T3" fmla="*/ 68 h 114"/>
                  <a:gd name="T4" fmla="*/ 24 w 372"/>
                  <a:gd name="T5" fmla="*/ 67 h 114"/>
                  <a:gd name="T6" fmla="*/ 63 w 372"/>
                  <a:gd name="T7" fmla="*/ 65 h 114"/>
                  <a:gd name="T8" fmla="*/ 107 w 372"/>
                  <a:gd name="T9" fmla="*/ 38 h 114"/>
                  <a:gd name="T10" fmla="*/ 123 w 372"/>
                  <a:gd name="T11" fmla="*/ 25 h 114"/>
                  <a:gd name="T12" fmla="*/ 158 w 372"/>
                  <a:gd name="T13" fmla="*/ 25 h 114"/>
                  <a:gd name="T14" fmla="*/ 214 w 372"/>
                  <a:gd name="T15" fmla="*/ 0 h 114"/>
                  <a:gd name="T16" fmla="*/ 248 w 372"/>
                  <a:gd name="T17" fmla="*/ 4 h 1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72" h="114">
                    <a:moveTo>
                      <a:pt x="0" y="114"/>
                    </a:moveTo>
                    <a:cubicBezTo>
                      <a:pt x="16" y="102"/>
                      <a:pt x="7" y="107"/>
                      <a:pt x="28" y="102"/>
                    </a:cubicBezTo>
                    <a:cubicBezTo>
                      <a:pt x="30" y="101"/>
                      <a:pt x="36" y="100"/>
                      <a:pt x="36" y="100"/>
                    </a:cubicBezTo>
                    <a:cubicBezTo>
                      <a:pt x="56" y="102"/>
                      <a:pt x="74" y="100"/>
                      <a:pt x="94" y="98"/>
                    </a:cubicBezTo>
                    <a:cubicBezTo>
                      <a:pt x="119" y="89"/>
                      <a:pt x="138" y="70"/>
                      <a:pt x="160" y="56"/>
                    </a:cubicBezTo>
                    <a:cubicBezTo>
                      <a:pt x="165" y="44"/>
                      <a:pt x="172" y="40"/>
                      <a:pt x="184" y="38"/>
                    </a:cubicBezTo>
                    <a:cubicBezTo>
                      <a:pt x="201" y="42"/>
                      <a:pt x="217" y="40"/>
                      <a:pt x="236" y="38"/>
                    </a:cubicBezTo>
                    <a:cubicBezTo>
                      <a:pt x="269" y="44"/>
                      <a:pt x="302" y="26"/>
                      <a:pt x="320" y="0"/>
                    </a:cubicBezTo>
                    <a:cubicBezTo>
                      <a:pt x="336" y="1"/>
                      <a:pt x="355" y="6"/>
                      <a:pt x="372" y="6"/>
                    </a:cubicBezTo>
                  </a:path>
                </a:pathLst>
              </a:custGeom>
              <a:noFill/>
              <a:ln w="57150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363" name="Freeform 133"/>
              <p:cNvSpPr>
                <a:spLocks/>
              </p:cNvSpPr>
              <p:nvPr/>
            </p:nvSpPr>
            <p:spPr bwMode="auto">
              <a:xfrm rot="-260069">
                <a:off x="4608" y="2352"/>
                <a:ext cx="304" cy="93"/>
              </a:xfrm>
              <a:custGeom>
                <a:avLst/>
                <a:gdLst>
                  <a:gd name="T0" fmla="*/ 0 w 372"/>
                  <a:gd name="T1" fmla="*/ 76 h 114"/>
                  <a:gd name="T2" fmla="*/ 19 w 372"/>
                  <a:gd name="T3" fmla="*/ 68 h 114"/>
                  <a:gd name="T4" fmla="*/ 24 w 372"/>
                  <a:gd name="T5" fmla="*/ 67 h 114"/>
                  <a:gd name="T6" fmla="*/ 63 w 372"/>
                  <a:gd name="T7" fmla="*/ 65 h 114"/>
                  <a:gd name="T8" fmla="*/ 107 w 372"/>
                  <a:gd name="T9" fmla="*/ 38 h 114"/>
                  <a:gd name="T10" fmla="*/ 123 w 372"/>
                  <a:gd name="T11" fmla="*/ 25 h 114"/>
                  <a:gd name="T12" fmla="*/ 158 w 372"/>
                  <a:gd name="T13" fmla="*/ 25 h 114"/>
                  <a:gd name="T14" fmla="*/ 214 w 372"/>
                  <a:gd name="T15" fmla="*/ 0 h 114"/>
                  <a:gd name="T16" fmla="*/ 248 w 372"/>
                  <a:gd name="T17" fmla="*/ 4 h 1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72" h="114">
                    <a:moveTo>
                      <a:pt x="0" y="114"/>
                    </a:moveTo>
                    <a:cubicBezTo>
                      <a:pt x="16" y="102"/>
                      <a:pt x="7" y="107"/>
                      <a:pt x="28" y="102"/>
                    </a:cubicBezTo>
                    <a:cubicBezTo>
                      <a:pt x="30" y="101"/>
                      <a:pt x="36" y="100"/>
                      <a:pt x="36" y="100"/>
                    </a:cubicBezTo>
                    <a:cubicBezTo>
                      <a:pt x="56" y="102"/>
                      <a:pt x="74" y="100"/>
                      <a:pt x="94" y="98"/>
                    </a:cubicBezTo>
                    <a:cubicBezTo>
                      <a:pt x="119" y="89"/>
                      <a:pt x="138" y="70"/>
                      <a:pt x="160" y="56"/>
                    </a:cubicBezTo>
                    <a:cubicBezTo>
                      <a:pt x="165" y="44"/>
                      <a:pt x="172" y="40"/>
                      <a:pt x="184" y="38"/>
                    </a:cubicBezTo>
                    <a:cubicBezTo>
                      <a:pt x="201" y="42"/>
                      <a:pt x="217" y="40"/>
                      <a:pt x="236" y="38"/>
                    </a:cubicBezTo>
                    <a:cubicBezTo>
                      <a:pt x="269" y="44"/>
                      <a:pt x="302" y="26"/>
                      <a:pt x="320" y="0"/>
                    </a:cubicBezTo>
                    <a:cubicBezTo>
                      <a:pt x="336" y="1"/>
                      <a:pt x="355" y="6"/>
                      <a:pt x="372" y="6"/>
                    </a:cubicBezTo>
                  </a:path>
                </a:pathLst>
              </a:custGeom>
              <a:noFill/>
              <a:ln w="57150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364" name="Freeform 134"/>
              <p:cNvSpPr>
                <a:spLocks/>
              </p:cNvSpPr>
              <p:nvPr/>
            </p:nvSpPr>
            <p:spPr bwMode="auto">
              <a:xfrm rot="-4240709">
                <a:off x="5184" y="2208"/>
                <a:ext cx="304" cy="93"/>
              </a:xfrm>
              <a:custGeom>
                <a:avLst/>
                <a:gdLst>
                  <a:gd name="T0" fmla="*/ 0 w 372"/>
                  <a:gd name="T1" fmla="*/ 76 h 114"/>
                  <a:gd name="T2" fmla="*/ 19 w 372"/>
                  <a:gd name="T3" fmla="*/ 68 h 114"/>
                  <a:gd name="T4" fmla="*/ 24 w 372"/>
                  <a:gd name="T5" fmla="*/ 67 h 114"/>
                  <a:gd name="T6" fmla="*/ 63 w 372"/>
                  <a:gd name="T7" fmla="*/ 65 h 114"/>
                  <a:gd name="T8" fmla="*/ 107 w 372"/>
                  <a:gd name="T9" fmla="*/ 38 h 114"/>
                  <a:gd name="T10" fmla="*/ 123 w 372"/>
                  <a:gd name="T11" fmla="*/ 25 h 114"/>
                  <a:gd name="T12" fmla="*/ 158 w 372"/>
                  <a:gd name="T13" fmla="*/ 25 h 114"/>
                  <a:gd name="T14" fmla="*/ 214 w 372"/>
                  <a:gd name="T15" fmla="*/ 0 h 114"/>
                  <a:gd name="T16" fmla="*/ 248 w 372"/>
                  <a:gd name="T17" fmla="*/ 4 h 1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72" h="114">
                    <a:moveTo>
                      <a:pt x="0" y="114"/>
                    </a:moveTo>
                    <a:cubicBezTo>
                      <a:pt x="16" y="102"/>
                      <a:pt x="7" y="107"/>
                      <a:pt x="28" y="102"/>
                    </a:cubicBezTo>
                    <a:cubicBezTo>
                      <a:pt x="30" y="101"/>
                      <a:pt x="36" y="100"/>
                      <a:pt x="36" y="100"/>
                    </a:cubicBezTo>
                    <a:cubicBezTo>
                      <a:pt x="56" y="102"/>
                      <a:pt x="74" y="100"/>
                      <a:pt x="94" y="98"/>
                    </a:cubicBezTo>
                    <a:cubicBezTo>
                      <a:pt x="119" y="89"/>
                      <a:pt x="138" y="70"/>
                      <a:pt x="160" y="56"/>
                    </a:cubicBezTo>
                    <a:cubicBezTo>
                      <a:pt x="165" y="44"/>
                      <a:pt x="172" y="40"/>
                      <a:pt x="184" y="38"/>
                    </a:cubicBezTo>
                    <a:cubicBezTo>
                      <a:pt x="201" y="42"/>
                      <a:pt x="217" y="40"/>
                      <a:pt x="236" y="38"/>
                    </a:cubicBezTo>
                    <a:cubicBezTo>
                      <a:pt x="269" y="44"/>
                      <a:pt x="302" y="26"/>
                      <a:pt x="320" y="0"/>
                    </a:cubicBezTo>
                    <a:cubicBezTo>
                      <a:pt x="336" y="1"/>
                      <a:pt x="355" y="6"/>
                      <a:pt x="372" y="6"/>
                    </a:cubicBezTo>
                  </a:path>
                </a:pathLst>
              </a:custGeom>
              <a:noFill/>
              <a:ln w="57150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365" name="Freeform 135"/>
              <p:cNvSpPr>
                <a:spLocks/>
              </p:cNvSpPr>
              <p:nvPr/>
            </p:nvSpPr>
            <p:spPr bwMode="auto">
              <a:xfrm rot="-1444762">
                <a:off x="4752" y="2400"/>
                <a:ext cx="304" cy="93"/>
              </a:xfrm>
              <a:custGeom>
                <a:avLst/>
                <a:gdLst>
                  <a:gd name="T0" fmla="*/ 0 w 372"/>
                  <a:gd name="T1" fmla="*/ 76 h 114"/>
                  <a:gd name="T2" fmla="*/ 19 w 372"/>
                  <a:gd name="T3" fmla="*/ 68 h 114"/>
                  <a:gd name="T4" fmla="*/ 24 w 372"/>
                  <a:gd name="T5" fmla="*/ 67 h 114"/>
                  <a:gd name="T6" fmla="*/ 63 w 372"/>
                  <a:gd name="T7" fmla="*/ 65 h 114"/>
                  <a:gd name="T8" fmla="*/ 107 w 372"/>
                  <a:gd name="T9" fmla="*/ 38 h 114"/>
                  <a:gd name="T10" fmla="*/ 123 w 372"/>
                  <a:gd name="T11" fmla="*/ 25 h 114"/>
                  <a:gd name="T12" fmla="*/ 158 w 372"/>
                  <a:gd name="T13" fmla="*/ 25 h 114"/>
                  <a:gd name="T14" fmla="*/ 214 w 372"/>
                  <a:gd name="T15" fmla="*/ 0 h 114"/>
                  <a:gd name="T16" fmla="*/ 248 w 372"/>
                  <a:gd name="T17" fmla="*/ 4 h 1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72" h="114">
                    <a:moveTo>
                      <a:pt x="0" y="114"/>
                    </a:moveTo>
                    <a:cubicBezTo>
                      <a:pt x="16" y="102"/>
                      <a:pt x="7" y="107"/>
                      <a:pt x="28" y="102"/>
                    </a:cubicBezTo>
                    <a:cubicBezTo>
                      <a:pt x="30" y="101"/>
                      <a:pt x="36" y="100"/>
                      <a:pt x="36" y="100"/>
                    </a:cubicBezTo>
                    <a:cubicBezTo>
                      <a:pt x="56" y="102"/>
                      <a:pt x="74" y="100"/>
                      <a:pt x="94" y="98"/>
                    </a:cubicBezTo>
                    <a:cubicBezTo>
                      <a:pt x="119" y="89"/>
                      <a:pt x="138" y="70"/>
                      <a:pt x="160" y="56"/>
                    </a:cubicBezTo>
                    <a:cubicBezTo>
                      <a:pt x="165" y="44"/>
                      <a:pt x="172" y="40"/>
                      <a:pt x="184" y="38"/>
                    </a:cubicBezTo>
                    <a:cubicBezTo>
                      <a:pt x="201" y="42"/>
                      <a:pt x="217" y="40"/>
                      <a:pt x="236" y="38"/>
                    </a:cubicBezTo>
                    <a:cubicBezTo>
                      <a:pt x="269" y="44"/>
                      <a:pt x="302" y="26"/>
                      <a:pt x="320" y="0"/>
                    </a:cubicBezTo>
                    <a:cubicBezTo>
                      <a:pt x="336" y="1"/>
                      <a:pt x="355" y="6"/>
                      <a:pt x="372" y="6"/>
                    </a:cubicBezTo>
                  </a:path>
                </a:pathLst>
              </a:custGeom>
              <a:noFill/>
              <a:ln w="57150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9359" name="Text Box 399"/>
            <p:cNvSpPr txBox="1">
              <a:spLocks noChangeArrowheads="1"/>
            </p:cNvSpPr>
            <p:nvPr/>
          </p:nvSpPr>
          <p:spPr bwMode="auto">
            <a:xfrm>
              <a:off x="4509" y="2976"/>
              <a:ext cx="1248" cy="6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en-US" sz="2400"/>
                <a:t>Replication of the viral genome</a:t>
              </a:r>
            </a:p>
          </p:txBody>
        </p:sp>
      </p:grpSp>
      <p:grpSp>
        <p:nvGrpSpPr>
          <p:cNvPr id="60457" name="Group 405"/>
          <p:cNvGrpSpPr>
            <a:grpSpLocks/>
          </p:cNvGrpSpPr>
          <p:nvPr/>
        </p:nvGrpSpPr>
        <p:grpSpPr bwMode="auto">
          <a:xfrm>
            <a:off x="4876800" y="4316413"/>
            <a:ext cx="1981200" cy="2071687"/>
            <a:chOff x="3072" y="2719"/>
            <a:chExt cx="1248" cy="1305"/>
          </a:xfrm>
        </p:grpSpPr>
        <p:grpSp>
          <p:nvGrpSpPr>
            <p:cNvPr id="60458" name="Group 189"/>
            <p:cNvGrpSpPr>
              <a:grpSpLocks/>
            </p:cNvGrpSpPr>
            <p:nvPr/>
          </p:nvGrpSpPr>
          <p:grpSpPr bwMode="auto">
            <a:xfrm>
              <a:off x="3120" y="2719"/>
              <a:ext cx="1066" cy="542"/>
              <a:chOff x="3120" y="2719"/>
              <a:chExt cx="1066" cy="542"/>
            </a:xfrm>
          </p:grpSpPr>
          <p:sp>
            <p:nvSpPr>
              <p:cNvPr id="9337" name="Rectangle 190"/>
              <p:cNvSpPr>
                <a:spLocks noChangeArrowheads="1"/>
              </p:cNvSpPr>
              <p:nvPr/>
            </p:nvSpPr>
            <p:spPr bwMode="auto">
              <a:xfrm rot="-3096899">
                <a:off x="3959" y="3149"/>
                <a:ext cx="59" cy="121"/>
              </a:xfrm>
              <a:prstGeom prst="rect">
                <a:avLst/>
              </a:prstGeom>
              <a:noFill/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grpSp>
            <p:nvGrpSpPr>
              <p:cNvPr id="60459" name="Group 191"/>
              <p:cNvGrpSpPr>
                <a:grpSpLocks/>
              </p:cNvGrpSpPr>
              <p:nvPr/>
            </p:nvGrpSpPr>
            <p:grpSpPr bwMode="auto">
              <a:xfrm>
                <a:off x="3120" y="2719"/>
                <a:ext cx="1066" cy="542"/>
                <a:chOff x="3120" y="2719"/>
                <a:chExt cx="1066" cy="542"/>
              </a:xfrm>
            </p:grpSpPr>
            <p:sp>
              <p:nvSpPr>
                <p:cNvPr id="9339" name="AutoShape 192"/>
                <p:cNvSpPr>
                  <a:spLocks noChangeArrowheads="1"/>
                </p:cNvSpPr>
                <p:nvPr/>
              </p:nvSpPr>
              <p:spPr bwMode="auto">
                <a:xfrm rot="-5400000">
                  <a:off x="3344" y="2944"/>
                  <a:ext cx="236" cy="204"/>
                </a:xfrm>
                <a:prstGeom prst="hexagon">
                  <a:avLst>
                    <a:gd name="adj" fmla="val 28922"/>
                    <a:gd name="vf" fmla="val 115470"/>
                  </a:avLst>
                </a:prstGeom>
                <a:noFill/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340" name="Freeform 193"/>
                <p:cNvSpPr>
                  <a:spLocks/>
                </p:cNvSpPr>
                <p:nvPr/>
              </p:nvSpPr>
              <p:spPr bwMode="auto">
                <a:xfrm rot="1240207" flipH="1">
                  <a:off x="3796" y="2948"/>
                  <a:ext cx="106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19 w 256"/>
                    <a:gd name="T3" fmla="*/ 0 h 94"/>
                    <a:gd name="T4" fmla="*/ 44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341" name="Freeform 194"/>
                <p:cNvSpPr>
                  <a:spLocks/>
                </p:cNvSpPr>
                <p:nvPr/>
              </p:nvSpPr>
              <p:spPr bwMode="auto">
                <a:xfrm>
                  <a:off x="3339" y="2719"/>
                  <a:ext cx="106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19 w 256"/>
                    <a:gd name="T3" fmla="*/ 0 h 94"/>
                    <a:gd name="T4" fmla="*/ 44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342" name="Freeform 195"/>
                <p:cNvSpPr>
                  <a:spLocks/>
                </p:cNvSpPr>
                <p:nvPr/>
              </p:nvSpPr>
              <p:spPr bwMode="auto">
                <a:xfrm rot="4926177" flipH="1">
                  <a:off x="3822" y="2802"/>
                  <a:ext cx="209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73 w 256"/>
                    <a:gd name="T3" fmla="*/ 0 h 94"/>
                    <a:gd name="T4" fmla="*/ 171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343" name="Freeform 196"/>
                <p:cNvSpPr>
                  <a:spLocks/>
                </p:cNvSpPr>
                <p:nvPr/>
              </p:nvSpPr>
              <p:spPr bwMode="auto">
                <a:xfrm flipV="1">
                  <a:off x="3160" y="3184"/>
                  <a:ext cx="209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73 w 256"/>
                    <a:gd name="T3" fmla="*/ 0 h 94"/>
                    <a:gd name="T4" fmla="*/ 171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344" name="Rectangle 197"/>
                <p:cNvSpPr>
                  <a:spLocks noChangeArrowheads="1"/>
                </p:cNvSpPr>
                <p:nvPr/>
              </p:nvSpPr>
              <p:spPr bwMode="auto">
                <a:xfrm rot="3205814">
                  <a:off x="3216" y="3072"/>
                  <a:ext cx="59" cy="121"/>
                </a:xfrm>
                <a:prstGeom prst="rect">
                  <a:avLst/>
                </a:prstGeom>
                <a:noFill/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345" name="AutoShape 198"/>
                <p:cNvSpPr>
                  <a:spLocks noChangeArrowheads="1"/>
                </p:cNvSpPr>
                <p:nvPr/>
              </p:nvSpPr>
              <p:spPr bwMode="auto">
                <a:xfrm rot="-5400000">
                  <a:off x="3632" y="2752"/>
                  <a:ext cx="236" cy="204"/>
                </a:xfrm>
                <a:prstGeom prst="hexagon">
                  <a:avLst>
                    <a:gd name="adj" fmla="val 28922"/>
                    <a:gd name="vf" fmla="val 115470"/>
                  </a:avLst>
                </a:prstGeom>
                <a:noFill/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346" name="AutoShape 199"/>
                <p:cNvSpPr>
                  <a:spLocks noChangeArrowheads="1"/>
                </p:cNvSpPr>
                <p:nvPr/>
              </p:nvSpPr>
              <p:spPr bwMode="auto">
                <a:xfrm rot="-5400000">
                  <a:off x="3632" y="3040"/>
                  <a:ext cx="236" cy="204"/>
                </a:xfrm>
                <a:prstGeom prst="hexagon">
                  <a:avLst>
                    <a:gd name="adj" fmla="val 28922"/>
                    <a:gd name="vf" fmla="val 115470"/>
                  </a:avLst>
                </a:prstGeom>
                <a:noFill/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347" name="AutoShape 200"/>
                <p:cNvSpPr>
                  <a:spLocks noChangeArrowheads="1"/>
                </p:cNvSpPr>
                <p:nvPr/>
              </p:nvSpPr>
              <p:spPr bwMode="auto">
                <a:xfrm rot="-5400000">
                  <a:off x="3920" y="2944"/>
                  <a:ext cx="236" cy="204"/>
                </a:xfrm>
                <a:prstGeom prst="hexagon">
                  <a:avLst>
                    <a:gd name="adj" fmla="val 28922"/>
                    <a:gd name="vf" fmla="val 115470"/>
                  </a:avLst>
                </a:prstGeom>
                <a:noFill/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348" name="AutoShape 201"/>
                <p:cNvSpPr>
                  <a:spLocks noChangeArrowheads="1"/>
                </p:cNvSpPr>
                <p:nvPr/>
              </p:nvSpPr>
              <p:spPr bwMode="auto">
                <a:xfrm rot="-5400000">
                  <a:off x="3104" y="2752"/>
                  <a:ext cx="236" cy="204"/>
                </a:xfrm>
                <a:prstGeom prst="hexagon">
                  <a:avLst>
                    <a:gd name="adj" fmla="val 28922"/>
                    <a:gd name="vf" fmla="val 115470"/>
                  </a:avLst>
                </a:prstGeom>
                <a:noFill/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349" name="Rectangle 202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59" cy="121"/>
                </a:xfrm>
                <a:prstGeom prst="rect">
                  <a:avLst/>
                </a:prstGeom>
                <a:noFill/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350" name="Rectangle 203"/>
                <p:cNvSpPr>
                  <a:spLocks noChangeArrowheads="1"/>
                </p:cNvSpPr>
                <p:nvPr/>
              </p:nvSpPr>
              <p:spPr bwMode="auto">
                <a:xfrm rot="5400000">
                  <a:off x="3487" y="3165"/>
                  <a:ext cx="59" cy="121"/>
                </a:xfrm>
                <a:prstGeom prst="rect">
                  <a:avLst/>
                </a:prstGeom>
                <a:noFill/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351" name="Rectangle 204"/>
                <p:cNvSpPr>
                  <a:spLocks noChangeArrowheads="1"/>
                </p:cNvSpPr>
                <p:nvPr/>
              </p:nvSpPr>
              <p:spPr bwMode="auto">
                <a:xfrm rot="-1859844">
                  <a:off x="3984" y="2784"/>
                  <a:ext cx="59" cy="121"/>
                </a:xfrm>
                <a:prstGeom prst="rect">
                  <a:avLst/>
                </a:prstGeom>
                <a:noFill/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352" name="Rectangle 205"/>
                <p:cNvSpPr>
                  <a:spLocks noChangeArrowheads="1"/>
                </p:cNvSpPr>
                <p:nvPr/>
              </p:nvSpPr>
              <p:spPr bwMode="auto">
                <a:xfrm rot="-5400000">
                  <a:off x="3408" y="2784"/>
                  <a:ext cx="59" cy="121"/>
                </a:xfrm>
                <a:prstGeom prst="rect">
                  <a:avLst/>
                </a:prstGeom>
                <a:noFill/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353" name="Freeform 206"/>
                <p:cNvSpPr>
                  <a:spLocks/>
                </p:cNvSpPr>
                <p:nvPr/>
              </p:nvSpPr>
              <p:spPr bwMode="auto">
                <a:xfrm rot="1715452" flipH="1">
                  <a:off x="4080" y="2736"/>
                  <a:ext cx="106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19 w 256"/>
                    <a:gd name="T3" fmla="*/ 0 h 94"/>
                    <a:gd name="T4" fmla="*/ 44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354" name="Freeform 207"/>
                <p:cNvSpPr>
                  <a:spLocks/>
                </p:cNvSpPr>
                <p:nvPr/>
              </p:nvSpPr>
              <p:spPr bwMode="auto">
                <a:xfrm rot="2812018" flipH="1">
                  <a:off x="3504" y="2928"/>
                  <a:ext cx="209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73 w 256"/>
                    <a:gd name="T3" fmla="*/ 0 h 94"/>
                    <a:gd name="T4" fmla="*/ 171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355" name="Freeform 208"/>
                <p:cNvSpPr>
                  <a:spLocks/>
                </p:cNvSpPr>
                <p:nvPr/>
              </p:nvSpPr>
              <p:spPr bwMode="auto">
                <a:xfrm flipH="1">
                  <a:off x="3408" y="3024"/>
                  <a:ext cx="106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19 w 256"/>
                    <a:gd name="T3" fmla="*/ 0 h 94"/>
                    <a:gd name="T4" fmla="*/ 44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356" name="Freeform 209"/>
                <p:cNvSpPr>
                  <a:spLocks/>
                </p:cNvSpPr>
                <p:nvPr/>
              </p:nvSpPr>
              <p:spPr bwMode="auto">
                <a:xfrm rot="16200000" flipH="1">
                  <a:off x="4060" y="3144"/>
                  <a:ext cx="106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19 w 256"/>
                    <a:gd name="T3" fmla="*/ 0 h 94"/>
                    <a:gd name="T4" fmla="*/ 44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357" name="Freeform 210"/>
                <p:cNvSpPr>
                  <a:spLocks/>
                </p:cNvSpPr>
                <p:nvPr/>
              </p:nvSpPr>
              <p:spPr bwMode="auto">
                <a:xfrm flipH="1">
                  <a:off x="3120" y="2976"/>
                  <a:ext cx="106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19 w 256"/>
                    <a:gd name="T3" fmla="*/ 0 h 94"/>
                    <a:gd name="T4" fmla="*/ 44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</p:grpSp>
        <p:sp>
          <p:nvSpPr>
            <p:cNvPr id="9336" name="Text Box 400"/>
            <p:cNvSpPr txBox="1">
              <a:spLocks noChangeArrowheads="1"/>
            </p:cNvSpPr>
            <p:nvPr/>
          </p:nvSpPr>
          <p:spPr bwMode="auto">
            <a:xfrm>
              <a:off x="3072" y="3552"/>
              <a:ext cx="1248" cy="47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en-US" sz="2400"/>
                <a:t>Production of viral parts</a:t>
              </a:r>
            </a:p>
          </p:txBody>
        </p:sp>
      </p:grpSp>
      <p:grpSp>
        <p:nvGrpSpPr>
          <p:cNvPr id="60461" name="Group 406"/>
          <p:cNvGrpSpPr>
            <a:grpSpLocks/>
          </p:cNvGrpSpPr>
          <p:nvPr/>
        </p:nvGrpSpPr>
        <p:grpSpPr bwMode="auto">
          <a:xfrm>
            <a:off x="2514600" y="4953000"/>
            <a:ext cx="3276600" cy="1868488"/>
            <a:chOff x="1584" y="3120"/>
            <a:chExt cx="2064" cy="1177"/>
          </a:xfrm>
        </p:grpSpPr>
        <p:grpSp>
          <p:nvGrpSpPr>
            <p:cNvPr id="60463" name="Group 394"/>
            <p:cNvGrpSpPr>
              <a:grpSpLocks/>
            </p:cNvGrpSpPr>
            <p:nvPr/>
          </p:nvGrpSpPr>
          <p:grpSpPr bwMode="auto">
            <a:xfrm>
              <a:off x="1584" y="3120"/>
              <a:ext cx="2064" cy="710"/>
              <a:chOff x="1584" y="3120"/>
              <a:chExt cx="2064" cy="710"/>
            </a:xfrm>
          </p:grpSpPr>
          <p:grpSp>
            <p:nvGrpSpPr>
              <p:cNvPr id="60464" name="Group 231"/>
              <p:cNvGrpSpPr>
                <a:grpSpLocks/>
              </p:cNvGrpSpPr>
              <p:nvPr/>
            </p:nvGrpSpPr>
            <p:grpSpPr bwMode="auto">
              <a:xfrm>
                <a:off x="1584" y="3120"/>
                <a:ext cx="1232" cy="710"/>
                <a:chOff x="1584" y="3120"/>
                <a:chExt cx="1232" cy="710"/>
              </a:xfrm>
            </p:grpSpPr>
            <p:sp>
              <p:nvSpPr>
                <p:cNvPr id="9300" name="AutoShape 32"/>
                <p:cNvSpPr>
                  <a:spLocks noChangeArrowheads="1"/>
                </p:cNvSpPr>
                <p:nvPr/>
              </p:nvSpPr>
              <p:spPr bwMode="auto">
                <a:xfrm>
                  <a:off x="1584" y="3128"/>
                  <a:ext cx="1232" cy="702"/>
                </a:xfrm>
                <a:prstGeom prst="roundRect">
                  <a:avLst>
                    <a:gd name="adj" fmla="val 19801"/>
                  </a:avLst>
                </a:prstGeom>
                <a:noFill/>
                <a:ln w="76200">
                  <a:solidFill>
                    <a:srgbClr val="FF66CC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301" name="AutoShape 33"/>
                <p:cNvSpPr>
                  <a:spLocks noChangeArrowheads="1"/>
                </p:cNvSpPr>
                <p:nvPr/>
              </p:nvSpPr>
              <p:spPr bwMode="auto">
                <a:xfrm>
                  <a:off x="1626" y="3168"/>
                  <a:ext cx="1152" cy="624"/>
                </a:xfrm>
                <a:prstGeom prst="roundRect">
                  <a:avLst>
                    <a:gd name="adj" fmla="val 16667"/>
                  </a:avLst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302" name="AutoShape 34"/>
                <p:cNvSpPr>
                  <a:spLocks noChangeArrowheads="1"/>
                </p:cNvSpPr>
                <p:nvPr/>
              </p:nvSpPr>
              <p:spPr bwMode="auto">
                <a:xfrm>
                  <a:off x="1600" y="3144"/>
                  <a:ext cx="1200" cy="670"/>
                </a:xfrm>
                <a:prstGeom prst="roundRect">
                  <a:avLst>
                    <a:gd name="adj" fmla="val 19403"/>
                  </a:avLst>
                </a:prstGeom>
                <a:noFill/>
                <a:ln w="12700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60451" name="AutoShape 35"/>
                <p:cNvSpPr>
                  <a:spLocks noChangeArrowheads="1"/>
                </p:cNvSpPr>
                <p:nvPr/>
              </p:nvSpPr>
              <p:spPr bwMode="auto">
                <a:xfrm>
                  <a:off x="1648" y="3192"/>
                  <a:ext cx="1106" cy="578"/>
                </a:xfrm>
                <a:prstGeom prst="roundRect">
                  <a:avLst>
                    <a:gd name="adj" fmla="val 15227"/>
                  </a:avLst>
                </a:prstGeom>
                <a:gradFill rotWithShape="0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0453" name="AutoShape 37"/>
                <p:cNvSpPr>
                  <a:spLocks noChangeArrowheads="1"/>
                </p:cNvSpPr>
                <p:nvPr/>
              </p:nvSpPr>
              <p:spPr bwMode="auto">
                <a:xfrm>
                  <a:off x="215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FF6600"/>
                    </a:gs>
                    <a:gs pos="100000">
                      <a:srgbClr val="8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9305" name="Freeform 55"/>
                <p:cNvSpPr>
                  <a:spLocks/>
                </p:cNvSpPr>
                <p:nvPr/>
              </p:nvSpPr>
              <p:spPr bwMode="auto">
                <a:xfrm>
                  <a:off x="2056" y="3312"/>
                  <a:ext cx="56" cy="144"/>
                </a:xfrm>
                <a:custGeom>
                  <a:avLst/>
                  <a:gdLst>
                    <a:gd name="T0" fmla="*/ 8 w 56"/>
                    <a:gd name="T1" fmla="*/ 216 h 96"/>
                    <a:gd name="T2" fmla="*/ 8 w 56"/>
                    <a:gd name="T3" fmla="*/ 108 h 96"/>
                    <a:gd name="T4" fmla="*/ 56 w 56"/>
                    <a:gd name="T5" fmla="*/ 0 h 96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6" h="96">
                      <a:moveTo>
                        <a:pt x="8" y="96"/>
                      </a:moveTo>
                      <a:cubicBezTo>
                        <a:pt x="4" y="79"/>
                        <a:pt x="0" y="63"/>
                        <a:pt x="8" y="48"/>
                      </a:cubicBezTo>
                      <a:cubicBezTo>
                        <a:pt x="15" y="32"/>
                        <a:pt x="35" y="16"/>
                        <a:pt x="56" y="0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80808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306" name="Freeform 56"/>
                <p:cNvSpPr>
                  <a:spLocks/>
                </p:cNvSpPr>
                <p:nvPr/>
              </p:nvSpPr>
              <p:spPr bwMode="auto">
                <a:xfrm>
                  <a:off x="2296" y="3312"/>
                  <a:ext cx="104" cy="96"/>
                </a:xfrm>
                <a:custGeom>
                  <a:avLst/>
                  <a:gdLst>
                    <a:gd name="T0" fmla="*/ 28 w 56"/>
                    <a:gd name="T1" fmla="*/ 0 h 96"/>
                    <a:gd name="T2" fmla="*/ 28 w 56"/>
                    <a:gd name="T3" fmla="*/ 48 h 96"/>
                    <a:gd name="T4" fmla="*/ 193 w 56"/>
                    <a:gd name="T5" fmla="*/ 96 h 96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6" h="96">
                      <a:moveTo>
                        <a:pt x="8" y="0"/>
                      </a:moveTo>
                      <a:cubicBezTo>
                        <a:pt x="4" y="16"/>
                        <a:pt x="0" y="32"/>
                        <a:pt x="8" y="48"/>
                      </a:cubicBezTo>
                      <a:cubicBezTo>
                        <a:pt x="15" y="63"/>
                        <a:pt x="35" y="79"/>
                        <a:pt x="56" y="96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80808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307" name="Freeform 57"/>
                <p:cNvSpPr>
                  <a:spLocks/>
                </p:cNvSpPr>
                <p:nvPr/>
              </p:nvSpPr>
              <p:spPr bwMode="auto">
                <a:xfrm>
                  <a:off x="2160" y="3552"/>
                  <a:ext cx="144" cy="55"/>
                </a:xfrm>
                <a:custGeom>
                  <a:avLst/>
                  <a:gdLst>
                    <a:gd name="T0" fmla="*/ 216 w 96"/>
                    <a:gd name="T1" fmla="*/ 0 h 55"/>
                    <a:gd name="T2" fmla="*/ 108 w 96"/>
                    <a:gd name="T3" fmla="*/ 48 h 55"/>
                    <a:gd name="T4" fmla="*/ 0 w 96"/>
                    <a:gd name="T5" fmla="*/ 48 h 55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96" h="55">
                      <a:moveTo>
                        <a:pt x="96" y="0"/>
                      </a:moveTo>
                      <a:cubicBezTo>
                        <a:pt x="79" y="20"/>
                        <a:pt x="63" y="40"/>
                        <a:pt x="48" y="48"/>
                      </a:cubicBezTo>
                      <a:cubicBezTo>
                        <a:pt x="32" y="55"/>
                        <a:pt x="16" y="51"/>
                        <a:pt x="0" y="48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80808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308" name="Freeform 58"/>
                <p:cNvSpPr>
                  <a:spLocks/>
                </p:cNvSpPr>
                <p:nvPr/>
              </p:nvSpPr>
              <p:spPr bwMode="auto">
                <a:xfrm>
                  <a:off x="2208" y="3216"/>
                  <a:ext cx="144" cy="48"/>
                </a:xfrm>
                <a:custGeom>
                  <a:avLst/>
                  <a:gdLst>
                    <a:gd name="T0" fmla="*/ 0 w 96"/>
                    <a:gd name="T1" fmla="*/ 48 h 48"/>
                    <a:gd name="T2" fmla="*/ 108 w 96"/>
                    <a:gd name="T3" fmla="*/ 0 h 48"/>
                    <a:gd name="T4" fmla="*/ 216 w 96"/>
                    <a:gd name="T5" fmla="*/ 48 h 4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96" h="48">
                      <a:moveTo>
                        <a:pt x="0" y="48"/>
                      </a:moveTo>
                      <a:cubicBezTo>
                        <a:pt x="16" y="24"/>
                        <a:pt x="32" y="0"/>
                        <a:pt x="48" y="0"/>
                      </a:cubicBezTo>
                      <a:cubicBezTo>
                        <a:pt x="64" y="0"/>
                        <a:pt x="80" y="24"/>
                        <a:pt x="96" y="48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80808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309" name="Freeform 60"/>
                <p:cNvSpPr>
                  <a:spLocks/>
                </p:cNvSpPr>
                <p:nvPr/>
              </p:nvSpPr>
              <p:spPr bwMode="auto">
                <a:xfrm>
                  <a:off x="2016" y="3504"/>
                  <a:ext cx="118" cy="84"/>
                </a:xfrm>
                <a:custGeom>
                  <a:avLst/>
                  <a:gdLst>
                    <a:gd name="T0" fmla="*/ 0 w 70"/>
                    <a:gd name="T1" fmla="*/ 0 h 84"/>
                    <a:gd name="T2" fmla="*/ 142 w 70"/>
                    <a:gd name="T3" fmla="*/ 28 h 84"/>
                    <a:gd name="T4" fmla="*/ 165 w 70"/>
                    <a:gd name="T5" fmla="*/ 66 h 84"/>
                    <a:gd name="T6" fmla="*/ 199 w 70"/>
                    <a:gd name="T7" fmla="*/ 84 h 84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70" h="84">
                      <a:moveTo>
                        <a:pt x="0" y="0"/>
                      </a:moveTo>
                      <a:cubicBezTo>
                        <a:pt x="20" y="8"/>
                        <a:pt x="40" y="17"/>
                        <a:pt x="50" y="28"/>
                      </a:cubicBezTo>
                      <a:cubicBezTo>
                        <a:pt x="59" y="38"/>
                        <a:pt x="54" y="56"/>
                        <a:pt x="58" y="66"/>
                      </a:cubicBezTo>
                      <a:cubicBezTo>
                        <a:pt x="61" y="75"/>
                        <a:pt x="65" y="79"/>
                        <a:pt x="70" y="84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80808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310" name="Freeform 150"/>
                <p:cNvSpPr>
                  <a:spLocks/>
                </p:cNvSpPr>
                <p:nvPr/>
              </p:nvSpPr>
              <p:spPr bwMode="auto">
                <a:xfrm>
                  <a:off x="2234" y="3262"/>
                  <a:ext cx="152" cy="147"/>
                </a:xfrm>
                <a:custGeom>
                  <a:avLst/>
                  <a:gdLst>
                    <a:gd name="T0" fmla="*/ 124 w 186"/>
                    <a:gd name="T1" fmla="*/ 6 h 179"/>
                    <a:gd name="T2" fmla="*/ 111 w 186"/>
                    <a:gd name="T3" fmla="*/ 5 h 179"/>
                    <a:gd name="T4" fmla="*/ 56 w 186"/>
                    <a:gd name="T5" fmla="*/ 3 h 179"/>
                    <a:gd name="T6" fmla="*/ 23 w 186"/>
                    <a:gd name="T7" fmla="*/ 2 h 179"/>
                    <a:gd name="T8" fmla="*/ 11 w 186"/>
                    <a:gd name="T9" fmla="*/ 9 h 179"/>
                    <a:gd name="T10" fmla="*/ 7 w 186"/>
                    <a:gd name="T11" fmla="*/ 11 h 179"/>
                    <a:gd name="T12" fmla="*/ 13 w 186"/>
                    <a:gd name="T13" fmla="*/ 25 h 179"/>
                    <a:gd name="T14" fmla="*/ 48 w 186"/>
                    <a:gd name="T15" fmla="*/ 37 h 179"/>
                    <a:gd name="T16" fmla="*/ 69 w 186"/>
                    <a:gd name="T17" fmla="*/ 36 h 179"/>
                    <a:gd name="T18" fmla="*/ 87 w 186"/>
                    <a:gd name="T19" fmla="*/ 30 h 179"/>
                    <a:gd name="T20" fmla="*/ 112 w 186"/>
                    <a:gd name="T21" fmla="*/ 34 h 179"/>
                    <a:gd name="T22" fmla="*/ 122 w 186"/>
                    <a:gd name="T23" fmla="*/ 47 h 179"/>
                    <a:gd name="T24" fmla="*/ 86 w 186"/>
                    <a:gd name="T25" fmla="*/ 55 h 179"/>
                    <a:gd name="T26" fmla="*/ 46 w 186"/>
                    <a:gd name="T27" fmla="*/ 53 h 179"/>
                    <a:gd name="T28" fmla="*/ 7 w 186"/>
                    <a:gd name="T29" fmla="*/ 56 h 179"/>
                    <a:gd name="T30" fmla="*/ 0 w 186"/>
                    <a:gd name="T31" fmla="*/ 67 h 179"/>
                    <a:gd name="T32" fmla="*/ 51 w 186"/>
                    <a:gd name="T33" fmla="*/ 87 h 179"/>
                    <a:gd name="T34" fmla="*/ 72 w 186"/>
                    <a:gd name="T35" fmla="*/ 91 h 179"/>
                    <a:gd name="T36" fmla="*/ 96 w 186"/>
                    <a:gd name="T37" fmla="*/ 85 h 179"/>
                    <a:gd name="T38" fmla="*/ 107 w 186"/>
                    <a:gd name="T39" fmla="*/ 87 h 179"/>
                    <a:gd name="T40" fmla="*/ 115 w 186"/>
                    <a:gd name="T41" fmla="*/ 90 h 179"/>
                    <a:gd name="T42" fmla="*/ 122 w 186"/>
                    <a:gd name="T43" fmla="*/ 98 h 179"/>
                    <a:gd name="T44" fmla="*/ 124 w 186"/>
                    <a:gd name="T45" fmla="*/ 106 h 179"/>
                    <a:gd name="T46" fmla="*/ 80 w 186"/>
                    <a:gd name="T47" fmla="*/ 121 h 179"/>
                    <a:gd name="T48" fmla="*/ 42 w 186"/>
                    <a:gd name="T49" fmla="*/ 115 h 179"/>
                    <a:gd name="T50" fmla="*/ 29 w 186"/>
                    <a:gd name="T51" fmla="*/ 117 h 179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86" h="179">
                      <a:moveTo>
                        <a:pt x="186" y="9"/>
                      </a:moveTo>
                      <a:cubicBezTo>
                        <a:pt x="171" y="4"/>
                        <a:pt x="178" y="3"/>
                        <a:pt x="166" y="7"/>
                      </a:cubicBezTo>
                      <a:cubicBezTo>
                        <a:pt x="137" y="5"/>
                        <a:pt x="112" y="6"/>
                        <a:pt x="84" y="5"/>
                      </a:cubicBezTo>
                      <a:cubicBezTo>
                        <a:pt x="66" y="3"/>
                        <a:pt x="51" y="0"/>
                        <a:pt x="34" y="3"/>
                      </a:cubicBezTo>
                      <a:cubicBezTo>
                        <a:pt x="23" y="6"/>
                        <a:pt x="29" y="3"/>
                        <a:pt x="16" y="13"/>
                      </a:cubicBezTo>
                      <a:cubicBezTo>
                        <a:pt x="14" y="14"/>
                        <a:pt x="10" y="17"/>
                        <a:pt x="10" y="17"/>
                      </a:cubicBezTo>
                      <a:cubicBezTo>
                        <a:pt x="7" y="25"/>
                        <a:pt x="11" y="34"/>
                        <a:pt x="20" y="37"/>
                      </a:cubicBezTo>
                      <a:cubicBezTo>
                        <a:pt x="36" y="49"/>
                        <a:pt x="52" y="51"/>
                        <a:pt x="72" y="55"/>
                      </a:cubicBezTo>
                      <a:cubicBezTo>
                        <a:pt x="86" y="52"/>
                        <a:pt x="88" y="51"/>
                        <a:pt x="104" y="53"/>
                      </a:cubicBezTo>
                      <a:cubicBezTo>
                        <a:pt x="112" y="49"/>
                        <a:pt x="130" y="45"/>
                        <a:pt x="130" y="45"/>
                      </a:cubicBezTo>
                      <a:cubicBezTo>
                        <a:pt x="145" y="46"/>
                        <a:pt x="154" y="48"/>
                        <a:pt x="168" y="51"/>
                      </a:cubicBezTo>
                      <a:cubicBezTo>
                        <a:pt x="181" y="64"/>
                        <a:pt x="178" y="57"/>
                        <a:pt x="182" y="69"/>
                      </a:cubicBezTo>
                      <a:cubicBezTo>
                        <a:pt x="176" y="95"/>
                        <a:pt x="157" y="82"/>
                        <a:pt x="128" y="81"/>
                      </a:cubicBezTo>
                      <a:cubicBezTo>
                        <a:pt x="102" y="73"/>
                        <a:pt x="95" y="74"/>
                        <a:pt x="68" y="79"/>
                      </a:cubicBezTo>
                      <a:cubicBezTo>
                        <a:pt x="48" y="76"/>
                        <a:pt x="29" y="78"/>
                        <a:pt x="10" y="83"/>
                      </a:cubicBezTo>
                      <a:cubicBezTo>
                        <a:pt x="4" y="86"/>
                        <a:pt x="0" y="99"/>
                        <a:pt x="0" y="99"/>
                      </a:cubicBezTo>
                      <a:cubicBezTo>
                        <a:pt x="11" y="132"/>
                        <a:pt x="44" y="127"/>
                        <a:pt x="76" y="129"/>
                      </a:cubicBezTo>
                      <a:cubicBezTo>
                        <a:pt x="97" y="134"/>
                        <a:pt x="86" y="132"/>
                        <a:pt x="108" y="135"/>
                      </a:cubicBezTo>
                      <a:cubicBezTo>
                        <a:pt x="120" y="130"/>
                        <a:pt x="131" y="129"/>
                        <a:pt x="144" y="125"/>
                      </a:cubicBezTo>
                      <a:cubicBezTo>
                        <a:pt x="149" y="126"/>
                        <a:pt x="154" y="127"/>
                        <a:pt x="160" y="129"/>
                      </a:cubicBezTo>
                      <a:cubicBezTo>
                        <a:pt x="164" y="130"/>
                        <a:pt x="172" y="133"/>
                        <a:pt x="172" y="133"/>
                      </a:cubicBezTo>
                      <a:cubicBezTo>
                        <a:pt x="175" y="136"/>
                        <a:pt x="179" y="139"/>
                        <a:pt x="182" y="145"/>
                      </a:cubicBezTo>
                      <a:cubicBezTo>
                        <a:pt x="183" y="148"/>
                        <a:pt x="186" y="157"/>
                        <a:pt x="186" y="157"/>
                      </a:cubicBezTo>
                      <a:cubicBezTo>
                        <a:pt x="164" y="171"/>
                        <a:pt x="146" y="175"/>
                        <a:pt x="120" y="179"/>
                      </a:cubicBezTo>
                      <a:cubicBezTo>
                        <a:pt x="100" y="176"/>
                        <a:pt x="83" y="172"/>
                        <a:pt x="64" y="171"/>
                      </a:cubicBezTo>
                      <a:cubicBezTo>
                        <a:pt x="52" y="173"/>
                        <a:pt x="58" y="173"/>
                        <a:pt x="44" y="173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311" name="Rectangle 160"/>
                <p:cNvSpPr>
                  <a:spLocks noChangeArrowheads="1"/>
                </p:cNvSpPr>
                <p:nvPr/>
              </p:nvSpPr>
              <p:spPr bwMode="auto">
                <a:xfrm rot="-3096899">
                  <a:off x="2519" y="3629"/>
                  <a:ext cx="59" cy="121"/>
                </a:xfrm>
                <a:prstGeom prst="rect">
                  <a:avLst/>
                </a:prstGeom>
                <a:noFill/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312" name="AutoShape 5"/>
                <p:cNvSpPr>
                  <a:spLocks noChangeArrowheads="1"/>
                </p:cNvSpPr>
                <p:nvPr/>
              </p:nvSpPr>
              <p:spPr bwMode="auto">
                <a:xfrm rot="-5400000">
                  <a:off x="1904" y="3424"/>
                  <a:ext cx="236" cy="204"/>
                </a:xfrm>
                <a:prstGeom prst="hexagon">
                  <a:avLst>
                    <a:gd name="adj" fmla="val 28922"/>
                    <a:gd name="vf" fmla="val 115470"/>
                  </a:avLst>
                </a:prstGeom>
                <a:noFill/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313" name="Freeform 6"/>
                <p:cNvSpPr>
                  <a:spLocks/>
                </p:cNvSpPr>
                <p:nvPr/>
              </p:nvSpPr>
              <p:spPr bwMode="auto">
                <a:xfrm rot="1240207" flipH="1">
                  <a:off x="2356" y="3428"/>
                  <a:ext cx="106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19 w 256"/>
                    <a:gd name="T3" fmla="*/ 0 h 94"/>
                    <a:gd name="T4" fmla="*/ 44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314" name="Freeform 7"/>
                <p:cNvSpPr>
                  <a:spLocks/>
                </p:cNvSpPr>
                <p:nvPr/>
              </p:nvSpPr>
              <p:spPr bwMode="auto">
                <a:xfrm>
                  <a:off x="1899" y="3199"/>
                  <a:ext cx="106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19 w 256"/>
                    <a:gd name="T3" fmla="*/ 0 h 94"/>
                    <a:gd name="T4" fmla="*/ 44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315" name="Freeform 8"/>
                <p:cNvSpPr>
                  <a:spLocks/>
                </p:cNvSpPr>
                <p:nvPr/>
              </p:nvSpPr>
              <p:spPr bwMode="auto">
                <a:xfrm rot="4926177" flipH="1">
                  <a:off x="2382" y="3282"/>
                  <a:ext cx="209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73 w 256"/>
                    <a:gd name="T3" fmla="*/ 0 h 94"/>
                    <a:gd name="T4" fmla="*/ 171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316" name="Freeform 9"/>
                <p:cNvSpPr>
                  <a:spLocks/>
                </p:cNvSpPr>
                <p:nvPr/>
              </p:nvSpPr>
              <p:spPr bwMode="auto">
                <a:xfrm flipV="1">
                  <a:off x="1720" y="3664"/>
                  <a:ext cx="209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73 w 256"/>
                    <a:gd name="T3" fmla="*/ 0 h 94"/>
                    <a:gd name="T4" fmla="*/ 171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317" name="Rectangle 11"/>
                <p:cNvSpPr>
                  <a:spLocks noChangeArrowheads="1"/>
                </p:cNvSpPr>
                <p:nvPr/>
              </p:nvSpPr>
              <p:spPr bwMode="auto">
                <a:xfrm rot="3205814">
                  <a:off x="1776" y="3552"/>
                  <a:ext cx="59" cy="121"/>
                </a:xfrm>
                <a:prstGeom prst="rect">
                  <a:avLst/>
                </a:prstGeom>
                <a:noFill/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318" name="AutoShape 152"/>
                <p:cNvSpPr>
                  <a:spLocks noChangeArrowheads="1"/>
                </p:cNvSpPr>
                <p:nvPr/>
              </p:nvSpPr>
              <p:spPr bwMode="auto">
                <a:xfrm rot="-5400000">
                  <a:off x="2192" y="3232"/>
                  <a:ext cx="236" cy="204"/>
                </a:xfrm>
                <a:prstGeom prst="hexagon">
                  <a:avLst>
                    <a:gd name="adj" fmla="val 28922"/>
                    <a:gd name="vf" fmla="val 115470"/>
                  </a:avLst>
                </a:prstGeom>
                <a:noFill/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319" name="AutoShape 153"/>
                <p:cNvSpPr>
                  <a:spLocks noChangeArrowheads="1"/>
                </p:cNvSpPr>
                <p:nvPr/>
              </p:nvSpPr>
              <p:spPr bwMode="auto">
                <a:xfrm rot="-5400000">
                  <a:off x="2192" y="3520"/>
                  <a:ext cx="236" cy="204"/>
                </a:xfrm>
                <a:prstGeom prst="hexagon">
                  <a:avLst>
                    <a:gd name="adj" fmla="val 28922"/>
                    <a:gd name="vf" fmla="val 115470"/>
                  </a:avLst>
                </a:prstGeom>
                <a:noFill/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320" name="AutoShape 154"/>
                <p:cNvSpPr>
                  <a:spLocks noChangeArrowheads="1"/>
                </p:cNvSpPr>
                <p:nvPr/>
              </p:nvSpPr>
              <p:spPr bwMode="auto">
                <a:xfrm rot="-5400000">
                  <a:off x="2480" y="3424"/>
                  <a:ext cx="236" cy="204"/>
                </a:xfrm>
                <a:prstGeom prst="hexagon">
                  <a:avLst>
                    <a:gd name="adj" fmla="val 28922"/>
                    <a:gd name="vf" fmla="val 115470"/>
                  </a:avLst>
                </a:prstGeom>
                <a:noFill/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321" name="AutoShape 155"/>
                <p:cNvSpPr>
                  <a:spLocks noChangeArrowheads="1"/>
                </p:cNvSpPr>
                <p:nvPr/>
              </p:nvSpPr>
              <p:spPr bwMode="auto">
                <a:xfrm rot="-5400000">
                  <a:off x="1664" y="3232"/>
                  <a:ext cx="236" cy="204"/>
                </a:xfrm>
                <a:prstGeom prst="hexagon">
                  <a:avLst>
                    <a:gd name="adj" fmla="val 28922"/>
                    <a:gd name="vf" fmla="val 115470"/>
                  </a:avLst>
                </a:prstGeom>
                <a:noFill/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322" name="Rectangle 157"/>
                <p:cNvSpPr>
                  <a:spLocks noChangeArrowheads="1"/>
                </p:cNvSpPr>
                <p:nvPr/>
              </p:nvSpPr>
              <p:spPr bwMode="auto">
                <a:xfrm>
                  <a:off x="2112" y="3216"/>
                  <a:ext cx="59" cy="121"/>
                </a:xfrm>
                <a:prstGeom prst="rect">
                  <a:avLst/>
                </a:prstGeom>
                <a:noFill/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323" name="Rectangle 158"/>
                <p:cNvSpPr>
                  <a:spLocks noChangeArrowheads="1"/>
                </p:cNvSpPr>
                <p:nvPr/>
              </p:nvSpPr>
              <p:spPr bwMode="auto">
                <a:xfrm rot="5400000">
                  <a:off x="2047" y="3645"/>
                  <a:ext cx="59" cy="121"/>
                </a:xfrm>
                <a:prstGeom prst="rect">
                  <a:avLst/>
                </a:prstGeom>
                <a:noFill/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324" name="Rectangle 159"/>
                <p:cNvSpPr>
                  <a:spLocks noChangeArrowheads="1"/>
                </p:cNvSpPr>
                <p:nvPr/>
              </p:nvSpPr>
              <p:spPr bwMode="auto">
                <a:xfrm rot="-1859844">
                  <a:off x="2544" y="3264"/>
                  <a:ext cx="59" cy="121"/>
                </a:xfrm>
                <a:prstGeom prst="rect">
                  <a:avLst/>
                </a:prstGeom>
                <a:noFill/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325" name="Rectangle 161"/>
                <p:cNvSpPr>
                  <a:spLocks noChangeArrowheads="1"/>
                </p:cNvSpPr>
                <p:nvPr/>
              </p:nvSpPr>
              <p:spPr bwMode="auto">
                <a:xfrm rot="-5400000">
                  <a:off x="1968" y="3264"/>
                  <a:ext cx="59" cy="121"/>
                </a:xfrm>
                <a:prstGeom prst="rect">
                  <a:avLst/>
                </a:prstGeom>
                <a:noFill/>
                <a:ln w="2857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326" name="Freeform 162"/>
                <p:cNvSpPr>
                  <a:spLocks/>
                </p:cNvSpPr>
                <p:nvPr/>
              </p:nvSpPr>
              <p:spPr bwMode="auto">
                <a:xfrm rot="1715452" flipH="1">
                  <a:off x="2640" y="3216"/>
                  <a:ext cx="106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19 w 256"/>
                    <a:gd name="T3" fmla="*/ 0 h 94"/>
                    <a:gd name="T4" fmla="*/ 44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327" name="Freeform 163"/>
                <p:cNvSpPr>
                  <a:spLocks/>
                </p:cNvSpPr>
                <p:nvPr/>
              </p:nvSpPr>
              <p:spPr bwMode="auto">
                <a:xfrm rot="2812018" flipH="1">
                  <a:off x="2064" y="3408"/>
                  <a:ext cx="209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73 w 256"/>
                    <a:gd name="T3" fmla="*/ 0 h 94"/>
                    <a:gd name="T4" fmla="*/ 171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328" name="Freeform 164"/>
                <p:cNvSpPr>
                  <a:spLocks/>
                </p:cNvSpPr>
                <p:nvPr/>
              </p:nvSpPr>
              <p:spPr bwMode="auto">
                <a:xfrm flipH="1">
                  <a:off x="1968" y="3504"/>
                  <a:ext cx="106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19 w 256"/>
                    <a:gd name="T3" fmla="*/ 0 h 94"/>
                    <a:gd name="T4" fmla="*/ 44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329" name="Freeform 165"/>
                <p:cNvSpPr>
                  <a:spLocks/>
                </p:cNvSpPr>
                <p:nvPr/>
              </p:nvSpPr>
              <p:spPr bwMode="auto">
                <a:xfrm rot="16200000" flipH="1">
                  <a:off x="2620" y="3624"/>
                  <a:ext cx="106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19 w 256"/>
                    <a:gd name="T3" fmla="*/ 0 h 94"/>
                    <a:gd name="T4" fmla="*/ 44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330" name="Freeform 166"/>
                <p:cNvSpPr>
                  <a:spLocks/>
                </p:cNvSpPr>
                <p:nvPr/>
              </p:nvSpPr>
              <p:spPr bwMode="auto">
                <a:xfrm flipH="1">
                  <a:off x="1680" y="3456"/>
                  <a:ext cx="106" cy="77"/>
                </a:xfrm>
                <a:custGeom>
                  <a:avLst/>
                  <a:gdLst>
                    <a:gd name="T0" fmla="*/ 0 w 256"/>
                    <a:gd name="T1" fmla="*/ 51 h 94"/>
                    <a:gd name="T2" fmla="*/ 19 w 256"/>
                    <a:gd name="T3" fmla="*/ 0 h 94"/>
                    <a:gd name="T4" fmla="*/ 44 w 256"/>
                    <a:gd name="T5" fmla="*/ 63 h 9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6" h="94">
                      <a:moveTo>
                        <a:pt x="0" y="76"/>
                      </a:moveTo>
                      <a:lnTo>
                        <a:pt x="110" y="0"/>
                      </a:lnTo>
                      <a:lnTo>
                        <a:pt x="256" y="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331" name="Freeform 227"/>
                <p:cNvSpPr>
                  <a:spLocks/>
                </p:cNvSpPr>
                <p:nvPr/>
              </p:nvSpPr>
              <p:spPr bwMode="auto">
                <a:xfrm>
                  <a:off x="1947" y="3456"/>
                  <a:ext cx="152" cy="147"/>
                </a:xfrm>
                <a:custGeom>
                  <a:avLst/>
                  <a:gdLst>
                    <a:gd name="T0" fmla="*/ 124 w 186"/>
                    <a:gd name="T1" fmla="*/ 6 h 179"/>
                    <a:gd name="T2" fmla="*/ 111 w 186"/>
                    <a:gd name="T3" fmla="*/ 5 h 179"/>
                    <a:gd name="T4" fmla="*/ 56 w 186"/>
                    <a:gd name="T5" fmla="*/ 3 h 179"/>
                    <a:gd name="T6" fmla="*/ 23 w 186"/>
                    <a:gd name="T7" fmla="*/ 2 h 179"/>
                    <a:gd name="T8" fmla="*/ 11 w 186"/>
                    <a:gd name="T9" fmla="*/ 9 h 179"/>
                    <a:gd name="T10" fmla="*/ 7 w 186"/>
                    <a:gd name="T11" fmla="*/ 11 h 179"/>
                    <a:gd name="T12" fmla="*/ 13 w 186"/>
                    <a:gd name="T13" fmla="*/ 25 h 179"/>
                    <a:gd name="T14" fmla="*/ 48 w 186"/>
                    <a:gd name="T15" fmla="*/ 37 h 179"/>
                    <a:gd name="T16" fmla="*/ 69 w 186"/>
                    <a:gd name="T17" fmla="*/ 36 h 179"/>
                    <a:gd name="T18" fmla="*/ 87 w 186"/>
                    <a:gd name="T19" fmla="*/ 30 h 179"/>
                    <a:gd name="T20" fmla="*/ 112 w 186"/>
                    <a:gd name="T21" fmla="*/ 34 h 179"/>
                    <a:gd name="T22" fmla="*/ 122 w 186"/>
                    <a:gd name="T23" fmla="*/ 47 h 179"/>
                    <a:gd name="T24" fmla="*/ 86 w 186"/>
                    <a:gd name="T25" fmla="*/ 55 h 179"/>
                    <a:gd name="T26" fmla="*/ 46 w 186"/>
                    <a:gd name="T27" fmla="*/ 53 h 179"/>
                    <a:gd name="T28" fmla="*/ 7 w 186"/>
                    <a:gd name="T29" fmla="*/ 56 h 179"/>
                    <a:gd name="T30" fmla="*/ 0 w 186"/>
                    <a:gd name="T31" fmla="*/ 67 h 179"/>
                    <a:gd name="T32" fmla="*/ 51 w 186"/>
                    <a:gd name="T33" fmla="*/ 87 h 179"/>
                    <a:gd name="T34" fmla="*/ 72 w 186"/>
                    <a:gd name="T35" fmla="*/ 91 h 179"/>
                    <a:gd name="T36" fmla="*/ 96 w 186"/>
                    <a:gd name="T37" fmla="*/ 85 h 179"/>
                    <a:gd name="T38" fmla="*/ 107 w 186"/>
                    <a:gd name="T39" fmla="*/ 87 h 179"/>
                    <a:gd name="T40" fmla="*/ 115 w 186"/>
                    <a:gd name="T41" fmla="*/ 90 h 179"/>
                    <a:gd name="T42" fmla="*/ 122 w 186"/>
                    <a:gd name="T43" fmla="*/ 98 h 179"/>
                    <a:gd name="T44" fmla="*/ 124 w 186"/>
                    <a:gd name="T45" fmla="*/ 106 h 179"/>
                    <a:gd name="T46" fmla="*/ 80 w 186"/>
                    <a:gd name="T47" fmla="*/ 121 h 179"/>
                    <a:gd name="T48" fmla="*/ 42 w 186"/>
                    <a:gd name="T49" fmla="*/ 115 h 179"/>
                    <a:gd name="T50" fmla="*/ 29 w 186"/>
                    <a:gd name="T51" fmla="*/ 117 h 179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86" h="179">
                      <a:moveTo>
                        <a:pt x="186" y="9"/>
                      </a:moveTo>
                      <a:cubicBezTo>
                        <a:pt x="171" y="4"/>
                        <a:pt x="178" y="3"/>
                        <a:pt x="166" y="7"/>
                      </a:cubicBezTo>
                      <a:cubicBezTo>
                        <a:pt x="137" y="5"/>
                        <a:pt x="112" y="6"/>
                        <a:pt x="84" y="5"/>
                      </a:cubicBezTo>
                      <a:cubicBezTo>
                        <a:pt x="66" y="3"/>
                        <a:pt x="51" y="0"/>
                        <a:pt x="34" y="3"/>
                      </a:cubicBezTo>
                      <a:cubicBezTo>
                        <a:pt x="23" y="6"/>
                        <a:pt x="29" y="3"/>
                        <a:pt x="16" y="13"/>
                      </a:cubicBezTo>
                      <a:cubicBezTo>
                        <a:pt x="14" y="14"/>
                        <a:pt x="10" y="17"/>
                        <a:pt x="10" y="17"/>
                      </a:cubicBezTo>
                      <a:cubicBezTo>
                        <a:pt x="7" y="25"/>
                        <a:pt x="11" y="34"/>
                        <a:pt x="20" y="37"/>
                      </a:cubicBezTo>
                      <a:cubicBezTo>
                        <a:pt x="36" y="49"/>
                        <a:pt x="52" y="51"/>
                        <a:pt x="72" y="55"/>
                      </a:cubicBezTo>
                      <a:cubicBezTo>
                        <a:pt x="86" y="52"/>
                        <a:pt x="88" y="51"/>
                        <a:pt x="104" y="53"/>
                      </a:cubicBezTo>
                      <a:cubicBezTo>
                        <a:pt x="112" y="49"/>
                        <a:pt x="130" y="45"/>
                        <a:pt x="130" y="45"/>
                      </a:cubicBezTo>
                      <a:cubicBezTo>
                        <a:pt x="145" y="46"/>
                        <a:pt x="154" y="48"/>
                        <a:pt x="168" y="51"/>
                      </a:cubicBezTo>
                      <a:cubicBezTo>
                        <a:pt x="181" y="64"/>
                        <a:pt x="178" y="57"/>
                        <a:pt x="182" y="69"/>
                      </a:cubicBezTo>
                      <a:cubicBezTo>
                        <a:pt x="176" y="95"/>
                        <a:pt x="157" y="82"/>
                        <a:pt x="128" y="81"/>
                      </a:cubicBezTo>
                      <a:cubicBezTo>
                        <a:pt x="102" y="73"/>
                        <a:pt x="95" y="74"/>
                        <a:pt x="68" y="79"/>
                      </a:cubicBezTo>
                      <a:cubicBezTo>
                        <a:pt x="48" y="76"/>
                        <a:pt x="29" y="78"/>
                        <a:pt x="10" y="83"/>
                      </a:cubicBezTo>
                      <a:cubicBezTo>
                        <a:pt x="4" y="86"/>
                        <a:pt x="0" y="99"/>
                        <a:pt x="0" y="99"/>
                      </a:cubicBezTo>
                      <a:cubicBezTo>
                        <a:pt x="11" y="132"/>
                        <a:pt x="44" y="127"/>
                        <a:pt x="76" y="129"/>
                      </a:cubicBezTo>
                      <a:cubicBezTo>
                        <a:pt x="97" y="134"/>
                        <a:pt x="86" y="132"/>
                        <a:pt x="108" y="135"/>
                      </a:cubicBezTo>
                      <a:cubicBezTo>
                        <a:pt x="120" y="130"/>
                        <a:pt x="131" y="129"/>
                        <a:pt x="144" y="125"/>
                      </a:cubicBezTo>
                      <a:cubicBezTo>
                        <a:pt x="149" y="126"/>
                        <a:pt x="154" y="127"/>
                        <a:pt x="160" y="129"/>
                      </a:cubicBezTo>
                      <a:cubicBezTo>
                        <a:pt x="164" y="130"/>
                        <a:pt x="172" y="133"/>
                        <a:pt x="172" y="133"/>
                      </a:cubicBezTo>
                      <a:cubicBezTo>
                        <a:pt x="175" y="136"/>
                        <a:pt x="179" y="139"/>
                        <a:pt x="182" y="145"/>
                      </a:cubicBezTo>
                      <a:cubicBezTo>
                        <a:pt x="183" y="148"/>
                        <a:pt x="186" y="157"/>
                        <a:pt x="186" y="157"/>
                      </a:cubicBezTo>
                      <a:cubicBezTo>
                        <a:pt x="164" y="171"/>
                        <a:pt x="146" y="175"/>
                        <a:pt x="120" y="179"/>
                      </a:cubicBezTo>
                      <a:cubicBezTo>
                        <a:pt x="100" y="176"/>
                        <a:pt x="83" y="172"/>
                        <a:pt x="64" y="171"/>
                      </a:cubicBezTo>
                      <a:cubicBezTo>
                        <a:pt x="52" y="173"/>
                        <a:pt x="58" y="173"/>
                        <a:pt x="44" y="173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332" name="Freeform 228"/>
                <p:cNvSpPr>
                  <a:spLocks/>
                </p:cNvSpPr>
                <p:nvPr/>
              </p:nvSpPr>
              <p:spPr bwMode="auto">
                <a:xfrm>
                  <a:off x="2235" y="3550"/>
                  <a:ext cx="152" cy="147"/>
                </a:xfrm>
                <a:custGeom>
                  <a:avLst/>
                  <a:gdLst>
                    <a:gd name="T0" fmla="*/ 124 w 186"/>
                    <a:gd name="T1" fmla="*/ 6 h 179"/>
                    <a:gd name="T2" fmla="*/ 111 w 186"/>
                    <a:gd name="T3" fmla="*/ 5 h 179"/>
                    <a:gd name="T4" fmla="*/ 56 w 186"/>
                    <a:gd name="T5" fmla="*/ 3 h 179"/>
                    <a:gd name="T6" fmla="*/ 23 w 186"/>
                    <a:gd name="T7" fmla="*/ 2 h 179"/>
                    <a:gd name="T8" fmla="*/ 11 w 186"/>
                    <a:gd name="T9" fmla="*/ 9 h 179"/>
                    <a:gd name="T10" fmla="*/ 7 w 186"/>
                    <a:gd name="T11" fmla="*/ 11 h 179"/>
                    <a:gd name="T12" fmla="*/ 13 w 186"/>
                    <a:gd name="T13" fmla="*/ 25 h 179"/>
                    <a:gd name="T14" fmla="*/ 48 w 186"/>
                    <a:gd name="T15" fmla="*/ 37 h 179"/>
                    <a:gd name="T16" fmla="*/ 69 w 186"/>
                    <a:gd name="T17" fmla="*/ 36 h 179"/>
                    <a:gd name="T18" fmla="*/ 87 w 186"/>
                    <a:gd name="T19" fmla="*/ 30 h 179"/>
                    <a:gd name="T20" fmla="*/ 112 w 186"/>
                    <a:gd name="T21" fmla="*/ 34 h 179"/>
                    <a:gd name="T22" fmla="*/ 122 w 186"/>
                    <a:gd name="T23" fmla="*/ 47 h 179"/>
                    <a:gd name="T24" fmla="*/ 86 w 186"/>
                    <a:gd name="T25" fmla="*/ 55 h 179"/>
                    <a:gd name="T26" fmla="*/ 46 w 186"/>
                    <a:gd name="T27" fmla="*/ 53 h 179"/>
                    <a:gd name="T28" fmla="*/ 7 w 186"/>
                    <a:gd name="T29" fmla="*/ 56 h 179"/>
                    <a:gd name="T30" fmla="*/ 0 w 186"/>
                    <a:gd name="T31" fmla="*/ 67 h 179"/>
                    <a:gd name="T32" fmla="*/ 51 w 186"/>
                    <a:gd name="T33" fmla="*/ 87 h 179"/>
                    <a:gd name="T34" fmla="*/ 72 w 186"/>
                    <a:gd name="T35" fmla="*/ 91 h 179"/>
                    <a:gd name="T36" fmla="*/ 96 w 186"/>
                    <a:gd name="T37" fmla="*/ 85 h 179"/>
                    <a:gd name="T38" fmla="*/ 107 w 186"/>
                    <a:gd name="T39" fmla="*/ 87 h 179"/>
                    <a:gd name="T40" fmla="*/ 115 w 186"/>
                    <a:gd name="T41" fmla="*/ 90 h 179"/>
                    <a:gd name="T42" fmla="*/ 122 w 186"/>
                    <a:gd name="T43" fmla="*/ 98 h 179"/>
                    <a:gd name="T44" fmla="*/ 124 w 186"/>
                    <a:gd name="T45" fmla="*/ 106 h 179"/>
                    <a:gd name="T46" fmla="*/ 80 w 186"/>
                    <a:gd name="T47" fmla="*/ 121 h 179"/>
                    <a:gd name="T48" fmla="*/ 42 w 186"/>
                    <a:gd name="T49" fmla="*/ 115 h 179"/>
                    <a:gd name="T50" fmla="*/ 29 w 186"/>
                    <a:gd name="T51" fmla="*/ 117 h 179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86" h="179">
                      <a:moveTo>
                        <a:pt x="186" y="9"/>
                      </a:moveTo>
                      <a:cubicBezTo>
                        <a:pt x="171" y="4"/>
                        <a:pt x="178" y="3"/>
                        <a:pt x="166" y="7"/>
                      </a:cubicBezTo>
                      <a:cubicBezTo>
                        <a:pt x="137" y="5"/>
                        <a:pt x="112" y="6"/>
                        <a:pt x="84" y="5"/>
                      </a:cubicBezTo>
                      <a:cubicBezTo>
                        <a:pt x="66" y="3"/>
                        <a:pt x="51" y="0"/>
                        <a:pt x="34" y="3"/>
                      </a:cubicBezTo>
                      <a:cubicBezTo>
                        <a:pt x="23" y="6"/>
                        <a:pt x="29" y="3"/>
                        <a:pt x="16" y="13"/>
                      </a:cubicBezTo>
                      <a:cubicBezTo>
                        <a:pt x="14" y="14"/>
                        <a:pt x="10" y="17"/>
                        <a:pt x="10" y="17"/>
                      </a:cubicBezTo>
                      <a:cubicBezTo>
                        <a:pt x="7" y="25"/>
                        <a:pt x="11" y="34"/>
                        <a:pt x="20" y="37"/>
                      </a:cubicBezTo>
                      <a:cubicBezTo>
                        <a:pt x="36" y="49"/>
                        <a:pt x="52" y="51"/>
                        <a:pt x="72" y="55"/>
                      </a:cubicBezTo>
                      <a:cubicBezTo>
                        <a:pt x="86" y="52"/>
                        <a:pt x="88" y="51"/>
                        <a:pt x="104" y="53"/>
                      </a:cubicBezTo>
                      <a:cubicBezTo>
                        <a:pt x="112" y="49"/>
                        <a:pt x="130" y="45"/>
                        <a:pt x="130" y="45"/>
                      </a:cubicBezTo>
                      <a:cubicBezTo>
                        <a:pt x="145" y="46"/>
                        <a:pt x="154" y="48"/>
                        <a:pt x="168" y="51"/>
                      </a:cubicBezTo>
                      <a:cubicBezTo>
                        <a:pt x="181" y="64"/>
                        <a:pt x="178" y="57"/>
                        <a:pt x="182" y="69"/>
                      </a:cubicBezTo>
                      <a:cubicBezTo>
                        <a:pt x="176" y="95"/>
                        <a:pt x="157" y="82"/>
                        <a:pt x="128" y="81"/>
                      </a:cubicBezTo>
                      <a:cubicBezTo>
                        <a:pt x="102" y="73"/>
                        <a:pt x="95" y="74"/>
                        <a:pt x="68" y="79"/>
                      </a:cubicBezTo>
                      <a:cubicBezTo>
                        <a:pt x="48" y="76"/>
                        <a:pt x="29" y="78"/>
                        <a:pt x="10" y="83"/>
                      </a:cubicBezTo>
                      <a:cubicBezTo>
                        <a:pt x="4" y="86"/>
                        <a:pt x="0" y="99"/>
                        <a:pt x="0" y="99"/>
                      </a:cubicBezTo>
                      <a:cubicBezTo>
                        <a:pt x="11" y="132"/>
                        <a:pt x="44" y="127"/>
                        <a:pt x="76" y="129"/>
                      </a:cubicBezTo>
                      <a:cubicBezTo>
                        <a:pt x="97" y="134"/>
                        <a:pt x="86" y="132"/>
                        <a:pt x="108" y="135"/>
                      </a:cubicBezTo>
                      <a:cubicBezTo>
                        <a:pt x="120" y="130"/>
                        <a:pt x="131" y="129"/>
                        <a:pt x="144" y="125"/>
                      </a:cubicBezTo>
                      <a:cubicBezTo>
                        <a:pt x="149" y="126"/>
                        <a:pt x="154" y="127"/>
                        <a:pt x="160" y="129"/>
                      </a:cubicBezTo>
                      <a:cubicBezTo>
                        <a:pt x="164" y="130"/>
                        <a:pt x="172" y="133"/>
                        <a:pt x="172" y="133"/>
                      </a:cubicBezTo>
                      <a:cubicBezTo>
                        <a:pt x="175" y="136"/>
                        <a:pt x="179" y="139"/>
                        <a:pt x="182" y="145"/>
                      </a:cubicBezTo>
                      <a:cubicBezTo>
                        <a:pt x="183" y="148"/>
                        <a:pt x="186" y="157"/>
                        <a:pt x="186" y="157"/>
                      </a:cubicBezTo>
                      <a:cubicBezTo>
                        <a:pt x="164" y="171"/>
                        <a:pt x="146" y="175"/>
                        <a:pt x="120" y="179"/>
                      </a:cubicBezTo>
                      <a:cubicBezTo>
                        <a:pt x="100" y="176"/>
                        <a:pt x="83" y="172"/>
                        <a:pt x="64" y="171"/>
                      </a:cubicBezTo>
                      <a:cubicBezTo>
                        <a:pt x="52" y="173"/>
                        <a:pt x="58" y="173"/>
                        <a:pt x="44" y="173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333" name="Freeform 229"/>
                <p:cNvSpPr>
                  <a:spLocks/>
                </p:cNvSpPr>
                <p:nvPr/>
              </p:nvSpPr>
              <p:spPr bwMode="auto">
                <a:xfrm>
                  <a:off x="2519" y="3456"/>
                  <a:ext cx="152" cy="147"/>
                </a:xfrm>
                <a:custGeom>
                  <a:avLst/>
                  <a:gdLst>
                    <a:gd name="T0" fmla="*/ 124 w 186"/>
                    <a:gd name="T1" fmla="*/ 6 h 179"/>
                    <a:gd name="T2" fmla="*/ 111 w 186"/>
                    <a:gd name="T3" fmla="*/ 5 h 179"/>
                    <a:gd name="T4" fmla="*/ 56 w 186"/>
                    <a:gd name="T5" fmla="*/ 3 h 179"/>
                    <a:gd name="T6" fmla="*/ 23 w 186"/>
                    <a:gd name="T7" fmla="*/ 2 h 179"/>
                    <a:gd name="T8" fmla="*/ 11 w 186"/>
                    <a:gd name="T9" fmla="*/ 9 h 179"/>
                    <a:gd name="T10" fmla="*/ 7 w 186"/>
                    <a:gd name="T11" fmla="*/ 11 h 179"/>
                    <a:gd name="T12" fmla="*/ 13 w 186"/>
                    <a:gd name="T13" fmla="*/ 25 h 179"/>
                    <a:gd name="T14" fmla="*/ 48 w 186"/>
                    <a:gd name="T15" fmla="*/ 37 h 179"/>
                    <a:gd name="T16" fmla="*/ 69 w 186"/>
                    <a:gd name="T17" fmla="*/ 36 h 179"/>
                    <a:gd name="T18" fmla="*/ 87 w 186"/>
                    <a:gd name="T19" fmla="*/ 30 h 179"/>
                    <a:gd name="T20" fmla="*/ 112 w 186"/>
                    <a:gd name="T21" fmla="*/ 34 h 179"/>
                    <a:gd name="T22" fmla="*/ 122 w 186"/>
                    <a:gd name="T23" fmla="*/ 47 h 179"/>
                    <a:gd name="T24" fmla="*/ 86 w 186"/>
                    <a:gd name="T25" fmla="*/ 55 h 179"/>
                    <a:gd name="T26" fmla="*/ 46 w 186"/>
                    <a:gd name="T27" fmla="*/ 53 h 179"/>
                    <a:gd name="T28" fmla="*/ 7 w 186"/>
                    <a:gd name="T29" fmla="*/ 56 h 179"/>
                    <a:gd name="T30" fmla="*/ 0 w 186"/>
                    <a:gd name="T31" fmla="*/ 67 h 179"/>
                    <a:gd name="T32" fmla="*/ 51 w 186"/>
                    <a:gd name="T33" fmla="*/ 87 h 179"/>
                    <a:gd name="T34" fmla="*/ 72 w 186"/>
                    <a:gd name="T35" fmla="*/ 91 h 179"/>
                    <a:gd name="T36" fmla="*/ 96 w 186"/>
                    <a:gd name="T37" fmla="*/ 85 h 179"/>
                    <a:gd name="T38" fmla="*/ 107 w 186"/>
                    <a:gd name="T39" fmla="*/ 87 h 179"/>
                    <a:gd name="T40" fmla="*/ 115 w 186"/>
                    <a:gd name="T41" fmla="*/ 90 h 179"/>
                    <a:gd name="T42" fmla="*/ 122 w 186"/>
                    <a:gd name="T43" fmla="*/ 98 h 179"/>
                    <a:gd name="T44" fmla="*/ 124 w 186"/>
                    <a:gd name="T45" fmla="*/ 106 h 179"/>
                    <a:gd name="T46" fmla="*/ 80 w 186"/>
                    <a:gd name="T47" fmla="*/ 121 h 179"/>
                    <a:gd name="T48" fmla="*/ 42 w 186"/>
                    <a:gd name="T49" fmla="*/ 115 h 179"/>
                    <a:gd name="T50" fmla="*/ 29 w 186"/>
                    <a:gd name="T51" fmla="*/ 117 h 179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86" h="179">
                      <a:moveTo>
                        <a:pt x="186" y="9"/>
                      </a:moveTo>
                      <a:cubicBezTo>
                        <a:pt x="171" y="4"/>
                        <a:pt x="178" y="3"/>
                        <a:pt x="166" y="7"/>
                      </a:cubicBezTo>
                      <a:cubicBezTo>
                        <a:pt x="137" y="5"/>
                        <a:pt x="112" y="6"/>
                        <a:pt x="84" y="5"/>
                      </a:cubicBezTo>
                      <a:cubicBezTo>
                        <a:pt x="66" y="3"/>
                        <a:pt x="51" y="0"/>
                        <a:pt x="34" y="3"/>
                      </a:cubicBezTo>
                      <a:cubicBezTo>
                        <a:pt x="23" y="6"/>
                        <a:pt x="29" y="3"/>
                        <a:pt x="16" y="13"/>
                      </a:cubicBezTo>
                      <a:cubicBezTo>
                        <a:pt x="14" y="14"/>
                        <a:pt x="10" y="17"/>
                        <a:pt x="10" y="17"/>
                      </a:cubicBezTo>
                      <a:cubicBezTo>
                        <a:pt x="7" y="25"/>
                        <a:pt x="11" y="34"/>
                        <a:pt x="20" y="37"/>
                      </a:cubicBezTo>
                      <a:cubicBezTo>
                        <a:pt x="36" y="49"/>
                        <a:pt x="52" y="51"/>
                        <a:pt x="72" y="55"/>
                      </a:cubicBezTo>
                      <a:cubicBezTo>
                        <a:pt x="86" y="52"/>
                        <a:pt x="88" y="51"/>
                        <a:pt x="104" y="53"/>
                      </a:cubicBezTo>
                      <a:cubicBezTo>
                        <a:pt x="112" y="49"/>
                        <a:pt x="130" y="45"/>
                        <a:pt x="130" y="45"/>
                      </a:cubicBezTo>
                      <a:cubicBezTo>
                        <a:pt x="145" y="46"/>
                        <a:pt x="154" y="48"/>
                        <a:pt x="168" y="51"/>
                      </a:cubicBezTo>
                      <a:cubicBezTo>
                        <a:pt x="181" y="64"/>
                        <a:pt x="178" y="57"/>
                        <a:pt x="182" y="69"/>
                      </a:cubicBezTo>
                      <a:cubicBezTo>
                        <a:pt x="176" y="95"/>
                        <a:pt x="157" y="82"/>
                        <a:pt x="128" y="81"/>
                      </a:cubicBezTo>
                      <a:cubicBezTo>
                        <a:pt x="102" y="73"/>
                        <a:pt x="95" y="74"/>
                        <a:pt x="68" y="79"/>
                      </a:cubicBezTo>
                      <a:cubicBezTo>
                        <a:pt x="48" y="76"/>
                        <a:pt x="29" y="78"/>
                        <a:pt x="10" y="83"/>
                      </a:cubicBezTo>
                      <a:cubicBezTo>
                        <a:pt x="4" y="86"/>
                        <a:pt x="0" y="99"/>
                        <a:pt x="0" y="99"/>
                      </a:cubicBezTo>
                      <a:cubicBezTo>
                        <a:pt x="11" y="132"/>
                        <a:pt x="44" y="127"/>
                        <a:pt x="76" y="129"/>
                      </a:cubicBezTo>
                      <a:cubicBezTo>
                        <a:pt x="97" y="134"/>
                        <a:pt x="86" y="132"/>
                        <a:pt x="108" y="135"/>
                      </a:cubicBezTo>
                      <a:cubicBezTo>
                        <a:pt x="120" y="130"/>
                        <a:pt x="131" y="129"/>
                        <a:pt x="144" y="125"/>
                      </a:cubicBezTo>
                      <a:cubicBezTo>
                        <a:pt x="149" y="126"/>
                        <a:pt x="154" y="127"/>
                        <a:pt x="160" y="129"/>
                      </a:cubicBezTo>
                      <a:cubicBezTo>
                        <a:pt x="164" y="130"/>
                        <a:pt x="172" y="133"/>
                        <a:pt x="172" y="133"/>
                      </a:cubicBezTo>
                      <a:cubicBezTo>
                        <a:pt x="175" y="136"/>
                        <a:pt x="179" y="139"/>
                        <a:pt x="182" y="145"/>
                      </a:cubicBezTo>
                      <a:cubicBezTo>
                        <a:pt x="183" y="148"/>
                        <a:pt x="186" y="157"/>
                        <a:pt x="186" y="157"/>
                      </a:cubicBezTo>
                      <a:cubicBezTo>
                        <a:pt x="164" y="171"/>
                        <a:pt x="146" y="175"/>
                        <a:pt x="120" y="179"/>
                      </a:cubicBezTo>
                      <a:cubicBezTo>
                        <a:pt x="100" y="176"/>
                        <a:pt x="83" y="172"/>
                        <a:pt x="64" y="171"/>
                      </a:cubicBezTo>
                      <a:cubicBezTo>
                        <a:pt x="52" y="173"/>
                        <a:pt x="58" y="173"/>
                        <a:pt x="44" y="173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80808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334" name="Freeform 230"/>
                <p:cNvSpPr>
                  <a:spLocks/>
                </p:cNvSpPr>
                <p:nvPr/>
              </p:nvSpPr>
              <p:spPr bwMode="auto">
                <a:xfrm>
                  <a:off x="1697" y="3262"/>
                  <a:ext cx="152" cy="147"/>
                </a:xfrm>
                <a:custGeom>
                  <a:avLst/>
                  <a:gdLst>
                    <a:gd name="T0" fmla="*/ 124 w 186"/>
                    <a:gd name="T1" fmla="*/ 6 h 179"/>
                    <a:gd name="T2" fmla="*/ 111 w 186"/>
                    <a:gd name="T3" fmla="*/ 5 h 179"/>
                    <a:gd name="T4" fmla="*/ 56 w 186"/>
                    <a:gd name="T5" fmla="*/ 3 h 179"/>
                    <a:gd name="T6" fmla="*/ 23 w 186"/>
                    <a:gd name="T7" fmla="*/ 2 h 179"/>
                    <a:gd name="T8" fmla="*/ 11 w 186"/>
                    <a:gd name="T9" fmla="*/ 9 h 179"/>
                    <a:gd name="T10" fmla="*/ 7 w 186"/>
                    <a:gd name="T11" fmla="*/ 11 h 179"/>
                    <a:gd name="T12" fmla="*/ 13 w 186"/>
                    <a:gd name="T13" fmla="*/ 25 h 179"/>
                    <a:gd name="T14" fmla="*/ 48 w 186"/>
                    <a:gd name="T15" fmla="*/ 37 h 179"/>
                    <a:gd name="T16" fmla="*/ 69 w 186"/>
                    <a:gd name="T17" fmla="*/ 36 h 179"/>
                    <a:gd name="T18" fmla="*/ 87 w 186"/>
                    <a:gd name="T19" fmla="*/ 30 h 179"/>
                    <a:gd name="T20" fmla="*/ 112 w 186"/>
                    <a:gd name="T21" fmla="*/ 34 h 179"/>
                    <a:gd name="T22" fmla="*/ 122 w 186"/>
                    <a:gd name="T23" fmla="*/ 47 h 179"/>
                    <a:gd name="T24" fmla="*/ 86 w 186"/>
                    <a:gd name="T25" fmla="*/ 55 h 179"/>
                    <a:gd name="T26" fmla="*/ 46 w 186"/>
                    <a:gd name="T27" fmla="*/ 53 h 179"/>
                    <a:gd name="T28" fmla="*/ 7 w 186"/>
                    <a:gd name="T29" fmla="*/ 56 h 179"/>
                    <a:gd name="T30" fmla="*/ 0 w 186"/>
                    <a:gd name="T31" fmla="*/ 67 h 179"/>
                    <a:gd name="T32" fmla="*/ 51 w 186"/>
                    <a:gd name="T33" fmla="*/ 87 h 179"/>
                    <a:gd name="T34" fmla="*/ 72 w 186"/>
                    <a:gd name="T35" fmla="*/ 91 h 179"/>
                    <a:gd name="T36" fmla="*/ 96 w 186"/>
                    <a:gd name="T37" fmla="*/ 85 h 179"/>
                    <a:gd name="T38" fmla="*/ 107 w 186"/>
                    <a:gd name="T39" fmla="*/ 87 h 179"/>
                    <a:gd name="T40" fmla="*/ 115 w 186"/>
                    <a:gd name="T41" fmla="*/ 90 h 179"/>
                    <a:gd name="T42" fmla="*/ 122 w 186"/>
                    <a:gd name="T43" fmla="*/ 98 h 179"/>
                    <a:gd name="T44" fmla="*/ 124 w 186"/>
                    <a:gd name="T45" fmla="*/ 106 h 179"/>
                    <a:gd name="T46" fmla="*/ 80 w 186"/>
                    <a:gd name="T47" fmla="*/ 121 h 179"/>
                    <a:gd name="T48" fmla="*/ 42 w 186"/>
                    <a:gd name="T49" fmla="*/ 115 h 179"/>
                    <a:gd name="T50" fmla="*/ 29 w 186"/>
                    <a:gd name="T51" fmla="*/ 117 h 179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86" h="179">
                      <a:moveTo>
                        <a:pt x="186" y="9"/>
                      </a:moveTo>
                      <a:cubicBezTo>
                        <a:pt x="171" y="4"/>
                        <a:pt x="178" y="3"/>
                        <a:pt x="166" y="7"/>
                      </a:cubicBezTo>
                      <a:cubicBezTo>
                        <a:pt x="137" y="5"/>
                        <a:pt x="112" y="6"/>
                        <a:pt x="84" y="5"/>
                      </a:cubicBezTo>
                      <a:cubicBezTo>
                        <a:pt x="66" y="3"/>
                        <a:pt x="51" y="0"/>
                        <a:pt x="34" y="3"/>
                      </a:cubicBezTo>
                      <a:cubicBezTo>
                        <a:pt x="23" y="6"/>
                        <a:pt x="29" y="3"/>
                        <a:pt x="16" y="13"/>
                      </a:cubicBezTo>
                      <a:cubicBezTo>
                        <a:pt x="14" y="14"/>
                        <a:pt x="10" y="17"/>
                        <a:pt x="10" y="17"/>
                      </a:cubicBezTo>
                      <a:cubicBezTo>
                        <a:pt x="7" y="25"/>
                        <a:pt x="11" y="34"/>
                        <a:pt x="20" y="37"/>
                      </a:cubicBezTo>
                      <a:cubicBezTo>
                        <a:pt x="36" y="49"/>
                        <a:pt x="52" y="51"/>
                        <a:pt x="72" y="55"/>
                      </a:cubicBezTo>
                      <a:cubicBezTo>
                        <a:pt x="86" y="52"/>
                        <a:pt x="88" y="51"/>
                        <a:pt x="104" y="53"/>
                      </a:cubicBezTo>
                      <a:cubicBezTo>
                        <a:pt x="112" y="49"/>
                        <a:pt x="130" y="45"/>
                        <a:pt x="130" y="45"/>
                      </a:cubicBezTo>
                      <a:cubicBezTo>
                        <a:pt x="145" y="46"/>
                        <a:pt x="154" y="48"/>
                        <a:pt x="168" y="51"/>
                      </a:cubicBezTo>
                      <a:cubicBezTo>
                        <a:pt x="181" y="64"/>
                        <a:pt x="178" y="57"/>
                        <a:pt x="182" y="69"/>
                      </a:cubicBezTo>
                      <a:cubicBezTo>
                        <a:pt x="176" y="95"/>
                        <a:pt x="157" y="82"/>
                        <a:pt x="128" y="81"/>
                      </a:cubicBezTo>
                      <a:cubicBezTo>
                        <a:pt x="102" y="73"/>
                        <a:pt x="95" y="74"/>
                        <a:pt x="68" y="79"/>
                      </a:cubicBezTo>
                      <a:cubicBezTo>
                        <a:pt x="48" y="76"/>
                        <a:pt x="29" y="78"/>
                        <a:pt x="10" y="83"/>
                      </a:cubicBezTo>
                      <a:cubicBezTo>
                        <a:pt x="4" y="86"/>
                        <a:pt x="0" y="99"/>
                        <a:pt x="0" y="99"/>
                      </a:cubicBezTo>
                      <a:cubicBezTo>
                        <a:pt x="11" y="132"/>
                        <a:pt x="44" y="127"/>
                        <a:pt x="76" y="129"/>
                      </a:cubicBezTo>
                      <a:cubicBezTo>
                        <a:pt x="97" y="134"/>
                        <a:pt x="86" y="132"/>
                        <a:pt x="108" y="135"/>
                      </a:cubicBezTo>
                      <a:cubicBezTo>
                        <a:pt x="120" y="130"/>
                        <a:pt x="131" y="129"/>
                        <a:pt x="144" y="125"/>
                      </a:cubicBezTo>
                      <a:cubicBezTo>
                        <a:pt x="149" y="126"/>
                        <a:pt x="154" y="127"/>
                        <a:pt x="160" y="129"/>
                      </a:cubicBezTo>
                      <a:cubicBezTo>
                        <a:pt x="164" y="130"/>
                        <a:pt x="172" y="133"/>
                        <a:pt x="172" y="133"/>
                      </a:cubicBezTo>
                      <a:cubicBezTo>
                        <a:pt x="175" y="136"/>
                        <a:pt x="179" y="139"/>
                        <a:pt x="182" y="145"/>
                      </a:cubicBezTo>
                      <a:cubicBezTo>
                        <a:pt x="183" y="148"/>
                        <a:pt x="186" y="157"/>
                        <a:pt x="186" y="157"/>
                      </a:cubicBezTo>
                      <a:cubicBezTo>
                        <a:pt x="164" y="171"/>
                        <a:pt x="146" y="175"/>
                        <a:pt x="120" y="179"/>
                      </a:cubicBezTo>
                      <a:cubicBezTo>
                        <a:pt x="100" y="176"/>
                        <a:pt x="83" y="172"/>
                        <a:pt x="64" y="171"/>
                      </a:cubicBezTo>
                      <a:cubicBezTo>
                        <a:pt x="52" y="173"/>
                        <a:pt x="58" y="173"/>
                        <a:pt x="44" y="173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sp>
            <p:nvSpPr>
              <p:cNvPr id="9299" name="Freeform 383"/>
              <p:cNvSpPr>
                <a:spLocks/>
              </p:cNvSpPr>
              <p:nvPr/>
            </p:nvSpPr>
            <p:spPr bwMode="auto">
              <a:xfrm flipH="1">
                <a:off x="2880" y="3408"/>
                <a:ext cx="768" cy="167"/>
              </a:xfrm>
              <a:custGeom>
                <a:avLst/>
                <a:gdLst>
                  <a:gd name="T0" fmla="*/ 0 w 768"/>
                  <a:gd name="T1" fmla="*/ 0 h 167"/>
                  <a:gd name="T2" fmla="*/ 144 w 768"/>
                  <a:gd name="T3" fmla="*/ 144 h 167"/>
                  <a:gd name="T4" fmla="*/ 768 w 768"/>
                  <a:gd name="T5" fmla="*/ 144 h 1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68" h="167">
                    <a:moveTo>
                      <a:pt x="0" y="0"/>
                    </a:moveTo>
                    <a:cubicBezTo>
                      <a:pt x="8" y="60"/>
                      <a:pt x="16" y="120"/>
                      <a:pt x="144" y="144"/>
                    </a:cubicBezTo>
                    <a:cubicBezTo>
                      <a:pt x="271" y="167"/>
                      <a:pt x="519" y="155"/>
                      <a:pt x="768" y="144"/>
                    </a:cubicBezTo>
                  </a:path>
                </a:pathLst>
              </a:custGeom>
              <a:noFill/>
              <a:ln w="76200" cap="flat" cmpd="sng">
                <a:solidFill>
                  <a:schemeClr val="folHlink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9297" name="Text Box 401"/>
            <p:cNvSpPr txBox="1">
              <a:spLocks noChangeArrowheads="1"/>
            </p:cNvSpPr>
            <p:nvPr/>
          </p:nvSpPr>
          <p:spPr bwMode="auto">
            <a:xfrm>
              <a:off x="1728" y="4032"/>
              <a:ext cx="1248" cy="2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en-US" sz="2400"/>
                <a:t>Packaging</a:t>
              </a:r>
            </a:p>
          </p:txBody>
        </p:sp>
      </p:grpSp>
      <p:grpSp>
        <p:nvGrpSpPr>
          <p:cNvPr id="60465" name="Group 409"/>
          <p:cNvGrpSpPr>
            <a:grpSpLocks/>
          </p:cNvGrpSpPr>
          <p:nvPr/>
        </p:nvGrpSpPr>
        <p:grpSpPr bwMode="auto">
          <a:xfrm>
            <a:off x="1143000" y="1295400"/>
            <a:ext cx="3327400" cy="1736725"/>
            <a:chOff x="720" y="816"/>
            <a:chExt cx="2096" cy="1094"/>
          </a:xfrm>
        </p:grpSpPr>
        <p:grpSp>
          <p:nvGrpSpPr>
            <p:cNvPr id="60466" name="Group 73"/>
            <p:cNvGrpSpPr>
              <a:grpSpLocks/>
            </p:cNvGrpSpPr>
            <p:nvPr/>
          </p:nvGrpSpPr>
          <p:grpSpPr bwMode="auto">
            <a:xfrm>
              <a:off x="1584" y="1200"/>
              <a:ext cx="1232" cy="710"/>
              <a:chOff x="616" y="720"/>
              <a:chExt cx="1232" cy="710"/>
            </a:xfrm>
          </p:grpSpPr>
          <p:sp>
            <p:nvSpPr>
              <p:cNvPr id="9290" name="AutoShape 74"/>
              <p:cNvSpPr>
                <a:spLocks noChangeArrowheads="1"/>
              </p:cNvSpPr>
              <p:nvPr/>
            </p:nvSpPr>
            <p:spPr bwMode="auto">
              <a:xfrm>
                <a:off x="616" y="728"/>
                <a:ext cx="1232" cy="702"/>
              </a:xfrm>
              <a:prstGeom prst="roundRect">
                <a:avLst>
                  <a:gd name="adj" fmla="val 19801"/>
                </a:avLst>
              </a:prstGeom>
              <a:noFill/>
              <a:ln w="76200">
                <a:solidFill>
                  <a:srgbClr val="FF66CC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9291" name="AutoShape 75"/>
              <p:cNvSpPr>
                <a:spLocks noChangeArrowheads="1"/>
              </p:cNvSpPr>
              <p:nvPr/>
            </p:nvSpPr>
            <p:spPr bwMode="auto">
              <a:xfrm>
                <a:off x="658" y="768"/>
                <a:ext cx="1152" cy="624"/>
              </a:xfrm>
              <a:prstGeom prst="roundRect">
                <a:avLst>
                  <a:gd name="adj" fmla="val 16667"/>
                </a:avLst>
              </a:prstGeom>
              <a:noFill/>
              <a:ln w="762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9292" name="AutoShape 76"/>
              <p:cNvSpPr>
                <a:spLocks noChangeArrowheads="1"/>
              </p:cNvSpPr>
              <p:nvPr/>
            </p:nvSpPr>
            <p:spPr bwMode="auto">
              <a:xfrm>
                <a:off x="632" y="744"/>
                <a:ext cx="1200" cy="670"/>
              </a:xfrm>
              <a:prstGeom prst="roundRect">
                <a:avLst>
                  <a:gd name="adj" fmla="val 19403"/>
                </a:avLst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60493" name="AutoShape 77"/>
              <p:cNvSpPr>
                <a:spLocks noChangeArrowheads="1"/>
              </p:cNvSpPr>
              <p:nvPr/>
            </p:nvSpPr>
            <p:spPr bwMode="auto">
              <a:xfrm>
                <a:off x="680" y="792"/>
                <a:ext cx="1106" cy="578"/>
              </a:xfrm>
              <a:prstGeom prst="roundRect">
                <a:avLst>
                  <a:gd name="adj" fmla="val 15227"/>
                </a:avLst>
              </a:prstGeom>
              <a:gradFill rotWithShape="0">
                <a:gsLst>
                  <a:gs pos="0">
                    <a:schemeClr val="tx2"/>
                  </a:gs>
                  <a:gs pos="100000">
                    <a:schemeClr val="tx2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94" name="Oval 78"/>
              <p:cNvSpPr>
                <a:spLocks noChangeArrowheads="1"/>
              </p:cNvSpPr>
              <p:nvPr/>
            </p:nvSpPr>
            <p:spPr bwMode="auto">
              <a:xfrm>
                <a:off x="1042" y="816"/>
                <a:ext cx="384" cy="384"/>
              </a:xfrm>
              <a:prstGeom prst="ellipse">
                <a:avLst/>
              </a:prstGeom>
              <a:noFill/>
              <a:ln w="57150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60495" name="AutoShape 79"/>
              <p:cNvSpPr>
                <a:spLocks noChangeArrowheads="1"/>
              </p:cNvSpPr>
              <p:nvPr/>
            </p:nvSpPr>
            <p:spPr bwMode="auto">
              <a:xfrm>
                <a:off x="1186" y="7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8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280" name="Freeform 54"/>
            <p:cNvSpPr>
              <a:spLocks/>
            </p:cNvSpPr>
            <p:nvPr/>
          </p:nvSpPr>
          <p:spPr bwMode="auto">
            <a:xfrm rot="-1812476">
              <a:off x="2448" y="1440"/>
              <a:ext cx="304" cy="93"/>
            </a:xfrm>
            <a:custGeom>
              <a:avLst/>
              <a:gdLst>
                <a:gd name="T0" fmla="*/ 0 w 372"/>
                <a:gd name="T1" fmla="*/ 76 h 114"/>
                <a:gd name="T2" fmla="*/ 19 w 372"/>
                <a:gd name="T3" fmla="*/ 68 h 114"/>
                <a:gd name="T4" fmla="*/ 24 w 372"/>
                <a:gd name="T5" fmla="*/ 67 h 114"/>
                <a:gd name="T6" fmla="*/ 63 w 372"/>
                <a:gd name="T7" fmla="*/ 65 h 114"/>
                <a:gd name="T8" fmla="*/ 107 w 372"/>
                <a:gd name="T9" fmla="*/ 38 h 114"/>
                <a:gd name="T10" fmla="*/ 123 w 372"/>
                <a:gd name="T11" fmla="*/ 25 h 114"/>
                <a:gd name="T12" fmla="*/ 158 w 372"/>
                <a:gd name="T13" fmla="*/ 25 h 114"/>
                <a:gd name="T14" fmla="*/ 214 w 372"/>
                <a:gd name="T15" fmla="*/ 0 h 114"/>
                <a:gd name="T16" fmla="*/ 248 w 372"/>
                <a:gd name="T17" fmla="*/ 4 h 1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72" h="114">
                  <a:moveTo>
                    <a:pt x="0" y="114"/>
                  </a:moveTo>
                  <a:cubicBezTo>
                    <a:pt x="16" y="102"/>
                    <a:pt x="7" y="107"/>
                    <a:pt x="28" y="102"/>
                  </a:cubicBezTo>
                  <a:cubicBezTo>
                    <a:pt x="30" y="101"/>
                    <a:pt x="36" y="100"/>
                    <a:pt x="36" y="100"/>
                  </a:cubicBezTo>
                  <a:cubicBezTo>
                    <a:pt x="56" y="102"/>
                    <a:pt x="74" y="100"/>
                    <a:pt x="94" y="98"/>
                  </a:cubicBezTo>
                  <a:cubicBezTo>
                    <a:pt x="119" y="89"/>
                    <a:pt x="138" y="70"/>
                    <a:pt x="160" y="56"/>
                  </a:cubicBezTo>
                  <a:cubicBezTo>
                    <a:pt x="165" y="44"/>
                    <a:pt x="172" y="40"/>
                    <a:pt x="184" y="38"/>
                  </a:cubicBezTo>
                  <a:cubicBezTo>
                    <a:pt x="201" y="42"/>
                    <a:pt x="217" y="40"/>
                    <a:pt x="236" y="38"/>
                  </a:cubicBezTo>
                  <a:cubicBezTo>
                    <a:pt x="269" y="44"/>
                    <a:pt x="302" y="26"/>
                    <a:pt x="320" y="0"/>
                  </a:cubicBezTo>
                  <a:cubicBezTo>
                    <a:pt x="336" y="1"/>
                    <a:pt x="355" y="6"/>
                    <a:pt x="372" y="6"/>
                  </a:cubicBezTo>
                </a:path>
              </a:pathLst>
            </a:custGeom>
            <a:noFill/>
            <a:ln w="57150" cap="flat" cmpd="sng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60468" name="Group 100"/>
            <p:cNvGrpSpPr>
              <a:grpSpLocks/>
            </p:cNvGrpSpPr>
            <p:nvPr/>
          </p:nvGrpSpPr>
          <p:grpSpPr bwMode="auto">
            <a:xfrm>
              <a:off x="2304" y="816"/>
              <a:ext cx="474" cy="356"/>
              <a:chOff x="469" y="1908"/>
              <a:chExt cx="474" cy="356"/>
            </a:xfrm>
          </p:grpSpPr>
          <p:sp>
            <p:nvSpPr>
              <p:cNvPr id="9284" name="AutoShape 101"/>
              <p:cNvSpPr>
                <a:spLocks noChangeArrowheads="1"/>
              </p:cNvSpPr>
              <p:nvPr/>
            </p:nvSpPr>
            <p:spPr bwMode="auto">
              <a:xfrm rot="-5400000">
                <a:off x="588" y="1924"/>
                <a:ext cx="236" cy="204"/>
              </a:xfrm>
              <a:prstGeom prst="hexagon">
                <a:avLst>
                  <a:gd name="adj" fmla="val 28922"/>
                  <a:gd name="vf" fmla="val 115470"/>
                </a:avLst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9285" name="Freeform 102"/>
              <p:cNvSpPr>
                <a:spLocks/>
              </p:cNvSpPr>
              <p:nvPr/>
            </p:nvSpPr>
            <p:spPr bwMode="auto">
              <a:xfrm flipH="1">
                <a:off x="569" y="2187"/>
                <a:ext cx="107" cy="77"/>
              </a:xfrm>
              <a:custGeom>
                <a:avLst/>
                <a:gdLst>
                  <a:gd name="T0" fmla="*/ 0 w 256"/>
                  <a:gd name="T1" fmla="*/ 51 h 94"/>
                  <a:gd name="T2" fmla="*/ 19 w 256"/>
                  <a:gd name="T3" fmla="*/ 0 h 94"/>
                  <a:gd name="T4" fmla="*/ 45 w 256"/>
                  <a:gd name="T5" fmla="*/ 63 h 9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94">
                    <a:moveTo>
                      <a:pt x="0" y="76"/>
                    </a:moveTo>
                    <a:lnTo>
                      <a:pt x="110" y="0"/>
                    </a:lnTo>
                    <a:lnTo>
                      <a:pt x="256" y="94"/>
                    </a:lnTo>
                  </a:path>
                </a:pathLst>
              </a:custGeom>
              <a:noFill/>
              <a:ln w="2857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86" name="Freeform 103"/>
              <p:cNvSpPr>
                <a:spLocks/>
              </p:cNvSpPr>
              <p:nvPr/>
            </p:nvSpPr>
            <p:spPr bwMode="auto">
              <a:xfrm>
                <a:off x="733" y="2187"/>
                <a:ext cx="106" cy="77"/>
              </a:xfrm>
              <a:custGeom>
                <a:avLst/>
                <a:gdLst>
                  <a:gd name="T0" fmla="*/ 0 w 256"/>
                  <a:gd name="T1" fmla="*/ 51 h 94"/>
                  <a:gd name="T2" fmla="*/ 19 w 256"/>
                  <a:gd name="T3" fmla="*/ 0 h 94"/>
                  <a:gd name="T4" fmla="*/ 44 w 256"/>
                  <a:gd name="T5" fmla="*/ 63 h 9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94">
                    <a:moveTo>
                      <a:pt x="0" y="76"/>
                    </a:moveTo>
                    <a:lnTo>
                      <a:pt x="110" y="0"/>
                    </a:lnTo>
                    <a:lnTo>
                      <a:pt x="256" y="94"/>
                    </a:lnTo>
                  </a:path>
                </a:pathLst>
              </a:custGeom>
              <a:noFill/>
              <a:ln w="2857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87" name="Freeform 104"/>
              <p:cNvSpPr>
                <a:spLocks/>
              </p:cNvSpPr>
              <p:nvPr/>
            </p:nvSpPr>
            <p:spPr bwMode="auto">
              <a:xfrm flipH="1">
                <a:off x="469" y="2187"/>
                <a:ext cx="210" cy="77"/>
              </a:xfrm>
              <a:custGeom>
                <a:avLst/>
                <a:gdLst>
                  <a:gd name="T0" fmla="*/ 0 w 256"/>
                  <a:gd name="T1" fmla="*/ 51 h 94"/>
                  <a:gd name="T2" fmla="*/ 74 w 256"/>
                  <a:gd name="T3" fmla="*/ 0 h 94"/>
                  <a:gd name="T4" fmla="*/ 172 w 256"/>
                  <a:gd name="T5" fmla="*/ 63 h 9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94">
                    <a:moveTo>
                      <a:pt x="0" y="76"/>
                    </a:moveTo>
                    <a:lnTo>
                      <a:pt x="110" y="0"/>
                    </a:lnTo>
                    <a:lnTo>
                      <a:pt x="256" y="94"/>
                    </a:lnTo>
                  </a:path>
                </a:pathLst>
              </a:custGeom>
              <a:noFill/>
              <a:ln w="2857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88" name="Freeform 105"/>
              <p:cNvSpPr>
                <a:spLocks/>
              </p:cNvSpPr>
              <p:nvPr/>
            </p:nvSpPr>
            <p:spPr bwMode="auto">
              <a:xfrm>
                <a:off x="733" y="2187"/>
                <a:ext cx="210" cy="77"/>
              </a:xfrm>
              <a:custGeom>
                <a:avLst/>
                <a:gdLst>
                  <a:gd name="T0" fmla="*/ 0 w 256"/>
                  <a:gd name="T1" fmla="*/ 51 h 94"/>
                  <a:gd name="T2" fmla="*/ 74 w 256"/>
                  <a:gd name="T3" fmla="*/ 0 h 94"/>
                  <a:gd name="T4" fmla="*/ 172 w 256"/>
                  <a:gd name="T5" fmla="*/ 63 h 9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94">
                    <a:moveTo>
                      <a:pt x="0" y="76"/>
                    </a:moveTo>
                    <a:lnTo>
                      <a:pt x="110" y="0"/>
                    </a:lnTo>
                    <a:lnTo>
                      <a:pt x="256" y="94"/>
                    </a:lnTo>
                  </a:path>
                </a:pathLst>
              </a:custGeom>
              <a:noFill/>
              <a:ln w="2857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89" name="Rectangle 106"/>
              <p:cNvSpPr>
                <a:spLocks noChangeArrowheads="1"/>
              </p:cNvSpPr>
              <p:nvPr/>
            </p:nvSpPr>
            <p:spPr bwMode="auto">
              <a:xfrm>
                <a:off x="677" y="2128"/>
                <a:ext cx="59" cy="121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</p:grpSp>
        <p:sp>
          <p:nvSpPr>
            <p:cNvPr id="9282" name="Text Box 398"/>
            <p:cNvSpPr txBox="1">
              <a:spLocks noChangeArrowheads="1"/>
            </p:cNvSpPr>
            <p:nvPr/>
          </p:nvSpPr>
          <p:spPr bwMode="auto">
            <a:xfrm>
              <a:off x="1536" y="816"/>
              <a:ext cx="808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en-US" sz="2400"/>
                <a:t>Infection</a:t>
              </a:r>
            </a:p>
          </p:txBody>
        </p:sp>
        <p:sp>
          <p:nvSpPr>
            <p:cNvPr id="9283" name="Freeform 407"/>
            <p:cNvSpPr>
              <a:spLocks/>
            </p:cNvSpPr>
            <p:nvPr/>
          </p:nvSpPr>
          <p:spPr bwMode="auto">
            <a:xfrm>
              <a:off x="720" y="1576"/>
              <a:ext cx="768" cy="167"/>
            </a:xfrm>
            <a:custGeom>
              <a:avLst/>
              <a:gdLst>
                <a:gd name="T0" fmla="*/ 0 w 768"/>
                <a:gd name="T1" fmla="*/ 0 h 167"/>
                <a:gd name="T2" fmla="*/ 144 w 768"/>
                <a:gd name="T3" fmla="*/ 144 h 167"/>
                <a:gd name="T4" fmla="*/ 768 w 768"/>
                <a:gd name="T5" fmla="*/ 144 h 1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68" h="167">
                  <a:moveTo>
                    <a:pt x="0" y="0"/>
                  </a:moveTo>
                  <a:cubicBezTo>
                    <a:pt x="8" y="60"/>
                    <a:pt x="16" y="120"/>
                    <a:pt x="144" y="144"/>
                  </a:cubicBezTo>
                  <a:cubicBezTo>
                    <a:pt x="271" y="167"/>
                    <a:pt x="519" y="155"/>
                    <a:pt x="768" y="144"/>
                  </a:cubicBezTo>
                </a:path>
              </a:pathLst>
            </a:custGeom>
            <a:noFill/>
            <a:ln w="76200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60470" name="Group 382"/>
          <p:cNvGrpSpPr>
            <a:grpSpLocks/>
          </p:cNvGrpSpPr>
          <p:nvPr/>
        </p:nvGrpSpPr>
        <p:grpSpPr bwMode="auto">
          <a:xfrm>
            <a:off x="228600" y="3276600"/>
            <a:ext cx="2503488" cy="3260725"/>
            <a:chOff x="144" y="2064"/>
            <a:chExt cx="1577" cy="2054"/>
          </a:xfrm>
        </p:grpSpPr>
        <p:sp>
          <p:nvSpPr>
            <p:cNvPr id="60460" name="AutoShape 44"/>
            <p:cNvSpPr>
              <a:spLocks noChangeArrowheads="1"/>
            </p:cNvSpPr>
            <p:nvPr/>
          </p:nvSpPr>
          <p:spPr bwMode="auto">
            <a:xfrm>
              <a:off x="208" y="3480"/>
              <a:ext cx="1106" cy="578"/>
            </a:xfrm>
            <a:prstGeom prst="roundRect">
              <a:avLst>
                <a:gd name="adj" fmla="val 15227"/>
              </a:avLst>
            </a:prstGeom>
            <a:gradFill rotWithShape="0">
              <a:gsLst>
                <a:gs pos="0">
                  <a:schemeClr val="tx2"/>
                </a:gs>
                <a:gs pos="100000">
                  <a:schemeClr val="tx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hlink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0471" name="Group 381"/>
            <p:cNvGrpSpPr>
              <a:grpSpLocks/>
            </p:cNvGrpSpPr>
            <p:nvPr/>
          </p:nvGrpSpPr>
          <p:grpSpPr bwMode="auto">
            <a:xfrm>
              <a:off x="144" y="3408"/>
              <a:ext cx="1232" cy="710"/>
              <a:chOff x="144" y="3048"/>
              <a:chExt cx="1232" cy="710"/>
            </a:xfrm>
          </p:grpSpPr>
          <p:sp>
            <p:nvSpPr>
              <p:cNvPr id="9274" name="AutoShape 42"/>
              <p:cNvSpPr>
                <a:spLocks noChangeArrowheads="1"/>
              </p:cNvSpPr>
              <p:nvPr/>
            </p:nvSpPr>
            <p:spPr bwMode="auto">
              <a:xfrm>
                <a:off x="186" y="3096"/>
                <a:ext cx="1152" cy="624"/>
              </a:xfrm>
              <a:prstGeom prst="roundRect">
                <a:avLst>
                  <a:gd name="adj" fmla="val 16667"/>
                </a:avLst>
              </a:prstGeom>
              <a:noFill/>
              <a:ln w="76200">
                <a:solidFill>
                  <a:schemeClr val="accent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grpSp>
            <p:nvGrpSpPr>
              <p:cNvPr id="60472" name="Group 380"/>
              <p:cNvGrpSpPr>
                <a:grpSpLocks/>
              </p:cNvGrpSpPr>
              <p:nvPr/>
            </p:nvGrpSpPr>
            <p:grpSpPr bwMode="auto">
              <a:xfrm>
                <a:off x="144" y="3048"/>
                <a:ext cx="1232" cy="710"/>
                <a:chOff x="144" y="3048"/>
                <a:chExt cx="1232" cy="710"/>
              </a:xfrm>
            </p:grpSpPr>
            <p:sp>
              <p:nvSpPr>
                <p:cNvPr id="9276" name="AutoShape 41"/>
                <p:cNvSpPr>
                  <a:spLocks noChangeArrowheads="1"/>
                </p:cNvSpPr>
                <p:nvPr/>
              </p:nvSpPr>
              <p:spPr bwMode="auto">
                <a:xfrm>
                  <a:off x="144" y="3056"/>
                  <a:ext cx="1232" cy="702"/>
                </a:xfrm>
                <a:prstGeom prst="roundRect">
                  <a:avLst>
                    <a:gd name="adj" fmla="val 19801"/>
                  </a:avLst>
                </a:prstGeom>
                <a:noFill/>
                <a:ln w="76200">
                  <a:solidFill>
                    <a:srgbClr val="FF66CC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9277" name="AutoShape 43"/>
                <p:cNvSpPr>
                  <a:spLocks noChangeArrowheads="1"/>
                </p:cNvSpPr>
                <p:nvPr/>
              </p:nvSpPr>
              <p:spPr bwMode="auto">
                <a:xfrm>
                  <a:off x="160" y="3072"/>
                  <a:ext cx="1200" cy="670"/>
                </a:xfrm>
                <a:prstGeom prst="roundRect">
                  <a:avLst>
                    <a:gd name="adj" fmla="val 19403"/>
                  </a:avLst>
                </a:prstGeom>
                <a:noFill/>
                <a:ln w="12700">
                  <a:solidFill>
                    <a:schemeClr val="hlink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60462" name="AutoShape 46"/>
                <p:cNvSpPr>
                  <a:spLocks noChangeArrowheads="1"/>
                </p:cNvSpPr>
                <p:nvPr/>
              </p:nvSpPr>
              <p:spPr bwMode="auto">
                <a:xfrm>
                  <a:off x="714" y="3048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FF6600"/>
                    </a:gs>
                    <a:gs pos="100000">
                      <a:srgbClr val="8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prstDash val="dash"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60473" name="Group 211"/>
            <p:cNvGrpSpPr>
              <a:grpSpLocks/>
            </p:cNvGrpSpPr>
            <p:nvPr/>
          </p:nvGrpSpPr>
          <p:grpSpPr bwMode="auto">
            <a:xfrm rot="1803401">
              <a:off x="624" y="2304"/>
              <a:ext cx="473" cy="356"/>
              <a:chOff x="459" y="852"/>
              <a:chExt cx="473" cy="356"/>
            </a:xfrm>
          </p:grpSpPr>
          <p:sp>
            <p:nvSpPr>
              <p:cNvPr id="9267" name="AutoShape 212"/>
              <p:cNvSpPr>
                <a:spLocks noChangeArrowheads="1"/>
              </p:cNvSpPr>
              <p:nvPr/>
            </p:nvSpPr>
            <p:spPr bwMode="auto">
              <a:xfrm rot="-5400000">
                <a:off x="577" y="868"/>
                <a:ext cx="236" cy="204"/>
              </a:xfrm>
              <a:prstGeom prst="hexagon">
                <a:avLst>
                  <a:gd name="adj" fmla="val 28922"/>
                  <a:gd name="vf" fmla="val 115470"/>
                </a:avLst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9268" name="Freeform 213"/>
              <p:cNvSpPr>
                <a:spLocks/>
              </p:cNvSpPr>
              <p:nvPr/>
            </p:nvSpPr>
            <p:spPr bwMode="auto">
              <a:xfrm flipH="1">
                <a:off x="559" y="1131"/>
                <a:ext cx="106" cy="77"/>
              </a:xfrm>
              <a:custGeom>
                <a:avLst/>
                <a:gdLst>
                  <a:gd name="T0" fmla="*/ 0 w 256"/>
                  <a:gd name="T1" fmla="*/ 51 h 94"/>
                  <a:gd name="T2" fmla="*/ 19 w 256"/>
                  <a:gd name="T3" fmla="*/ 0 h 94"/>
                  <a:gd name="T4" fmla="*/ 44 w 256"/>
                  <a:gd name="T5" fmla="*/ 63 h 9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94">
                    <a:moveTo>
                      <a:pt x="0" y="76"/>
                    </a:moveTo>
                    <a:lnTo>
                      <a:pt x="110" y="0"/>
                    </a:lnTo>
                    <a:lnTo>
                      <a:pt x="256" y="94"/>
                    </a:lnTo>
                  </a:path>
                </a:pathLst>
              </a:custGeom>
              <a:noFill/>
              <a:ln w="2857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69" name="Freeform 214"/>
              <p:cNvSpPr>
                <a:spLocks/>
              </p:cNvSpPr>
              <p:nvPr/>
            </p:nvSpPr>
            <p:spPr bwMode="auto">
              <a:xfrm>
                <a:off x="723" y="1131"/>
                <a:ext cx="106" cy="77"/>
              </a:xfrm>
              <a:custGeom>
                <a:avLst/>
                <a:gdLst>
                  <a:gd name="T0" fmla="*/ 0 w 256"/>
                  <a:gd name="T1" fmla="*/ 51 h 94"/>
                  <a:gd name="T2" fmla="*/ 19 w 256"/>
                  <a:gd name="T3" fmla="*/ 0 h 94"/>
                  <a:gd name="T4" fmla="*/ 44 w 256"/>
                  <a:gd name="T5" fmla="*/ 63 h 9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94">
                    <a:moveTo>
                      <a:pt x="0" y="76"/>
                    </a:moveTo>
                    <a:lnTo>
                      <a:pt x="110" y="0"/>
                    </a:lnTo>
                    <a:lnTo>
                      <a:pt x="256" y="94"/>
                    </a:lnTo>
                  </a:path>
                </a:pathLst>
              </a:custGeom>
              <a:noFill/>
              <a:ln w="2857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70" name="Freeform 215"/>
              <p:cNvSpPr>
                <a:spLocks/>
              </p:cNvSpPr>
              <p:nvPr/>
            </p:nvSpPr>
            <p:spPr bwMode="auto">
              <a:xfrm flipH="1">
                <a:off x="459" y="1131"/>
                <a:ext cx="209" cy="77"/>
              </a:xfrm>
              <a:custGeom>
                <a:avLst/>
                <a:gdLst>
                  <a:gd name="T0" fmla="*/ 0 w 256"/>
                  <a:gd name="T1" fmla="*/ 51 h 94"/>
                  <a:gd name="T2" fmla="*/ 73 w 256"/>
                  <a:gd name="T3" fmla="*/ 0 h 94"/>
                  <a:gd name="T4" fmla="*/ 171 w 256"/>
                  <a:gd name="T5" fmla="*/ 63 h 9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94">
                    <a:moveTo>
                      <a:pt x="0" y="76"/>
                    </a:moveTo>
                    <a:lnTo>
                      <a:pt x="110" y="0"/>
                    </a:lnTo>
                    <a:lnTo>
                      <a:pt x="256" y="94"/>
                    </a:lnTo>
                  </a:path>
                </a:pathLst>
              </a:custGeom>
              <a:noFill/>
              <a:ln w="2857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71" name="Freeform 216"/>
              <p:cNvSpPr>
                <a:spLocks/>
              </p:cNvSpPr>
              <p:nvPr/>
            </p:nvSpPr>
            <p:spPr bwMode="auto">
              <a:xfrm>
                <a:off x="723" y="1131"/>
                <a:ext cx="209" cy="77"/>
              </a:xfrm>
              <a:custGeom>
                <a:avLst/>
                <a:gdLst>
                  <a:gd name="T0" fmla="*/ 0 w 256"/>
                  <a:gd name="T1" fmla="*/ 51 h 94"/>
                  <a:gd name="T2" fmla="*/ 73 w 256"/>
                  <a:gd name="T3" fmla="*/ 0 h 94"/>
                  <a:gd name="T4" fmla="*/ 171 w 256"/>
                  <a:gd name="T5" fmla="*/ 63 h 9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94">
                    <a:moveTo>
                      <a:pt x="0" y="76"/>
                    </a:moveTo>
                    <a:lnTo>
                      <a:pt x="110" y="0"/>
                    </a:lnTo>
                    <a:lnTo>
                      <a:pt x="256" y="94"/>
                    </a:lnTo>
                  </a:path>
                </a:pathLst>
              </a:custGeom>
              <a:noFill/>
              <a:ln w="2857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72" name="Freeform 217"/>
              <p:cNvSpPr>
                <a:spLocks/>
              </p:cNvSpPr>
              <p:nvPr/>
            </p:nvSpPr>
            <p:spPr bwMode="auto">
              <a:xfrm>
                <a:off x="608" y="902"/>
                <a:ext cx="152" cy="147"/>
              </a:xfrm>
              <a:custGeom>
                <a:avLst/>
                <a:gdLst>
                  <a:gd name="T0" fmla="*/ 124 w 186"/>
                  <a:gd name="T1" fmla="*/ 6 h 179"/>
                  <a:gd name="T2" fmla="*/ 111 w 186"/>
                  <a:gd name="T3" fmla="*/ 5 h 179"/>
                  <a:gd name="T4" fmla="*/ 56 w 186"/>
                  <a:gd name="T5" fmla="*/ 3 h 179"/>
                  <a:gd name="T6" fmla="*/ 23 w 186"/>
                  <a:gd name="T7" fmla="*/ 2 h 179"/>
                  <a:gd name="T8" fmla="*/ 11 w 186"/>
                  <a:gd name="T9" fmla="*/ 9 h 179"/>
                  <a:gd name="T10" fmla="*/ 7 w 186"/>
                  <a:gd name="T11" fmla="*/ 11 h 179"/>
                  <a:gd name="T12" fmla="*/ 13 w 186"/>
                  <a:gd name="T13" fmla="*/ 25 h 179"/>
                  <a:gd name="T14" fmla="*/ 48 w 186"/>
                  <a:gd name="T15" fmla="*/ 37 h 179"/>
                  <a:gd name="T16" fmla="*/ 69 w 186"/>
                  <a:gd name="T17" fmla="*/ 36 h 179"/>
                  <a:gd name="T18" fmla="*/ 87 w 186"/>
                  <a:gd name="T19" fmla="*/ 30 h 179"/>
                  <a:gd name="T20" fmla="*/ 112 w 186"/>
                  <a:gd name="T21" fmla="*/ 34 h 179"/>
                  <a:gd name="T22" fmla="*/ 122 w 186"/>
                  <a:gd name="T23" fmla="*/ 47 h 179"/>
                  <a:gd name="T24" fmla="*/ 86 w 186"/>
                  <a:gd name="T25" fmla="*/ 55 h 179"/>
                  <a:gd name="T26" fmla="*/ 46 w 186"/>
                  <a:gd name="T27" fmla="*/ 53 h 179"/>
                  <a:gd name="T28" fmla="*/ 7 w 186"/>
                  <a:gd name="T29" fmla="*/ 56 h 179"/>
                  <a:gd name="T30" fmla="*/ 0 w 186"/>
                  <a:gd name="T31" fmla="*/ 67 h 179"/>
                  <a:gd name="T32" fmla="*/ 51 w 186"/>
                  <a:gd name="T33" fmla="*/ 87 h 179"/>
                  <a:gd name="T34" fmla="*/ 72 w 186"/>
                  <a:gd name="T35" fmla="*/ 91 h 179"/>
                  <a:gd name="T36" fmla="*/ 96 w 186"/>
                  <a:gd name="T37" fmla="*/ 85 h 179"/>
                  <a:gd name="T38" fmla="*/ 107 w 186"/>
                  <a:gd name="T39" fmla="*/ 87 h 179"/>
                  <a:gd name="T40" fmla="*/ 115 w 186"/>
                  <a:gd name="T41" fmla="*/ 90 h 179"/>
                  <a:gd name="T42" fmla="*/ 122 w 186"/>
                  <a:gd name="T43" fmla="*/ 98 h 179"/>
                  <a:gd name="T44" fmla="*/ 124 w 186"/>
                  <a:gd name="T45" fmla="*/ 106 h 179"/>
                  <a:gd name="T46" fmla="*/ 80 w 186"/>
                  <a:gd name="T47" fmla="*/ 121 h 179"/>
                  <a:gd name="T48" fmla="*/ 42 w 186"/>
                  <a:gd name="T49" fmla="*/ 115 h 179"/>
                  <a:gd name="T50" fmla="*/ 29 w 186"/>
                  <a:gd name="T51" fmla="*/ 117 h 179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86" h="179">
                    <a:moveTo>
                      <a:pt x="186" y="9"/>
                    </a:moveTo>
                    <a:cubicBezTo>
                      <a:pt x="171" y="4"/>
                      <a:pt x="178" y="3"/>
                      <a:pt x="166" y="7"/>
                    </a:cubicBezTo>
                    <a:cubicBezTo>
                      <a:pt x="137" y="5"/>
                      <a:pt x="112" y="6"/>
                      <a:pt x="84" y="5"/>
                    </a:cubicBezTo>
                    <a:cubicBezTo>
                      <a:pt x="66" y="3"/>
                      <a:pt x="51" y="0"/>
                      <a:pt x="34" y="3"/>
                    </a:cubicBezTo>
                    <a:cubicBezTo>
                      <a:pt x="23" y="6"/>
                      <a:pt x="29" y="3"/>
                      <a:pt x="16" y="13"/>
                    </a:cubicBezTo>
                    <a:cubicBezTo>
                      <a:pt x="14" y="14"/>
                      <a:pt x="10" y="17"/>
                      <a:pt x="10" y="17"/>
                    </a:cubicBezTo>
                    <a:cubicBezTo>
                      <a:pt x="7" y="25"/>
                      <a:pt x="11" y="34"/>
                      <a:pt x="20" y="37"/>
                    </a:cubicBezTo>
                    <a:cubicBezTo>
                      <a:pt x="36" y="49"/>
                      <a:pt x="52" y="51"/>
                      <a:pt x="72" y="55"/>
                    </a:cubicBezTo>
                    <a:cubicBezTo>
                      <a:pt x="86" y="52"/>
                      <a:pt x="88" y="51"/>
                      <a:pt x="104" y="53"/>
                    </a:cubicBezTo>
                    <a:cubicBezTo>
                      <a:pt x="112" y="49"/>
                      <a:pt x="130" y="45"/>
                      <a:pt x="130" y="45"/>
                    </a:cubicBezTo>
                    <a:cubicBezTo>
                      <a:pt x="145" y="46"/>
                      <a:pt x="154" y="48"/>
                      <a:pt x="168" y="51"/>
                    </a:cubicBezTo>
                    <a:cubicBezTo>
                      <a:pt x="181" y="64"/>
                      <a:pt x="178" y="57"/>
                      <a:pt x="182" y="69"/>
                    </a:cubicBezTo>
                    <a:cubicBezTo>
                      <a:pt x="176" y="95"/>
                      <a:pt x="157" y="82"/>
                      <a:pt x="128" y="81"/>
                    </a:cubicBezTo>
                    <a:cubicBezTo>
                      <a:pt x="102" y="73"/>
                      <a:pt x="95" y="74"/>
                      <a:pt x="68" y="79"/>
                    </a:cubicBezTo>
                    <a:cubicBezTo>
                      <a:pt x="48" y="76"/>
                      <a:pt x="29" y="78"/>
                      <a:pt x="10" y="83"/>
                    </a:cubicBezTo>
                    <a:cubicBezTo>
                      <a:pt x="4" y="86"/>
                      <a:pt x="0" y="99"/>
                      <a:pt x="0" y="99"/>
                    </a:cubicBezTo>
                    <a:cubicBezTo>
                      <a:pt x="11" y="132"/>
                      <a:pt x="44" y="127"/>
                      <a:pt x="76" y="129"/>
                    </a:cubicBezTo>
                    <a:cubicBezTo>
                      <a:pt x="97" y="134"/>
                      <a:pt x="86" y="132"/>
                      <a:pt x="108" y="135"/>
                    </a:cubicBezTo>
                    <a:cubicBezTo>
                      <a:pt x="120" y="130"/>
                      <a:pt x="131" y="129"/>
                      <a:pt x="144" y="125"/>
                    </a:cubicBezTo>
                    <a:cubicBezTo>
                      <a:pt x="149" y="126"/>
                      <a:pt x="154" y="127"/>
                      <a:pt x="160" y="129"/>
                    </a:cubicBezTo>
                    <a:cubicBezTo>
                      <a:pt x="164" y="130"/>
                      <a:pt x="172" y="133"/>
                      <a:pt x="172" y="133"/>
                    </a:cubicBezTo>
                    <a:cubicBezTo>
                      <a:pt x="175" y="136"/>
                      <a:pt x="179" y="139"/>
                      <a:pt x="182" y="145"/>
                    </a:cubicBezTo>
                    <a:cubicBezTo>
                      <a:pt x="183" y="148"/>
                      <a:pt x="186" y="157"/>
                      <a:pt x="186" y="157"/>
                    </a:cubicBezTo>
                    <a:cubicBezTo>
                      <a:pt x="164" y="171"/>
                      <a:pt x="146" y="175"/>
                      <a:pt x="120" y="179"/>
                    </a:cubicBezTo>
                    <a:cubicBezTo>
                      <a:pt x="100" y="176"/>
                      <a:pt x="83" y="172"/>
                      <a:pt x="64" y="171"/>
                    </a:cubicBezTo>
                    <a:cubicBezTo>
                      <a:pt x="52" y="173"/>
                      <a:pt x="58" y="173"/>
                      <a:pt x="44" y="173"/>
                    </a:cubicBezTo>
                  </a:path>
                </a:pathLst>
              </a:custGeom>
              <a:noFill/>
              <a:ln w="28575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73" name="Rectangle 218"/>
              <p:cNvSpPr>
                <a:spLocks noChangeArrowheads="1"/>
              </p:cNvSpPr>
              <p:nvPr/>
            </p:nvSpPr>
            <p:spPr bwMode="auto">
              <a:xfrm>
                <a:off x="667" y="1072"/>
                <a:ext cx="59" cy="121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</p:grpSp>
        <p:grpSp>
          <p:nvGrpSpPr>
            <p:cNvPr id="60474" name="Group 339"/>
            <p:cNvGrpSpPr>
              <a:grpSpLocks/>
            </p:cNvGrpSpPr>
            <p:nvPr/>
          </p:nvGrpSpPr>
          <p:grpSpPr bwMode="auto">
            <a:xfrm rot="1814138">
              <a:off x="144" y="2736"/>
              <a:ext cx="473" cy="356"/>
              <a:chOff x="459" y="852"/>
              <a:chExt cx="473" cy="356"/>
            </a:xfrm>
          </p:grpSpPr>
          <p:sp>
            <p:nvSpPr>
              <p:cNvPr id="9260" name="AutoShape 340"/>
              <p:cNvSpPr>
                <a:spLocks noChangeArrowheads="1"/>
              </p:cNvSpPr>
              <p:nvPr/>
            </p:nvSpPr>
            <p:spPr bwMode="auto">
              <a:xfrm rot="-5400000">
                <a:off x="577" y="868"/>
                <a:ext cx="236" cy="204"/>
              </a:xfrm>
              <a:prstGeom prst="hexagon">
                <a:avLst>
                  <a:gd name="adj" fmla="val 28922"/>
                  <a:gd name="vf" fmla="val 115470"/>
                </a:avLst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9261" name="Freeform 341"/>
              <p:cNvSpPr>
                <a:spLocks/>
              </p:cNvSpPr>
              <p:nvPr/>
            </p:nvSpPr>
            <p:spPr bwMode="auto">
              <a:xfrm flipH="1">
                <a:off x="559" y="1131"/>
                <a:ext cx="106" cy="77"/>
              </a:xfrm>
              <a:custGeom>
                <a:avLst/>
                <a:gdLst>
                  <a:gd name="T0" fmla="*/ 0 w 256"/>
                  <a:gd name="T1" fmla="*/ 51 h 94"/>
                  <a:gd name="T2" fmla="*/ 19 w 256"/>
                  <a:gd name="T3" fmla="*/ 0 h 94"/>
                  <a:gd name="T4" fmla="*/ 44 w 256"/>
                  <a:gd name="T5" fmla="*/ 63 h 9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94">
                    <a:moveTo>
                      <a:pt x="0" y="76"/>
                    </a:moveTo>
                    <a:lnTo>
                      <a:pt x="110" y="0"/>
                    </a:lnTo>
                    <a:lnTo>
                      <a:pt x="256" y="94"/>
                    </a:lnTo>
                  </a:path>
                </a:pathLst>
              </a:custGeom>
              <a:noFill/>
              <a:ln w="2857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62" name="Freeform 342"/>
              <p:cNvSpPr>
                <a:spLocks/>
              </p:cNvSpPr>
              <p:nvPr/>
            </p:nvSpPr>
            <p:spPr bwMode="auto">
              <a:xfrm>
                <a:off x="723" y="1131"/>
                <a:ext cx="106" cy="77"/>
              </a:xfrm>
              <a:custGeom>
                <a:avLst/>
                <a:gdLst>
                  <a:gd name="T0" fmla="*/ 0 w 256"/>
                  <a:gd name="T1" fmla="*/ 51 h 94"/>
                  <a:gd name="T2" fmla="*/ 19 w 256"/>
                  <a:gd name="T3" fmla="*/ 0 h 94"/>
                  <a:gd name="T4" fmla="*/ 44 w 256"/>
                  <a:gd name="T5" fmla="*/ 63 h 9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94">
                    <a:moveTo>
                      <a:pt x="0" y="76"/>
                    </a:moveTo>
                    <a:lnTo>
                      <a:pt x="110" y="0"/>
                    </a:lnTo>
                    <a:lnTo>
                      <a:pt x="256" y="94"/>
                    </a:lnTo>
                  </a:path>
                </a:pathLst>
              </a:custGeom>
              <a:noFill/>
              <a:ln w="2857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63" name="Freeform 343"/>
              <p:cNvSpPr>
                <a:spLocks/>
              </p:cNvSpPr>
              <p:nvPr/>
            </p:nvSpPr>
            <p:spPr bwMode="auto">
              <a:xfrm flipH="1">
                <a:off x="459" y="1131"/>
                <a:ext cx="209" cy="77"/>
              </a:xfrm>
              <a:custGeom>
                <a:avLst/>
                <a:gdLst>
                  <a:gd name="T0" fmla="*/ 0 w 256"/>
                  <a:gd name="T1" fmla="*/ 51 h 94"/>
                  <a:gd name="T2" fmla="*/ 73 w 256"/>
                  <a:gd name="T3" fmla="*/ 0 h 94"/>
                  <a:gd name="T4" fmla="*/ 171 w 256"/>
                  <a:gd name="T5" fmla="*/ 63 h 9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94">
                    <a:moveTo>
                      <a:pt x="0" y="76"/>
                    </a:moveTo>
                    <a:lnTo>
                      <a:pt x="110" y="0"/>
                    </a:lnTo>
                    <a:lnTo>
                      <a:pt x="256" y="94"/>
                    </a:lnTo>
                  </a:path>
                </a:pathLst>
              </a:custGeom>
              <a:noFill/>
              <a:ln w="2857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64" name="Freeform 344"/>
              <p:cNvSpPr>
                <a:spLocks/>
              </p:cNvSpPr>
              <p:nvPr/>
            </p:nvSpPr>
            <p:spPr bwMode="auto">
              <a:xfrm>
                <a:off x="723" y="1131"/>
                <a:ext cx="209" cy="77"/>
              </a:xfrm>
              <a:custGeom>
                <a:avLst/>
                <a:gdLst>
                  <a:gd name="T0" fmla="*/ 0 w 256"/>
                  <a:gd name="T1" fmla="*/ 51 h 94"/>
                  <a:gd name="T2" fmla="*/ 73 w 256"/>
                  <a:gd name="T3" fmla="*/ 0 h 94"/>
                  <a:gd name="T4" fmla="*/ 171 w 256"/>
                  <a:gd name="T5" fmla="*/ 63 h 9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94">
                    <a:moveTo>
                      <a:pt x="0" y="76"/>
                    </a:moveTo>
                    <a:lnTo>
                      <a:pt x="110" y="0"/>
                    </a:lnTo>
                    <a:lnTo>
                      <a:pt x="256" y="94"/>
                    </a:lnTo>
                  </a:path>
                </a:pathLst>
              </a:custGeom>
              <a:noFill/>
              <a:ln w="2857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65" name="Freeform 345"/>
              <p:cNvSpPr>
                <a:spLocks/>
              </p:cNvSpPr>
              <p:nvPr/>
            </p:nvSpPr>
            <p:spPr bwMode="auto">
              <a:xfrm>
                <a:off x="608" y="902"/>
                <a:ext cx="152" cy="147"/>
              </a:xfrm>
              <a:custGeom>
                <a:avLst/>
                <a:gdLst>
                  <a:gd name="T0" fmla="*/ 124 w 186"/>
                  <a:gd name="T1" fmla="*/ 6 h 179"/>
                  <a:gd name="T2" fmla="*/ 111 w 186"/>
                  <a:gd name="T3" fmla="*/ 5 h 179"/>
                  <a:gd name="T4" fmla="*/ 56 w 186"/>
                  <a:gd name="T5" fmla="*/ 3 h 179"/>
                  <a:gd name="T6" fmla="*/ 23 w 186"/>
                  <a:gd name="T7" fmla="*/ 2 h 179"/>
                  <a:gd name="T8" fmla="*/ 11 w 186"/>
                  <a:gd name="T9" fmla="*/ 9 h 179"/>
                  <a:gd name="T10" fmla="*/ 7 w 186"/>
                  <a:gd name="T11" fmla="*/ 11 h 179"/>
                  <a:gd name="T12" fmla="*/ 13 w 186"/>
                  <a:gd name="T13" fmla="*/ 25 h 179"/>
                  <a:gd name="T14" fmla="*/ 48 w 186"/>
                  <a:gd name="T15" fmla="*/ 37 h 179"/>
                  <a:gd name="T16" fmla="*/ 69 w 186"/>
                  <a:gd name="T17" fmla="*/ 36 h 179"/>
                  <a:gd name="T18" fmla="*/ 87 w 186"/>
                  <a:gd name="T19" fmla="*/ 30 h 179"/>
                  <a:gd name="T20" fmla="*/ 112 w 186"/>
                  <a:gd name="T21" fmla="*/ 34 h 179"/>
                  <a:gd name="T22" fmla="*/ 122 w 186"/>
                  <a:gd name="T23" fmla="*/ 47 h 179"/>
                  <a:gd name="T24" fmla="*/ 86 w 186"/>
                  <a:gd name="T25" fmla="*/ 55 h 179"/>
                  <a:gd name="T26" fmla="*/ 46 w 186"/>
                  <a:gd name="T27" fmla="*/ 53 h 179"/>
                  <a:gd name="T28" fmla="*/ 7 w 186"/>
                  <a:gd name="T29" fmla="*/ 56 h 179"/>
                  <a:gd name="T30" fmla="*/ 0 w 186"/>
                  <a:gd name="T31" fmla="*/ 67 h 179"/>
                  <a:gd name="T32" fmla="*/ 51 w 186"/>
                  <a:gd name="T33" fmla="*/ 87 h 179"/>
                  <a:gd name="T34" fmla="*/ 72 w 186"/>
                  <a:gd name="T35" fmla="*/ 91 h 179"/>
                  <a:gd name="T36" fmla="*/ 96 w 186"/>
                  <a:gd name="T37" fmla="*/ 85 h 179"/>
                  <a:gd name="T38" fmla="*/ 107 w 186"/>
                  <a:gd name="T39" fmla="*/ 87 h 179"/>
                  <a:gd name="T40" fmla="*/ 115 w 186"/>
                  <a:gd name="T41" fmla="*/ 90 h 179"/>
                  <a:gd name="T42" fmla="*/ 122 w 186"/>
                  <a:gd name="T43" fmla="*/ 98 h 179"/>
                  <a:gd name="T44" fmla="*/ 124 w 186"/>
                  <a:gd name="T45" fmla="*/ 106 h 179"/>
                  <a:gd name="T46" fmla="*/ 80 w 186"/>
                  <a:gd name="T47" fmla="*/ 121 h 179"/>
                  <a:gd name="T48" fmla="*/ 42 w 186"/>
                  <a:gd name="T49" fmla="*/ 115 h 179"/>
                  <a:gd name="T50" fmla="*/ 29 w 186"/>
                  <a:gd name="T51" fmla="*/ 117 h 179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86" h="179">
                    <a:moveTo>
                      <a:pt x="186" y="9"/>
                    </a:moveTo>
                    <a:cubicBezTo>
                      <a:pt x="171" y="4"/>
                      <a:pt x="178" y="3"/>
                      <a:pt x="166" y="7"/>
                    </a:cubicBezTo>
                    <a:cubicBezTo>
                      <a:pt x="137" y="5"/>
                      <a:pt x="112" y="6"/>
                      <a:pt x="84" y="5"/>
                    </a:cubicBezTo>
                    <a:cubicBezTo>
                      <a:pt x="66" y="3"/>
                      <a:pt x="51" y="0"/>
                      <a:pt x="34" y="3"/>
                    </a:cubicBezTo>
                    <a:cubicBezTo>
                      <a:pt x="23" y="6"/>
                      <a:pt x="29" y="3"/>
                      <a:pt x="16" y="13"/>
                    </a:cubicBezTo>
                    <a:cubicBezTo>
                      <a:pt x="14" y="14"/>
                      <a:pt x="10" y="17"/>
                      <a:pt x="10" y="17"/>
                    </a:cubicBezTo>
                    <a:cubicBezTo>
                      <a:pt x="7" y="25"/>
                      <a:pt x="11" y="34"/>
                      <a:pt x="20" y="37"/>
                    </a:cubicBezTo>
                    <a:cubicBezTo>
                      <a:pt x="36" y="49"/>
                      <a:pt x="52" y="51"/>
                      <a:pt x="72" y="55"/>
                    </a:cubicBezTo>
                    <a:cubicBezTo>
                      <a:pt x="86" y="52"/>
                      <a:pt x="88" y="51"/>
                      <a:pt x="104" y="53"/>
                    </a:cubicBezTo>
                    <a:cubicBezTo>
                      <a:pt x="112" y="49"/>
                      <a:pt x="130" y="45"/>
                      <a:pt x="130" y="45"/>
                    </a:cubicBezTo>
                    <a:cubicBezTo>
                      <a:pt x="145" y="46"/>
                      <a:pt x="154" y="48"/>
                      <a:pt x="168" y="51"/>
                    </a:cubicBezTo>
                    <a:cubicBezTo>
                      <a:pt x="181" y="64"/>
                      <a:pt x="178" y="57"/>
                      <a:pt x="182" y="69"/>
                    </a:cubicBezTo>
                    <a:cubicBezTo>
                      <a:pt x="176" y="95"/>
                      <a:pt x="157" y="82"/>
                      <a:pt x="128" y="81"/>
                    </a:cubicBezTo>
                    <a:cubicBezTo>
                      <a:pt x="102" y="73"/>
                      <a:pt x="95" y="74"/>
                      <a:pt x="68" y="79"/>
                    </a:cubicBezTo>
                    <a:cubicBezTo>
                      <a:pt x="48" y="76"/>
                      <a:pt x="29" y="78"/>
                      <a:pt x="10" y="83"/>
                    </a:cubicBezTo>
                    <a:cubicBezTo>
                      <a:pt x="4" y="86"/>
                      <a:pt x="0" y="99"/>
                      <a:pt x="0" y="99"/>
                    </a:cubicBezTo>
                    <a:cubicBezTo>
                      <a:pt x="11" y="132"/>
                      <a:pt x="44" y="127"/>
                      <a:pt x="76" y="129"/>
                    </a:cubicBezTo>
                    <a:cubicBezTo>
                      <a:pt x="97" y="134"/>
                      <a:pt x="86" y="132"/>
                      <a:pt x="108" y="135"/>
                    </a:cubicBezTo>
                    <a:cubicBezTo>
                      <a:pt x="120" y="130"/>
                      <a:pt x="131" y="129"/>
                      <a:pt x="144" y="125"/>
                    </a:cubicBezTo>
                    <a:cubicBezTo>
                      <a:pt x="149" y="126"/>
                      <a:pt x="154" y="127"/>
                      <a:pt x="160" y="129"/>
                    </a:cubicBezTo>
                    <a:cubicBezTo>
                      <a:pt x="164" y="130"/>
                      <a:pt x="172" y="133"/>
                      <a:pt x="172" y="133"/>
                    </a:cubicBezTo>
                    <a:cubicBezTo>
                      <a:pt x="175" y="136"/>
                      <a:pt x="179" y="139"/>
                      <a:pt x="182" y="145"/>
                    </a:cubicBezTo>
                    <a:cubicBezTo>
                      <a:pt x="183" y="148"/>
                      <a:pt x="186" y="157"/>
                      <a:pt x="186" y="157"/>
                    </a:cubicBezTo>
                    <a:cubicBezTo>
                      <a:pt x="164" y="171"/>
                      <a:pt x="146" y="175"/>
                      <a:pt x="120" y="179"/>
                    </a:cubicBezTo>
                    <a:cubicBezTo>
                      <a:pt x="100" y="176"/>
                      <a:pt x="83" y="172"/>
                      <a:pt x="64" y="171"/>
                    </a:cubicBezTo>
                    <a:cubicBezTo>
                      <a:pt x="52" y="173"/>
                      <a:pt x="58" y="173"/>
                      <a:pt x="44" y="173"/>
                    </a:cubicBezTo>
                  </a:path>
                </a:pathLst>
              </a:custGeom>
              <a:noFill/>
              <a:ln w="28575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66" name="Rectangle 346"/>
              <p:cNvSpPr>
                <a:spLocks noChangeArrowheads="1"/>
              </p:cNvSpPr>
              <p:nvPr/>
            </p:nvSpPr>
            <p:spPr bwMode="auto">
              <a:xfrm>
                <a:off x="667" y="1072"/>
                <a:ext cx="59" cy="121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</p:grpSp>
        <p:grpSp>
          <p:nvGrpSpPr>
            <p:cNvPr id="60475" name="Group 371"/>
            <p:cNvGrpSpPr>
              <a:grpSpLocks/>
            </p:cNvGrpSpPr>
            <p:nvPr/>
          </p:nvGrpSpPr>
          <p:grpSpPr bwMode="auto">
            <a:xfrm>
              <a:off x="889" y="2790"/>
              <a:ext cx="447" cy="393"/>
              <a:chOff x="889" y="2790"/>
              <a:chExt cx="447" cy="393"/>
            </a:xfrm>
          </p:grpSpPr>
          <p:sp>
            <p:nvSpPr>
              <p:cNvPr id="9253" name="AutoShape 348"/>
              <p:cNvSpPr>
                <a:spLocks noChangeArrowheads="1"/>
              </p:cNvSpPr>
              <p:nvPr/>
            </p:nvSpPr>
            <p:spPr bwMode="auto">
              <a:xfrm rot="-6944849">
                <a:off x="908" y="2806"/>
                <a:ext cx="236" cy="204"/>
              </a:xfrm>
              <a:prstGeom prst="hexagon">
                <a:avLst>
                  <a:gd name="adj" fmla="val 28922"/>
                  <a:gd name="vf" fmla="val 115470"/>
                </a:avLst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9254" name="Freeform 349"/>
              <p:cNvSpPr>
                <a:spLocks/>
              </p:cNvSpPr>
              <p:nvPr/>
            </p:nvSpPr>
            <p:spPr bwMode="auto">
              <a:xfrm rot="20055151" flipH="1">
                <a:off x="985" y="3085"/>
                <a:ext cx="106" cy="77"/>
              </a:xfrm>
              <a:custGeom>
                <a:avLst/>
                <a:gdLst>
                  <a:gd name="T0" fmla="*/ 0 w 256"/>
                  <a:gd name="T1" fmla="*/ 51 h 94"/>
                  <a:gd name="T2" fmla="*/ 19 w 256"/>
                  <a:gd name="T3" fmla="*/ 0 h 94"/>
                  <a:gd name="T4" fmla="*/ 44 w 256"/>
                  <a:gd name="T5" fmla="*/ 63 h 9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94">
                    <a:moveTo>
                      <a:pt x="0" y="76"/>
                    </a:moveTo>
                    <a:lnTo>
                      <a:pt x="110" y="0"/>
                    </a:lnTo>
                    <a:lnTo>
                      <a:pt x="256" y="94"/>
                    </a:lnTo>
                  </a:path>
                </a:pathLst>
              </a:custGeom>
              <a:noFill/>
              <a:ln w="2857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55" name="Freeform 350"/>
              <p:cNvSpPr>
                <a:spLocks/>
              </p:cNvSpPr>
              <p:nvPr/>
            </p:nvSpPr>
            <p:spPr bwMode="auto">
              <a:xfrm rot="-1544849">
                <a:off x="1132" y="3014"/>
                <a:ext cx="106" cy="77"/>
              </a:xfrm>
              <a:custGeom>
                <a:avLst/>
                <a:gdLst>
                  <a:gd name="T0" fmla="*/ 0 w 256"/>
                  <a:gd name="T1" fmla="*/ 51 h 94"/>
                  <a:gd name="T2" fmla="*/ 19 w 256"/>
                  <a:gd name="T3" fmla="*/ 0 h 94"/>
                  <a:gd name="T4" fmla="*/ 44 w 256"/>
                  <a:gd name="T5" fmla="*/ 63 h 9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94">
                    <a:moveTo>
                      <a:pt x="0" y="76"/>
                    </a:moveTo>
                    <a:lnTo>
                      <a:pt x="110" y="0"/>
                    </a:lnTo>
                    <a:lnTo>
                      <a:pt x="256" y="94"/>
                    </a:lnTo>
                  </a:path>
                </a:pathLst>
              </a:custGeom>
              <a:noFill/>
              <a:ln w="2857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56" name="Freeform 351"/>
              <p:cNvSpPr>
                <a:spLocks/>
              </p:cNvSpPr>
              <p:nvPr/>
            </p:nvSpPr>
            <p:spPr bwMode="auto">
              <a:xfrm rot="20055151" flipH="1">
                <a:off x="889" y="3106"/>
                <a:ext cx="209" cy="77"/>
              </a:xfrm>
              <a:custGeom>
                <a:avLst/>
                <a:gdLst>
                  <a:gd name="T0" fmla="*/ 0 w 256"/>
                  <a:gd name="T1" fmla="*/ 51 h 94"/>
                  <a:gd name="T2" fmla="*/ 73 w 256"/>
                  <a:gd name="T3" fmla="*/ 0 h 94"/>
                  <a:gd name="T4" fmla="*/ 171 w 256"/>
                  <a:gd name="T5" fmla="*/ 63 h 9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94">
                    <a:moveTo>
                      <a:pt x="0" y="76"/>
                    </a:moveTo>
                    <a:lnTo>
                      <a:pt x="110" y="0"/>
                    </a:lnTo>
                    <a:lnTo>
                      <a:pt x="256" y="94"/>
                    </a:lnTo>
                  </a:path>
                </a:pathLst>
              </a:custGeom>
              <a:noFill/>
              <a:ln w="2857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57" name="Freeform 352"/>
              <p:cNvSpPr>
                <a:spLocks/>
              </p:cNvSpPr>
              <p:nvPr/>
            </p:nvSpPr>
            <p:spPr bwMode="auto">
              <a:xfrm rot="-1544849">
                <a:off x="1127" y="2991"/>
                <a:ext cx="209" cy="77"/>
              </a:xfrm>
              <a:custGeom>
                <a:avLst/>
                <a:gdLst>
                  <a:gd name="T0" fmla="*/ 0 w 256"/>
                  <a:gd name="T1" fmla="*/ 51 h 94"/>
                  <a:gd name="T2" fmla="*/ 73 w 256"/>
                  <a:gd name="T3" fmla="*/ 0 h 94"/>
                  <a:gd name="T4" fmla="*/ 171 w 256"/>
                  <a:gd name="T5" fmla="*/ 63 h 9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94">
                    <a:moveTo>
                      <a:pt x="0" y="76"/>
                    </a:moveTo>
                    <a:lnTo>
                      <a:pt x="110" y="0"/>
                    </a:lnTo>
                    <a:lnTo>
                      <a:pt x="256" y="94"/>
                    </a:lnTo>
                  </a:path>
                </a:pathLst>
              </a:custGeom>
              <a:noFill/>
              <a:ln w="2857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58" name="Freeform 353"/>
              <p:cNvSpPr>
                <a:spLocks/>
              </p:cNvSpPr>
              <p:nvPr/>
            </p:nvSpPr>
            <p:spPr bwMode="auto">
              <a:xfrm rot="-1544849">
                <a:off x="942" y="2844"/>
                <a:ext cx="152" cy="147"/>
              </a:xfrm>
              <a:custGeom>
                <a:avLst/>
                <a:gdLst>
                  <a:gd name="T0" fmla="*/ 124 w 186"/>
                  <a:gd name="T1" fmla="*/ 6 h 179"/>
                  <a:gd name="T2" fmla="*/ 111 w 186"/>
                  <a:gd name="T3" fmla="*/ 5 h 179"/>
                  <a:gd name="T4" fmla="*/ 56 w 186"/>
                  <a:gd name="T5" fmla="*/ 3 h 179"/>
                  <a:gd name="T6" fmla="*/ 23 w 186"/>
                  <a:gd name="T7" fmla="*/ 2 h 179"/>
                  <a:gd name="T8" fmla="*/ 11 w 186"/>
                  <a:gd name="T9" fmla="*/ 9 h 179"/>
                  <a:gd name="T10" fmla="*/ 7 w 186"/>
                  <a:gd name="T11" fmla="*/ 11 h 179"/>
                  <a:gd name="T12" fmla="*/ 13 w 186"/>
                  <a:gd name="T13" fmla="*/ 25 h 179"/>
                  <a:gd name="T14" fmla="*/ 48 w 186"/>
                  <a:gd name="T15" fmla="*/ 37 h 179"/>
                  <a:gd name="T16" fmla="*/ 69 w 186"/>
                  <a:gd name="T17" fmla="*/ 36 h 179"/>
                  <a:gd name="T18" fmla="*/ 87 w 186"/>
                  <a:gd name="T19" fmla="*/ 30 h 179"/>
                  <a:gd name="T20" fmla="*/ 112 w 186"/>
                  <a:gd name="T21" fmla="*/ 34 h 179"/>
                  <a:gd name="T22" fmla="*/ 122 w 186"/>
                  <a:gd name="T23" fmla="*/ 47 h 179"/>
                  <a:gd name="T24" fmla="*/ 86 w 186"/>
                  <a:gd name="T25" fmla="*/ 55 h 179"/>
                  <a:gd name="T26" fmla="*/ 46 w 186"/>
                  <a:gd name="T27" fmla="*/ 53 h 179"/>
                  <a:gd name="T28" fmla="*/ 7 w 186"/>
                  <a:gd name="T29" fmla="*/ 56 h 179"/>
                  <a:gd name="T30" fmla="*/ 0 w 186"/>
                  <a:gd name="T31" fmla="*/ 67 h 179"/>
                  <a:gd name="T32" fmla="*/ 51 w 186"/>
                  <a:gd name="T33" fmla="*/ 87 h 179"/>
                  <a:gd name="T34" fmla="*/ 72 w 186"/>
                  <a:gd name="T35" fmla="*/ 91 h 179"/>
                  <a:gd name="T36" fmla="*/ 96 w 186"/>
                  <a:gd name="T37" fmla="*/ 85 h 179"/>
                  <a:gd name="T38" fmla="*/ 107 w 186"/>
                  <a:gd name="T39" fmla="*/ 87 h 179"/>
                  <a:gd name="T40" fmla="*/ 115 w 186"/>
                  <a:gd name="T41" fmla="*/ 90 h 179"/>
                  <a:gd name="T42" fmla="*/ 122 w 186"/>
                  <a:gd name="T43" fmla="*/ 98 h 179"/>
                  <a:gd name="T44" fmla="*/ 124 w 186"/>
                  <a:gd name="T45" fmla="*/ 106 h 179"/>
                  <a:gd name="T46" fmla="*/ 80 w 186"/>
                  <a:gd name="T47" fmla="*/ 121 h 179"/>
                  <a:gd name="T48" fmla="*/ 42 w 186"/>
                  <a:gd name="T49" fmla="*/ 115 h 179"/>
                  <a:gd name="T50" fmla="*/ 29 w 186"/>
                  <a:gd name="T51" fmla="*/ 117 h 179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86" h="179">
                    <a:moveTo>
                      <a:pt x="186" y="9"/>
                    </a:moveTo>
                    <a:cubicBezTo>
                      <a:pt x="171" y="4"/>
                      <a:pt x="178" y="3"/>
                      <a:pt x="166" y="7"/>
                    </a:cubicBezTo>
                    <a:cubicBezTo>
                      <a:pt x="137" y="5"/>
                      <a:pt x="112" y="6"/>
                      <a:pt x="84" y="5"/>
                    </a:cubicBezTo>
                    <a:cubicBezTo>
                      <a:pt x="66" y="3"/>
                      <a:pt x="51" y="0"/>
                      <a:pt x="34" y="3"/>
                    </a:cubicBezTo>
                    <a:cubicBezTo>
                      <a:pt x="23" y="6"/>
                      <a:pt x="29" y="3"/>
                      <a:pt x="16" y="13"/>
                    </a:cubicBezTo>
                    <a:cubicBezTo>
                      <a:pt x="14" y="14"/>
                      <a:pt x="10" y="17"/>
                      <a:pt x="10" y="17"/>
                    </a:cubicBezTo>
                    <a:cubicBezTo>
                      <a:pt x="7" y="25"/>
                      <a:pt x="11" y="34"/>
                      <a:pt x="20" y="37"/>
                    </a:cubicBezTo>
                    <a:cubicBezTo>
                      <a:pt x="36" y="49"/>
                      <a:pt x="52" y="51"/>
                      <a:pt x="72" y="55"/>
                    </a:cubicBezTo>
                    <a:cubicBezTo>
                      <a:pt x="86" y="52"/>
                      <a:pt x="88" y="51"/>
                      <a:pt x="104" y="53"/>
                    </a:cubicBezTo>
                    <a:cubicBezTo>
                      <a:pt x="112" y="49"/>
                      <a:pt x="130" y="45"/>
                      <a:pt x="130" y="45"/>
                    </a:cubicBezTo>
                    <a:cubicBezTo>
                      <a:pt x="145" y="46"/>
                      <a:pt x="154" y="48"/>
                      <a:pt x="168" y="51"/>
                    </a:cubicBezTo>
                    <a:cubicBezTo>
                      <a:pt x="181" y="64"/>
                      <a:pt x="178" y="57"/>
                      <a:pt x="182" y="69"/>
                    </a:cubicBezTo>
                    <a:cubicBezTo>
                      <a:pt x="176" y="95"/>
                      <a:pt x="157" y="82"/>
                      <a:pt x="128" y="81"/>
                    </a:cubicBezTo>
                    <a:cubicBezTo>
                      <a:pt x="102" y="73"/>
                      <a:pt x="95" y="74"/>
                      <a:pt x="68" y="79"/>
                    </a:cubicBezTo>
                    <a:cubicBezTo>
                      <a:pt x="48" y="76"/>
                      <a:pt x="29" y="78"/>
                      <a:pt x="10" y="83"/>
                    </a:cubicBezTo>
                    <a:cubicBezTo>
                      <a:pt x="4" y="86"/>
                      <a:pt x="0" y="99"/>
                      <a:pt x="0" y="99"/>
                    </a:cubicBezTo>
                    <a:cubicBezTo>
                      <a:pt x="11" y="132"/>
                      <a:pt x="44" y="127"/>
                      <a:pt x="76" y="129"/>
                    </a:cubicBezTo>
                    <a:cubicBezTo>
                      <a:pt x="97" y="134"/>
                      <a:pt x="86" y="132"/>
                      <a:pt x="108" y="135"/>
                    </a:cubicBezTo>
                    <a:cubicBezTo>
                      <a:pt x="120" y="130"/>
                      <a:pt x="131" y="129"/>
                      <a:pt x="144" y="125"/>
                    </a:cubicBezTo>
                    <a:cubicBezTo>
                      <a:pt x="149" y="126"/>
                      <a:pt x="154" y="127"/>
                      <a:pt x="160" y="129"/>
                    </a:cubicBezTo>
                    <a:cubicBezTo>
                      <a:pt x="164" y="130"/>
                      <a:pt x="172" y="133"/>
                      <a:pt x="172" y="133"/>
                    </a:cubicBezTo>
                    <a:cubicBezTo>
                      <a:pt x="175" y="136"/>
                      <a:pt x="179" y="139"/>
                      <a:pt x="182" y="145"/>
                    </a:cubicBezTo>
                    <a:cubicBezTo>
                      <a:pt x="183" y="148"/>
                      <a:pt x="186" y="157"/>
                      <a:pt x="186" y="157"/>
                    </a:cubicBezTo>
                    <a:cubicBezTo>
                      <a:pt x="164" y="171"/>
                      <a:pt x="146" y="175"/>
                      <a:pt x="120" y="179"/>
                    </a:cubicBezTo>
                    <a:cubicBezTo>
                      <a:pt x="100" y="176"/>
                      <a:pt x="83" y="172"/>
                      <a:pt x="64" y="171"/>
                    </a:cubicBezTo>
                    <a:cubicBezTo>
                      <a:pt x="52" y="173"/>
                      <a:pt x="58" y="173"/>
                      <a:pt x="44" y="173"/>
                    </a:cubicBezTo>
                  </a:path>
                </a:pathLst>
              </a:custGeom>
              <a:noFill/>
              <a:ln w="28575" cap="flat" cmpd="sng">
                <a:solidFill>
                  <a:srgbClr val="80808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59" name="Rectangle 354"/>
              <p:cNvSpPr>
                <a:spLocks noChangeArrowheads="1"/>
              </p:cNvSpPr>
              <p:nvPr/>
            </p:nvSpPr>
            <p:spPr bwMode="auto">
              <a:xfrm rot="-1544849">
                <a:off x="1068" y="2993"/>
                <a:ext cx="59" cy="121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</p:grpSp>
        <p:grpSp>
          <p:nvGrpSpPr>
            <p:cNvPr id="60476" name="Group 355"/>
            <p:cNvGrpSpPr>
              <a:grpSpLocks/>
            </p:cNvGrpSpPr>
            <p:nvPr/>
          </p:nvGrpSpPr>
          <p:grpSpPr bwMode="auto">
            <a:xfrm rot="-1279917">
              <a:off x="1248" y="2064"/>
              <a:ext cx="473" cy="356"/>
              <a:chOff x="459" y="852"/>
              <a:chExt cx="473" cy="356"/>
            </a:xfrm>
          </p:grpSpPr>
          <p:sp>
            <p:nvSpPr>
              <p:cNvPr id="9246" name="AutoShape 356"/>
              <p:cNvSpPr>
                <a:spLocks noChangeArrowheads="1"/>
              </p:cNvSpPr>
              <p:nvPr/>
            </p:nvSpPr>
            <p:spPr bwMode="auto">
              <a:xfrm rot="-5400000">
                <a:off x="577" y="868"/>
                <a:ext cx="236" cy="204"/>
              </a:xfrm>
              <a:prstGeom prst="hexagon">
                <a:avLst>
                  <a:gd name="adj" fmla="val 28922"/>
                  <a:gd name="vf" fmla="val 115470"/>
                </a:avLst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9247" name="Freeform 357"/>
              <p:cNvSpPr>
                <a:spLocks/>
              </p:cNvSpPr>
              <p:nvPr/>
            </p:nvSpPr>
            <p:spPr bwMode="auto">
              <a:xfrm flipH="1">
                <a:off x="559" y="1131"/>
                <a:ext cx="106" cy="77"/>
              </a:xfrm>
              <a:custGeom>
                <a:avLst/>
                <a:gdLst>
                  <a:gd name="T0" fmla="*/ 0 w 256"/>
                  <a:gd name="T1" fmla="*/ 51 h 94"/>
                  <a:gd name="T2" fmla="*/ 19 w 256"/>
                  <a:gd name="T3" fmla="*/ 0 h 94"/>
                  <a:gd name="T4" fmla="*/ 44 w 256"/>
                  <a:gd name="T5" fmla="*/ 63 h 9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94">
                    <a:moveTo>
                      <a:pt x="0" y="76"/>
                    </a:moveTo>
                    <a:lnTo>
                      <a:pt x="110" y="0"/>
                    </a:lnTo>
                    <a:lnTo>
                      <a:pt x="256" y="94"/>
                    </a:lnTo>
                  </a:path>
                </a:pathLst>
              </a:custGeom>
              <a:noFill/>
              <a:ln w="2857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48" name="Freeform 358"/>
              <p:cNvSpPr>
                <a:spLocks/>
              </p:cNvSpPr>
              <p:nvPr/>
            </p:nvSpPr>
            <p:spPr bwMode="auto">
              <a:xfrm>
                <a:off x="723" y="1131"/>
                <a:ext cx="106" cy="77"/>
              </a:xfrm>
              <a:custGeom>
                <a:avLst/>
                <a:gdLst>
                  <a:gd name="T0" fmla="*/ 0 w 256"/>
                  <a:gd name="T1" fmla="*/ 51 h 94"/>
                  <a:gd name="T2" fmla="*/ 19 w 256"/>
                  <a:gd name="T3" fmla="*/ 0 h 94"/>
                  <a:gd name="T4" fmla="*/ 44 w 256"/>
                  <a:gd name="T5" fmla="*/ 63 h 9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94">
                    <a:moveTo>
                      <a:pt x="0" y="76"/>
                    </a:moveTo>
                    <a:lnTo>
                      <a:pt x="110" y="0"/>
                    </a:lnTo>
                    <a:lnTo>
                      <a:pt x="256" y="94"/>
                    </a:lnTo>
                  </a:path>
                </a:pathLst>
              </a:custGeom>
              <a:noFill/>
              <a:ln w="2857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49" name="Freeform 359"/>
              <p:cNvSpPr>
                <a:spLocks/>
              </p:cNvSpPr>
              <p:nvPr/>
            </p:nvSpPr>
            <p:spPr bwMode="auto">
              <a:xfrm flipH="1">
                <a:off x="459" y="1131"/>
                <a:ext cx="209" cy="77"/>
              </a:xfrm>
              <a:custGeom>
                <a:avLst/>
                <a:gdLst>
                  <a:gd name="T0" fmla="*/ 0 w 256"/>
                  <a:gd name="T1" fmla="*/ 51 h 94"/>
                  <a:gd name="T2" fmla="*/ 73 w 256"/>
                  <a:gd name="T3" fmla="*/ 0 h 94"/>
                  <a:gd name="T4" fmla="*/ 171 w 256"/>
                  <a:gd name="T5" fmla="*/ 63 h 9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94">
                    <a:moveTo>
                      <a:pt x="0" y="76"/>
                    </a:moveTo>
                    <a:lnTo>
                      <a:pt x="110" y="0"/>
                    </a:lnTo>
                    <a:lnTo>
                      <a:pt x="256" y="94"/>
                    </a:lnTo>
                  </a:path>
                </a:pathLst>
              </a:custGeom>
              <a:noFill/>
              <a:ln w="2857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50" name="Freeform 360"/>
              <p:cNvSpPr>
                <a:spLocks/>
              </p:cNvSpPr>
              <p:nvPr/>
            </p:nvSpPr>
            <p:spPr bwMode="auto">
              <a:xfrm>
                <a:off x="723" y="1131"/>
                <a:ext cx="209" cy="77"/>
              </a:xfrm>
              <a:custGeom>
                <a:avLst/>
                <a:gdLst>
                  <a:gd name="T0" fmla="*/ 0 w 256"/>
                  <a:gd name="T1" fmla="*/ 51 h 94"/>
                  <a:gd name="T2" fmla="*/ 73 w 256"/>
                  <a:gd name="T3" fmla="*/ 0 h 94"/>
                  <a:gd name="T4" fmla="*/ 171 w 256"/>
                  <a:gd name="T5" fmla="*/ 63 h 9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94">
                    <a:moveTo>
                      <a:pt x="0" y="76"/>
                    </a:moveTo>
                    <a:lnTo>
                      <a:pt x="110" y="0"/>
                    </a:lnTo>
                    <a:lnTo>
                      <a:pt x="256" y="94"/>
                    </a:lnTo>
                  </a:path>
                </a:pathLst>
              </a:custGeom>
              <a:noFill/>
              <a:ln w="2857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51" name="Freeform 361"/>
              <p:cNvSpPr>
                <a:spLocks/>
              </p:cNvSpPr>
              <p:nvPr/>
            </p:nvSpPr>
            <p:spPr bwMode="auto">
              <a:xfrm>
                <a:off x="608" y="902"/>
                <a:ext cx="152" cy="147"/>
              </a:xfrm>
              <a:custGeom>
                <a:avLst/>
                <a:gdLst>
                  <a:gd name="T0" fmla="*/ 124 w 186"/>
                  <a:gd name="T1" fmla="*/ 6 h 179"/>
                  <a:gd name="T2" fmla="*/ 111 w 186"/>
                  <a:gd name="T3" fmla="*/ 5 h 179"/>
                  <a:gd name="T4" fmla="*/ 56 w 186"/>
                  <a:gd name="T5" fmla="*/ 3 h 179"/>
                  <a:gd name="T6" fmla="*/ 23 w 186"/>
                  <a:gd name="T7" fmla="*/ 2 h 179"/>
                  <a:gd name="T8" fmla="*/ 11 w 186"/>
                  <a:gd name="T9" fmla="*/ 9 h 179"/>
                  <a:gd name="T10" fmla="*/ 7 w 186"/>
                  <a:gd name="T11" fmla="*/ 11 h 179"/>
                  <a:gd name="T12" fmla="*/ 13 w 186"/>
                  <a:gd name="T13" fmla="*/ 25 h 179"/>
                  <a:gd name="T14" fmla="*/ 48 w 186"/>
                  <a:gd name="T15" fmla="*/ 37 h 179"/>
                  <a:gd name="T16" fmla="*/ 69 w 186"/>
                  <a:gd name="T17" fmla="*/ 36 h 179"/>
                  <a:gd name="T18" fmla="*/ 87 w 186"/>
                  <a:gd name="T19" fmla="*/ 30 h 179"/>
                  <a:gd name="T20" fmla="*/ 112 w 186"/>
                  <a:gd name="T21" fmla="*/ 34 h 179"/>
                  <a:gd name="T22" fmla="*/ 122 w 186"/>
                  <a:gd name="T23" fmla="*/ 47 h 179"/>
                  <a:gd name="T24" fmla="*/ 86 w 186"/>
                  <a:gd name="T25" fmla="*/ 55 h 179"/>
                  <a:gd name="T26" fmla="*/ 46 w 186"/>
                  <a:gd name="T27" fmla="*/ 53 h 179"/>
                  <a:gd name="T28" fmla="*/ 7 w 186"/>
                  <a:gd name="T29" fmla="*/ 56 h 179"/>
                  <a:gd name="T30" fmla="*/ 0 w 186"/>
                  <a:gd name="T31" fmla="*/ 67 h 179"/>
                  <a:gd name="T32" fmla="*/ 51 w 186"/>
                  <a:gd name="T33" fmla="*/ 87 h 179"/>
                  <a:gd name="T34" fmla="*/ 72 w 186"/>
                  <a:gd name="T35" fmla="*/ 91 h 179"/>
                  <a:gd name="T36" fmla="*/ 96 w 186"/>
                  <a:gd name="T37" fmla="*/ 85 h 179"/>
                  <a:gd name="T38" fmla="*/ 107 w 186"/>
                  <a:gd name="T39" fmla="*/ 87 h 179"/>
                  <a:gd name="T40" fmla="*/ 115 w 186"/>
                  <a:gd name="T41" fmla="*/ 90 h 179"/>
                  <a:gd name="T42" fmla="*/ 122 w 186"/>
                  <a:gd name="T43" fmla="*/ 98 h 179"/>
                  <a:gd name="T44" fmla="*/ 124 w 186"/>
                  <a:gd name="T45" fmla="*/ 106 h 179"/>
                  <a:gd name="T46" fmla="*/ 80 w 186"/>
                  <a:gd name="T47" fmla="*/ 121 h 179"/>
                  <a:gd name="T48" fmla="*/ 42 w 186"/>
                  <a:gd name="T49" fmla="*/ 115 h 179"/>
                  <a:gd name="T50" fmla="*/ 29 w 186"/>
                  <a:gd name="T51" fmla="*/ 117 h 179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86" h="179">
                    <a:moveTo>
                      <a:pt x="186" y="9"/>
                    </a:moveTo>
                    <a:cubicBezTo>
                      <a:pt x="171" y="4"/>
                      <a:pt x="178" y="3"/>
                      <a:pt x="166" y="7"/>
                    </a:cubicBezTo>
                    <a:cubicBezTo>
                      <a:pt x="137" y="5"/>
                      <a:pt x="112" y="6"/>
                      <a:pt x="84" y="5"/>
                    </a:cubicBezTo>
                    <a:cubicBezTo>
                      <a:pt x="66" y="3"/>
                      <a:pt x="51" y="0"/>
                      <a:pt x="34" y="3"/>
                    </a:cubicBezTo>
                    <a:cubicBezTo>
                      <a:pt x="23" y="6"/>
                      <a:pt x="29" y="3"/>
                      <a:pt x="16" y="13"/>
                    </a:cubicBezTo>
                    <a:cubicBezTo>
                      <a:pt x="14" y="14"/>
                      <a:pt x="10" y="17"/>
                      <a:pt x="10" y="17"/>
                    </a:cubicBezTo>
                    <a:cubicBezTo>
                      <a:pt x="7" y="25"/>
                      <a:pt x="11" y="34"/>
                      <a:pt x="20" y="37"/>
                    </a:cubicBezTo>
                    <a:cubicBezTo>
                      <a:pt x="36" y="49"/>
                      <a:pt x="52" y="51"/>
                      <a:pt x="72" y="55"/>
                    </a:cubicBezTo>
                    <a:cubicBezTo>
                      <a:pt x="86" y="52"/>
                      <a:pt x="88" y="51"/>
                      <a:pt x="104" y="53"/>
                    </a:cubicBezTo>
                    <a:cubicBezTo>
                      <a:pt x="112" y="49"/>
                      <a:pt x="130" y="45"/>
                      <a:pt x="130" y="45"/>
                    </a:cubicBezTo>
                    <a:cubicBezTo>
                      <a:pt x="145" y="46"/>
                      <a:pt x="154" y="48"/>
                      <a:pt x="168" y="51"/>
                    </a:cubicBezTo>
                    <a:cubicBezTo>
                      <a:pt x="181" y="64"/>
                      <a:pt x="178" y="57"/>
                      <a:pt x="182" y="69"/>
                    </a:cubicBezTo>
                    <a:cubicBezTo>
                      <a:pt x="176" y="95"/>
                      <a:pt x="157" y="82"/>
                      <a:pt x="128" y="81"/>
                    </a:cubicBezTo>
                    <a:cubicBezTo>
                      <a:pt x="102" y="73"/>
                      <a:pt x="95" y="74"/>
                      <a:pt x="68" y="79"/>
                    </a:cubicBezTo>
                    <a:cubicBezTo>
                      <a:pt x="48" y="76"/>
                      <a:pt x="29" y="78"/>
                      <a:pt x="10" y="83"/>
                    </a:cubicBezTo>
                    <a:cubicBezTo>
                      <a:pt x="4" y="86"/>
                      <a:pt x="0" y="99"/>
                      <a:pt x="0" y="99"/>
                    </a:cubicBezTo>
                    <a:cubicBezTo>
                      <a:pt x="11" y="132"/>
                      <a:pt x="44" y="127"/>
                      <a:pt x="76" y="129"/>
                    </a:cubicBezTo>
                    <a:cubicBezTo>
                      <a:pt x="97" y="134"/>
                      <a:pt x="86" y="132"/>
                      <a:pt x="108" y="135"/>
                    </a:cubicBezTo>
                    <a:cubicBezTo>
                      <a:pt x="120" y="130"/>
                      <a:pt x="131" y="129"/>
                      <a:pt x="144" y="125"/>
                    </a:cubicBezTo>
                    <a:cubicBezTo>
                      <a:pt x="149" y="126"/>
                      <a:pt x="154" y="127"/>
                      <a:pt x="160" y="129"/>
                    </a:cubicBezTo>
                    <a:cubicBezTo>
                      <a:pt x="164" y="130"/>
                      <a:pt x="172" y="133"/>
                      <a:pt x="172" y="133"/>
                    </a:cubicBezTo>
                    <a:cubicBezTo>
                      <a:pt x="175" y="136"/>
                      <a:pt x="179" y="139"/>
                      <a:pt x="182" y="145"/>
                    </a:cubicBezTo>
                    <a:cubicBezTo>
                      <a:pt x="183" y="148"/>
                      <a:pt x="186" y="157"/>
                      <a:pt x="186" y="157"/>
                    </a:cubicBezTo>
                    <a:cubicBezTo>
                      <a:pt x="164" y="171"/>
                      <a:pt x="146" y="175"/>
                      <a:pt x="120" y="179"/>
                    </a:cubicBezTo>
                    <a:cubicBezTo>
                      <a:pt x="100" y="176"/>
                      <a:pt x="83" y="172"/>
                      <a:pt x="64" y="171"/>
                    </a:cubicBezTo>
                    <a:cubicBezTo>
                      <a:pt x="52" y="173"/>
                      <a:pt x="58" y="173"/>
                      <a:pt x="44" y="173"/>
                    </a:cubicBezTo>
                  </a:path>
                </a:pathLst>
              </a:custGeom>
              <a:noFill/>
              <a:ln w="28575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52" name="Rectangle 362"/>
              <p:cNvSpPr>
                <a:spLocks noChangeArrowheads="1"/>
              </p:cNvSpPr>
              <p:nvPr/>
            </p:nvSpPr>
            <p:spPr bwMode="auto">
              <a:xfrm>
                <a:off x="667" y="1072"/>
                <a:ext cx="59" cy="121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</p:grpSp>
        <p:grpSp>
          <p:nvGrpSpPr>
            <p:cNvPr id="60477" name="Group 363"/>
            <p:cNvGrpSpPr>
              <a:grpSpLocks/>
            </p:cNvGrpSpPr>
            <p:nvPr/>
          </p:nvGrpSpPr>
          <p:grpSpPr bwMode="auto">
            <a:xfrm rot="-1031384">
              <a:off x="240" y="2064"/>
              <a:ext cx="473" cy="356"/>
              <a:chOff x="459" y="852"/>
              <a:chExt cx="473" cy="356"/>
            </a:xfrm>
          </p:grpSpPr>
          <p:sp>
            <p:nvSpPr>
              <p:cNvPr id="9239" name="AutoShape 364"/>
              <p:cNvSpPr>
                <a:spLocks noChangeArrowheads="1"/>
              </p:cNvSpPr>
              <p:nvPr/>
            </p:nvSpPr>
            <p:spPr bwMode="auto">
              <a:xfrm rot="-5400000">
                <a:off x="577" y="868"/>
                <a:ext cx="236" cy="204"/>
              </a:xfrm>
              <a:prstGeom prst="hexagon">
                <a:avLst>
                  <a:gd name="adj" fmla="val 28922"/>
                  <a:gd name="vf" fmla="val 115470"/>
                </a:avLst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9240" name="Freeform 365"/>
              <p:cNvSpPr>
                <a:spLocks/>
              </p:cNvSpPr>
              <p:nvPr/>
            </p:nvSpPr>
            <p:spPr bwMode="auto">
              <a:xfrm flipH="1">
                <a:off x="559" y="1131"/>
                <a:ext cx="106" cy="77"/>
              </a:xfrm>
              <a:custGeom>
                <a:avLst/>
                <a:gdLst>
                  <a:gd name="T0" fmla="*/ 0 w 256"/>
                  <a:gd name="T1" fmla="*/ 51 h 94"/>
                  <a:gd name="T2" fmla="*/ 19 w 256"/>
                  <a:gd name="T3" fmla="*/ 0 h 94"/>
                  <a:gd name="T4" fmla="*/ 44 w 256"/>
                  <a:gd name="T5" fmla="*/ 63 h 9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94">
                    <a:moveTo>
                      <a:pt x="0" y="76"/>
                    </a:moveTo>
                    <a:lnTo>
                      <a:pt x="110" y="0"/>
                    </a:lnTo>
                    <a:lnTo>
                      <a:pt x="256" y="94"/>
                    </a:lnTo>
                  </a:path>
                </a:pathLst>
              </a:custGeom>
              <a:noFill/>
              <a:ln w="2857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41" name="Freeform 366"/>
              <p:cNvSpPr>
                <a:spLocks/>
              </p:cNvSpPr>
              <p:nvPr/>
            </p:nvSpPr>
            <p:spPr bwMode="auto">
              <a:xfrm>
                <a:off x="723" y="1131"/>
                <a:ext cx="106" cy="77"/>
              </a:xfrm>
              <a:custGeom>
                <a:avLst/>
                <a:gdLst>
                  <a:gd name="T0" fmla="*/ 0 w 256"/>
                  <a:gd name="T1" fmla="*/ 51 h 94"/>
                  <a:gd name="T2" fmla="*/ 19 w 256"/>
                  <a:gd name="T3" fmla="*/ 0 h 94"/>
                  <a:gd name="T4" fmla="*/ 44 w 256"/>
                  <a:gd name="T5" fmla="*/ 63 h 9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94">
                    <a:moveTo>
                      <a:pt x="0" y="76"/>
                    </a:moveTo>
                    <a:lnTo>
                      <a:pt x="110" y="0"/>
                    </a:lnTo>
                    <a:lnTo>
                      <a:pt x="256" y="94"/>
                    </a:lnTo>
                  </a:path>
                </a:pathLst>
              </a:custGeom>
              <a:noFill/>
              <a:ln w="2857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42" name="Freeform 367"/>
              <p:cNvSpPr>
                <a:spLocks/>
              </p:cNvSpPr>
              <p:nvPr/>
            </p:nvSpPr>
            <p:spPr bwMode="auto">
              <a:xfrm flipH="1">
                <a:off x="459" y="1131"/>
                <a:ext cx="209" cy="77"/>
              </a:xfrm>
              <a:custGeom>
                <a:avLst/>
                <a:gdLst>
                  <a:gd name="T0" fmla="*/ 0 w 256"/>
                  <a:gd name="T1" fmla="*/ 51 h 94"/>
                  <a:gd name="T2" fmla="*/ 73 w 256"/>
                  <a:gd name="T3" fmla="*/ 0 h 94"/>
                  <a:gd name="T4" fmla="*/ 171 w 256"/>
                  <a:gd name="T5" fmla="*/ 63 h 9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94">
                    <a:moveTo>
                      <a:pt x="0" y="76"/>
                    </a:moveTo>
                    <a:lnTo>
                      <a:pt x="110" y="0"/>
                    </a:lnTo>
                    <a:lnTo>
                      <a:pt x="256" y="94"/>
                    </a:lnTo>
                  </a:path>
                </a:pathLst>
              </a:custGeom>
              <a:noFill/>
              <a:ln w="2857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43" name="Freeform 368"/>
              <p:cNvSpPr>
                <a:spLocks/>
              </p:cNvSpPr>
              <p:nvPr/>
            </p:nvSpPr>
            <p:spPr bwMode="auto">
              <a:xfrm>
                <a:off x="723" y="1131"/>
                <a:ext cx="209" cy="77"/>
              </a:xfrm>
              <a:custGeom>
                <a:avLst/>
                <a:gdLst>
                  <a:gd name="T0" fmla="*/ 0 w 256"/>
                  <a:gd name="T1" fmla="*/ 51 h 94"/>
                  <a:gd name="T2" fmla="*/ 73 w 256"/>
                  <a:gd name="T3" fmla="*/ 0 h 94"/>
                  <a:gd name="T4" fmla="*/ 171 w 256"/>
                  <a:gd name="T5" fmla="*/ 63 h 9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94">
                    <a:moveTo>
                      <a:pt x="0" y="76"/>
                    </a:moveTo>
                    <a:lnTo>
                      <a:pt x="110" y="0"/>
                    </a:lnTo>
                    <a:lnTo>
                      <a:pt x="256" y="94"/>
                    </a:lnTo>
                  </a:path>
                </a:pathLst>
              </a:custGeom>
              <a:noFill/>
              <a:ln w="2857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44" name="Freeform 369"/>
              <p:cNvSpPr>
                <a:spLocks/>
              </p:cNvSpPr>
              <p:nvPr/>
            </p:nvSpPr>
            <p:spPr bwMode="auto">
              <a:xfrm>
                <a:off x="608" y="902"/>
                <a:ext cx="152" cy="147"/>
              </a:xfrm>
              <a:custGeom>
                <a:avLst/>
                <a:gdLst>
                  <a:gd name="T0" fmla="*/ 124 w 186"/>
                  <a:gd name="T1" fmla="*/ 6 h 179"/>
                  <a:gd name="T2" fmla="*/ 111 w 186"/>
                  <a:gd name="T3" fmla="*/ 5 h 179"/>
                  <a:gd name="T4" fmla="*/ 56 w 186"/>
                  <a:gd name="T5" fmla="*/ 3 h 179"/>
                  <a:gd name="T6" fmla="*/ 23 w 186"/>
                  <a:gd name="T7" fmla="*/ 2 h 179"/>
                  <a:gd name="T8" fmla="*/ 11 w 186"/>
                  <a:gd name="T9" fmla="*/ 9 h 179"/>
                  <a:gd name="T10" fmla="*/ 7 w 186"/>
                  <a:gd name="T11" fmla="*/ 11 h 179"/>
                  <a:gd name="T12" fmla="*/ 13 w 186"/>
                  <a:gd name="T13" fmla="*/ 25 h 179"/>
                  <a:gd name="T14" fmla="*/ 48 w 186"/>
                  <a:gd name="T15" fmla="*/ 37 h 179"/>
                  <a:gd name="T16" fmla="*/ 69 w 186"/>
                  <a:gd name="T17" fmla="*/ 36 h 179"/>
                  <a:gd name="T18" fmla="*/ 87 w 186"/>
                  <a:gd name="T19" fmla="*/ 30 h 179"/>
                  <a:gd name="T20" fmla="*/ 112 w 186"/>
                  <a:gd name="T21" fmla="*/ 34 h 179"/>
                  <a:gd name="T22" fmla="*/ 122 w 186"/>
                  <a:gd name="T23" fmla="*/ 47 h 179"/>
                  <a:gd name="T24" fmla="*/ 86 w 186"/>
                  <a:gd name="T25" fmla="*/ 55 h 179"/>
                  <a:gd name="T26" fmla="*/ 46 w 186"/>
                  <a:gd name="T27" fmla="*/ 53 h 179"/>
                  <a:gd name="T28" fmla="*/ 7 w 186"/>
                  <a:gd name="T29" fmla="*/ 56 h 179"/>
                  <a:gd name="T30" fmla="*/ 0 w 186"/>
                  <a:gd name="T31" fmla="*/ 67 h 179"/>
                  <a:gd name="T32" fmla="*/ 51 w 186"/>
                  <a:gd name="T33" fmla="*/ 87 h 179"/>
                  <a:gd name="T34" fmla="*/ 72 w 186"/>
                  <a:gd name="T35" fmla="*/ 91 h 179"/>
                  <a:gd name="T36" fmla="*/ 96 w 186"/>
                  <a:gd name="T37" fmla="*/ 85 h 179"/>
                  <a:gd name="T38" fmla="*/ 107 w 186"/>
                  <a:gd name="T39" fmla="*/ 87 h 179"/>
                  <a:gd name="T40" fmla="*/ 115 w 186"/>
                  <a:gd name="T41" fmla="*/ 90 h 179"/>
                  <a:gd name="T42" fmla="*/ 122 w 186"/>
                  <a:gd name="T43" fmla="*/ 98 h 179"/>
                  <a:gd name="T44" fmla="*/ 124 w 186"/>
                  <a:gd name="T45" fmla="*/ 106 h 179"/>
                  <a:gd name="T46" fmla="*/ 80 w 186"/>
                  <a:gd name="T47" fmla="*/ 121 h 179"/>
                  <a:gd name="T48" fmla="*/ 42 w 186"/>
                  <a:gd name="T49" fmla="*/ 115 h 179"/>
                  <a:gd name="T50" fmla="*/ 29 w 186"/>
                  <a:gd name="T51" fmla="*/ 117 h 179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86" h="179">
                    <a:moveTo>
                      <a:pt x="186" y="9"/>
                    </a:moveTo>
                    <a:cubicBezTo>
                      <a:pt x="171" y="4"/>
                      <a:pt x="178" y="3"/>
                      <a:pt x="166" y="7"/>
                    </a:cubicBezTo>
                    <a:cubicBezTo>
                      <a:pt x="137" y="5"/>
                      <a:pt x="112" y="6"/>
                      <a:pt x="84" y="5"/>
                    </a:cubicBezTo>
                    <a:cubicBezTo>
                      <a:pt x="66" y="3"/>
                      <a:pt x="51" y="0"/>
                      <a:pt x="34" y="3"/>
                    </a:cubicBezTo>
                    <a:cubicBezTo>
                      <a:pt x="23" y="6"/>
                      <a:pt x="29" y="3"/>
                      <a:pt x="16" y="13"/>
                    </a:cubicBezTo>
                    <a:cubicBezTo>
                      <a:pt x="14" y="14"/>
                      <a:pt x="10" y="17"/>
                      <a:pt x="10" y="17"/>
                    </a:cubicBezTo>
                    <a:cubicBezTo>
                      <a:pt x="7" y="25"/>
                      <a:pt x="11" y="34"/>
                      <a:pt x="20" y="37"/>
                    </a:cubicBezTo>
                    <a:cubicBezTo>
                      <a:pt x="36" y="49"/>
                      <a:pt x="52" y="51"/>
                      <a:pt x="72" y="55"/>
                    </a:cubicBezTo>
                    <a:cubicBezTo>
                      <a:pt x="86" y="52"/>
                      <a:pt x="88" y="51"/>
                      <a:pt x="104" y="53"/>
                    </a:cubicBezTo>
                    <a:cubicBezTo>
                      <a:pt x="112" y="49"/>
                      <a:pt x="130" y="45"/>
                      <a:pt x="130" y="45"/>
                    </a:cubicBezTo>
                    <a:cubicBezTo>
                      <a:pt x="145" y="46"/>
                      <a:pt x="154" y="48"/>
                      <a:pt x="168" y="51"/>
                    </a:cubicBezTo>
                    <a:cubicBezTo>
                      <a:pt x="181" y="64"/>
                      <a:pt x="178" y="57"/>
                      <a:pt x="182" y="69"/>
                    </a:cubicBezTo>
                    <a:cubicBezTo>
                      <a:pt x="176" y="95"/>
                      <a:pt x="157" y="82"/>
                      <a:pt x="128" y="81"/>
                    </a:cubicBezTo>
                    <a:cubicBezTo>
                      <a:pt x="102" y="73"/>
                      <a:pt x="95" y="74"/>
                      <a:pt x="68" y="79"/>
                    </a:cubicBezTo>
                    <a:cubicBezTo>
                      <a:pt x="48" y="76"/>
                      <a:pt x="29" y="78"/>
                      <a:pt x="10" y="83"/>
                    </a:cubicBezTo>
                    <a:cubicBezTo>
                      <a:pt x="4" y="86"/>
                      <a:pt x="0" y="99"/>
                      <a:pt x="0" y="99"/>
                    </a:cubicBezTo>
                    <a:cubicBezTo>
                      <a:pt x="11" y="132"/>
                      <a:pt x="44" y="127"/>
                      <a:pt x="76" y="129"/>
                    </a:cubicBezTo>
                    <a:cubicBezTo>
                      <a:pt x="97" y="134"/>
                      <a:pt x="86" y="132"/>
                      <a:pt x="108" y="135"/>
                    </a:cubicBezTo>
                    <a:cubicBezTo>
                      <a:pt x="120" y="130"/>
                      <a:pt x="131" y="129"/>
                      <a:pt x="144" y="125"/>
                    </a:cubicBezTo>
                    <a:cubicBezTo>
                      <a:pt x="149" y="126"/>
                      <a:pt x="154" y="127"/>
                      <a:pt x="160" y="129"/>
                    </a:cubicBezTo>
                    <a:cubicBezTo>
                      <a:pt x="164" y="130"/>
                      <a:pt x="172" y="133"/>
                      <a:pt x="172" y="133"/>
                    </a:cubicBezTo>
                    <a:cubicBezTo>
                      <a:pt x="175" y="136"/>
                      <a:pt x="179" y="139"/>
                      <a:pt x="182" y="145"/>
                    </a:cubicBezTo>
                    <a:cubicBezTo>
                      <a:pt x="183" y="148"/>
                      <a:pt x="186" y="157"/>
                      <a:pt x="186" y="157"/>
                    </a:cubicBezTo>
                    <a:cubicBezTo>
                      <a:pt x="164" y="171"/>
                      <a:pt x="146" y="175"/>
                      <a:pt x="120" y="179"/>
                    </a:cubicBezTo>
                    <a:cubicBezTo>
                      <a:pt x="100" y="176"/>
                      <a:pt x="83" y="172"/>
                      <a:pt x="64" y="171"/>
                    </a:cubicBezTo>
                    <a:cubicBezTo>
                      <a:pt x="52" y="173"/>
                      <a:pt x="58" y="173"/>
                      <a:pt x="44" y="173"/>
                    </a:cubicBezTo>
                  </a:path>
                </a:pathLst>
              </a:custGeom>
              <a:noFill/>
              <a:ln w="28575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45" name="Rectangle 370"/>
              <p:cNvSpPr>
                <a:spLocks noChangeArrowheads="1"/>
              </p:cNvSpPr>
              <p:nvPr/>
            </p:nvSpPr>
            <p:spPr bwMode="auto">
              <a:xfrm>
                <a:off x="667" y="1072"/>
                <a:ext cx="59" cy="121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en-US"/>
              </a:p>
            </p:txBody>
          </p:sp>
        </p:grpSp>
      </p:grpSp>
      <p:sp>
        <p:nvSpPr>
          <p:cNvPr id="340" name="Rounded Rectangle 339"/>
          <p:cNvSpPr/>
          <p:nvPr/>
        </p:nvSpPr>
        <p:spPr>
          <a:xfrm>
            <a:off x="1981200" y="381000"/>
            <a:ext cx="4267200" cy="533400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C00000"/>
                </a:solidFill>
                <a:latin typeface="Monotype Corsiva" pitchFamily="66" charset="0"/>
              </a:rPr>
              <a:t>Transduction: Generalized</a:t>
            </a:r>
            <a:endParaRPr lang="en-US" sz="32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0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0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60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0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0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60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96720" y="718820"/>
            <a:ext cx="528701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Conformations </a:t>
            </a:r>
            <a:r>
              <a:rPr sz="3200" dirty="0"/>
              <a:t>of</a:t>
            </a:r>
            <a:r>
              <a:rPr sz="3200" spc="-40" dirty="0"/>
              <a:t> </a:t>
            </a:r>
            <a:r>
              <a:rPr sz="3200" spc="-5" dirty="0"/>
              <a:t>plasmids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872489" y="1611630"/>
            <a:ext cx="3891279" cy="364871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7145" marR="5080" indent="-5080">
              <a:lnSpc>
                <a:spcPct val="140900"/>
              </a:lnSpc>
              <a:spcBef>
                <a:spcPts val="229"/>
              </a:spcBef>
            </a:pPr>
            <a:r>
              <a:rPr sz="2400" b="1" spc="-5" dirty="0">
                <a:latin typeface="Arial"/>
                <a:cs typeface="Arial"/>
              </a:rPr>
              <a:t>Plasmid </a:t>
            </a:r>
            <a:r>
              <a:rPr sz="2400" b="1" spc="-10" dirty="0">
                <a:latin typeface="Arial"/>
                <a:cs typeface="Arial"/>
              </a:rPr>
              <a:t>DNA </a:t>
            </a:r>
            <a:r>
              <a:rPr sz="2400" b="1" spc="-5" dirty="0">
                <a:latin typeface="Arial"/>
                <a:cs typeface="Arial"/>
              </a:rPr>
              <a:t>may </a:t>
            </a:r>
            <a:r>
              <a:rPr sz="2400" b="1" spc="-10" dirty="0">
                <a:latin typeface="Arial"/>
                <a:cs typeface="Arial"/>
              </a:rPr>
              <a:t>appear  </a:t>
            </a:r>
            <a:r>
              <a:rPr sz="2400" b="1" dirty="0">
                <a:latin typeface="Arial"/>
                <a:cs typeface="Arial"/>
              </a:rPr>
              <a:t>in </a:t>
            </a:r>
            <a:r>
              <a:rPr sz="2400" b="1" spc="-5" dirty="0">
                <a:latin typeface="Arial"/>
                <a:cs typeface="Arial"/>
              </a:rPr>
              <a:t>different conformations,  like, coiled, Supercoiled,  circular </a:t>
            </a:r>
            <a:r>
              <a:rPr sz="2400" b="1" spc="-10" dirty="0">
                <a:latin typeface="Arial"/>
                <a:cs typeface="Arial"/>
              </a:rPr>
              <a:t>and </a:t>
            </a:r>
            <a:r>
              <a:rPr sz="2400" b="1" spc="-5" dirty="0">
                <a:latin typeface="Arial"/>
                <a:cs typeface="Arial"/>
              </a:rPr>
              <a:t>linear, </a:t>
            </a:r>
            <a:r>
              <a:rPr sz="2400" b="1" dirty="0">
                <a:latin typeface="Arial"/>
                <a:cs typeface="Arial"/>
              </a:rPr>
              <a:t>which  (for a </a:t>
            </a:r>
            <a:r>
              <a:rPr sz="2400" b="1" spc="-5" dirty="0">
                <a:latin typeface="Arial"/>
                <a:cs typeface="Arial"/>
              </a:rPr>
              <a:t>given size) run at  different speeds </a:t>
            </a:r>
            <a:r>
              <a:rPr sz="2400" b="1" dirty="0">
                <a:latin typeface="Arial"/>
                <a:cs typeface="Arial"/>
              </a:rPr>
              <a:t>in a </a:t>
            </a:r>
            <a:r>
              <a:rPr sz="2400" b="1" spc="-5" dirty="0">
                <a:latin typeface="Arial"/>
                <a:cs typeface="Arial"/>
              </a:rPr>
              <a:t>gel  during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electrophoresis: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096000" y="2133600"/>
            <a:ext cx="2895600" cy="3733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920230" y="6068059"/>
            <a:ext cx="12280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Supercoiled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8469" y="146430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907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Plasmids are extremely </a:t>
            </a:r>
            <a:r>
              <a:rPr spc="-10" dirty="0"/>
              <a:t>valuable </a:t>
            </a:r>
            <a:r>
              <a:rPr spc="-5" dirty="0"/>
              <a:t>tools in the fields of  molecular </a:t>
            </a:r>
            <a:r>
              <a:rPr spc="-10" dirty="0"/>
              <a:t>biology and </a:t>
            </a:r>
            <a:r>
              <a:rPr spc="-5" dirty="0"/>
              <a:t>genetics, specifically in </a:t>
            </a:r>
            <a:r>
              <a:rPr dirty="0"/>
              <a:t>the </a:t>
            </a:r>
            <a:r>
              <a:rPr spc="-5" dirty="0"/>
              <a:t>area </a:t>
            </a:r>
            <a:r>
              <a:rPr dirty="0"/>
              <a:t>of  </a:t>
            </a:r>
            <a:r>
              <a:rPr spc="-10" dirty="0"/>
              <a:t>genetic engineering </a:t>
            </a:r>
            <a:r>
              <a:rPr spc="-5" dirty="0"/>
              <a:t>where they </a:t>
            </a:r>
            <a:r>
              <a:rPr dirty="0"/>
              <a:t>are commonly </a:t>
            </a:r>
            <a:r>
              <a:rPr spc="-5" dirty="0"/>
              <a:t>used </a:t>
            </a:r>
            <a:r>
              <a:rPr spc="5" dirty="0"/>
              <a:t>to  </a:t>
            </a:r>
            <a:r>
              <a:rPr spc="-5" dirty="0"/>
              <a:t>multiply </a:t>
            </a:r>
            <a:r>
              <a:rPr dirty="0"/>
              <a:t>(make many </a:t>
            </a:r>
            <a:r>
              <a:rPr spc="-5" dirty="0"/>
              <a:t>copies </a:t>
            </a:r>
            <a:r>
              <a:rPr dirty="0"/>
              <a:t>of ) </a:t>
            </a:r>
            <a:r>
              <a:rPr spc="-5" dirty="0"/>
              <a:t>particular </a:t>
            </a:r>
            <a:r>
              <a:rPr spc="-10" dirty="0"/>
              <a:t>genes</a:t>
            </a:r>
            <a:r>
              <a:rPr spc="20" dirty="0"/>
              <a:t> </a:t>
            </a:r>
            <a:r>
              <a:rPr dirty="0"/>
              <a:t>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8469" y="344550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1369" y="3462020"/>
            <a:ext cx="62357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Plasmids in this conditions are called vectors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941829" y="619759"/>
            <a:ext cx="483362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Applications of</a:t>
            </a:r>
            <a:r>
              <a:rPr sz="3200" spc="-55" dirty="0"/>
              <a:t> </a:t>
            </a:r>
            <a:r>
              <a:rPr sz="3200" spc="-5" dirty="0"/>
              <a:t>plasmids</a:t>
            </a:r>
            <a:endParaRPr sz="3200"/>
          </a:p>
        </p:txBody>
      </p:sp>
      <p:sp>
        <p:nvSpPr>
          <p:cNvPr id="7" name="object 7"/>
          <p:cNvSpPr/>
          <p:nvPr/>
        </p:nvSpPr>
        <p:spPr>
          <a:xfrm>
            <a:off x="2133600" y="3962400"/>
            <a:ext cx="5410200" cy="2667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4450" y="497840"/>
            <a:ext cx="397002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2029460" algn="l"/>
              </a:tabLst>
            </a:pPr>
            <a:r>
              <a:rPr lang="en-US" sz="4400" b="0" spc="-5" dirty="0" smtClean="0"/>
              <a:t>P</a:t>
            </a:r>
            <a:r>
              <a:rPr sz="4400" b="0" spc="-5" smtClean="0">
                <a:latin typeface="Arial"/>
                <a:cs typeface="Arial"/>
              </a:rPr>
              <a:t>lasmid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669" y="1917700"/>
            <a:ext cx="16827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9600" y="1676400"/>
            <a:ext cx="7880984" cy="116332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indent="111760" algn="just">
              <a:lnSpc>
                <a:spcPct val="102800"/>
              </a:lnSpc>
              <a:spcBef>
                <a:spcPts val="180"/>
              </a:spcBef>
            </a:pPr>
            <a:r>
              <a:rPr sz="2400" b="1" spc="-5" dirty="0">
                <a:latin typeface="Arial"/>
                <a:cs typeface="Arial"/>
              </a:rPr>
              <a:t>Plasmid </a:t>
            </a:r>
            <a:r>
              <a:rPr sz="2400" spc="-5" dirty="0">
                <a:latin typeface="Arial"/>
                <a:cs typeface="Arial"/>
              </a:rPr>
              <a:t>is an extra </a:t>
            </a:r>
            <a:r>
              <a:rPr sz="2400" dirty="0">
                <a:latin typeface="Arial"/>
                <a:cs typeface="Arial"/>
              </a:rPr>
              <a:t>chromosomal </a:t>
            </a:r>
            <a:r>
              <a:rPr sz="2400" spc="-10" dirty="0">
                <a:latin typeface="Arial"/>
                <a:cs typeface="Arial"/>
              </a:rPr>
              <a:t>DNA </a:t>
            </a:r>
            <a:r>
              <a:rPr sz="2400" spc="-5" dirty="0">
                <a:latin typeface="Arial"/>
                <a:cs typeface="Arial"/>
              </a:rPr>
              <a:t>molecule which  </a:t>
            </a:r>
            <a:r>
              <a:rPr sz="2400" spc="-10" dirty="0">
                <a:latin typeface="Arial"/>
                <a:cs typeface="Arial"/>
              </a:rPr>
              <a:t>is capable </a:t>
            </a:r>
            <a:r>
              <a:rPr sz="2400" spc="-5" dirty="0">
                <a:latin typeface="Arial"/>
                <a:cs typeface="Arial"/>
              </a:rPr>
              <a:t>of replicating </a:t>
            </a:r>
            <a:r>
              <a:rPr sz="2400" spc="-10" dirty="0">
                <a:latin typeface="Arial"/>
                <a:cs typeface="Arial"/>
              </a:rPr>
              <a:t>independently </a:t>
            </a:r>
            <a:r>
              <a:rPr sz="2400" spc="-5" dirty="0">
                <a:latin typeface="Arial"/>
                <a:cs typeface="Arial"/>
              </a:rPr>
              <a:t>from the  </a:t>
            </a:r>
            <a:r>
              <a:rPr sz="2400" dirty="0">
                <a:latin typeface="Arial"/>
                <a:cs typeface="Arial"/>
              </a:rPr>
              <a:t>chromosomal</a:t>
            </a:r>
            <a:r>
              <a:rPr sz="2400" spc="-10" dirty="0">
                <a:latin typeface="Arial"/>
                <a:cs typeface="Arial"/>
              </a:rPr>
              <a:t> DNA.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76400" y="3352800"/>
            <a:ext cx="6287297" cy="3124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39192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/>
              <a:t>They </a:t>
            </a:r>
            <a:r>
              <a:rPr sz="2400" spc="-5" dirty="0"/>
              <a:t>play </a:t>
            </a:r>
            <a:r>
              <a:rPr sz="2400" dirty="0"/>
              <a:t>a </a:t>
            </a:r>
            <a:r>
              <a:rPr sz="2400" spc="-5" dirty="0"/>
              <a:t>critical </a:t>
            </a:r>
            <a:r>
              <a:rPr sz="2400" dirty="0"/>
              <a:t>role in</a:t>
            </a:r>
            <a:r>
              <a:rPr sz="2400" spc="-50" dirty="0"/>
              <a:t> </a:t>
            </a:r>
            <a:r>
              <a:rPr sz="2400" b="0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5800" y="762000"/>
            <a:ext cx="7672705" cy="2716769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88900" marR="5080" lvl="1" algn="just">
              <a:lnSpc>
                <a:spcPct val="100000"/>
              </a:lnSpc>
              <a:spcBef>
                <a:spcPts val="5"/>
              </a:spcBef>
              <a:buClr>
                <a:srgbClr val="6F2F9F"/>
              </a:buClr>
              <a:buSzPct val="96428"/>
              <a:buFont typeface="Wingdings"/>
              <a:buChar char=""/>
              <a:tabLst>
                <a:tab pos="406400" algn="l"/>
              </a:tabLst>
            </a:pPr>
            <a:r>
              <a:rPr sz="3600" spc="5415" baseline="5787" dirty="0">
                <a:latin typeface="OpenSymbol"/>
                <a:cs typeface="OpenSymbol"/>
              </a:rPr>
              <a:t></a:t>
            </a:r>
            <a:r>
              <a:rPr sz="3600" spc="30" baseline="5787" dirty="0">
                <a:latin typeface="OpenSymbol"/>
                <a:cs typeface="OpenSymbol"/>
              </a:rPr>
              <a:t> </a:t>
            </a:r>
            <a:r>
              <a:rPr sz="2400" spc="-5" dirty="0">
                <a:latin typeface="Arial"/>
                <a:cs typeface="Arial"/>
              </a:rPr>
              <a:t>gene </a:t>
            </a:r>
            <a:r>
              <a:rPr sz="2400" spc="-10" dirty="0">
                <a:latin typeface="Arial"/>
                <a:cs typeface="Arial"/>
              </a:rPr>
              <a:t>cloning, </a:t>
            </a:r>
            <a:r>
              <a:rPr sz="2400" spc="-5" dirty="0">
                <a:latin typeface="Arial"/>
                <a:cs typeface="Arial"/>
              </a:rPr>
              <a:t>recombinant protein production </a:t>
            </a:r>
            <a:r>
              <a:rPr sz="2400" spc="-175" dirty="0">
                <a:latin typeface="Arial"/>
                <a:cs typeface="Arial"/>
              </a:rPr>
              <a:t>(e.g</a:t>
            </a:r>
            <a:r>
              <a:rPr sz="2400" i="1" spc="-175" dirty="0">
                <a:latin typeface="Arial"/>
                <a:cs typeface="Arial"/>
              </a:rPr>
              <a:t>.,  </a:t>
            </a:r>
            <a:r>
              <a:rPr sz="2400" spc="-5" dirty="0">
                <a:latin typeface="Arial"/>
                <a:cs typeface="Arial"/>
              </a:rPr>
              <a:t>of human </a:t>
            </a:r>
            <a:r>
              <a:rPr sz="2400" spc="-5">
                <a:latin typeface="Arial"/>
                <a:cs typeface="Arial"/>
              </a:rPr>
              <a:t>insulin</a:t>
            </a:r>
            <a:r>
              <a:rPr sz="2400" spc="-5" smtClean="0">
                <a:latin typeface="Arial"/>
                <a:cs typeface="Arial"/>
              </a:rPr>
              <a:t>).</a:t>
            </a:r>
            <a:r>
              <a:rPr lang="en-US" sz="2400" spc="-5" dirty="0" smtClean="0">
                <a:latin typeface="Arial"/>
                <a:cs typeface="Arial"/>
              </a:rPr>
              <a:t> </a:t>
            </a:r>
            <a:r>
              <a:rPr lang="en-IN" sz="2400" spc="-5" dirty="0" smtClean="0">
                <a:latin typeface="Arial"/>
                <a:cs typeface="Arial"/>
              </a:rPr>
              <a:t>Another major </a:t>
            </a:r>
            <a:r>
              <a:rPr lang="en-IN" sz="2400" dirty="0" smtClean="0">
                <a:latin typeface="Arial"/>
                <a:cs typeface="Arial"/>
              </a:rPr>
              <a:t>use of </a:t>
            </a:r>
            <a:r>
              <a:rPr lang="en-IN" sz="2400" spc="-5" dirty="0" smtClean="0">
                <a:latin typeface="Arial"/>
                <a:cs typeface="Arial"/>
              </a:rPr>
              <a:t>plasmids is to </a:t>
            </a:r>
            <a:r>
              <a:rPr lang="en-IN" sz="2400" dirty="0" smtClean="0">
                <a:latin typeface="Arial"/>
                <a:cs typeface="Arial"/>
              </a:rPr>
              <a:t>make  large amounts </a:t>
            </a:r>
            <a:r>
              <a:rPr lang="en-IN" sz="2400" spc="-5" dirty="0" smtClean="0">
                <a:latin typeface="Arial"/>
                <a:cs typeface="Arial"/>
              </a:rPr>
              <a:t>of </a:t>
            </a:r>
            <a:r>
              <a:rPr lang="en-IN" sz="2400" dirty="0" smtClean="0">
                <a:latin typeface="Arial"/>
                <a:cs typeface="Arial"/>
              </a:rPr>
              <a:t>proteins. </a:t>
            </a:r>
            <a:r>
              <a:rPr lang="en-IN" sz="2400" spc="-5" dirty="0" smtClean="0">
                <a:latin typeface="Arial"/>
                <a:cs typeface="Arial"/>
              </a:rPr>
              <a:t>In this </a:t>
            </a:r>
            <a:r>
              <a:rPr lang="en-IN" sz="2400" dirty="0" smtClean="0">
                <a:latin typeface="Arial"/>
                <a:cs typeface="Arial"/>
              </a:rPr>
              <a:t>case,  researchers grow bacteria containing </a:t>
            </a:r>
            <a:r>
              <a:rPr lang="en-IN" sz="2400" spc="-5" dirty="0" smtClean="0">
                <a:latin typeface="Arial"/>
                <a:cs typeface="Arial"/>
              </a:rPr>
              <a:t>a plasmid  </a:t>
            </a:r>
            <a:r>
              <a:rPr lang="en-IN" sz="2400" dirty="0" err="1" smtClean="0">
                <a:latin typeface="Arial"/>
                <a:cs typeface="Arial"/>
              </a:rPr>
              <a:t>harboring</a:t>
            </a:r>
            <a:r>
              <a:rPr lang="en-IN" sz="2400" dirty="0" smtClean="0">
                <a:latin typeface="Arial"/>
                <a:cs typeface="Arial"/>
              </a:rPr>
              <a:t> </a:t>
            </a:r>
            <a:r>
              <a:rPr lang="en-IN" sz="2400" spc="-5" dirty="0" smtClean="0">
                <a:latin typeface="Arial"/>
                <a:cs typeface="Arial"/>
              </a:rPr>
              <a:t>the gene </a:t>
            </a:r>
            <a:r>
              <a:rPr lang="en-IN" sz="2400" dirty="0" smtClean="0">
                <a:latin typeface="Arial"/>
                <a:cs typeface="Arial"/>
              </a:rPr>
              <a:t>of</a:t>
            </a:r>
            <a:r>
              <a:rPr lang="en-IN" sz="2400" spc="30" dirty="0" smtClean="0">
                <a:latin typeface="Arial"/>
                <a:cs typeface="Arial"/>
              </a:rPr>
              <a:t> </a:t>
            </a:r>
            <a:r>
              <a:rPr lang="en-IN" sz="2400" dirty="0" smtClean="0">
                <a:latin typeface="Arial"/>
                <a:cs typeface="Arial"/>
              </a:rPr>
              <a:t>interest.</a:t>
            </a:r>
          </a:p>
          <a:p>
            <a:pPr marL="88900" algn="just">
              <a:lnSpc>
                <a:spcPct val="100000"/>
              </a:lnSpc>
              <a:spcBef>
                <a:spcPts val="5"/>
              </a:spcBef>
            </a:pPr>
            <a:r>
              <a:rPr lang="en-IN" sz="2400" dirty="0" err="1" smtClean="0">
                <a:latin typeface="Arial"/>
                <a:cs typeface="Arial"/>
              </a:rPr>
              <a:t>eg</a:t>
            </a:r>
            <a:r>
              <a:rPr lang="en-IN" sz="2400" dirty="0" smtClean="0">
                <a:latin typeface="Arial"/>
                <a:cs typeface="Arial"/>
              </a:rPr>
              <a:t>: </a:t>
            </a:r>
            <a:r>
              <a:rPr lang="en-IN" sz="2400" spc="-5" dirty="0" smtClean="0">
                <a:latin typeface="Arial"/>
                <a:cs typeface="Arial"/>
              </a:rPr>
              <a:t>insulin &amp;</a:t>
            </a:r>
            <a:r>
              <a:rPr lang="en-IN" sz="2400" spc="15" dirty="0" smtClean="0">
                <a:latin typeface="Arial"/>
                <a:cs typeface="Arial"/>
              </a:rPr>
              <a:t> </a:t>
            </a:r>
            <a:r>
              <a:rPr lang="en-IN" sz="2400" dirty="0" smtClean="0">
                <a:latin typeface="Arial"/>
                <a:cs typeface="Arial"/>
              </a:rPr>
              <a:t>antibiotics</a:t>
            </a:r>
            <a:r>
              <a:rPr lang="en-IN" sz="2800" dirty="0" smtClean="0">
                <a:latin typeface="Arial"/>
                <a:cs typeface="Arial"/>
              </a:rPr>
              <a:t>.</a:t>
            </a:r>
          </a:p>
          <a:p>
            <a:pPr marL="354965" marR="5080" indent="-342900">
              <a:lnSpc>
                <a:spcPts val="2590"/>
              </a:lnSpc>
              <a:spcBef>
                <a:spcPts val="425"/>
              </a:spcBef>
            </a:pP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66800" y="3648709"/>
            <a:ext cx="7559040" cy="28282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669" y="164465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5800" y="381000"/>
            <a:ext cx="77139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Many plasmids are </a:t>
            </a:r>
            <a:r>
              <a:rPr sz="2400" dirty="0">
                <a:latin typeface="Arial"/>
                <a:cs typeface="Arial"/>
              </a:rPr>
              <a:t>commercially </a:t>
            </a:r>
            <a:r>
              <a:rPr sz="2400" spc="-10" dirty="0">
                <a:latin typeface="Arial"/>
                <a:cs typeface="Arial"/>
              </a:rPr>
              <a:t>available </a:t>
            </a:r>
            <a:r>
              <a:rPr sz="2400" spc="-5" dirty="0">
                <a:latin typeface="Arial"/>
                <a:cs typeface="Arial"/>
              </a:rPr>
              <a:t>for such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uses.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90600" y="1066800"/>
            <a:ext cx="3352800" cy="2743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800600" y="1066800"/>
            <a:ext cx="2895600" cy="243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609600" y="4343400"/>
            <a:ext cx="8077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384175">
              <a:lnSpc>
                <a:spcPct val="100000"/>
              </a:lnSpc>
              <a:spcBef>
                <a:spcPts val="95"/>
              </a:spcBef>
              <a:buClr>
                <a:srgbClr val="6F2F9F"/>
              </a:buClr>
              <a:buSzPct val="96428"/>
              <a:buFont typeface="Wingdings"/>
              <a:buChar char=""/>
              <a:tabLst>
                <a:tab pos="330200" algn="l"/>
              </a:tabLst>
            </a:pPr>
            <a:r>
              <a:rPr lang="en-IN" sz="2000" spc="-5" dirty="0" smtClean="0">
                <a:latin typeface="Arial"/>
                <a:cs typeface="Arial"/>
              </a:rPr>
              <a:t>Gene </a:t>
            </a:r>
            <a:r>
              <a:rPr lang="en-IN" sz="2000" dirty="0" smtClean="0">
                <a:latin typeface="Arial"/>
                <a:cs typeface="Arial"/>
              </a:rPr>
              <a:t>therapy- </a:t>
            </a:r>
            <a:r>
              <a:rPr lang="en-IN" sz="2000" spc="-5" dirty="0" smtClean="0">
                <a:latin typeface="Arial"/>
                <a:cs typeface="Arial"/>
              </a:rPr>
              <a:t>plasmid </a:t>
            </a:r>
            <a:r>
              <a:rPr lang="en-IN" sz="2000" dirty="0" smtClean="0">
                <a:latin typeface="Arial"/>
                <a:cs typeface="Arial"/>
              </a:rPr>
              <a:t>vectors </a:t>
            </a:r>
            <a:r>
              <a:rPr lang="en-IN" sz="2000" spc="-5" dirty="0" smtClean="0">
                <a:latin typeface="Arial"/>
                <a:cs typeface="Arial"/>
              </a:rPr>
              <a:t>are </a:t>
            </a:r>
            <a:r>
              <a:rPr lang="en-IN" sz="2000" dirty="0" smtClean="0">
                <a:latin typeface="Arial"/>
                <a:cs typeface="Arial"/>
              </a:rPr>
              <a:t>used for  </a:t>
            </a:r>
            <a:r>
              <a:rPr lang="en-IN" sz="2000" spc="-5" dirty="0" smtClean="0">
                <a:latin typeface="Arial"/>
                <a:cs typeface="Arial"/>
              </a:rPr>
              <a:t>the insertion of </a:t>
            </a:r>
            <a:r>
              <a:rPr lang="en-IN" sz="2000" dirty="0" smtClean="0">
                <a:latin typeface="Arial"/>
                <a:cs typeface="Arial"/>
              </a:rPr>
              <a:t>therapeutic genes </a:t>
            </a:r>
            <a:r>
              <a:rPr lang="en-IN" sz="2000" spc="-5" dirty="0" smtClean="0">
                <a:latin typeface="Arial"/>
                <a:cs typeface="Arial"/>
              </a:rPr>
              <a:t>at pre-  </a:t>
            </a:r>
            <a:r>
              <a:rPr lang="en-IN" sz="2000" dirty="0" smtClean="0">
                <a:latin typeface="Arial"/>
                <a:cs typeface="Arial"/>
              </a:rPr>
              <a:t>selected chromosomal target sites within the  </a:t>
            </a:r>
            <a:r>
              <a:rPr lang="en-IN" sz="2000" spc="-5" dirty="0" smtClean="0">
                <a:latin typeface="Arial"/>
                <a:cs typeface="Arial"/>
              </a:rPr>
              <a:t>human</a:t>
            </a:r>
            <a:r>
              <a:rPr lang="en-IN" sz="2000" spc="20" dirty="0" smtClean="0">
                <a:latin typeface="Arial"/>
                <a:cs typeface="Arial"/>
              </a:rPr>
              <a:t> </a:t>
            </a:r>
            <a:r>
              <a:rPr lang="en-IN" sz="2000" spc="-5" dirty="0" smtClean="0">
                <a:latin typeface="Arial"/>
                <a:cs typeface="Arial"/>
              </a:rPr>
              <a:t>genome.</a:t>
            </a:r>
            <a:endParaRPr lang="en-IN"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669" y="98679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77569" y="902970"/>
            <a:ext cx="7463155" cy="9601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7800"/>
              </a:lnSpc>
              <a:spcBef>
                <a:spcPts val="100"/>
              </a:spcBef>
            </a:pPr>
            <a:r>
              <a:rPr sz="2400" b="0" spc="-5" dirty="0">
                <a:latin typeface="Arial"/>
                <a:cs typeface="Arial"/>
              </a:rPr>
              <a:t>They are found in numbers ranging from </a:t>
            </a:r>
            <a:r>
              <a:rPr sz="2400" b="0" spc="-10" dirty="0">
                <a:latin typeface="Arial"/>
                <a:cs typeface="Arial"/>
              </a:rPr>
              <a:t>one per </a:t>
            </a:r>
            <a:r>
              <a:rPr sz="2400" b="0" spc="-5" dirty="0">
                <a:latin typeface="Arial"/>
                <a:cs typeface="Arial"/>
              </a:rPr>
              <a:t>cell </a:t>
            </a:r>
            <a:r>
              <a:rPr sz="2400" b="0" spc="5" dirty="0">
                <a:latin typeface="Arial"/>
                <a:cs typeface="Arial"/>
              </a:rPr>
              <a:t>to  </a:t>
            </a:r>
            <a:r>
              <a:rPr sz="2400" b="0" spc="-10" dirty="0">
                <a:latin typeface="Arial"/>
                <a:cs typeface="Arial"/>
              </a:rPr>
              <a:t>hundreds </a:t>
            </a:r>
            <a:r>
              <a:rPr sz="2400" b="0" spc="-5" dirty="0">
                <a:latin typeface="Arial"/>
                <a:cs typeface="Arial"/>
              </a:rPr>
              <a:t>per </a:t>
            </a:r>
            <a:r>
              <a:rPr sz="2400" b="0" spc="-10" dirty="0">
                <a:latin typeface="Arial"/>
                <a:cs typeface="Arial"/>
              </a:rPr>
              <a:t>cell </a:t>
            </a:r>
            <a:r>
              <a:rPr sz="2400" b="0" spc="-5" dirty="0">
                <a:latin typeface="Arial"/>
                <a:cs typeface="Arial"/>
              </a:rPr>
              <a:t>(this is called </a:t>
            </a:r>
            <a:r>
              <a:rPr sz="2400" b="0" spc="-10" dirty="0">
                <a:latin typeface="Arial"/>
                <a:cs typeface="Arial"/>
              </a:rPr>
              <a:t>"copy</a:t>
            </a:r>
            <a:r>
              <a:rPr sz="2400" b="0" spc="50" dirty="0">
                <a:latin typeface="Arial"/>
                <a:cs typeface="Arial"/>
              </a:rPr>
              <a:t> </a:t>
            </a:r>
            <a:r>
              <a:rPr sz="2400" b="0" dirty="0">
                <a:latin typeface="Arial"/>
                <a:cs typeface="Arial"/>
              </a:rPr>
              <a:t>number").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66800" y="3048000"/>
            <a:ext cx="7315200" cy="3124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3200" y="381000"/>
            <a:ext cx="3375184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dirty="0" smtClean="0"/>
              <a:t>    </a:t>
            </a:r>
            <a:r>
              <a:rPr smtClean="0"/>
              <a:t>INTRODUCTION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57200" y="1066800"/>
            <a:ext cx="8189119" cy="43216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241300" algn="l"/>
              </a:tabLst>
            </a:pPr>
            <a:r>
              <a:rPr sz="2400" smtClean="0">
                <a:solidFill>
                  <a:srgbClr val="0D0D0D"/>
                </a:solidFill>
                <a:latin typeface="Times New Roman"/>
                <a:cs typeface="Times New Roman"/>
              </a:rPr>
              <a:t>Discovered </a:t>
            </a:r>
            <a:r>
              <a:rPr sz="2400" spc="-5" dirty="0">
                <a:solidFill>
                  <a:srgbClr val="0D0D0D"/>
                </a:solidFill>
                <a:latin typeface="Times New Roman"/>
                <a:cs typeface="Times New Roman"/>
              </a:rPr>
              <a:t>by </a:t>
            </a:r>
            <a:r>
              <a:rPr sz="2400" spc="-5" dirty="0">
                <a:solidFill>
                  <a:srgbClr val="C00000"/>
                </a:solidFill>
                <a:latin typeface="Times New Roman"/>
                <a:cs typeface="Times New Roman"/>
              </a:rPr>
              <a:t>Laderberg 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in</a:t>
            </a:r>
            <a:r>
              <a:rPr sz="2400" spc="-4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Times New Roman"/>
                <a:cs typeface="Times New Roman"/>
              </a:rPr>
              <a:t>1952.</a:t>
            </a:r>
            <a:endParaRPr sz="2400"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solidFill>
                  <a:srgbClr val="0D0D0D"/>
                </a:solidFill>
                <a:latin typeface="Times New Roman"/>
                <a:cs typeface="Times New Roman"/>
              </a:rPr>
              <a:t>It naturally occur in bacteria, however </a:t>
            </a:r>
            <a:r>
              <a:rPr sz="2400" spc="-5" dirty="0">
                <a:solidFill>
                  <a:srgbClr val="0D0D0D"/>
                </a:solidFill>
                <a:latin typeface="Times New Roman"/>
                <a:cs typeface="Times New Roman"/>
              </a:rPr>
              <a:t>sometimes </a:t>
            </a:r>
            <a:r>
              <a:rPr sz="2400" dirty="0">
                <a:solidFill>
                  <a:srgbClr val="0D0D0D"/>
                </a:solidFill>
                <a:latin typeface="Times New Roman"/>
                <a:cs typeface="Times New Roman"/>
              </a:rPr>
              <a:t>present in archaea and</a:t>
            </a:r>
            <a:r>
              <a:rPr sz="2400" spc="-165" dirty="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sz="2400">
                <a:solidFill>
                  <a:srgbClr val="0D0D0D"/>
                </a:solidFill>
                <a:latin typeface="Times New Roman"/>
                <a:cs typeface="Times New Roman"/>
              </a:rPr>
              <a:t>eukaryotes</a:t>
            </a:r>
            <a:r>
              <a:rPr sz="2400" smtClean="0">
                <a:solidFill>
                  <a:srgbClr val="0D0D0D"/>
                </a:solidFill>
                <a:latin typeface="Times New Roman"/>
                <a:cs typeface="Times New Roman"/>
              </a:rPr>
              <a:t>.</a:t>
            </a:r>
            <a:endParaRPr lang="en-US" sz="2400" dirty="0" smtClean="0">
              <a:solidFill>
                <a:srgbClr val="0D0D0D"/>
              </a:solidFill>
              <a:latin typeface="Times New Roman"/>
              <a:cs typeface="Times New Roman"/>
            </a:endParaRPr>
          </a:p>
          <a:p>
            <a:pPr marL="241300" indent="-228600">
              <a:spcBef>
                <a:spcPts val="1200"/>
              </a:spcBef>
              <a:buFont typeface="Arial"/>
              <a:buChar char="•"/>
              <a:tabLst>
                <a:tab pos="241300" algn="l"/>
              </a:tabLst>
            </a:pPr>
            <a:r>
              <a:rPr lang="en-US" sz="2400" dirty="0" smtClean="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lang="en-IN" sz="2400" dirty="0" smtClean="0">
                <a:solidFill>
                  <a:srgbClr val="0D0D0D"/>
                </a:solidFill>
                <a:latin typeface="Times New Roman"/>
                <a:cs typeface="Times New Roman"/>
              </a:rPr>
              <a:t>Plasmids vary in size, but most are between  1,000 to 25,000 base pairs.</a:t>
            </a:r>
            <a:endParaRPr sz="2400" smtClean="0">
              <a:latin typeface="Times New Roman"/>
              <a:cs typeface="Times New Roman"/>
            </a:endParaRPr>
          </a:p>
          <a:p>
            <a:pPr marL="241300" marR="5080" indent="-228600" algn="just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241300" algn="l"/>
              </a:tabLst>
            </a:pPr>
            <a:r>
              <a:rPr sz="2400" smtClean="0">
                <a:solidFill>
                  <a:srgbClr val="0D0D0D"/>
                </a:solidFill>
                <a:latin typeface="Times New Roman"/>
                <a:cs typeface="Times New Roman"/>
              </a:rPr>
              <a:t>The </a:t>
            </a:r>
            <a:r>
              <a:rPr sz="2400" spc="-5" dirty="0">
                <a:solidFill>
                  <a:srgbClr val="0D0D0D"/>
                </a:solidFill>
                <a:latin typeface="Times New Roman"/>
                <a:cs typeface="Times New Roman"/>
              </a:rPr>
              <a:t>genes carried </a:t>
            </a:r>
            <a:r>
              <a:rPr sz="2400" dirty="0">
                <a:solidFill>
                  <a:srgbClr val="0D0D0D"/>
                </a:solidFill>
                <a:latin typeface="Times New Roman"/>
                <a:cs typeface="Times New Roman"/>
              </a:rPr>
              <a:t>in </a:t>
            </a:r>
            <a:r>
              <a:rPr sz="2400" spc="-10" dirty="0">
                <a:solidFill>
                  <a:srgbClr val="0D0D0D"/>
                </a:solidFill>
                <a:latin typeface="Times New Roman"/>
                <a:cs typeface="Times New Roman"/>
              </a:rPr>
              <a:t>plasmid </a:t>
            </a:r>
            <a:r>
              <a:rPr sz="2400" spc="-5" dirty="0">
                <a:solidFill>
                  <a:srgbClr val="0D0D0D"/>
                </a:solidFill>
                <a:latin typeface="Times New Roman"/>
                <a:cs typeface="Times New Roman"/>
              </a:rPr>
              <a:t>benefit the survival </a:t>
            </a:r>
            <a:r>
              <a:rPr sz="2400" dirty="0">
                <a:solidFill>
                  <a:srgbClr val="0D0D0D"/>
                </a:solidFill>
                <a:latin typeface="Times New Roman"/>
                <a:cs typeface="Times New Roman"/>
              </a:rPr>
              <a:t>of the </a:t>
            </a:r>
            <a:r>
              <a:rPr sz="2400" spc="-10" dirty="0">
                <a:solidFill>
                  <a:srgbClr val="0D0D0D"/>
                </a:solidFill>
                <a:latin typeface="Times New Roman"/>
                <a:cs typeface="Times New Roman"/>
              </a:rPr>
              <a:t>organism </a:t>
            </a:r>
            <a:r>
              <a:rPr sz="2400" dirty="0">
                <a:solidFill>
                  <a:srgbClr val="0D0D0D"/>
                </a:solidFill>
                <a:latin typeface="Times New Roman"/>
                <a:cs typeface="Times New Roman"/>
              </a:rPr>
              <a:t>by </a:t>
            </a:r>
            <a:r>
              <a:rPr sz="2400" spc="-5" dirty="0">
                <a:solidFill>
                  <a:srgbClr val="0D0D0D"/>
                </a:solidFill>
                <a:latin typeface="Times New Roman"/>
                <a:cs typeface="Times New Roman"/>
              </a:rPr>
              <a:t>providing </a:t>
            </a:r>
            <a:r>
              <a:rPr sz="2400" dirty="0">
                <a:solidFill>
                  <a:srgbClr val="0D0D0D"/>
                </a:solidFill>
                <a:latin typeface="Times New Roman"/>
                <a:cs typeface="Times New Roman"/>
              </a:rPr>
              <a:t>them  with </a:t>
            </a:r>
            <a:r>
              <a:rPr sz="2400" spc="-10" dirty="0">
                <a:solidFill>
                  <a:srgbClr val="0D0D0D"/>
                </a:solidFill>
                <a:latin typeface="Times New Roman"/>
                <a:cs typeface="Times New Roman"/>
              </a:rPr>
              <a:t>genetic </a:t>
            </a:r>
            <a:r>
              <a:rPr sz="2400" spc="-5" dirty="0">
                <a:solidFill>
                  <a:srgbClr val="0D0D0D"/>
                </a:solidFill>
                <a:latin typeface="Times New Roman"/>
                <a:cs typeface="Times New Roman"/>
              </a:rPr>
              <a:t>advantages </a:t>
            </a:r>
            <a:r>
              <a:rPr sz="2400" dirty="0">
                <a:solidFill>
                  <a:srgbClr val="0D0D0D"/>
                </a:solidFill>
                <a:latin typeface="Times New Roman"/>
                <a:cs typeface="Times New Roman"/>
              </a:rPr>
              <a:t>like </a:t>
            </a:r>
            <a:r>
              <a:rPr sz="2400" spc="-5" dirty="0">
                <a:solidFill>
                  <a:srgbClr val="C00000"/>
                </a:solidFill>
                <a:latin typeface="Times New Roman"/>
                <a:cs typeface="Times New Roman"/>
              </a:rPr>
              <a:t>antibiotic resistance </a:t>
            </a:r>
            <a:r>
              <a:rPr sz="2400" spc="-5" dirty="0">
                <a:solidFill>
                  <a:srgbClr val="0D0D0D"/>
                </a:solidFill>
                <a:latin typeface="Times New Roman"/>
                <a:cs typeface="Times New Roman"/>
              </a:rPr>
              <a:t>etc. under certain situation </a:t>
            </a:r>
            <a:r>
              <a:rPr sz="2400" spc="-15">
                <a:solidFill>
                  <a:srgbClr val="0D0D0D"/>
                </a:solidFill>
                <a:latin typeface="Times New Roman"/>
                <a:cs typeface="Times New Roman"/>
              </a:rPr>
              <a:t>or  </a:t>
            </a:r>
            <a:r>
              <a:rPr sz="2400" smtClean="0">
                <a:solidFill>
                  <a:srgbClr val="0D0D0D"/>
                </a:solidFill>
                <a:latin typeface="Times New Roman"/>
                <a:cs typeface="Times New Roman"/>
              </a:rPr>
              <a:t>conditions</a:t>
            </a:r>
            <a:r>
              <a:rPr sz="2400" dirty="0">
                <a:solidFill>
                  <a:srgbClr val="0D0D0D"/>
                </a:solidFill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241300" marR="5715" indent="-228600" algn="just">
              <a:lnSpc>
                <a:spcPct val="100000"/>
              </a:lnSpc>
              <a:spcBef>
                <a:spcPts val="1205"/>
              </a:spcBef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solidFill>
                  <a:srgbClr val="0D0D0D"/>
                </a:solidFill>
                <a:latin typeface="Times New Roman"/>
                <a:cs typeface="Times New Roman"/>
              </a:rPr>
              <a:t>They </a:t>
            </a:r>
            <a:r>
              <a:rPr sz="2400" spc="-5" dirty="0">
                <a:solidFill>
                  <a:srgbClr val="0D0D0D"/>
                </a:solidFill>
                <a:latin typeface="Times New Roman"/>
                <a:cs typeface="Times New Roman"/>
              </a:rPr>
              <a:t>provide mechanism </a:t>
            </a:r>
            <a:r>
              <a:rPr sz="2400" dirty="0">
                <a:solidFill>
                  <a:srgbClr val="0D0D0D"/>
                </a:solidFill>
                <a:latin typeface="Times New Roman"/>
                <a:cs typeface="Times New Roman"/>
              </a:rPr>
              <a:t>for </a:t>
            </a:r>
            <a:r>
              <a:rPr sz="2400" spc="-5" dirty="0">
                <a:solidFill>
                  <a:srgbClr val="0D0D0D"/>
                </a:solidFill>
                <a:latin typeface="Times New Roman"/>
                <a:cs typeface="Times New Roman"/>
              </a:rPr>
              <a:t>horizontal gene transfer within </a:t>
            </a:r>
            <a:r>
              <a:rPr sz="2400" dirty="0">
                <a:solidFill>
                  <a:srgbClr val="0D0D0D"/>
                </a:solidFill>
                <a:latin typeface="Times New Roman"/>
                <a:cs typeface="Times New Roman"/>
              </a:rPr>
              <a:t>a </a:t>
            </a:r>
            <a:r>
              <a:rPr sz="2400" spc="-5" dirty="0">
                <a:solidFill>
                  <a:srgbClr val="0D0D0D"/>
                </a:solidFill>
                <a:latin typeface="Times New Roman"/>
                <a:cs typeface="Times New Roman"/>
              </a:rPr>
              <a:t>population </a:t>
            </a:r>
            <a:r>
              <a:rPr sz="2400">
                <a:solidFill>
                  <a:srgbClr val="0D0D0D"/>
                </a:solidFill>
                <a:latin typeface="Times New Roman"/>
                <a:cs typeface="Times New Roman"/>
              </a:rPr>
              <a:t>of </a:t>
            </a:r>
            <a:r>
              <a:rPr sz="2400" spc="-5" smtClean="0">
                <a:solidFill>
                  <a:srgbClr val="0D0D0D"/>
                </a:solidFill>
                <a:latin typeface="Times New Roman"/>
                <a:cs typeface="Times New Roman"/>
              </a:rPr>
              <a:t>microbes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49425" y="5967985"/>
            <a:ext cx="6894671" cy="253365"/>
          </a:xfrm>
          <a:custGeom>
            <a:avLst/>
            <a:gdLst/>
            <a:ahLst/>
            <a:cxnLst/>
            <a:rect l="l" t="t" r="r" b="b"/>
            <a:pathLst>
              <a:path w="9192895" h="253364">
                <a:moveTo>
                  <a:pt x="9192767" y="0"/>
                </a:moveTo>
                <a:lnTo>
                  <a:pt x="0" y="0"/>
                </a:lnTo>
                <a:lnTo>
                  <a:pt x="126492" y="126491"/>
                </a:lnTo>
                <a:lnTo>
                  <a:pt x="0" y="252983"/>
                </a:lnTo>
                <a:lnTo>
                  <a:pt x="9192768" y="252983"/>
                </a:lnTo>
                <a:lnTo>
                  <a:pt x="9192767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3479" y="290577"/>
            <a:ext cx="379232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0D0D0D"/>
                </a:solidFill>
              </a:rPr>
              <a:t>PROPE</a:t>
            </a:r>
            <a:r>
              <a:rPr sz="3200" spc="-105" dirty="0">
                <a:solidFill>
                  <a:srgbClr val="0D0D0D"/>
                </a:solidFill>
              </a:rPr>
              <a:t>R</a:t>
            </a:r>
            <a:r>
              <a:rPr sz="3200" dirty="0">
                <a:solidFill>
                  <a:srgbClr val="0D0D0D"/>
                </a:solidFill>
              </a:rPr>
              <a:t>TIES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228600" y="1111378"/>
            <a:ext cx="8915400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latin typeface="Times New Roman"/>
                <a:cs typeface="Times New Roman"/>
              </a:rPr>
              <a:t>Specific to one or a </a:t>
            </a:r>
            <a:r>
              <a:rPr sz="2400" spc="-5" dirty="0">
                <a:latin typeface="Times New Roman"/>
                <a:cs typeface="Times New Roman"/>
              </a:rPr>
              <a:t>few </a:t>
            </a:r>
            <a:r>
              <a:rPr sz="2400" dirty="0">
                <a:latin typeface="Times New Roman"/>
                <a:cs typeface="Times New Roman"/>
              </a:rPr>
              <a:t>particular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bacteria.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latin typeface="Times New Roman"/>
                <a:cs typeface="Times New Roman"/>
              </a:rPr>
              <a:t>Replicate independently and code for their own</a:t>
            </a:r>
            <a:r>
              <a:rPr sz="2400" spc="-16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transfer.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buFont typeface="Arial"/>
              <a:buChar char="•"/>
              <a:tabLst>
                <a:tab pos="241300" algn="l"/>
                <a:tab pos="817244" algn="l"/>
                <a:tab pos="1411605" algn="l"/>
                <a:tab pos="2294255" algn="l"/>
                <a:tab pos="3444875" algn="l"/>
                <a:tab pos="3886835" algn="l"/>
                <a:tab pos="4648835" algn="l"/>
                <a:tab pos="5292090" algn="l"/>
                <a:tab pos="6628765" algn="l"/>
              </a:tabLst>
            </a:pPr>
            <a:r>
              <a:rPr sz="2400" spc="-5" dirty="0">
                <a:latin typeface="Times New Roman"/>
                <a:cs typeface="Times New Roman"/>
              </a:rPr>
              <a:t>Do	not	</a:t>
            </a:r>
            <a:r>
              <a:rPr sz="2400" dirty="0">
                <a:latin typeface="Times New Roman"/>
                <a:cs typeface="Times New Roman"/>
              </a:rPr>
              <a:t>cause	</a:t>
            </a:r>
            <a:r>
              <a:rPr sz="2400" spc="-5" dirty="0">
                <a:latin typeface="Times New Roman"/>
                <a:cs typeface="Times New Roman"/>
              </a:rPr>
              <a:t>damage	</a:t>
            </a:r>
            <a:r>
              <a:rPr sz="2400" dirty="0">
                <a:latin typeface="Times New Roman"/>
                <a:cs typeface="Times New Roman"/>
              </a:rPr>
              <a:t>to	</a:t>
            </a:r>
            <a:r>
              <a:rPr sz="2400" spc="-5" dirty="0">
                <a:latin typeface="Times New Roman"/>
                <a:cs typeface="Times New Roman"/>
              </a:rPr>
              <a:t>cells	and	generally</a:t>
            </a:r>
            <a:r>
              <a:rPr sz="2400" spc="-5">
                <a:latin typeface="Times New Roman"/>
                <a:cs typeface="Times New Roman"/>
              </a:rPr>
              <a:t>	</a:t>
            </a:r>
            <a:r>
              <a:rPr sz="2400" smtClean="0">
                <a:latin typeface="Times New Roman"/>
                <a:cs typeface="Times New Roman"/>
              </a:rPr>
              <a:t>are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IN" sz="24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be</a:t>
            </a:r>
            <a:r>
              <a:rPr lang="en-IN" sz="2400" spc="-15" dirty="0" smtClean="0">
                <a:solidFill>
                  <a:srgbClr val="C00000"/>
                </a:solidFill>
                <a:latin typeface="Times New Roman"/>
                <a:cs typeface="Times New Roman"/>
              </a:rPr>
              <a:t>n</a:t>
            </a:r>
            <a:r>
              <a:rPr lang="en-IN" sz="2400" spc="-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ef</a:t>
            </a:r>
            <a:r>
              <a:rPr lang="en-IN" sz="24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ici</a:t>
            </a:r>
            <a:r>
              <a:rPr lang="en-IN" sz="2400" spc="-15" dirty="0" smtClean="0">
                <a:solidFill>
                  <a:srgbClr val="C00000"/>
                </a:solidFill>
                <a:latin typeface="Times New Roman"/>
                <a:cs typeface="Times New Roman"/>
              </a:rPr>
              <a:t>al</a:t>
            </a:r>
            <a:endParaRPr lang="en-IN" sz="2400" dirty="0" smtClean="0"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  <a:tab pos="817244" algn="l"/>
                <a:tab pos="1411605" algn="l"/>
                <a:tab pos="2294255" algn="l"/>
                <a:tab pos="3444875" algn="l"/>
                <a:tab pos="3886835" algn="l"/>
                <a:tab pos="4648835" algn="l"/>
                <a:tab pos="5292090" algn="l"/>
                <a:tab pos="6628765" algn="l"/>
              </a:tabLst>
            </a:pP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381000" y="2362200"/>
            <a:ext cx="8382000" cy="33368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pc="-5" smtClean="0">
                <a:solidFill>
                  <a:srgbClr val="0D0D0D"/>
                </a:solidFill>
              </a:rPr>
              <a:t>Size </a:t>
            </a:r>
            <a:r>
              <a:rPr spc="-5" dirty="0">
                <a:solidFill>
                  <a:srgbClr val="0D0D0D"/>
                </a:solidFill>
              </a:rPr>
              <a:t>ranges </a:t>
            </a:r>
            <a:r>
              <a:rPr dirty="0">
                <a:solidFill>
                  <a:srgbClr val="0D0D0D"/>
                </a:solidFill>
              </a:rPr>
              <a:t>from 1 kbp to several</a:t>
            </a:r>
            <a:r>
              <a:rPr spc="-40" dirty="0">
                <a:solidFill>
                  <a:srgbClr val="0D0D0D"/>
                </a:solidFill>
              </a:rPr>
              <a:t> </a:t>
            </a:r>
            <a:r>
              <a:rPr spc="-5" dirty="0">
                <a:solidFill>
                  <a:srgbClr val="0D0D0D"/>
                </a:solidFill>
              </a:rPr>
              <a:t>mbp.</a:t>
            </a: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pc="-5" dirty="0">
                <a:solidFill>
                  <a:srgbClr val="0D0D0D"/>
                </a:solidFill>
              </a:rPr>
              <a:t>Number</a:t>
            </a:r>
            <a:r>
              <a:rPr spc="260" dirty="0">
                <a:solidFill>
                  <a:srgbClr val="0D0D0D"/>
                </a:solidFill>
              </a:rPr>
              <a:t> </a:t>
            </a:r>
            <a:r>
              <a:rPr spc="-5" dirty="0">
                <a:solidFill>
                  <a:srgbClr val="0D0D0D"/>
                </a:solidFill>
              </a:rPr>
              <a:t>of</a:t>
            </a:r>
            <a:r>
              <a:rPr spc="260" dirty="0">
                <a:solidFill>
                  <a:srgbClr val="0D0D0D"/>
                </a:solidFill>
              </a:rPr>
              <a:t> </a:t>
            </a:r>
            <a:r>
              <a:rPr spc="-5" dirty="0">
                <a:solidFill>
                  <a:srgbClr val="0D0D0D"/>
                </a:solidFill>
              </a:rPr>
              <a:t>plasmids</a:t>
            </a:r>
            <a:r>
              <a:rPr spc="260" dirty="0">
                <a:solidFill>
                  <a:srgbClr val="0D0D0D"/>
                </a:solidFill>
              </a:rPr>
              <a:t> </a:t>
            </a:r>
            <a:r>
              <a:rPr dirty="0">
                <a:solidFill>
                  <a:srgbClr val="0D0D0D"/>
                </a:solidFill>
              </a:rPr>
              <a:t>in</a:t>
            </a:r>
            <a:r>
              <a:rPr spc="240" dirty="0">
                <a:solidFill>
                  <a:srgbClr val="0D0D0D"/>
                </a:solidFill>
              </a:rPr>
              <a:t> </a:t>
            </a:r>
            <a:r>
              <a:rPr dirty="0">
                <a:solidFill>
                  <a:srgbClr val="0D0D0D"/>
                </a:solidFill>
              </a:rPr>
              <a:t>an</a:t>
            </a:r>
            <a:r>
              <a:rPr spc="260" dirty="0">
                <a:solidFill>
                  <a:srgbClr val="0D0D0D"/>
                </a:solidFill>
              </a:rPr>
              <a:t> </a:t>
            </a:r>
            <a:r>
              <a:rPr spc="-5" dirty="0">
                <a:solidFill>
                  <a:srgbClr val="0D0D0D"/>
                </a:solidFill>
              </a:rPr>
              <a:t>individual</a:t>
            </a:r>
            <a:r>
              <a:rPr spc="260" dirty="0">
                <a:solidFill>
                  <a:srgbClr val="0D0D0D"/>
                </a:solidFill>
              </a:rPr>
              <a:t> </a:t>
            </a:r>
            <a:r>
              <a:rPr spc="-5" dirty="0">
                <a:solidFill>
                  <a:srgbClr val="C00000"/>
                </a:solidFill>
              </a:rPr>
              <a:t>cell</a:t>
            </a:r>
            <a:r>
              <a:rPr spc="254" dirty="0">
                <a:solidFill>
                  <a:srgbClr val="C00000"/>
                </a:solidFill>
              </a:rPr>
              <a:t> </a:t>
            </a:r>
            <a:r>
              <a:rPr spc="-10" dirty="0">
                <a:solidFill>
                  <a:srgbClr val="C00000"/>
                </a:solidFill>
              </a:rPr>
              <a:t>may</a:t>
            </a:r>
            <a:r>
              <a:rPr spc="254" dirty="0">
                <a:solidFill>
                  <a:srgbClr val="C00000"/>
                </a:solidFill>
              </a:rPr>
              <a:t> </a:t>
            </a:r>
            <a:r>
              <a:rPr spc="-30" dirty="0">
                <a:solidFill>
                  <a:srgbClr val="C00000"/>
                </a:solidFill>
              </a:rPr>
              <a:t>vary,</a:t>
            </a:r>
            <a:r>
              <a:rPr spc="260" dirty="0">
                <a:solidFill>
                  <a:srgbClr val="C00000"/>
                </a:solidFill>
              </a:rPr>
              <a:t> </a:t>
            </a:r>
            <a:r>
              <a:rPr spc="-5" dirty="0">
                <a:solidFill>
                  <a:srgbClr val="C00000"/>
                </a:solidFill>
              </a:rPr>
              <a:t>ranging</a:t>
            </a:r>
            <a:r>
              <a:rPr spc="245" dirty="0">
                <a:solidFill>
                  <a:srgbClr val="C00000"/>
                </a:solidFill>
              </a:rPr>
              <a:t> </a:t>
            </a:r>
            <a:r>
              <a:rPr dirty="0">
                <a:solidFill>
                  <a:srgbClr val="C00000"/>
                </a:solidFill>
              </a:rPr>
              <a:t>from</a:t>
            </a:r>
            <a:r>
              <a:rPr spc="235" dirty="0">
                <a:solidFill>
                  <a:srgbClr val="C00000"/>
                </a:solidFill>
              </a:rPr>
              <a:t> </a:t>
            </a:r>
            <a:r>
              <a:rPr spc="-5" dirty="0">
                <a:solidFill>
                  <a:srgbClr val="C00000"/>
                </a:solidFill>
              </a:rPr>
              <a:t>one</a:t>
            </a:r>
            <a:r>
              <a:rPr spc="254" dirty="0">
                <a:solidFill>
                  <a:srgbClr val="C00000"/>
                </a:solidFill>
              </a:rPr>
              <a:t> </a:t>
            </a:r>
            <a:r>
              <a:rPr spc="-5">
                <a:solidFill>
                  <a:srgbClr val="C00000"/>
                </a:solidFill>
              </a:rPr>
              <a:t>to</a:t>
            </a:r>
            <a:r>
              <a:rPr spc="260">
                <a:solidFill>
                  <a:srgbClr val="C00000"/>
                </a:solidFill>
              </a:rPr>
              <a:t> </a:t>
            </a:r>
            <a:r>
              <a:rPr spc="-5" smtClean="0">
                <a:solidFill>
                  <a:srgbClr val="C00000"/>
                </a:solidFill>
              </a:rPr>
              <a:t>several</a:t>
            </a:r>
            <a:r>
              <a:rPr lang="en-US" spc="-5" dirty="0" smtClean="0">
                <a:solidFill>
                  <a:srgbClr val="C00000"/>
                </a:solidFill>
              </a:rPr>
              <a:t> </a:t>
            </a:r>
            <a:r>
              <a:rPr smtClean="0">
                <a:solidFill>
                  <a:srgbClr val="0D0D0D"/>
                </a:solidFill>
              </a:rPr>
              <a:t>hundreds</a:t>
            </a:r>
            <a:r>
              <a:rPr dirty="0">
                <a:solidFill>
                  <a:srgbClr val="0D0D0D"/>
                </a:solidFill>
              </a:rPr>
              <a:t>, denoted by copy</a:t>
            </a:r>
            <a:r>
              <a:rPr spc="-30" dirty="0">
                <a:solidFill>
                  <a:srgbClr val="0D0D0D"/>
                </a:solidFill>
              </a:rPr>
              <a:t> </a:t>
            </a:r>
            <a:r>
              <a:rPr spc="-25" dirty="0">
                <a:solidFill>
                  <a:srgbClr val="0D0D0D"/>
                </a:solidFill>
              </a:rPr>
              <a:t>number.</a:t>
            </a: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pc="-10" smtClean="0">
                <a:solidFill>
                  <a:srgbClr val="0D0D0D"/>
                </a:solidFill>
              </a:rPr>
              <a:t>Some </a:t>
            </a:r>
            <a:r>
              <a:rPr dirty="0">
                <a:solidFill>
                  <a:srgbClr val="0D0D0D"/>
                </a:solidFill>
              </a:rPr>
              <a:t>produces virulence </a:t>
            </a:r>
            <a:r>
              <a:rPr spc="-5" dirty="0">
                <a:solidFill>
                  <a:srgbClr val="0D0D0D"/>
                </a:solidFill>
              </a:rPr>
              <a:t>factor </a:t>
            </a:r>
            <a:r>
              <a:rPr dirty="0">
                <a:solidFill>
                  <a:srgbClr val="0D0D0D"/>
                </a:solidFill>
              </a:rPr>
              <a:t>that help in </a:t>
            </a:r>
            <a:r>
              <a:rPr spc="-5" dirty="0">
                <a:solidFill>
                  <a:srgbClr val="C00000"/>
                </a:solidFill>
              </a:rPr>
              <a:t>defence or </a:t>
            </a:r>
            <a:r>
              <a:rPr dirty="0">
                <a:solidFill>
                  <a:srgbClr val="C00000"/>
                </a:solidFill>
              </a:rPr>
              <a:t>nutrient</a:t>
            </a:r>
            <a:r>
              <a:rPr spc="-65" dirty="0">
                <a:solidFill>
                  <a:srgbClr val="C00000"/>
                </a:solidFill>
              </a:rPr>
              <a:t> </a:t>
            </a:r>
            <a:r>
              <a:rPr spc="-5" dirty="0">
                <a:solidFill>
                  <a:srgbClr val="C00000"/>
                </a:solidFill>
              </a:rPr>
              <a:t>utilization.</a:t>
            </a: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pc="-5" dirty="0">
                <a:solidFill>
                  <a:srgbClr val="0D0D0D"/>
                </a:solidFill>
              </a:rPr>
              <a:t>Plasmids </a:t>
            </a:r>
            <a:r>
              <a:rPr dirty="0">
                <a:solidFill>
                  <a:srgbClr val="0D0D0D"/>
                </a:solidFill>
              </a:rPr>
              <a:t>can also provide bacteria with the ability to fix</a:t>
            </a:r>
            <a:r>
              <a:rPr spc="-155" dirty="0">
                <a:solidFill>
                  <a:srgbClr val="0D0D0D"/>
                </a:solidFill>
              </a:rPr>
              <a:t> </a:t>
            </a:r>
            <a:r>
              <a:rPr dirty="0">
                <a:solidFill>
                  <a:srgbClr val="0D0D0D"/>
                </a:solidFill>
              </a:rPr>
              <a:t>nitrogen.</a:t>
            </a:r>
          </a:p>
          <a:p>
            <a:pPr marL="241300" marR="5715" indent="-2286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41300" algn="l"/>
                <a:tab pos="1062355" algn="l"/>
                <a:tab pos="2774315" algn="l"/>
                <a:tab pos="4702175" algn="l"/>
                <a:tab pos="5746750" algn="l"/>
                <a:tab pos="7181850" algn="l"/>
                <a:tab pos="8851265" algn="l"/>
              </a:tabLst>
            </a:pPr>
            <a:r>
              <a:rPr spc="-5" dirty="0">
                <a:solidFill>
                  <a:srgbClr val="0D0D0D"/>
                </a:solidFill>
              </a:rPr>
              <a:t>S</a:t>
            </a:r>
            <a:r>
              <a:rPr dirty="0">
                <a:solidFill>
                  <a:srgbClr val="0D0D0D"/>
                </a:solidFill>
              </a:rPr>
              <a:t>o</a:t>
            </a:r>
            <a:r>
              <a:rPr spc="-20" dirty="0">
                <a:solidFill>
                  <a:srgbClr val="0D0D0D"/>
                </a:solidFill>
              </a:rPr>
              <a:t>m</a:t>
            </a:r>
            <a:r>
              <a:rPr dirty="0">
                <a:solidFill>
                  <a:srgbClr val="0D0D0D"/>
                </a:solidFill>
              </a:rPr>
              <a:t>e	</a:t>
            </a:r>
            <a:r>
              <a:rPr spc="-5">
                <a:solidFill>
                  <a:srgbClr val="0D0D0D"/>
                </a:solidFill>
              </a:rPr>
              <a:t>al</a:t>
            </a:r>
            <a:r>
              <a:rPr>
                <a:solidFill>
                  <a:srgbClr val="0D0D0D"/>
                </a:solidFill>
              </a:rPr>
              <a:t>so </a:t>
            </a:r>
            <a:r>
              <a:rPr spc="-204">
                <a:solidFill>
                  <a:srgbClr val="0D0D0D"/>
                </a:solidFill>
              </a:rPr>
              <a:t> </a:t>
            </a:r>
            <a:r>
              <a:rPr smtClean="0">
                <a:solidFill>
                  <a:srgbClr val="0D0D0D"/>
                </a:solidFill>
              </a:rPr>
              <a:t>exhib</a:t>
            </a:r>
            <a:r>
              <a:rPr spc="-15" smtClean="0">
                <a:solidFill>
                  <a:srgbClr val="0D0D0D"/>
                </a:solidFill>
              </a:rPr>
              <a:t>i</a:t>
            </a:r>
            <a:r>
              <a:rPr spc="-5" smtClean="0">
                <a:solidFill>
                  <a:srgbClr val="0D0D0D"/>
                </a:solidFill>
              </a:rPr>
              <a:t>ts</a:t>
            </a:r>
            <a:r>
              <a:rPr lang="en-US" spc="-5" dirty="0" smtClean="0">
                <a:solidFill>
                  <a:srgbClr val="0D0D0D"/>
                </a:solidFill>
              </a:rPr>
              <a:t> </a:t>
            </a:r>
            <a:r>
              <a:rPr smtClean="0">
                <a:solidFill>
                  <a:srgbClr val="0D0D0D"/>
                </a:solidFill>
              </a:rPr>
              <a:t>propert</a:t>
            </a:r>
            <a:r>
              <a:rPr spc="-10" smtClean="0">
                <a:solidFill>
                  <a:srgbClr val="0D0D0D"/>
                </a:solidFill>
              </a:rPr>
              <a:t>i</a:t>
            </a:r>
            <a:r>
              <a:rPr spc="-5" smtClean="0">
                <a:solidFill>
                  <a:srgbClr val="0D0D0D"/>
                </a:solidFill>
              </a:rPr>
              <a:t>es</a:t>
            </a:r>
            <a:r>
              <a:rPr smtClean="0">
                <a:solidFill>
                  <a:srgbClr val="0D0D0D"/>
                </a:solidFill>
              </a:rPr>
              <a:t> </a:t>
            </a:r>
            <a:r>
              <a:rPr spc="-204" smtClean="0">
                <a:solidFill>
                  <a:srgbClr val="0D0D0D"/>
                </a:solidFill>
              </a:rPr>
              <a:t> </a:t>
            </a:r>
            <a:r>
              <a:rPr smtClean="0">
                <a:solidFill>
                  <a:srgbClr val="0D0D0D"/>
                </a:solidFill>
              </a:rPr>
              <a:t>l</a:t>
            </a:r>
            <a:r>
              <a:rPr spc="5" smtClean="0">
                <a:solidFill>
                  <a:srgbClr val="0D0D0D"/>
                </a:solidFill>
              </a:rPr>
              <a:t>i</a:t>
            </a:r>
            <a:r>
              <a:rPr spc="-15" smtClean="0">
                <a:solidFill>
                  <a:srgbClr val="0D0D0D"/>
                </a:solidFill>
              </a:rPr>
              <a:t>k</a:t>
            </a:r>
            <a:r>
              <a:rPr smtClean="0">
                <a:solidFill>
                  <a:srgbClr val="0D0D0D"/>
                </a:solidFill>
              </a:rPr>
              <a:t>e</a:t>
            </a:r>
            <a:r>
              <a:rPr lang="en-US" dirty="0" smtClean="0">
                <a:solidFill>
                  <a:srgbClr val="0D0D0D"/>
                </a:solidFill>
              </a:rPr>
              <a:t> </a:t>
            </a:r>
            <a:r>
              <a:rPr smtClean="0">
                <a:solidFill>
                  <a:srgbClr val="0D0D0D"/>
                </a:solidFill>
              </a:rPr>
              <a:t>sulphur</a:t>
            </a:r>
            <a:r>
              <a:rPr lang="en-US" dirty="0" smtClean="0">
                <a:solidFill>
                  <a:srgbClr val="0D0D0D"/>
                </a:solidFill>
              </a:rPr>
              <a:t> </a:t>
            </a:r>
            <a:r>
              <a:rPr spc="-15" smtClean="0">
                <a:solidFill>
                  <a:srgbClr val="0D0D0D"/>
                </a:solidFill>
              </a:rPr>
              <a:t>u</a:t>
            </a:r>
            <a:r>
              <a:rPr smtClean="0">
                <a:solidFill>
                  <a:srgbClr val="0D0D0D"/>
                </a:solidFill>
              </a:rPr>
              <a:t>ti</a:t>
            </a:r>
            <a:r>
              <a:rPr spc="-10" smtClean="0">
                <a:solidFill>
                  <a:srgbClr val="0D0D0D"/>
                </a:solidFill>
              </a:rPr>
              <a:t>l</a:t>
            </a:r>
            <a:r>
              <a:rPr smtClean="0">
                <a:solidFill>
                  <a:srgbClr val="0D0D0D"/>
                </a:solidFill>
              </a:rPr>
              <a:t>iz</a:t>
            </a:r>
            <a:r>
              <a:rPr spc="-15" smtClean="0">
                <a:solidFill>
                  <a:srgbClr val="0D0D0D"/>
                </a:solidFill>
              </a:rPr>
              <a:t>a</a:t>
            </a:r>
            <a:r>
              <a:rPr smtClean="0">
                <a:solidFill>
                  <a:srgbClr val="0D0D0D"/>
                </a:solidFill>
              </a:rPr>
              <a:t>tion,</a:t>
            </a:r>
            <a:r>
              <a:rPr lang="en-US" dirty="0" smtClean="0">
                <a:solidFill>
                  <a:srgbClr val="0D0D0D"/>
                </a:solidFill>
              </a:rPr>
              <a:t> </a:t>
            </a:r>
            <a:r>
              <a:rPr smtClean="0">
                <a:solidFill>
                  <a:srgbClr val="0D0D0D"/>
                </a:solidFill>
              </a:rPr>
              <a:t>hydr</a:t>
            </a:r>
            <a:r>
              <a:rPr spc="-10" smtClean="0">
                <a:solidFill>
                  <a:srgbClr val="0D0D0D"/>
                </a:solidFill>
              </a:rPr>
              <a:t>o</a:t>
            </a:r>
            <a:r>
              <a:rPr smtClean="0">
                <a:solidFill>
                  <a:srgbClr val="0D0D0D"/>
                </a:solidFill>
              </a:rPr>
              <a:t>ca</a:t>
            </a:r>
            <a:r>
              <a:rPr spc="5" smtClean="0">
                <a:solidFill>
                  <a:srgbClr val="0D0D0D"/>
                </a:solidFill>
              </a:rPr>
              <a:t>r</a:t>
            </a:r>
            <a:r>
              <a:rPr smtClean="0">
                <a:solidFill>
                  <a:srgbClr val="0D0D0D"/>
                </a:solidFill>
              </a:rPr>
              <a:t>bon</a:t>
            </a:r>
            <a:r>
              <a:rPr lang="en-US" dirty="0" smtClean="0">
                <a:solidFill>
                  <a:srgbClr val="0D0D0D"/>
                </a:solidFill>
              </a:rPr>
              <a:t> </a:t>
            </a:r>
            <a:r>
              <a:rPr spc="-15" smtClean="0">
                <a:solidFill>
                  <a:srgbClr val="0D0D0D"/>
                </a:solidFill>
              </a:rPr>
              <a:t>d</a:t>
            </a:r>
            <a:r>
              <a:rPr smtClean="0">
                <a:solidFill>
                  <a:srgbClr val="0D0D0D"/>
                </a:solidFill>
              </a:rPr>
              <a:t>e</a:t>
            </a:r>
            <a:r>
              <a:rPr spc="-10" smtClean="0">
                <a:solidFill>
                  <a:srgbClr val="0D0D0D"/>
                </a:solidFill>
              </a:rPr>
              <a:t>g</a:t>
            </a:r>
            <a:r>
              <a:rPr smtClean="0">
                <a:solidFill>
                  <a:srgbClr val="0D0D0D"/>
                </a:solidFill>
              </a:rPr>
              <a:t>rad</a:t>
            </a:r>
            <a:r>
              <a:rPr spc="-10" smtClean="0">
                <a:solidFill>
                  <a:srgbClr val="0D0D0D"/>
                </a:solidFill>
              </a:rPr>
              <a:t>a</a:t>
            </a:r>
            <a:r>
              <a:rPr smtClean="0">
                <a:solidFill>
                  <a:srgbClr val="0D0D0D"/>
                </a:solidFill>
              </a:rPr>
              <a:t>tion</a:t>
            </a:r>
            <a:r>
              <a:rPr dirty="0">
                <a:solidFill>
                  <a:srgbClr val="0D0D0D"/>
                </a:solidFill>
              </a:rPr>
              <a:t>,  drug resistance</a:t>
            </a:r>
            <a:r>
              <a:rPr spc="-35" dirty="0">
                <a:solidFill>
                  <a:srgbClr val="0D0D0D"/>
                </a:solidFill>
              </a:rPr>
              <a:t> </a:t>
            </a:r>
            <a:r>
              <a:rPr dirty="0">
                <a:solidFill>
                  <a:srgbClr val="0D0D0D"/>
                </a:solidFill>
              </a:rPr>
              <a:t>etc.</a:t>
            </a:r>
          </a:p>
        </p:txBody>
      </p:sp>
      <p:sp>
        <p:nvSpPr>
          <p:cNvPr id="6" name="object 6"/>
          <p:cNvSpPr/>
          <p:nvPr/>
        </p:nvSpPr>
        <p:spPr>
          <a:xfrm>
            <a:off x="8839962" y="0"/>
            <a:ext cx="190024" cy="6535420"/>
          </a:xfrm>
          <a:custGeom>
            <a:avLst/>
            <a:gdLst/>
            <a:ahLst/>
            <a:cxnLst/>
            <a:rect l="l" t="t" r="r" b="b"/>
            <a:pathLst>
              <a:path w="253365" h="6535420">
                <a:moveTo>
                  <a:pt x="252983" y="0"/>
                </a:moveTo>
                <a:lnTo>
                  <a:pt x="0" y="0"/>
                </a:lnTo>
                <a:lnTo>
                  <a:pt x="0" y="6534911"/>
                </a:lnTo>
                <a:lnTo>
                  <a:pt x="126491" y="6408420"/>
                </a:lnTo>
                <a:lnTo>
                  <a:pt x="252983" y="6408420"/>
                </a:lnTo>
                <a:lnTo>
                  <a:pt x="252983" y="0"/>
                </a:lnTo>
                <a:close/>
              </a:path>
              <a:path w="253365" h="6535420">
                <a:moveTo>
                  <a:pt x="252983" y="6408420"/>
                </a:moveTo>
                <a:lnTo>
                  <a:pt x="126491" y="6408420"/>
                </a:lnTo>
                <a:lnTo>
                  <a:pt x="252983" y="6534911"/>
                </a:lnTo>
                <a:lnTo>
                  <a:pt x="252983" y="6408420"/>
                </a:lnTo>
                <a:close/>
              </a:path>
            </a:pathLst>
          </a:custGeom>
          <a:solidFill>
            <a:srgbClr val="9DC3E6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6795" y="190246"/>
            <a:ext cx="638889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D0D0D"/>
                </a:solidFill>
              </a:rPr>
              <a:t>MODE OF PLASMID</a:t>
            </a:r>
            <a:r>
              <a:rPr spc="-345" dirty="0">
                <a:solidFill>
                  <a:srgbClr val="0D0D0D"/>
                </a:solidFill>
              </a:rPr>
              <a:t> </a:t>
            </a:r>
            <a:r>
              <a:rPr dirty="0">
                <a:solidFill>
                  <a:srgbClr val="0D0D0D"/>
                </a:solidFill>
              </a:rPr>
              <a:t>TRANSFER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0559" y="1067537"/>
            <a:ext cx="8701564" cy="4483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indent="914400">
              <a:lnSpc>
                <a:spcPct val="150000"/>
              </a:lnSpc>
              <a:spcBef>
                <a:spcPts val="100"/>
              </a:spcBef>
              <a:tabLst>
                <a:tab pos="1456055" algn="l"/>
                <a:tab pos="2322830" algn="l"/>
                <a:tab pos="3651885" algn="l"/>
                <a:tab pos="4630420" algn="l"/>
                <a:tab pos="4961255" algn="l"/>
                <a:tab pos="5206365" algn="l"/>
                <a:tab pos="6142990" algn="l"/>
                <a:tab pos="6487160" algn="l"/>
                <a:tab pos="7423150" algn="l"/>
                <a:tab pos="7724775" algn="l"/>
                <a:tab pos="8956040" algn="l"/>
                <a:tab pos="9723120" algn="l"/>
                <a:tab pos="9968230" algn="l"/>
                <a:tab pos="10680065" algn="l"/>
                <a:tab pos="11376660" algn="l"/>
              </a:tabLst>
            </a:pPr>
            <a:r>
              <a:rPr sz="2000" dirty="0">
                <a:solidFill>
                  <a:srgbClr val="0D0D0D"/>
                </a:solidFill>
                <a:latin typeface="Times New Roman"/>
                <a:cs typeface="Times New Roman"/>
              </a:rPr>
              <a:t>The	ge</a:t>
            </a:r>
            <a:r>
              <a:rPr sz="2000" spc="5" dirty="0">
                <a:solidFill>
                  <a:srgbClr val="0D0D0D"/>
                </a:solidFill>
                <a:latin typeface="Times New Roman"/>
                <a:cs typeface="Times New Roman"/>
              </a:rPr>
              <a:t>n</a:t>
            </a:r>
            <a:r>
              <a:rPr sz="2000" spc="-15" dirty="0">
                <a:solidFill>
                  <a:srgbClr val="0D0D0D"/>
                </a:solidFill>
                <a:latin typeface="Times New Roman"/>
                <a:cs typeface="Times New Roman"/>
              </a:rPr>
              <a:t>e</a:t>
            </a:r>
            <a:r>
              <a:rPr sz="2000" dirty="0">
                <a:solidFill>
                  <a:srgbClr val="0D0D0D"/>
                </a:solidFill>
                <a:latin typeface="Times New Roman"/>
                <a:cs typeface="Times New Roman"/>
              </a:rPr>
              <a:t>t</a:t>
            </a:r>
            <a:r>
              <a:rPr sz="2000" spc="-10" dirty="0">
                <a:solidFill>
                  <a:srgbClr val="0D0D0D"/>
                </a:solidFill>
                <a:latin typeface="Times New Roman"/>
                <a:cs typeface="Times New Roman"/>
              </a:rPr>
              <a:t>i</a:t>
            </a:r>
            <a:r>
              <a:rPr sz="2000" dirty="0">
                <a:solidFill>
                  <a:srgbClr val="0D0D0D"/>
                </a:solidFill>
                <a:latin typeface="Times New Roman"/>
                <a:cs typeface="Times New Roman"/>
              </a:rPr>
              <a:t>c	</a:t>
            </a:r>
            <a:r>
              <a:rPr sz="2000" spc="-20" dirty="0">
                <a:solidFill>
                  <a:srgbClr val="0D0D0D"/>
                </a:solidFill>
                <a:latin typeface="Times New Roman"/>
                <a:cs typeface="Times New Roman"/>
              </a:rPr>
              <a:t>i</a:t>
            </a:r>
            <a:r>
              <a:rPr sz="2000" dirty="0">
                <a:solidFill>
                  <a:srgbClr val="0D0D0D"/>
                </a:solidFill>
                <a:latin typeface="Times New Roman"/>
                <a:cs typeface="Times New Roman"/>
              </a:rPr>
              <a:t>nf</a:t>
            </a:r>
            <a:r>
              <a:rPr sz="2000" spc="-10" dirty="0">
                <a:solidFill>
                  <a:srgbClr val="0D0D0D"/>
                </a:solidFill>
                <a:latin typeface="Times New Roman"/>
                <a:cs typeface="Times New Roman"/>
              </a:rPr>
              <a:t>o</a:t>
            </a:r>
            <a:r>
              <a:rPr sz="2000" dirty="0">
                <a:solidFill>
                  <a:srgbClr val="0D0D0D"/>
                </a:solidFill>
                <a:latin typeface="Times New Roman"/>
                <a:cs typeface="Times New Roman"/>
              </a:rPr>
              <a:t>r</a:t>
            </a:r>
            <a:r>
              <a:rPr sz="2000" spc="-20" dirty="0">
                <a:solidFill>
                  <a:srgbClr val="0D0D0D"/>
                </a:solidFill>
                <a:latin typeface="Times New Roman"/>
                <a:cs typeface="Times New Roman"/>
              </a:rPr>
              <a:t>m</a:t>
            </a:r>
            <a:r>
              <a:rPr sz="2000" dirty="0">
                <a:solidFill>
                  <a:srgbClr val="0D0D0D"/>
                </a:solidFill>
                <a:latin typeface="Times New Roman"/>
                <a:cs typeface="Times New Roman"/>
              </a:rPr>
              <a:t>a</a:t>
            </a:r>
            <a:r>
              <a:rPr sz="2000" spc="-10" dirty="0">
                <a:solidFill>
                  <a:srgbClr val="0D0D0D"/>
                </a:solidFill>
                <a:latin typeface="Times New Roman"/>
                <a:cs typeface="Times New Roman"/>
              </a:rPr>
              <a:t>t</a:t>
            </a:r>
            <a:r>
              <a:rPr sz="2000" dirty="0">
                <a:solidFill>
                  <a:srgbClr val="0D0D0D"/>
                </a:solidFill>
                <a:latin typeface="Times New Roman"/>
                <a:cs typeface="Times New Roman"/>
              </a:rPr>
              <a:t>ion	</a:t>
            </a:r>
            <a:r>
              <a:rPr sz="2000" spc="-15" dirty="0">
                <a:solidFill>
                  <a:srgbClr val="0D0D0D"/>
                </a:solidFill>
                <a:latin typeface="Times New Roman"/>
                <a:cs typeface="Times New Roman"/>
              </a:rPr>
              <a:t>e</a:t>
            </a:r>
            <a:r>
              <a:rPr sz="2000" dirty="0">
                <a:solidFill>
                  <a:srgbClr val="0D0D0D"/>
                </a:solidFill>
                <a:latin typeface="Times New Roman"/>
                <a:cs typeface="Times New Roman"/>
              </a:rPr>
              <a:t>n</a:t>
            </a:r>
            <a:r>
              <a:rPr sz="2000" spc="-10" dirty="0">
                <a:solidFill>
                  <a:srgbClr val="0D0D0D"/>
                </a:solidFill>
                <a:latin typeface="Times New Roman"/>
                <a:cs typeface="Times New Roman"/>
              </a:rPr>
              <a:t>c</a:t>
            </a:r>
            <a:r>
              <a:rPr sz="2000" dirty="0">
                <a:solidFill>
                  <a:srgbClr val="0D0D0D"/>
                </a:solidFill>
                <a:latin typeface="Times New Roman"/>
                <a:cs typeface="Times New Roman"/>
              </a:rPr>
              <a:t>o</a:t>
            </a:r>
            <a:r>
              <a:rPr sz="2000" spc="10" dirty="0">
                <a:solidFill>
                  <a:srgbClr val="0D0D0D"/>
                </a:solidFill>
                <a:latin typeface="Times New Roman"/>
                <a:cs typeface="Times New Roman"/>
              </a:rPr>
              <a:t>d</a:t>
            </a:r>
            <a:r>
              <a:rPr sz="2000" spc="-15" dirty="0">
                <a:solidFill>
                  <a:srgbClr val="0D0D0D"/>
                </a:solidFill>
                <a:latin typeface="Times New Roman"/>
                <a:cs typeface="Times New Roman"/>
              </a:rPr>
              <a:t>e</a:t>
            </a:r>
            <a:r>
              <a:rPr sz="2000" dirty="0">
                <a:solidFill>
                  <a:srgbClr val="0D0D0D"/>
                </a:solidFill>
                <a:latin typeface="Times New Roman"/>
                <a:cs typeface="Times New Roman"/>
              </a:rPr>
              <a:t>d	</a:t>
            </a:r>
            <a:r>
              <a:rPr sz="2000" spc="-5" dirty="0">
                <a:solidFill>
                  <a:srgbClr val="0D0D0D"/>
                </a:solidFill>
                <a:latin typeface="Times New Roman"/>
                <a:cs typeface="Times New Roman"/>
              </a:rPr>
              <a:t>i</a:t>
            </a:r>
            <a:r>
              <a:rPr sz="2000" dirty="0">
                <a:solidFill>
                  <a:srgbClr val="0D0D0D"/>
                </a:solidFill>
                <a:latin typeface="Times New Roman"/>
                <a:cs typeface="Times New Roman"/>
              </a:rPr>
              <a:t>n	a	p</a:t>
            </a:r>
            <a:r>
              <a:rPr sz="2000" spc="-15" dirty="0">
                <a:solidFill>
                  <a:srgbClr val="0D0D0D"/>
                </a:solidFill>
                <a:latin typeface="Times New Roman"/>
                <a:cs typeface="Times New Roman"/>
              </a:rPr>
              <a:t>l</a:t>
            </a:r>
            <a:r>
              <a:rPr sz="2000" dirty="0">
                <a:solidFill>
                  <a:srgbClr val="0D0D0D"/>
                </a:solidFill>
                <a:latin typeface="Times New Roman"/>
                <a:cs typeface="Times New Roman"/>
              </a:rPr>
              <a:t>as</a:t>
            </a:r>
            <a:r>
              <a:rPr sz="2000" spc="-25" dirty="0">
                <a:solidFill>
                  <a:srgbClr val="0D0D0D"/>
                </a:solidFill>
                <a:latin typeface="Times New Roman"/>
                <a:cs typeface="Times New Roman"/>
              </a:rPr>
              <a:t>m</a:t>
            </a:r>
            <a:r>
              <a:rPr sz="2000" dirty="0">
                <a:solidFill>
                  <a:srgbClr val="0D0D0D"/>
                </a:solidFill>
                <a:latin typeface="Times New Roman"/>
                <a:cs typeface="Times New Roman"/>
              </a:rPr>
              <a:t>id	</a:t>
            </a:r>
            <a:r>
              <a:rPr sz="2000" spc="-10" dirty="0">
                <a:solidFill>
                  <a:srgbClr val="0D0D0D"/>
                </a:solidFill>
                <a:latin typeface="Times New Roman"/>
                <a:cs typeface="Times New Roman"/>
              </a:rPr>
              <a:t>o</a:t>
            </a:r>
            <a:r>
              <a:rPr sz="2000" dirty="0">
                <a:solidFill>
                  <a:srgbClr val="0D0D0D"/>
                </a:solidFill>
                <a:latin typeface="Times New Roman"/>
                <a:cs typeface="Times New Roman"/>
              </a:rPr>
              <a:t>f	bac</a:t>
            </a:r>
            <a:r>
              <a:rPr sz="2000" spc="-15" dirty="0">
                <a:solidFill>
                  <a:srgbClr val="0D0D0D"/>
                </a:solidFill>
                <a:latin typeface="Times New Roman"/>
                <a:cs typeface="Times New Roman"/>
              </a:rPr>
              <a:t>t</a:t>
            </a:r>
            <a:r>
              <a:rPr sz="2000" dirty="0">
                <a:solidFill>
                  <a:srgbClr val="0D0D0D"/>
                </a:solidFill>
                <a:latin typeface="Times New Roman"/>
                <a:cs typeface="Times New Roman"/>
              </a:rPr>
              <a:t>eria	</a:t>
            </a:r>
            <a:r>
              <a:rPr sz="2000" spc="-5" dirty="0">
                <a:solidFill>
                  <a:srgbClr val="0D0D0D"/>
                </a:solidFill>
                <a:latin typeface="Times New Roman"/>
                <a:cs typeface="Times New Roman"/>
              </a:rPr>
              <a:t>i</a:t>
            </a:r>
            <a:r>
              <a:rPr sz="2000" dirty="0">
                <a:solidFill>
                  <a:srgbClr val="0D0D0D"/>
                </a:solidFill>
                <a:latin typeface="Times New Roman"/>
                <a:cs typeface="Times New Roman"/>
              </a:rPr>
              <a:t>s	tr</a:t>
            </a:r>
            <a:r>
              <a:rPr sz="2000" spc="-15" dirty="0">
                <a:solidFill>
                  <a:srgbClr val="0D0D0D"/>
                </a:solidFill>
                <a:latin typeface="Times New Roman"/>
                <a:cs typeface="Times New Roman"/>
              </a:rPr>
              <a:t>a</a:t>
            </a:r>
            <a:r>
              <a:rPr sz="2000" dirty="0">
                <a:solidFill>
                  <a:srgbClr val="0D0D0D"/>
                </a:solidFill>
                <a:latin typeface="Times New Roman"/>
                <a:cs typeface="Times New Roman"/>
              </a:rPr>
              <a:t>nsf</a:t>
            </a:r>
            <a:r>
              <a:rPr sz="2000" spc="-15" dirty="0">
                <a:solidFill>
                  <a:srgbClr val="0D0D0D"/>
                </a:solidFill>
                <a:latin typeface="Times New Roman"/>
                <a:cs typeface="Times New Roman"/>
              </a:rPr>
              <a:t>e</a:t>
            </a:r>
            <a:r>
              <a:rPr sz="2000" spc="-10" dirty="0">
                <a:solidFill>
                  <a:srgbClr val="0D0D0D"/>
                </a:solidFill>
                <a:latin typeface="Times New Roman"/>
                <a:cs typeface="Times New Roman"/>
              </a:rPr>
              <a:t>r</a:t>
            </a:r>
            <a:r>
              <a:rPr sz="2000" dirty="0">
                <a:solidFill>
                  <a:srgbClr val="0D0D0D"/>
                </a:solidFill>
                <a:latin typeface="Times New Roman"/>
                <a:cs typeface="Times New Roman"/>
              </a:rPr>
              <a:t>red	a</a:t>
            </a:r>
            <a:r>
              <a:rPr sz="2000" spc="-20" dirty="0">
                <a:solidFill>
                  <a:srgbClr val="0D0D0D"/>
                </a:solidFill>
                <a:latin typeface="Times New Roman"/>
                <a:cs typeface="Times New Roman"/>
              </a:rPr>
              <a:t>c</a:t>
            </a:r>
            <a:r>
              <a:rPr sz="2000" dirty="0">
                <a:solidFill>
                  <a:srgbClr val="0D0D0D"/>
                </a:solidFill>
                <a:latin typeface="Times New Roman"/>
                <a:cs typeface="Times New Roman"/>
              </a:rPr>
              <a:t>ross	a	bro</a:t>
            </a:r>
            <a:r>
              <a:rPr sz="2000" spc="-10" dirty="0">
                <a:solidFill>
                  <a:srgbClr val="0D0D0D"/>
                </a:solidFill>
                <a:latin typeface="Times New Roman"/>
                <a:cs typeface="Times New Roman"/>
              </a:rPr>
              <a:t>a</a:t>
            </a:r>
            <a:r>
              <a:rPr sz="2000" dirty="0">
                <a:solidFill>
                  <a:srgbClr val="0D0D0D"/>
                </a:solidFill>
                <a:latin typeface="Times New Roman"/>
                <a:cs typeface="Times New Roman"/>
              </a:rPr>
              <a:t>d	r</a:t>
            </a:r>
            <a:r>
              <a:rPr sz="2000" spc="-10" dirty="0">
                <a:solidFill>
                  <a:srgbClr val="0D0D0D"/>
                </a:solidFill>
                <a:latin typeface="Times New Roman"/>
                <a:cs typeface="Times New Roman"/>
              </a:rPr>
              <a:t>a</a:t>
            </a:r>
            <a:r>
              <a:rPr sz="2000" dirty="0">
                <a:solidFill>
                  <a:srgbClr val="0D0D0D"/>
                </a:solidFill>
                <a:latin typeface="Times New Roman"/>
                <a:cs typeface="Times New Roman"/>
              </a:rPr>
              <a:t>nge	</a:t>
            </a:r>
            <a:r>
              <a:rPr sz="2000" spc="-10" dirty="0">
                <a:solidFill>
                  <a:srgbClr val="0D0D0D"/>
                </a:solidFill>
                <a:latin typeface="Times New Roman"/>
                <a:cs typeface="Times New Roman"/>
              </a:rPr>
              <a:t>of  </a:t>
            </a:r>
            <a:r>
              <a:rPr sz="2000" spc="-5" dirty="0">
                <a:solidFill>
                  <a:srgbClr val="0D0D0D"/>
                </a:solidFill>
                <a:latin typeface="Times New Roman"/>
                <a:cs typeface="Times New Roman"/>
              </a:rPr>
              <a:t>microorganism</a:t>
            </a:r>
            <a:r>
              <a:rPr sz="2000" spc="-40" dirty="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D0D0D"/>
                </a:solidFill>
                <a:latin typeface="Times New Roman"/>
                <a:cs typeface="Times New Roman"/>
              </a:rPr>
              <a:t>via-</a:t>
            </a:r>
            <a:endParaRPr sz="2000">
              <a:latin typeface="Times New Roman"/>
              <a:cs typeface="Times New Roman"/>
            </a:endParaRPr>
          </a:p>
          <a:p>
            <a:pPr marL="12700" marR="5080">
              <a:lnSpc>
                <a:spcPct val="150000"/>
              </a:lnSpc>
              <a:spcBef>
                <a:spcPts val="1200"/>
              </a:spcBef>
              <a:buSzPct val="95000"/>
              <a:buAutoNum type="arabicPeriod"/>
              <a:tabLst>
                <a:tab pos="205104" algn="l"/>
              </a:tabLst>
            </a:pPr>
            <a:r>
              <a:rPr sz="2000" b="1" u="sng" spc="-10" dirty="0">
                <a:solidFill>
                  <a:srgbClr val="C00000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Transformation</a:t>
            </a:r>
            <a:r>
              <a:rPr sz="20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: </a:t>
            </a:r>
            <a:r>
              <a:rPr sz="2000" spc="-5" dirty="0">
                <a:solidFill>
                  <a:srgbClr val="0D0D0D"/>
                </a:solidFill>
                <a:latin typeface="Times New Roman"/>
                <a:cs typeface="Times New Roman"/>
              </a:rPr>
              <a:t>requires competent cells which are ready </a:t>
            </a:r>
            <a:r>
              <a:rPr sz="2000" spc="-10" dirty="0">
                <a:solidFill>
                  <a:srgbClr val="0D0D0D"/>
                </a:solidFill>
                <a:latin typeface="Times New Roman"/>
                <a:cs typeface="Times New Roman"/>
              </a:rPr>
              <a:t>to </a:t>
            </a:r>
            <a:r>
              <a:rPr sz="2000" spc="-5" dirty="0">
                <a:solidFill>
                  <a:srgbClr val="0D0D0D"/>
                </a:solidFill>
                <a:latin typeface="Times New Roman"/>
                <a:cs typeface="Times New Roman"/>
              </a:rPr>
              <a:t>accept extracellular plasmid and further stable  </a:t>
            </a:r>
            <a:r>
              <a:rPr sz="2000" dirty="0">
                <a:solidFill>
                  <a:srgbClr val="0D0D0D"/>
                </a:solidFill>
                <a:latin typeface="Times New Roman"/>
                <a:cs typeface="Times New Roman"/>
              </a:rPr>
              <a:t>replication inside host</a:t>
            </a:r>
            <a:r>
              <a:rPr sz="2000" spc="-95" dirty="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D0D0D"/>
                </a:solidFill>
                <a:latin typeface="Times New Roman"/>
                <a:cs typeface="Times New Roman"/>
              </a:rPr>
              <a:t>cell.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0D0D0D"/>
              </a:buClr>
              <a:buFont typeface="Times New Roman"/>
              <a:buAutoNum type="arabicPeriod"/>
            </a:pPr>
            <a:endParaRPr sz="2050">
              <a:latin typeface="Times New Roman"/>
              <a:cs typeface="Times New Roman"/>
            </a:endParaRPr>
          </a:p>
          <a:p>
            <a:pPr marL="204470" indent="-192405">
              <a:lnSpc>
                <a:spcPct val="100000"/>
              </a:lnSpc>
              <a:buSzPct val="95000"/>
              <a:buAutoNum type="arabicPeriod"/>
              <a:tabLst>
                <a:tab pos="205104" algn="l"/>
              </a:tabLst>
            </a:pPr>
            <a:r>
              <a:rPr sz="2000" b="1" u="sng" spc="-5" dirty="0">
                <a:solidFill>
                  <a:srgbClr val="C00000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Transduction</a:t>
            </a:r>
            <a:r>
              <a:rPr sz="2000" b="1" spc="-5" dirty="0">
                <a:solidFill>
                  <a:srgbClr val="0D0D0D"/>
                </a:solidFill>
                <a:latin typeface="Times New Roman"/>
                <a:cs typeface="Times New Roman"/>
              </a:rPr>
              <a:t>: </a:t>
            </a:r>
            <a:r>
              <a:rPr sz="2000" spc="-5" dirty="0">
                <a:solidFill>
                  <a:srgbClr val="0D0D0D"/>
                </a:solidFill>
                <a:latin typeface="Times New Roman"/>
                <a:cs typeface="Times New Roman"/>
              </a:rPr>
              <a:t>plasmid mediated </a:t>
            </a:r>
            <a:r>
              <a:rPr sz="2000" dirty="0">
                <a:solidFill>
                  <a:srgbClr val="0D0D0D"/>
                </a:solidFill>
                <a:latin typeface="Times New Roman"/>
                <a:cs typeface="Times New Roman"/>
              </a:rPr>
              <a:t>gene transfer through bacteriophages.(can be generalised or</a:t>
            </a:r>
            <a:r>
              <a:rPr sz="2000" spc="-240" dirty="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D0D0D"/>
                </a:solidFill>
                <a:latin typeface="Times New Roman"/>
                <a:cs typeface="Times New Roman"/>
              </a:rPr>
              <a:t>specialised)</a:t>
            </a:r>
            <a:endParaRPr sz="2000">
              <a:latin typeface="Times New Roman"/>
              <a:cs typeface="Times New Roman"/>
            </a:endParaRPr>
          </a:p>
          <a:p>
            <a:pPr marL="12700" marR="6350">
              <a:lnSpc>
                <a:spcPct val="150000"/>
              </a:lnSpc>
              <a:spcBef>
                <a:spcPts val="1205"/>
              </a:spcBef>
              <a:buSzPct val="95000"/>
              <a:buAutoNum type="arabicPeriod"/>
              <a:tabLst>
                <a:tab pos="205104" algn="l"/>
              </a:tabLst>
            </a:pPr>
            <a:r>
              <a:rPr sz="2000" b="1" u="sng" dirty="0">
                <a:solidFill>
                  <a:srgbClr val="C00000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Conjugation</a:t>
            </a:r>
            <a:r>
              <a:rPr sz="2000" b="1" dirty="0">
                <a:solidFill>
                  <a:srgbClr val="C00000"/>
                </a:solidFill>
                <a:latin typeface="Times New Roman"/>
                <a:cs typeface="Times New Roman"/>
              </a:rPr>
              <a:t>: </a:t>
            </a:r>
            <a:r>
              <a:rPr sz="2000" spc="-5" dirty="0">
                <a:solidFill>
                  <a:srgbClr val="0D0D0D"/>
                </a:solidFill>
                <a:latin typeface="Times New Roman"/>
                <a:cs typeface="Times New Roman"/>
              </a:rPr>
              <a:t>transfer through cell to cell </a:t>
            </a:r>
            <a:r>
              <a:rPr sz="2000" dirty="0">
                <a:solidFill>
                  <a:srgbClr val="0D0D0D"/>
                </a:solidFill>
                <a:latin typeface="Times New Roman"/>
                <a:cs typeface="Times New Roman"/>
              </a:rPr>
              <a:t>contact </a:t>
            </a:r>
            <a:r>
              <a:rPr sz="2000" spc="-5" dirty="0">
                <a:solidFill>
                  <a:srgbClr val="0D0D0D"/>
                </a:solidFill>
                <a:latin typeface="Times New Roman"/>
                <a:cs typeface="Times New Roman"/>
              </a:rPr>
              <a:t>of donor and recipient cell, requires </a:t>
            </a:r>
            <a:r>
              <a:rPr sz="2000" dirty="0">
                <a:solidFill>
                  <a:srgbClr val="0D0D0D"/>
                </a:solidFill>
                <a:latin typeface="Times New Roman"/>
                <a:cs typeface="Times New Roman"/>
              </a:rPr>
              <a:t>DNA </a:t>
            </a:r>
            <a:r>
              <a:rPr sz="2000" spc="-5" dirty="0">
                <a:solidFill>
                  <a:srgbClr val="0D0D0D"/>
                </a:solidFill>
                <a:latin typeface="Times New Roman"/>
                <a:cs typeface="Times New Roman"/>
              </a:rPr>
              <a:t>metabolism </a:t>
            </a:r>
            <a:r>
              <a:rPr sz="2000" spc="-10" dirty="0">
                <a:solidFill>
                  <a:srgbClr val="0D0D0D"/>
                </a:solidFill>
                <a:latin typeface="Times New Roman"/>
                <a:cs typeface="Times New Roman"/>
              </a:rPr>
              <a:t>of  </a:t>
            </a:r>
            <a:r>
              <a:rPr sz="2000" spc="5" dirty="0">
                <a:solidFill>
                  <a:srgbClr val="0D0D0D"/>
                </a:solidFill>
                <a:latin typeface="Times New Roman"/>
                <a:cs typeface="Times New Roman"/>
              </a:rPr>
              <a:t>donor</a:t>
            </a:r>
            <a:r>
              <a:rPr sz="2000" spc="-45" dirty="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D0D0D"/>
                </a:solidFill>
                <a:latin typeface="Times New Roman"/>
                <a:cs typeface="Times New Roman"/>
              </a:rPr>
              <a:t>cell.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26639" y="939800"/>
            <a:ext cx="356870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Types of</a:t>
            </a:r>
            <a:r>
              <a:rPr sz="3200" spc="-80" dirty="0"/>
              <a:t> </a:t>
            </a:r>
            <a:r>
              <a:rPr sz="3200" spc="-5" dirty="0"/>
              <a:t>plasmids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4669" y="1921509"/>
            <a:ext cx="7896225" cy="33706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There are </a:t>
            </a:r>
            <a:r>
              <a:rPr sz="2400" spc="-10" dirty="0">
                <a:latin typeface="Arial"/>
                <a:cs typeface="Arial"/>
              </a:rPr>
              <a:t>five </a:t>
            </a:r>
            <a:r>
              <a:rPr sz="2400" dirty="0">
                <a:latin typeface="Arial"/>
                <a:cs typeface="Arial"/>
              </a:rPr>
              <a:t>main </a:t>
            </a:r>
            <a:r>
              <a:rPr sz="2400" spc="-5" dirty="0">
                <a:latin typeface="Arial"/>
                <a:cs typeface="Arial"/>
              </a:rPr>
              <a:t>classes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00">
              <a:latin typeface="Arial"/>
              <a:cs typeface="Arial"/>
            </a:endParaRPr>
          </a:p>
          <a:p>
            <a:pPr marL="369570" indent="-356870">
              <a:lnSpc>
                <a:spcPct val="100000"/>
              </a:lnSpc>
              <a:buClr>
                <a:srgbClr val="000000"/>
              </a:buClr>
              <a:buAutoNum type="arabicPlain"/>
              <a:tabLst>
                <a:tab pos="369570" algn="l"/>
              </a:tabLst>
            </a:pPr>
            <a:r>
              <a:rPr sz="2400" b="1" i="1" spc="-5" dirty="0">
                <a:solidFill>
                  <a:srgbClr val="CC00FF"/>
                </a:solidFill>
                <a:latin typeface="Arial"/>
                <a:cs typeface="Arial"/>
              </a:rPr>
              <a:t>Fertility- F-plasmids</a:t>
            </a:r>
            <a:endParaRPr sz="2400">
              <a:latin typeface="Arial"/>
              <a:cs typeface="Arial"/>
            </a:endParaRPr>
          </a:p>
          <a:p>
            <a:pPr marL="400050" marR="289560" indent="-387985" algn="just">
              <a:lnSpc>
                <a:spcPct val="100000"/>
              </a:lnSpc>
              <a:buFont typeface="Arial"/>
              <a:buAutoNum type="alphaLcParenR" startAt="3"/>
              <a:tabLst>
                <a:tab pos="429259" algn="l"/>
              </a:tabLst>
            </a:pPr>
            <a:r>
              <a:rPr sz="2400" spc="-5" dirty="0">
                <a:latin typeface="Arial"/>
                <a:cs typeface="Arial"/>
              </a:rPr>
              <a:t>They are capable of conjugation (transfer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genetic  material </a:t>
            </a:r>
            <a:r>
              <a:rPr sz="2400" spc="-5">
                <a:latin typeface="Arial"/>
                <a:cs typeface="Arial"/>
              </a:rPr>
              <a:t>between </a:t>
            </a:r>
            <a:r>
              <a:rPr sz="2400" spc="-5" smtClean="0">
                <a:latin typeface="Arial"/>
                <a:cs typeface="Arial"/>
              </a:rPr>
              <a:t>bacteria</a:t>
            </a:r>
            <a:r>
              <a:rPr sz="2400" smtClean="0">
                <a:latin typeface="Arial"/>
                <a:cs typeface="Arial"/>
              </a:rPr>
              <a:t>)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IN" sz="2400" dirty="0" smtClean="0">
                <a:latin typeface="Arial"/>
                <a:cs typeface="Arial"/>
              </a:rPr>
              <a:t>and </a:t>
            </a:r>
            <a:r>
              <a:rPr lang="en-IN" sz="2400" spc="-5" dirty="0" smtClean="0">
                <a:latin typeface="Arial"/>
                <a:cs typeface="Arial"/>
              </a:rPr>
              <a:t>result  in the </a:t>
            </a:r>
            <a:r>
              <a:rPr lang="en-IN" sz="2400" dirty="0" smtClean="0">
                <a:latin typeface="Arial"/>
                <a:cs typeface="Arial"/>
              </a:rPr>
              <a:t>expression </a:t>
            </a:r>
            <a:r>
              <a:rPr lang="en-IN" sz="2400" spc="-5" dirty="0" smtClean="0">
                <a:latin typeface="Arial"/>
                <a:cs typeface="Arial"/>
              </a:rPr>
              <a:t>of sex</a:t>
            </a:r>
            <a:r>
              <a:rPr lang="en-IN" sz="2400" spc="45" dirty="0" smtClean="0">
                <a:latin typeface="Arial"/>
                <a:cs typeface="Arial"/>
              </a:rPr>
              <a:t> </a:t>
            </a:r>
            <a:r>
              <a:rPr lang="en-IN" sz="2400" dirty="0" err="1" smtClean="0">
                <a:latin typeface="Arial"/>
                <a:cs typeface="Arial"/>
              </a:rPr>
              <a:t>pilli</a:t>
            </a:r>
            <a:r>
              <a:rPr lang="en-IN" sz="2400" dirty="0" smtClean="0">
                <a:latin typeface="Arial"/>
                <a:cs typeface="Arial"/>
              </a:rPr>
              <a:t>.</a:t>
            </a:r>
          </a:p>
          <a:p>
            <a:pPr marL="308610" algn="just">
              <a:lnSpc>
                <a:spcPct val="100000"/>
              </a:lnSpc>
              <a:spcBef>
                <a:spcPts val="5"/>
              </a:spcBef>
            </a:pPr>
            <a:r>
              <a:rPr lang="en-IN" sz="2400" spc="-5" dirty="0" smtClean="0">
                <a:latin typeface="Arial"/>
                <a:cs typeface="Arial"/>
              </a:rPr>
              <a:t>Example: F plasmid of E.</a:t>
            </a:r>
            <a:r>
              <a:rPr lang="en-IN" sz="2400" spc="20" dirty="0" smtClean="0">
                <a:latin typeface="Arial"/>
                <a:cs typeface="Arial"/>
              </a:rPr>
              <a:t> </a:t>
            </a:r>
            <a:r>
              <a:rPr lang="en-IN" sz="2400" spc="-5" dirty="0" smtClean="0">
                <a:latin typeface="Arial"/>
                <a:cs typeface="Arial"/>
              </a:rPr>
              <a:t>coli.</a:t>
            </a:r>
            <a:endParaRPr lang="en-IN" sz="2400" dirty="0" smtClean="0">
              <a:latin typeface="Arial"/>
              <a:cs typeface="Arial"/>
            </a:endParaRPr>
          </a:p>
          <a:p>
            <a:pPr marL="621665" marR="576580" indent="-267970">
              <a:lnSpc>
                <a:spcPct val="79900"/>
              </a:lnSpc>
              <a:spcBef>
                <a:spcPts val="600"/>
              </a:spcBef>
            </a:pP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namita ims\B.Sc. Micro 1st year\template 25 feb\Hfr conjugation 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04800"/>
            <a:ext cx="7772400" cy="520608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33400" y="5715000"/>
            <a:ext cx="8610600" cy="923330"/>
          </a:xfrm>
          <a:prstGeom prst="rect">
            <a:avLst/>
          </a:prstGeom>
          <a:noFill/>
          <a:ln w="222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Hfr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strain contain F factor integrated with their chromosome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It occurs with high frequency  but connection between cells usually breaks  before  the process is completed, so F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remains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-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</TotalTime>
  <Words>696</Words>
  <Application>Microsoft Office PowerPoint</Application>
  <PresentationFormat>On-screen Show (4:3)</PresentationFormat>
  <Paragraphs>100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Plasmid</vt:lpstr>
      <vt:lpstr>They are found in numbers ranging from one per cell to  hundreds per cell (this is called "copy number").</vt:lpstr>
      <vt:lpstr>    INTRODUCTION</vt:lpstr>
      <vt:lpstr>PROPERTIES</vt:lpstr>
      <vt:lpstr>MODE OF PLASMID TRANSFER</vt:lpstr>
      <vt:lpstr>Types of plasmids</vt:lpstr>
      <vt:lpstr>Slide 8</vt:lpstr>
      <vt:lpstr>Slide 9</vt:lpstr>
      <vt:lpstr>Slide 10</vt:lpstr>
      <vt:lpstr>Slide 11</vt:lpstr>
      <vt:lpstr>Plasmid Exchange</vt:lpstr>
      <vt:lpstr>The three forms of bacterial DNA exchange  are :</vt:lpstr>
      <vt:lpstr>Slide 14</vt:lpstr>
      <vt:lpstr>Slide 15</vt:lpstr>
      <vt:lpstr>Slide 16</vt:lpstr>
      <vt:lpstr>Slide 17</vt:lpstr>
      <vt:lpstr>Conformations of plasmids</vt:lpstr>
      <vt:lpstr>Applications of plasmids</vt:lpstr>
      <vt:lpstr>They play a critical role in :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Dell</cp:lastModifiedBy>
  <cp:revision>27</cp:revision>
  <dcterms:created xsi:type="dcterms:W3CDTF">2021-03-02T08:09:38Z</dcterms:created>
  <dcterms:modified xsi:type="dcterms:W3CDTF">2021-04-13T16:20:26Z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2018-03-11T00:00:00Z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2021-03-02T00:00:00Z</vt:filetime>
  </property>
</Properties>
</file>