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30" r:id="rId66"/>
    <p:sldId id="331" r:id="rId6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19597" y="2946097"/>
            <a:ext cx="5476695" cy="3629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3709" y="107949"/>
            <a:ext cx="8196580" cy="3338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8530" y="223520"/>
            <a:ext cx="2186939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050" y="1662429"/>
            <a:ext cx="8597900" cy="4048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41400" y="1431431"/>
            <a:ext cx="6995795" cy="893193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278130">
              <a:lnSpc>
                <a:spcPct val="100000"/>
              </a:lnSpc>
              <a:spcBef>
                <a:spcPts val="1685"/>
              </a:spcBef>
            </a:pPr>
            <a:r>
              <a:rPr sz="4400" b="1" spc="-5" dirty="0">
                <a:solidFill>
                  <a:srgbClr val="990000"/>
                </a:solidFill>
                <a:latin typeface="Arial"/>
                <a:cs typeface="Arial"/>
              </a:rPr>
              <a:t>Cell Structure </a:t>
            </a:r>
            <a:r>
              <a:rPr sz="4400" b="1" spc="-5">
                <a:solidFill>
                  <a:srgbClr val="990000"/>
                </a:solidFill>
                <a:latin typeface="Arial"/>
                <a:cs typeface="Arial"/>
              </a:rPr>
              <a:t>of</a:t>
            </a:r>
            <a:r>
              <a:rPr sz="4400" b="1" spc="-5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4400" b="1" spc="-5" smtClean="0">
                <a:solidFill>
                  <a:srgbClr val="990000"/>
                </a:solidFill>
                <a:latin typeface="Arial"/>
                <a:cs typeface="Arial"/>
              </a:rPr>
              <a:t>Bacteria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489" y="1184248"/>
            <a:ext cx="4318635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31975" algn="l"/>
              </a:tabLst>
            </a:pPr>
            <a:r>
              <a:rPr sz="4550" b="0" spc="-45" dirty="0">
                <a:latin typeface="Noto Sans CJK JP Medium"/>
                <a:cs typeface="Noto Sans CJK JP Medium"/>
              </a:rPr>
              <a:t>vibrio	</a:t>
            </a:r>
            <a:r>
              <a:rPr sz="4550" b="0" spc="60" dirty="0">
                <a:latin typeface="Noto Sans CJK JP Medium"/>
                <a:cs typeface="Noto Sans CJK JP Medium"/>
              </a:rPr>
              <a:t>cholerae</a:t>
            </a:r>
            <a:endParaRPr sz="4550">
              <a:latin typeface="Noto Sans CJK JP Medium"/>
              <a:cs typeface="Noto Sans CJK JP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46017" y="2580007"/>
            <a:ext cx="3150870" cy="2514600"/>
            <a:chOff x="4946017" y="2580007"/>
            <a:chExt cx="3150870" cy="2514600"/>
          </a:xfrm>
        </p:grpSpPr>
        <p:sp>
          <p:nvSpPr>
            <p:cNvPr id="4" name="object 4"/>
            <p:cNvSpPr/>
            <p:nvPr/>
          </p:nvSpPr>
          <p:spPr>
            <a:xfrm>
              <a:off x="4974590" y="2608580"/>
              <a:ext cx="3093720" cy="2457450"/>
            </a:xfrm>
            <a:custGeom>
              <a:avLst/>
              <a:gdLst/>
              <a:ahLst/>
              <a:cxnLst/>
              <a:rect l="l" t="t" r="r" b="b"/>
              <a:pathLst>
                <a:path w="3093720" h="2457450">
                  <a:moveTo>
                    <a:pt x="0" y="0"/>
                  </a:moveTo>
                  <a:lnTo>
                    <a:pt x="3093719" y="0"/>
                  </a:lnTo>
                  <a:lnTo>
                    <a:pt x="3093719" y="2457450"/>
                  </a:lnTo>
                  <a:lnTo>
                    <a:pt x="0" y="2457450"/>
                  </a:lnTo>
                  <a:lnTo>
                    <a:pt x="0" y="0"/>
                  </a:lnTo>
                  <a:close/>
                </a:path>
              </a:pathLst>
            </a:custGeom>
            <a:ln w="57146">
              <a:solidFill>
                <a:srgbClr val="CC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03800" y="2636520"/>
              <a:ext cx="3035300" cy="24002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88671" y="2527301"/>
            <a:ext cx="3962400" cy="2863850"/>
            <a:chOff x="788671" y="2527301"/>
            <a:chExt cx="3962400" cy="2863850"/>
          </a:xfrm>
        </p:grpSpPr>
        <p:sp>
          <p:nvSpPr>
            <p:cNvPr id="7" name="object 7"/>
            <p:cNvSpPr/>
            <p:nvPr/>
          </p:nvSpPr>
          <p:spPr>
            <a:xfrm>
              <a:off x="807720" y="2546350"/>
              <a:ext cx="3924300" cy="2825750"/>
            </a:xfrm>
            <a:custGeom>
              <a:avLst/>
              <a:gdLst/>
              <a:ahLst/>
              <a:cxnLst/>
              <a:rect l="l" t="t" r="r" b="b"/>
              <a:pathLst>
                <a:path w="3924300" h="2825750">
                  <a:moveTo>
                    <a:pt x="0" y="0"/>
                  </a:moveTo>
                  <a:lnTo>
                    <a:pt x="3924300" y="0"/>
                  </a:lnTo>
                  <a:lnTo>
                    <a:pt x="3924300" y="2825750"/>
                  </a:lnTo>
                  <a:lnTo>
                    <a:pt x="0" y="282575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6770" y="2565400"/>
              <a:ext cx="3886200" cy="2787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20">
                  <a:moveTo>
                    <a:pt x="9146540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57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2489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3733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4978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622299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19">
                  <a:moveTo>
                    <a:pt x="9146540" y="0"/>
                  </a:moveTo>
                  <a:lnTo>
                    <a:pt x="0" y="0"/>
                  </a:lnTo>
                  <a:lnTo>
                    <a:pt x="0" y="12446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44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8724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99694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112141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124586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137159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90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149606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16205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17449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86944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99516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21196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22440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23685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249427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261874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27432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28676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29921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311785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32423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33667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34912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36156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37401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38658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39903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41148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42392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43637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44894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46139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47383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48628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498855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51130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52374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53619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548767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561212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57365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58610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59855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611123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62357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63601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64846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66090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6733539"/>
              <a:ext cx="9144000" cy="124460"/>
            </a:xfrm>
            <a:custGeom>
              <a:avLst/>
              <a:gdLst/>
              <a:ahLst/>
              <a:cxnLst/>
              <a:rect l="l" t="t" r="r" b="b"/>
              <a:pathLst>
                <a:path w="9144000" h="124459">
                  <a:moveTo>
                    <a:pt x="0" y="1244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124459"/>
                  </a:lnTo>
                  <a:lnTo>
                    <a:pt x="0" y="124459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904239" y="798829"/>
            <a:ext cx="17176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3200" b="1" spc="-1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3200" b="1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um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79070" y="1341119"/>
            <a:ext cx="8964930" cy="5430520"/>
            <a:chOff x="179070" y="1341119"/>
            <a:chExt cx="8964930" cy="5430520"/>
          </a:xfrm>
        </p:grpSpPr>
        <p:sp>
          <p:nvSpPr>
            <p:cNvPr id="58" name="object 58"/>
            <p:cNvSpPr/>
            <p:nvPr/>
          </p:nvSpPr>
          <p:spPr>
            <a:xfrm>
              <a:off x="179070" y="1341119"/>
              <a:ext cx="3390900" cy="33909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563620" y="2564130"/>
              <a:ext cx="5580380" cy="42075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5293359" y="1733550"/>
            <a:ext cx="23075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FF00"/>
                </a:solidFill>
                <a:latin typeface="Arial"/>
                <a:cs typeface="Arial"/>
              </a:rPr>
              <a:t>spirochaete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052830"/>
            <a:ext cx="4819650" cy="552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</a:rPr>
              <a:t>The </a:t>
            </a:r>
            <a:r>
              <a:rPr sz="2400" spc="-5" dirty="0">
                <a:solidFill>
                  <a:srgbClr val="000000"/>
                </a:solidFill>
              </a:rPr>
              <a:t>protoplast, i.e. </a:t>
            </a:r>
            <a:r>
              <a:rPr sz="2400" dirty="0">
                <a:solidFill>
                  <a:srgbClr val="000000"/>
                </a:solidFill>
              </a:rPr>
              <a:t>the  </a:t>
            </a:r>
            <a:r>
              <a:rPr sz="2400" spc="-5" dirty="0">
                <a:solidFill>
                  <a:srgbClr val="000000"/>
                </a:solidFill>
              </a:rPr>
              <a:t>whole body of </a:t>
            </a:r>
            <a:r>
              <a:rPr sz="2400" spc="-10" dirty="0">
                <a:solidFill>
                  <a:srgbClr val="000000"/>
                </a:solidFill>
              </a:rPr>
              <a:t>living  </a:t>
            </a:r>
            <a:r>
              <a:rPr sz="2400" dirty="0">
                <a:solidFill>
                  <a:srgbClr val="000000"/>
                </a:solidFill>
              </a:rPr>
              <a:t>material </a:t>
            </a:r>
            <a:r>
              <a:rPr sz="2400" spc="-5" dirty="0">
                <a:solidFill>
                  <a:srgbClr val="000000"/>
                </a:solidFill>
              </a:rPr>
              <a:t>(protoplasm),is  </a:t>
            </a:r>
            <a:r>
              <a:rPr sz="2400" spc="-10" dirty="0">
                <a:solidFill>
                  <a:srgbClr val="000000"/>
                </a:solidFill>
              </a:rPr>
              <a:t>bounded peripherally </a:t>
            </a:r>
            <a:r>
              <a:rPr sz="2400" spc="-5" dirty="0">
                <a:solidFill>
                  <a:srgbClr val="000000"/>
                </a:solidFill>
              </a:rPr>
              <a:t>by </a:t>
            </a:r>
            <a:r>
              <a:rPr sz="2400" dirty="0">
                <a:solidFill>
                  <a:srgbClr val="000000"/>
                </a:solidFill>
              </a:rPr>
              <a:t>a  </a:t>
            </a:r>
            <a:r>
              <a:rPr sz="2400" spc="-5" dirty="0">
                <a:solidFill>
                  <a:srgbClr val="000000"/>
                </a:solidFill>
              </a:rPr>
              <a:t>very thin, elastic and  semipermeable cytoplasmic  </a:t>
            </a:r>
            <a:r>
              <a:rPr sz="2400" dirty="0">
                <a:solidFill>
                  <a:srgbClr val="000000"/>
                </a:solidFill>
              </a:rPr>
              <a:t>membrane. </a:t>
            </a:r>
            <a:r>
              <a:rPr sz="2400" spc="-5" dirty="0">
                <a:solidFill>
                  <a:srgbClr val="000000"/>
                </a:solidFill>
              </a:rPr>
              <a:t>Outside, and  closely covering this, lies  </a:t>
            </a:r>
            <a:r>
              <a:rPr sz="2400" dirty="0">
                <a:solidFill>
                  <a:srgbClr val="000000"/>
                </a:solidFill>
              </a:rPr>
              <a:t>the </a:t>
            </a:r>
            <a:r>
              <a:rPr sz="2400" spc="-5" dirty="0">
                <a:solidFill>
                  <a:srgbClr val="000000"/>
                </a:solidFill>
              </a:rPr>
              <a:t>rigid, supporting cell  wall, which is </a:t>
            </a:r>
            <a:r>
              <a:rPr sz="2400" spc="-10" dirty="0">
                <a:solidFill>
                  <a:srgbClr val="000000"/>
                </a:solidFill>
              </a:rPr>
              <a:t>porous </a:t>
            </a:r>
            <a:r>
              <a:rPr sz="2400" spc="-5" dirty="0">
                <a:solidFill>
                  <a:srgbClr val="000000"/>
                </a:solidFill>
              </a:rPr>
              <a:t>and  relatively</a:t>
            </a:r>
            <a:r>
              <a:rPr sz="2400" spc="-1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permeable.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5689" y="222250"/>
            <a:ext cx="4571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CC"/>
                </a:solidFill>
              </a:rPr>
              <a:t>2.Structure of</a:t>
            </a:r>
            <a:r>
              <a:rPr sz="3600" spc="-75" dirty="0">
                <a:solidFill>
                  <a:srgbClr val="0000CC"/>
                </a:solidFill>
              </a:rPr>
              <a:t> </a:t>
            </a:r>
            <a:r>
              <a:rPr sz="3600" spc="-5" dirty="0">
                <a:solidFill>
                  <a:srgbClr val="0000CC"/>
                </a:solidFill>
              </a:rPr>
              <a:t>Bacteria</a:t>
            </a:r>
            <a:endParaRPr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3800" y="1230629"/>
            <a:ext cx="20053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Essential  structure</a:t>
            </a:r>
            <a:r>
              <a:rPr sz="3600" b="1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1770" y="871220"/>
            <a:ext cx="4684395" cy="538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latin typeface="Times New Roman"/>
                <a:cs typeface="Times New Roman"/>
              </a:rPr>
              <a:t>Cytoplasm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</a:pPr>
            <a:r>
              <a:rPr sz="3600" b="1" spc="-5" dirty="0">
                <a:latin typeface="Times New Roman"/>
                <a:cs typeface="Times New Roman"/>
              </a:rPr>
              <a:t>Cytoplasmic</a:t>
            </a:r>
            <a:r>
              <a:rPr sz="3600" b="1" spc="-4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membrane</a:t>
            </a:r>
            <a:endParaRPr sz="3600">
              <a:latin typeface="Times New Roman"/>
              <a:cs typeface="Times New Roman"/>
            </a:endParaRPr>
          </a:p>
          <a:p>
            <a:pPr marL="83185">
              <a:lnSpc>
                <a:spcPct val="100000"/>
              </a:lnSpc>
              <a:spcBef>
                <a:spcPts val="1920"/>
              </a:spcBef>
            </a:pPr>
            <a:r>
              <a:rPr sz="4000" b="1" spc="-5" dirty="0">
                <a:latin typeface="Times New Roman"/>
                <a:cs typeface="Times New Roman"/>
              </a:rPr>
              <a:t>Cell</a:t>
            </a:r>
            <a:r>
              <a:rPr sz="4000" b="1" spc="-15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Times New Roman"/>
                <a:cs typeface="Times New Roman"/>
              </a:rPr>
              <a:t>wall</a:t>
            </a:r>
            <a:endParaRPr sz="4000">
              <a:latin typeface="Times New Roman"/>
              <a:cs typeface="Times New Roman"/>
            </a:endParaRPr>
          </a:p>
          <a:p>
            <a:pPr marL="12700" marR="2646045" indent="71120">
              <a:lnSpc>
                <a:spcPct val="106300"/>
              </a:lnSpc>
              <a:spcBef>
                <a:spcPts val="1695"/>
              </a:spcBef>
            </a:pPr>
            <a:r>
              <a:rPr sz="4000" b="1" spc="-10" dirty="0">
                <a:solidFill>
                  <a:srgbClr val="7F0000"/>
                </a:solidFill>
                <a:latin typeface="Times New Roman"/>
                <a:cs typeface="Times New Roman"/>
              </a:rPr>
              <a:t>C</a:t>
            </a:r>
            <a:r>
              <a:rPr sz="4000" b="1" dirty="0">
                <a:solidFill>
                  <a:srgbClr val="7F0000"/>
                </a:solidFill>
                <a:latin typeface="Times New Roman"/>
                <a:cs typeface="Times New Roman"/>
              </a:rPr>
              <a:t>a</a:t>
            </a:r>
            <a:r>
              <a:rPr sz="4000" b="1" spc="-5" dirty="0">
                <a:solidFill>
                  <a:srgbClr val="7F0000"/>
                </a:solidFill>
                <a:latin typeface="Times New Roman"/>
                <a:cs typeface="Times New Roman"/>
              </a:rPr>
              <a:t>ps</a:t>
            </a:r>
            <a:r>
              <a:rPr sz="4000" b="1" dirty="0">
                <a:solidFill>
                  <a:srgbClr val="7F0000"/>
                </a:solidFill>
                <a:latin typeface="Times New Roman"/>
                <a:cs typeface="Times New Roman"/>
              </a:rPr>
              <a:t>u</a:t>
            </a:r>
            <a:r>
              <a:rPr sz="4000" b="1" spc="-5" dirty="0">
                <a:solidFill>
                  <a:srgbClr val="7F0000"/>
                </a:solidFill>
                <a:latin typeface="Times New Roman"/>
                <a:cs typeface="Times New Roman"/>
              </a:rPr>
              <a:t>l</a:t>
            </a:r>
            <a:r>
              <a:rPr sz="4000" b="1" dirty="0">
                <a:solidFill>
                  <a:srgbClr val="7F0000"/>
                </a:solidFill>
                <a:latin typeface="Times New Roman"/>
                <a:cs typeface="Times New Roman"/>
              </a:rPr>
              <a:t>es  </a:t>
            </a:r>
            <a:r>
              <a:rPr sz="4000" b="1" spc="-5" dirty="0">
                <a:solidFill>
                  <a:srgbClr val="7F0000"/>
                </a:solidFill>
                <a:latin typeface="Times New Roman"/>
                <a:cs typeface="Times New Roman"/>
              </a:rPr>
              <a:t>Flagella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sz="3600" b="1" spc="-10" dirty="0">
                <a:solidFill>
                  <a:srgbClr val="7F0000"/>
                </a:solidFill>
                <a:latin typeface="Arial"/>
                <a:cs typeface="Arial"/>
              </a:rPr>
              <a:t>Pili</a:t>
            </a:r>
            <a:r>
              <a:rPr sz="3600" b="1" spc="-10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7F0000"/>
                </a:solidFill>
                <a:latin typeface="Times New Roman"/>
                <a:cs typeface="Times New Roman"/>
              </a:rPr>
              <a:t>(</a:t>
            </a:r>
            <a:r>
              <a:rPr sz="3600" b="1" spc="-5" dirty="0">
                <a:solidFill>
                  <a:srgbClr val="7F0000"/>
                </a:solidFill>
                <a:latin typeface="Arial"/>
                <a:cs typeface="Arial"/>
              </a:rPr>
              <a:t>Fimbriae</a:t>
            </a:r>
            <a:r>
              <a:rPr sz="3600" b="1" spc="-5" dirty="0">
                <a:solidFill>
                  <a:srgbClr val="7F0000"/>
                </a:solidFill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4000" b="1" spc="-5" dirty="0">
                <a:solidFill>
                  <a:srgbClr val="7F0000"/>
                </a:solidFill>
                <a:latin typeface="Times New Roman"/>
                <a:cs typeface="Times New Roman"/>
              </a:rPr>
              <a:t>Endospore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0869" y="1599566"/>
            <a:ext cx="360680" cy="3586479"/>
          </a:xfrm>
          <a:custGeom>
            <a:avLst/>
            <a:gdLst/>
            <a:ahLst/>
            <a:cxnLst/>
            <a:rect l="l" t="t" r="r" b="b"/>
            <a:pathLst>
              <a:path w="360680" h="3586479">
                <a:moveTo>
                  <a:pt x="360680" y="28573"/>
                </a:moveTo>
                <a:lnTo>
                  <a:pt x="294461" y="53893"/>
                </a:lnTo>
                <a:lnTo>
                  <a:pt x="263993" y="82954"/>
                </a:lnTo>
                <a:lnTo>
                  <a:pt x="236696" y="120648"/>
                </a:lnTo>
                <a:lnTo>
                  <a:pt x="213625" y="165246"/>
                </a:lnTo>
                <a:lnTo>
                  <a:pt x="195837" y="215024"/>
                </a:lnTo>
                <a:lnTo>
                  <a:pt x="184390" y="268255"/>
                </a:lnTo>
                <a:lnTo>
                  <a:pt x="180339" y="323213"/>
                </a:lnTo>
                <a:lnTo>
                  <a:pt x="180339" y="1499233"/>
                </a:lnTo>
                <a:lnTo>
                  <a:pt x="176289" y="1554190"/>
                </a:lnTo>
                <a:lnTo>
                  <a:pt x="164842" y="1607421"/>
                </a:lnTo>
                <a:lnTo>
                  <a:pt x="147054" y="1657199"/>
                </a:lnTo>
                <a:lnTo>
                  <a:pt x="123983" y="1701798"/>
                </a:lnTo>
                <a:lnTo>
                  <a:pt x="96686" y="1739491"/>
                </a:lnTo>
                <a:lnTo>
                  <a:pt x="66218" y="1768552"/>
                </a:lnTo>
                <a:lnTo>
                  <a:pt x="0" y="1793873"/>
                </a:lnTo>
                <a:lnTo>
                  <a:pt x="33637" y="1800436"/>
                </a:lnTo>
                <a:lnTo>
                  <a:pt x="96686" y="1847852"/>
                </a:lnTo>
                <a:lnTo>
                  <a:pt x="123983" y="1885313"/>
                </a:lnTo>
                <a:lnTo>
                  <a:pt x="147054" y="1929678"/>
                </a:lnTo>
                <a:lnTo>
                  <a:pt x="164842" y="1979253"/>
                </a:lnTo>
                <a:lnTo>
                  <a:pt x="176289" y="2032340"/>
                </a:lnTo>
                <a:lnTo>
                  <a:pt x="180339" y="2087243"/>
                </a:lnTo>
                <a:lnTo>
                  <a:pt x="180339" y="3264533"/>
                </a:lnTo>
                <a:lnTo>
                  <a:pt x="184390" y="3319071"/>
                </a:lnTo>
                <a:lnTo>
                  <a:pt x="195837" y="3371986"/>
                </a:lnTo>
                <a:lnTo>
                  <a:pt x="213625" y="3421539"/>
                </a:lnTo>
                <a:lnTo>
                  <a:pt x="236696" y="3465986"/>
                </a:lnTo>
                <a:lnTo>
                  <a:pt x="263993" y="3503588"/>
                </a:lnTo>
                <a:lnTo>
                  <a:pt x="294461" y="3532602"/>
                </a:lnTo>
                <a:lnTo>
                  <a:pt x="327042" y="3551287"/>
                </a:lnTo>
                <a:lnTo>
                  <a:pt x="360680" y="3557903"/>
                </a:lnTo>
              </a:path>
              <a:path w="360680" h="3586479">
                <a:moveTo>
                  <a:pt x="0" y="0"/>
                </a:moveTo>
                <a:lnTo>
                  <a:pt x="0" y="57146"/>
                </a:lnTo>
              </a:path>
              <a:path w="360680" h="3586479">
                <a:moveTo>
                  <a:pt x="360680" y="3529329"/>
                </a:moveTo>
                <a:lnTo>
                  <a:pt x="360680" y="3586476"/>
                </a:lnTo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72890" y="149859"/>
            <a:ext cx="4619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imes New Roman"/>
                <a:cs typeface="Times New Roman"/>
              </a:rPr>
              <a:t>Nucleoid </a:t>
            </a:r>
            <a:r>
              <a:rPr sz="2800" b="1" spc="-5" dirty="0">
                <a:latin typeface="Times New Roman"/>
                <a:cs typeface="Times New Roman"/>
              </a:rPr>
              <a:t>(nuclear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material)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0109" y="3716020"/>
            <a:ext cx="504190" cy="2305050"/>
          </a:xfrm>
          <a:custGeom>
            <a:avLst/>
            <a:gdLst/>
            <a:ahLst/>
            <a:cxnLst/>
            <a:rect l="l" t="t" r="r" b="b"/>
            <a:pathLst>
              <a:path w="504189" h="2305050">
                <a:moveTo>
                  <a:pt x="504189" y="0"/>
                </a:moveTo>
                <a:lnTo>
                  <a:pt x="450601" y="5557"/>
                </a:lnTo>
                <a:lnTo>
                  <a:pt x="399102" y="21134"/>
                </a:lnTo>
                <a:lnTo>
                  <a:pt x="351934" y="45086"/>
                </a:lnTo>
                <a:lnTo>
                  <a:pt x="311342" y="75770"/>
                </a:lnTo>
                <a:lnTo>
                  <a:pt x="279570" y="111541"/>
                </a:lnTo>
                <a:lnTo>
                  <a:pt x="258861" y="150756"/>
                </a:lnTo>
                <a:lnTo>
                  <a:pt x="251460" y="191769"/>
                </a:lnTo>
                <a:lnTo>
                  <a:pt x="251460" y="960119"/>
                </a:lnTo>
                <a:lnTo>
                  <a:pt x="244128" y="1001133"/>
                </a:lnTo>
                <a:lnTo>
                  <a:pt x="223601" y="1040348"/>
                </a:lnTo>
                <a:lnTo>
                  <a:pt x="192077" y="1076119"/>
                </a:lnTo>
                <a:lnTo>
                  <a:pt x="151755" y="1106803"/>
                </a:lnTo>
                <a:lnTo>
                  <a:pt x="104836" y="1130755"/>
                </a:lnTo>
                <a:lnTo>
                  <a:pt x="53517" y="1146332"/>
                </a:lnTo>
                <a:lnTo>
                  <a:pt x="0" y="1151889"/>
                </a:lnTo>
                <a:lnTo>
                  <a:pt x="53517" y="1157517"/>
                </a:lnTo>
                <a:lnTo>
                  <a:pt x="104836" y="1173276"/>
                </a:lnTo>
                <a:lnTo>
                  <a:pt x="151755" y="1197476"/>
                </a:lnTo>
                <a:lnTo>
                  <a:pt x="192077" y="1228430"/>
                </a:lnTo>
                <a:lnTo>
                  <a:pt x="223601" y="1264449"/>
                </a:lnTo>
                <a:lnTo>
                  <a:pt x="244128" y="1303845"/>
                </a:lnTo>
                <a:lnTo>
                  <a:pt x="251460" y="1344929"/>
                </a:lnTo>
                <a:lnTo>
                  <a:pt x="251460" y="2113279"/>
                </a:lnTo>
                <a:lnTo>
                  <a:pt x="258861" y="2154293"/>
                </a:lnTo>
                <a:lnTo>
                  <a:pt x="279570" y="2193508"/>
                </a:lnTo>
                <a:lnTo>
                  <a:pt x="311342" y="2229279"/>
                </a:lnTo>
                <a:lnTo>
                  <a:pt x="351934" y="2259963"/>
                </a:lnTo>
                <a:lnTo>
                  <a:pt x="399102" y="2283915"/>
                </a:lnTo>
                <a:lnTo>
                  <a:pt x="450601" y="2299492"/>
                </a:lnTo>
                <a:lnTo>
                  <a:pt x="504189" y="2305049"/>
                </a:lnTo>
              </a:path>
              <a:path w="504189" h="2305050">
                <a:moveTo>
                  <a:pt x="0" y="0"/>
                </a:moveTo>
                <a:lnTo>
                  <a:pt x="0" y="0"/>
                </a:lnTo>
              </a:path>
              <a:path w="504189" h="2305050">
                <a:moveTo>
                  <a:pt x="504189" y="2305049"/>
                </a:moveTo>
                <a:lnTo>
                  <a:pt x="504189" y="2305049"/>
                </a:lnTo>
              </a:path>
            </a:pathLst>
          </a:custGeom>
          <a:ln w="50676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0109" y="476250"/>
            <a:ext cx="504190" cy="2520950"/>
          </a:xfrm>
          <a:custGeom>
            <a:avLst/>
            <a:gdLst/>
            <a:ahLst/>
            <a:cxnLst/>
            <a:rect l="l" t="t" r="r" b="b"/>
            <a:pathLst>
              <a:path w="504189" h="2520950">
                <a:moveTo>
                  <a:pt x="504189" y="0"/>
                </a:moveTo>
                <a:lnTo>
                  <a:pt x="457232" y="4680"/>
                </a:lnTo>
                <a:lnTo>
                  <a:pt x="411658" y="17918"/>
                </a:lnTo>
                <a:lnTo>
                  <a:pt x="368972" y="38509"/>
                </a:lnTo>
                <a:lnTo>
                  <a:pt x="330676" y="65246"/>
                </a:lnTo>
                <a:lnTo>
                  <a:pt x="298273" y="96924"/>
                </a:lnTo>
                <a:lnTo>
                  <a:pt x="273268" y="132337"/>
                </a:lnTo>
                <a:lnTo>
                  <a:pt x="257162" y="170281"/>
                </a:lnTo>
                <a:lnTo>
                  <a:pt x="251460" y="209550"/>
                </a:lnTo>
                <a:lnTo>
                  <a:pt x="251460" y="1050289"/>
                </a:lnTo>
                <a:lnTo>
                  <a:pt x="245811" y="1089558"/>
                </a:lnTo>
                <a:lnTo>
                  <a:pt x="229850" y="1127502"/>
                </a:lnTo>
                <a:lnTo>
                  <a:pt x="205047" y="1162915"/>
                </a:lnTo>
                <a:lnTo>
                  <a:pt x="172878" y="1194593"/>
                </a:lnTo>
                <a:lnTo>
                  <a:pt x="134815" y="1221330"/>
                </a:lnTo>
                <a:lnTo>
                  <a:pt x="92332" y="1241921"/>
                </a:lnTo>
                <a:lnTo>
                  <a:pt x="46903" y="1255159"/>
                </a:lnTo>
                <a:lnTo>
                  <a:pt x="0" y="1259839"/>
                </a:lnTo>
                <a:lnTo>
                  <a:pt x="46903" y="1264575"/>
                </a:lnTo>
                <a:lnTo>
                  <a:pt x="92332" y="1277957"/>
                </a:lnTo>
                <a:lnTo>
                  <a:pt x="134815" y="1298751"/>
                </a:lnTo>
                <a:lnTo>
                  <a:pt x="172878" y="1325721"/>
                </a:lnTo>
                <a:lnTo>
                  <a:pt x="205047" y="1357632"/>
                </a:lnTo>
                <a:lnTo>
                  <a:pt x="229850" y="1393249"/>
                </a:lnTo>
                <a:lnTo>
                  <a:pt x="245811" y="1431337"/>
                </a:lnTo>
                <a:lnTo>
                  <a:pt x="251460" y="1470660"/>
                </a:lnTo>
                <a:lnTo>
                  <a:pt x="251460" y="2311400"/>
                </a:lnTo>
                <a:lnTo>
                  <a:pt x="257162" y="2350303"/>
                </a:lnTo>
                <a:lnTo>
                  <a:pt x="273268" y="2388076"/>
                </a:lnTo>
                <a:lnTo>
                  <a:pt x="298273" y="2423467"/>
                </a:lnTo>
                <a:lnTo>
                  <a:pt x="330676" y="2455227"/>
                </a:lnTo>
                <a:lnTo>
                  <a:pt x="368972" y="2482105"/>
                </a:lnTo>
                <a:lnTo>
                  <a:pt x="411658" y="2502852"/>
                </a:lnTo>
                <a:lnTo>
                  <a:pt x="457232" y="2516217"/>
                </a:lnTo>
                <a:lnTo>
                  <a:pt x="504189" y="2520950"/>
                </a:lnTo>
              </a:path>
              <a:path w="504189" h="2520950">
                <a:moveTo>
                  <a:pt x="0" y="0"/>
                </a:moveTo>
                <a:lnTo>
                  <a:pt x="0" y="0"/>
                </a:lnTo>
              </a:path>
              <a:path w="504189" h="2520950">
                <a:moveTo>
                  <a:pt x="504189" y="2520950"/>
                </a:moveTo>
                <a:lnTo>
                  <a:pt x="504189" y="2520950"/>
                </a:lnTo>
              </a:path>
            </a:pathLst>
          </a:custGeom>
          <a:ln w="5067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20139" y="4254500"/>
            <a:ext cx="200596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Other  s</a:t>
            </a:r>
            <a:r>
              <a:rPr sz="36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36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3600" b="1" dirty="0">
                <a:solidFill>
                  <a:srgbClr val="0000CC"/>
                </a:solidFill>
                <a:latin typeface="Times New Roman"/>
                <a:cs typeface="Times New Roman"/>
              </a:rPr>
              <a:t>u</a:t>
            </a:r>
            <a:r>
              <a:rPr sz="36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c</a:t>
            </a:r>
            <a:r>
              <a:rPr sz="3600" b="1" dirty="0">
                <a:solidFill>
                  <a:srgbClr val="0000CC"/>
                </a:solidFill>
                <a:latin typeface="Times New Roman"/>
                <a:cs typeface="Times New Roman"/>
              </a:rPr>
              <a:t>tures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51500" y="4004309"/>
            <a:ext cx="2400300" cy="194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15509" y="1196339"/>
            <a:ext cx="715010" cy="137160"/>
          </a:xfrm>
          <a:custGeom>
            <a:avLst/>
            <a:gdLst/>
            <a:ahLst/>
            <a:cxnLst/>
            <a:rect l="l" t="t" r="r" b="b"/>
            <a:pathLst>
              <a:path w="715010" h="137159">
                <a:moveTo>
                  <a:pt x="0" y="17780"/>
                </a:moveTo>
                <a:lnTo>
                  <a:pt x="21149" y="60266"/>
                </a:lnTo>
                <a:lnTo>
                  <a:pt x="48965" y="82079"/>
                </a:lnTo>
                <a:lnTo>
                  <a:pt x="83343" y="88582"/>
                </a:lnTo>
                <a:lnTo>
                  <a:pt x="124177" y="85137"/>
                </a:lnTo>
                <a:lnTo>
                  <a:pt x="171361" y="77105"/>
                </a:lnTo>
                <a:lnTo>
                  <a:pt x="224789" y="69850"/>
                </a:lnTo>
                <a:lnTo>
                  <a:pt x="275725" y="46701"/>
                </a:lnTo>
                <a:lnTo>
                  <a:pt x="318581" y="43838"/>
                </a:lnTo>
                <a:lnTo>
                  <a:pt x="356076" y="56356"/>
                </a:lnTo>
                <a:lnTo>
                  <a:pt x="390924" y="79351"/>
                </a:lnTo>
                <a:lnTo>
                  <a:pt x="425843" y="107920"/>
                </a:lnTo>
                <a:lnTo>
                  <a:pt x="463550" y="137160"/>
                </a:lnTo>
                <a:lnTo>
                  <a:pt x="493990" y="134818"/>
                </a:lnTo>
                <a:lnTo>
                  <a:pt x="524192" y="133667"/>
                </a:lnTo>
                <a:lnTo>
                  <a:pt x="553918" y="131087"/>
                </a:lnTo>
                <a:lnTo>
                  <a:pt x="582929" y="124460"/>
                </a:lnTo>
                <a:lnTo>
                  <a:pt x="594459" y="117058"/>
                </a:lnTo>
                <a:lnTo>
                  <a:pt x="603726" y="106203"/>
                </a:lnTo>
                <a:lnTo>
                  <a:pt x="612755" y="94634"/>
                </a:lnTo>
                <a:lnTo>
                  <a:pt x="623569" y="85089"/>
                </a:lnTo>
                <a:lnTo>
                  <a:pt x="632221" y="79672"/>
                </a:lnTo>
                <a:lnTo>
                  <a:pt x="642302" y="76041"/>
                </a:lnTo>
                <a:lnTo>
                  <a:pt x="652859" y="73124"/>
                </a:lnTo>
                <a:lnTo>
                  <a:pt x="662939" y="69850"/>
                </a:lnTo>
                <a:lnTo>
                  <a:pt x="684827" y="94218"/>
                </a:lnTo>
                <a:lnTo>
                  <a:pt x="693261" y="105727"/>
                </a:lnTo>
                <a:lnTo>
                  <a:pt x="699551" y="109140"/>
                </a:lnTo>
                <a:lnTo>
                  <a:pt x="715010" y="109220"/>
                </a:lnTo>
              </a:path>
              <a:path w="715010" h="137159">
                <a:moveTo>
                  <a:pt x="0" y="0"/>
                </a:moveTo>
                <a:lnTo>
                  <a:pt x="0" y="0"/>
                </a:lnTo>
              </a:path>
              <a:path w="715010" h="137159">
                <a:moveTo>
                  <a:pt x="715010" y="137160"/>
                </a:moveTo>
                <a:lnTo>
                  <a:pt x="715010" y="137160"/>
                </a:lnTo>
              </a:path>
            </a:pathLst>
          </a:custGeom>
          <a:ln w="41332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45150" y="1112519"/>
            <a:ext cx="2266950" cy="189230"/>
          </a:xfrm>
          <a:custGeom>
            <a:avLst/>
            <a:gdLst/>
            <a:ahLst/>
            <a:cxnLst/>
            <a:rect l="l" t="t" r="r" b="b"/>
            <a:pathLst>
              <a:path w="2266950" h="189230">
                <a:moveTo>
                  <a:pt x="0" y="185419"/>
                </a:moveTo>
                <a:lnTo>
                  <a:pt x="44020" y="158894"/>
                </a:lnTo>
                <a:lnTo>
                  <a:pt x="89040" y="138522"/>
                </a:lnTo>
                <a:lnTo>
                  <a:pt x="135127" y="123304"/>
                </a:lnTo>
                <a:lnTo>
                  <a:pt x="182346" y="112241"/>
                </a:lnTo>
                <a:lnTo>
                  <a:pt x="230766" y="104332"/>
                </a:lnTo>
                <a:lnTo>
                  <a:pt x="280451" y="98578"/>
                </a:lnTo>
                <a:lnTo>
                  <a:pt x="331470" y="93979"/>
                </a:lnTo>
                <a:lnTo>
                  <a:pt x="384154" y="95264"/>
                </a:lnTo>
                <a:lnTo>
                  <a:pt x="434617" y="95083"/>
                </a:lnTo>
                <a:lnTo>
                  <a:pt x="483125" y="95546"/>
                </a:lnTo>
                <a:lnTo>
                  <a:pt x="529945" y="98763"/>
                </a:lnTo>
                <a:lnTo>
                  <a:pt x="575343" y="106846"/>
                </a:lnTo>
                <a:lnTo>
                  <a:pt x="619585" y="121905"/>
                </a:lnTo>
                <a:lnTo>
                  <a:pt x="662939" y="146050"/>
                </a:lnTo>
                <a:lnTo>
                  <a:pt x="715140" y="144250"/>
                </a:lnTo>
                <a:lnTo>
                  <a:pt x="767245" y="142836"/>
                </a:lnTo>
                <a:lnTo>
                  <a:pt x="819261" y="141795"/>
                </a:lnTo>
                <a:lnTo>
                  <a:pt x="871195" y="141114"/>
                </a:lnTo>
                <a:lnTo>
                  <a:pt x="923055" y="140781"/>
                </a:lnTo>
                <a:lnTo>
                  <a:pt x="974849" y="140784"/>
                </a:lnTo>
                <a:lnTo>
                  <a:pt x="1026583" y="141111"/>
                </a:lnTo>
                <a:lnTo>
                  <a:pt x="1078265" y="141748"/>
                </a:lnTo>
                <a:lnTo>
                  <a:pt x="1129903" y="142684"/>
                </a:lnTo>
                <a:lnTo>
                  <a:pt x="1181504" y="143906"/>
                </a:lnTo>
                <a:lnTo>
                  <a:pt x="1233076" y="145402"/>
                </a:lnTo>
                <a:lnTo>
                  <a:pt x="1284625" y="147160"/>
                </a:lnTo>
                <a:lnTo>
                  <a:pt x="1336159" y="149168"/>
                </a:lnTo>
                <a:lnTo>
                  <a:pt x="1387686" y="151412"/>
                </a:lnTo>
                <a:lnTo>
                  <a:pt x="1439213" y="153881"/>
                </a:lnTo>
                <a:lnTo>
                  <a:pt x="1490747" y="156562"/>
                </a:lnTo>
                <a:lnTo>
                  <a:pt x="1542297" y="159443"/>
                </a:lnTo>
                <a:lnTo>
                  <a:pt x="1593868" y="162511"/>
                </a:lnTo>
                <a:lnTo>
                  <a:pt x="1645469" y="165755"/>
                </a:lnTo>
                <a:lnTo>
                  <a:pt x="1697107" y="169162"/>
                </a:lnTo>
                <a:lnTo>
                  <a:pt x="1748790" y="172719"/>
                </a:lnTo>
                <a:lnTo>
                  <a:pt x="1825374" y="170219"/>
                </a:lnTo>
                <a:lnTo>
                  <a:pt x="1887672" y="168901"/>
                </a:lnTo>
                <a:lnTo>
                  <a:pt x="1937720" y="168370"/>
                </a:lnTo>
                <a:lnTo>
                  <a:pt x="1977554" y="168231"/>
                </a:lnTo>
                <a:lnTo>
                  <a:pt x="2009209" y="168089"/>
                </a:lnTo>
                <a:lnTo>
                  <a:pt x="2056128" y="166213"/>
                </a:lnTo>
                <a:lnTo>
                  <a:pt x="2094764" y="159578"/>
                </a:lnTo>
                <a:lnTo>
                  <a:pt x="2141406" y="145021"/>
                </a:lnTo>
                <a:lnTo>
                  <a:pt x="2212340" y="119379"/>
                </a:lnTo>
                <a:lnTo>
                  <a:pt x="2249170" y="63023"/>
                </a:lnTo>
                <a:lnTo>
                  <a:pt x="2261989" y="33119"/>
                </a:lnTo>
                <a:lnTo>
                  <a:pt x="2266950" y="0"/>
                </a:lnTo>
              </a:path>
              <a:path w="2266950" h="189230">
                <a:moveTo>
                  <a:pt x="0" y="0"/>
                </a:moveTo>
                <a:lnTo>
                  <a:pt x="0" y="0"/>
                </a:lnTo>
              </a:path>
              <a:path w="2266950" h="189230">
                <a:moveTo>
                  <a:pt x="2266950" y="189229"/>
                </a:moveTo>
                <a:lnTo>
                  <a:pt x="2266950" y="189229"/>
                </a:lnTo>
              </a:path>
            </a:pathLst>
          </a:custGeom>
          <a:ln w="41332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1820" y="1628139"/>
            <a:ext cx="863600" cy="72390"/>
          </a:xfrm>
          <a:custGeom>
            <a:avLst/>
            <a:gdLst/>
            <a:ahLst/>
            <a:cxnLst/>
            <a:rect l="l" t="t" r="r" b="b"/>
            <a:pathLst>
              <a:path w="863600" h="72389">
                <a:moveTo>
                  <a:pt x="0" y="8889"/>
                </a:moveTo>
                <a:lnTo>
                  <a:pt x="25153" y="31597"/>
                </a:lnTo>
                <a:lnTo>
                  <a:pt x="58561" y="43227"/>
                </a:lnTo>
                <a:lnTo>
                  <a:pt x="100012" y="46672"/>
                </a:lnTo>
                <a:lnTo>
                  <a:pt x="149295" y="44826"/>
                </a:lnTo>
                <a:lnTo>
                  <a:pt x="206198" y="40581"/>
                </a:lnTo>
                <a:lnTo>
                  <a:pt x="270509" y="36830"/>
                </a:lnTo>
                <a:lnTo>
                  <a:pt x="332351" y="24647"/>
                </a:lnTo>
                <a:lnTo>
                  <a:pt x="384245" y="23189"/>
                </a:lnTo>
                <a:lnTo>
                  <a:pt x="429577" y="29845"/>
                </a:lnTo>
                <a:lnTo>
                  <a:pt x="471734" y="42004"/>
                </a:lnTo>
                <a:lnTo>
                  <a:pt x="514103" y="57055"/>
                </a:lnTo>
                <a:lnTo>
                  <a:pt x="560069" y="72389"/>
                </a:lnTo>
                <a:lnTo>
                  <a:pt x="596443" y="71199"/>
                </a:lnTo>
                <a:lnTo>
                  <a:pt x="632936" y="70485"/>
                </a:lnTo>
                <a:lnTo>
                  <a:pt x="669190" y="68818"/>
                </a:lnTo>
                <a:lnTo>
                  <a:pt x="704850" y="64770"/>
                </a:lnTo>
                <a:lnTo>
                  <a:pt x="718085" y="61416"/>
                </a:lnTo>
                <a:lnTo>
                  <a:pt x="728821" y="56038"/>
                </a:lnTo>
                <a:lnTo>
                  <a:pt x="739318" y="49946"/>
                </a:lnTo>
                <a:lnTo>
                  <a:pt x="751840" y="44450"/>
                </a:lnTo>
                <a:lnTo>
                  <a:pt x="763131" y="42009"/>
                </a:lnTo>
                <a:lnTo>
                  <a:pt x="775493" y="40163"/>
                </a:lnTo>
                <a:lnTo>
                  <a:pt x="788094" y="38556"/>
                </a:lnTo>
                <a:lnTo>
                  <a:pt x="800100" y="36830"/>
                </a:lnTo>
                <a:lnTo>
                  <a:pt x="826631" y="49649"/>
                </a:lnTo>
                <a:lnTo>
                  <a:pt x="837088" y="55562"/>
                </a:lnTo>
                <a:lnTo>
                  <a:pt x="844927" y="57189"/>
                </a:lnTo>
                <a:lnTo>
                  <a:pt x="863600" y="57150"/>
                </a:lnTo>
              </a:path>
              <a:path w="863600" h="72389">
                <a:moveTo>
                  <a:pt x="0" y="0"/>
                </a:moveTo>
                <a:lnTo>
                  <a:pt x="0" y="0"/>
                </a:lnTo>
              </a:path>
              <a:path w="863600" h="72389">
                <a:moveTo>
                  <a:pt x="863600" y="72389"/>
                </a:moveTo>
                <a:lnTo>
                  <a:pt x="863600" y="72389"/>
                </a:lnTo>
              </a:path>
            </a:pathLst>
          </a:custGeom>
          <a:ln w="41332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389" y="34290"/>
            <a:ext cx="8722995" cy="639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7F0000"/>
                </a:solidFill>
                <a:latin typeface="Times New Roman"/>
                <a:cs typeface="Times New Roman"/>
              </a:rPr>
              <a:t>Nucleoid (nuclear </a:t>
            </a:r>
            <a:r>
              <a:rPr sz="2400" b="1" i="1" dirty="0">
                <a:solidFill>
                  <a:srgbClr val="7F0000"/>
                </a:solidFill>
                <a:latin typeface="Times New Roman"/>
                <a:cs typeface="Times New Roman"/>
              </a:rPr>
              <a:t>material)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marL="125095" marR="97663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bacterial nucleoid contains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single double-stranded  de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xyribo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ucleic acid (DNA).</a:t>
            </a:r>
            <a:endParaRPr sz="2400">
              <a:latin typeface="Arial"/>
              <a:cs typeface="Arial"/>
            </a:endParaRPr>
          </a:p>
          <a:p>
            <a:pPr marL="125095" marR="37465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closed circular thread </a:t>
            </a:r>
            <a:r>
              <a:rPr sz="2400" spc="-10" dirty="0">
                <a:latin typeface="Arial"/>
                <a:cs typeface="Arial"/>
              </a:rPr>
              <a:t>about </a:t>
            </a:r>
            <a:r>
              <a:rPr sz="2400" dirty="0">
                <a:latin typeface="Arial"/>
                <a:cs typeface="Arial"/>
              </a:rPr>
              <a:t>1 </a:t>
            </a:r>
            <a:r>
              <a:rPr sz="2400" spc="5" dirty="0">
                <a:latin typeface="Arial"/>
                <a:cs typeface="Arial"/>
              </a:rPr>
              <a:t>mm </a:t>
            </a:r>
            <a:r>
              <a:rPr sz="2400" spc="-10" dirty="0">
                <a:latin typeface="Arial"/>
                <a:cs typeface="Arial"/>
              </a:rPr>
              <a:t>long, </a:t>
            </a:r>
            <a:r>
              <a:rPr sz="2400" spc="-5" dirty="0">
                <a:latin typeface="Arial"/>
                <a:cs typeface="Arial"/>
              </a:rPr>
              <a:t>being condensed  </a:t>
            </a:r>
            <a:r>
              <a:rPr sz="2400" spc="-10" dirty="0">
                <a:latin typeface="Arial"/>
                <a:cs typeface="Arial"/>
              </a:rPr>
              <a:t>and looped </a:t>
            </a:r>
            <a:r>
              <a:rPr sz="2400" spc="-5" dirty="0">
                <a:latin typeface="Arial"/>
                <a:cs typeface="Arial"/>
              </a:rPr>
              <a:t>into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upercoiled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state.</a:t>
            </a:r>
            <a:endParaRPr sz="2400">
              <a:latin typeface="Arial"/>
              <a:cs typeface="Arial"/>
            </a:endParaRPr>
          </a:p>
          <a:p>
            <a:pPr marL="125095" marR="508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number of copies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this </a:t>
            </a:r>
            <a:r>
              <a:rPr sz="2400" dirty="0">
                <a:latin typeface="Arial"/>
                <a:cs typeface="Arial"/>
              </a:rPr>
              <a:t>chromosome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cell </a:t>
            </a:r>
            <a:r>
              <a:rPr sz="2400" spc="-10" dirty="0">
                <a:latin typeface="Arial"/>
                <a:cs typeface="Arial"/>
              </a:rPr>
              <a:t>depends </a:t>
            </a:r>
            <a:r>
              <a:rPr sz="2400" spc="-5" dirty="0">
                <a:latin typeface="Arial"/>
                <a:cs typeface="Arial"/>
              </a:rPr>
              <a:t>on  the stage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cell cycle .Only </a:t>
            </a:r>
            <a:r>
              <a:rPr sz="2400" spc="-10" dirty="0">
                <a:latin typeface="Arial"/>
                <a:cs typeface="Arial"/>
              </a:rPr>
              <a:t>one in </a:t>
            </a:r>
            <a:r>
              <a:rPr sz="2400" spc="5" dirty="0">
                <a:latin typeface="Arial"/>
                <a:cs typeface="Arial"/>
              </a:rPr>
              <a:t>some </a:t>
            </a:r>
            <a:r>
              <a:rPr sz="2400" spc="-5" dirty="0">
                <a:latin typeface="Arial"/>
                <a:cs typeface="Arial"/>
              </a:rPr>
              <a:t>cells, but in others,  as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result of nuclear </a:t>
            </a:r>
            <a:r>
              <a:rPr sz="2400" spc="-10" dirty="0">
                <a:latin typeface="Arial"/>
                <a:cs typeface="Arial"/>
              </a:rPr>
              <a:t>division </a:t>
            </a:r>
            <a:r>
              <a:rPr sz="2400" spc="-5" dirty="0">
                <a:latin typeface="Arial"/>
                <a:cs typeface="Arial"/>
              </a:rPr>
              <a:t>preceding cell </a:t>
            </a:r>
            <a:r>
              <a:rPr sz="2400" spc="-10" dirty="0">
                <a:latin typeface="Arial"/>
                <a:cs typeface="Arial"/>
              </a:rPr>
              <a:t>division, </a:t>
            </a:r>
            <a:r>
              <a:rPr sz="2400" dirty="0">
                <a:latin typeface="Arial"/>
                <a:cs typeface="Arial"/>
              </a:rPr>
              <a:t>two </a:t>
            </a:r>
            <a:r>
              <a:rPr sz="2400" spc="-5" dirty="0">
                <a:latin typeface="Arial"/>
                <a:cs typeface="Arial"/>
              </a:rPr>
              <a:t>or  </a:t>
            </a:r>
            <a:r>
              <a:rPr sz="2400" dirty="0">
                <a:latin typeface="Arial"/>
                <a:cs typeface="Arial"/>
              </a:rPr>
              <a:t>more </a:t>
            </a:r>
            <a:r>
              <a:rPr sz="2400" spc="5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present.</a:t>
            </a:r>
            <a:endParaRPr sz="2400">
              <a:latin typeface="Arial"/>
              <a:cs typeface="Arial"/>
            </a:endParaRPr>
          </a:p>
          <a:p>
            <a:pPr marL="125095" marR="3421379">
              <a:lnSpc>
                <a:spcPct val="152100"/>
              </a:lnSpc>
            </a:pPr>
            <a:r>
              <a:rPr sz="2400" spc="-5" dirty="0">
                <a:latin typeface="Arial"/>
                <a:cs typeface="Arial"/>
              </a:rPr>
              <a:t>Only containing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single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chromosome. 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Having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no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nuclear</a:t>
            </a:r>
            <a:r>
              <a:rPr sz="2400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membrane.</a:t>
            </a:r>
            <a:endParaRPr sz="2400">
              <a:latin typeface="Arial"/>
              <a:cs typeface="Arial"/>
            </a:endParaRPr>
          </a:p>
          <a:p>
            <a:pPr marL="125095">
              <a:lnSpc>
                <a:spcPct val="100000"/>
              </a:lnSpc>
              <a:spcBef>
                <a:spcPts val="1500"/>
              </a:spcBef>
            </a:pP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Having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no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nu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leolus.</a:t>
            </a:r>
            <a:endParaRPr sz="2400">
              <a:latin typeface="Arial"/>
              <a:cs typeface="Arial"/>
            </a:endParaRPr>
          </a:p>
          <a:p>
            <a:pPr marL="125095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Replicating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by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growth and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simple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fission,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and not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by</a:t>
            </a:r>
            <a:r>
              <a:rPr sz="2400" spc="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mi</a:t>
            </a:r>
            <a:r>
              <a:rPr sz="2400" spc="5" dirty="0">
                <a:solidFill>
                  <a:srgbClr val="7F0000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osis.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476250"/>
            <a:ext cx="377952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520" y="0"/>
                </a:lnTo>
              </a:path>
            </a:pathLst>
          </a:custGeom>
          <a:ln w="41332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69" y="34290"/>
            <a:ext cx="8716645" cy="650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00CC"/>
                </a:solidFill>
                <a:latin typeface="Arial"/>
                <a:cs typeface="Arial"/>
              </a:rPr>
              <a:t>Cytoplasm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191770" marR="252095" indent="396240">
              <a:lnSpc>
                <a:spcPct val="100000"/>
              </a:lnSpc>
              <a:spcBef>
                <a:spcPts val="1735"/>
              </a:spcBef>
            </a:pP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cytoplasm of bacterial </a:t>
            </a:r>
            <a:r>
              <a:rPr sz="2800" dirty="0">
                <a:latin typeface="Arial"/>
                <a:cs typeface="Arial"/>
              </a:rPr>
              <a:t>cell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a viscous </a:t>
            </a:r>
            <a:r>
              <a:rPr sz="2800" spc="-5" dirty="0">
                <a:latin typeface="Arial"/>
                <a:cs typeface="Arial"/>
              </a:rPr>
              <a:t>watery  solution, or </a:t>
            </a:r>
            <a:r>
              <a:rPr sz="2800" dirty="0">
                <a:latin typeface="Arial"/>
                <a:cs typeface="Arial"/>
              </a:rPr>
              <a:t>soft </a:t>
            </a:r>
            <a:r>
              <a:rPr sz="2800" spc="-5" dirty="0">
                <a:latin typeface="Arial"/>
                <a:cs typeface="Arial"/>
              </a:rPr>
              <a:t>gel, containing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variety of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organic</a:t>
            </a:r>
            <a:endParaRPr sz="2800">
              <a:latin typeface="Arial"/>
              <a:cs typeface="Arial"/>
            </a:endParaRPr>
          </a:p>
          <a:p>
            <a:pPr marL="191770">
              <a:lnSpc>
                <a:spcPct val="100000"/>
              </a:lnSpc>
              <a:spcBef>
                <a:spcPts val="800"/>
              </a:spcBef>
              <a:tabLst>
                <a:tab pos="6179185" algn="l"/>
              </a:tabLst>
            </a:pPr>
            <a:r>
              <a:rPr sz="2800" spc="-5" dirty="0">
                <a:latin typeface="Arial"/>
                <a:cs typeface="Arial"/>
              </a:rPr>
              <a:t>and inorganic solutes,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numorous	</a:t>
            </a:r>
            <a:r>
              <a:rPr sz="3200" b="1" dirty="0">
                <a:solidFill>
                  <a:srgbClr val="7F0000"/>
                </a:solidFill>
                <a:latin typeface="Arial"/>
                <a:cs typeface="Arial"/>
              </a:rPr>
              <a:t>ribosomes</a:t>
            </a: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91770" marR="323850" indent="566420">
              <a:lnSpc>
                <a:spcPct val="100000"/>
              </a:lnSpc>
              <a:spcBef>
                <a:spcPts val="1910"/>
              </a:spcBef>
            </a:pPr>
            <a:r>
              <a:rPr sz="4000" b="1" spc="-10" dirty="0">
                <a:solidFill>
                  <a:srgbClr val="7F0000"/>
                </a:solidFill>
                <a:latin typeface="Arial"/>
                <a:cs typeface="Arial"/>
              </a:rPr>
              <a:t>Inclusion granules </a:t>
            </a:r>
            <a:r>
              <a:rPr sz="2800" dirty="0">
                <a:latin typeface="Arial"/>
                <a:cs typeface="Arial"/>
              </a:rPr>
              <a:t>are </a:t>
            </a:r>
            <a:r>
              <a:rPr sz="2800" spc="-5" dirty="0">
                <a:latin typeface="Arial"/>
                <a:cs typeface="Arial"/>
              </a:rPr>
              <a:t>observed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3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  cytoplasm </a:t>
            </a:r>
            <a:r>
              <a:rPr sz="2800" dirty="0">
                <a:latin typeface="Arial"/>
                <a:cs typeface="Arial"/>
              </a:rPr>
              <a:t>in many </a:t>
            </a:r>
            <a:r>
              <a:rPr sz="2800" spc="-5" dirty="0">
                <a:latin typeface="Arial"/>
                <a:cs typeface="Arial"/>
              </a:rPr>
              <a:t>species of bacteria.</a:t>
            </a:r>
            <a:endParaRPr sz="2800">
              <a:latin typeface="Arial"/>
              <a:cs typeface="Arial"/>
            </a:endParaRPr>
          </a:p>
          <a:p>
            <a:pPr marL="191770" marR="5080">
              <a:lnSpc>
                <a:spcPts val="5350"/>
              </a:lnSpc>
              <a:spcBef>
                <a:spcPts val="1460"/>
              </a:spcBef>
            </a:pPr>
            <a:r>
              <a:rPr sz="2800" spc="-5" dirty="0">
                <a:latin typeface="Arial"/>
                <a:cs typeface="Arial"/>
              </a:rPr>
              <a:t>Containing </a:t>
            </a:r>
            <a:r>
              <a:rPr sz="4000" b="1" spc="-5" dirty="0">
                <a:solidFill>
                  <a:srgbClr val="7F0000"/>
                </a:solidFill>
                <a:latin typeface="Arial"/>
                <a:cs typeface="Arial"/>
              </a:rPr>
              <a:t>plasmids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some </a:t>
            </a:r>
            <a:r>
              <a:rPr sz="2800" spc="-5" dirty="0">
                <a:latin typeface="Arial"/>
                <a:cs typeface="Arial"/>
              </a:rPr>
              <a:t>species of</a:t>
            </a:r>
            <a:r>
              <a:rPr sz="2800" spc="-3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bacteria.  </a:t>
            </a:r>
            <a:r>
              <a:rPr sz="2800" spc="-10" dirty="0">
                <a:latin typeface="Arial"/>
                <a:cs typeface="Arial"/>
              </a:rPr>
              <a:t>Not </a:t>
            </a:r>
            <a:r>
              <a:rPr sz="2800" spc="-5" dirty="0">
                <a:latin typeface="Arial"/>
                <a:cs typeface="Arial"/>
              </a:rPr>
              <a:t>containing endoplasmic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reticulum.</a:t>
            </a:r>
            <a:endParaRPr sz="2800">
              <a:latin typeface="Arial"/>
              <a:cs typeface="Arial"/>
            </a:endParaRPr>
          </a:p>
          <a:p>
            <a:pPr marL="191770">
              <a:lnSpc>
                <a:spcPct val="100000"/>
              </a:lnSpc>
              <a:spcBef>
                <a:spcPts val="1240"/>
              </a:spcBef>
            </a:pPr>
            <a:r>
              <a:rPr sz="2800" spc="-10" dirty="0">
                <a:latin typeface="Arial"/>
                <a:cs typeface="Arial"/>
              </a:rPr>
              <a:t>Not </a:t>
            </a:r>
            <a:r>
              <a:rPr sz="2800" spc="-5" dirty="0">
                <a:latin typeface="Arial"/>
                <a:cs typeface="Arial"/>
              </a:rPr>
              <a:t>containing membrane-bearing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microsomes.</a:t>
            </a:r>
            <a:endParaRPr sz="2800">
              <a:latin typeface="Arial"/>
              <a:cs typeface="Arial"/>
            </a:endParaRPr>
          </a:p>
          <a:p>
            <a:pPr marL="191770">
              <a:lnSpc>
                <a:spcPct val="100000"/>
              </a:lnSpc>
              <a:spcBef>
                <a:spcPts val="1750"/>
              </a:spcBef>
            </a:pPr>
            <a:r>
              <a:rPr sz="2800" spc="-10" dirty="0">
                <a:latin typeface="Arial"/>
                <a:cs typeface="Arial"/>
              </a:rPr>
              <a:t>Not </a:t>
            </a:r>
            <a:r>
              <a:rPr sz="2800" spc="-5" dirty="0">
                <a:latin typeface="Arial"/>
                <a:cs typeface="Arial"/>
              </a:rPr>
              <a:t>containing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mitochondria.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6250"/>
            <a:ext cx="1979930" cy="0"/>
          </a:xfrm>
          <a:custGeom>
            <a:avLst/>
            <a:gdLst/>
            <a:ahLst/>
            <a:cxnLst/>
            <a:rect l="l" t="t" r="r" b="b"/>
            <a:pathLst>
              <a:path w="1979930">
                <a:moveTo>
                  <a:pt x="0" y="0"/>
                </a:moveTo>
                <a:lnTo>
                  <a:pt x="1979930" y="0"/>
                </a:lnTo>
              </a:path>
            </a:pathLst>
          </a:custGeom>
          <a:ln w="41332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0350"/>
            <a:ext cx="7559040" cy="6597650"/>
            <a:chOff x="0" y="260350"/>
            <a:chExt cx="7559040" cy="6597650"/>
          </a:xfrm>
        </p:grpSpPr>
        <p:sp>
          <p:nvSpPr>
            <p:cNvPr id="3" name="object 3"/>
            <p:cNvSpPr/>
            <p:nvPr/>
          </p:nvSpPr>
          <p:spPr>
            <a:xfrm>
              <a:off x="0" y="2901950"/>
              <a:ext cx="6051550" cy="3956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67809" y="260350"/>
              <a:ext cx="2571749" cy="2743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96359" y="1268730"/>
              <a:ext cx="675640" cy="0"/>
            </a:xfrm>
            <a:custGeom>
              <a:avLst/>
              <a:gdLst/>
              <a:ahLst/>
              <a:cxnLst/>
              <a:rect l="l" t="t" r="r" b="b"/>
              <a:pathLst>
                <a:path w="675639">
                  <a:moveTo>
                    <a:pt x="675639" y="0"/>
                  </a:moveTo>
                  <a:lnTo>
                    <a:pt x="0" y="0"/>
                  </a:lnTo>
                </a:path>
              </a:pathLst>
            </a:custGeom>
            <a:ln w="4191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79520" y="1206500"/>
              <a:ext cx="124460" cy="124460"/>
            </a:xfrm>
            <a:custGeom>
              <a:avLst/>
              <a:gdLst/>
              <a:ahLst/>
              <a:cxnLst/>
              <a:rect l="l" t="t" r="r" b="b"/>
              <a:pathLst>
                <a:path w="124460" h="124459">
                  <a:moveTo>
                    <a:pt x="124459" y="0"/>
                  </a:moveTo>
                  <a:lnTo>
                    <a:pt x="0" y="62229"/>
                  </a:lnTo>
                  <a:lnTo>
                    <a:pt x="124459" y="124460"/>
                  </a:lnTo>
                  <a:lnTo>
                    <a:pt x="124459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08070" y="2204720"/>
              <a:ext cx="67691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676909" y="0"/>
                  </a:moveTo>
                  <a:lnTo>
                    <a:pt x="0" y="0"/>
                  </a:lnTo>
                </a:path>
              </a:pathLst>
            </a:custGeom>
            <a:ln w="4191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92500" y="2142489"/>
              <a:ext cx="123189" cy="124460"/>
            </a:xfrm>
            <a:custGeom>
              <a:avLst/>
              <a:gdLst/>
              <a:ahLst/>
              <a:cxnLst/>
              <a:rect l="l" t="t" r="r" b="b"/>
              <a:pathLst>
                <a:path w="123189" h="124460">
                  <a:moveTo>
                    <a:pt x="123189" y="0"/>
                  </a:moveTo>
                  <a:lnTo>
                    <a:pt x="0" y="62230"/>
                  </a:lnTo>
                  <a:lnTo>
                    <a:pt x="123189" y="124460"/>
                  </a:lnTo>
                  <a:lnTo>
                    <a:pt x="123189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72859" y="1268730"/>
              <a:ext cx="817880" cy="0"/>
            </a:xfrm>
            <a:custGeom>
              <a:avLst/>
              <a:gdLst/>
              <a:ahLst/>
              <a:cxnLst/>
              <a:rect l="l" t="t" r="r" b="b"/>
              <a:pathLst>
                <a:path w="817879">
                  <a:moveTo>
                    <a:pt x="0" y="0"/>
                  </a:moveTo>
                  <a:lnTo>
                    <a:pt x="817880" y="0"/>
                  </a:lnTo>
                </a:path>
              </a:pathLst>
            </a:custGeom>
            <a:ln w="4191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83119" y="1206500"/>
              <a:ext cx="124460" cy="124460"/>
            </a:xfrm>
            <a:custGeom>
              <a:avLst/>
              <a:gdLst/>
              <a:ahLst/>
              <a:cxnLst/>
              <a:rect l="l" t="t" r="r" b="b"/>
              <a:pathLst>
                <a:path w="124459" h="124459">
                  <a:moveTo>
                    <a:pt x="0" y="0"/>
                  </a:moveTo>
                  <a:lnTo>
                    <a:pt x="0" y="124460"/>
                  </a:lnTo>
                  <a:lnTo>
                    <a:pt x="124459" y="62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59880" y="2204720"/>
              <a:ext cx="783590" cy="0"/>
            </a:xfrm>
            <a:custGeom>
              <a:avLst/>
              <a:gdLst/>
              <a:ahLst/>
              <a:cxnLst/>
              <a:rect l="l" t="t" r="r" b="b"/>
              <a:pathLst>
                <a:path w="783590">
                  <a:moveTo>
                    <a:pt x="0" y="0"/>
                  </a:moveTo>
                  <a:lnTo>
                    <a:pt x="783590" y="0"/>
                  </a:lnTo>
                </a:path>
              </a:pathLst>
            </a:custGeom>
            <a:ln w="4191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35850" y="2142489"/>
              <a:ext cx="123189" cy="124460"/>
            </a:xfrm>
            <a:custGeom>
              <a:avLst/>
              <a:gdLst/>
              <a:ahLst/>
              <a:cxnLst/>
              <a:rect l="l" t="t" r="r" b="b"/>
              <a:pathLst>
                <a:path w="123190" h="124460">
                  <a:moveTo>
                    <a:pt x="0" y="0"/>
                  </a:moveTo>
                  <a:lnTo>
                    <a:pt x="0" y="124460"/>
                  </a:lnTo>
                  <a:lnTo>
                    <a:pt x="123190" y="62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929889" y="1950720"/>
            <a:ext cx="6191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Arial"/>
                <a:cs typeface="Arial"/>
              </a:rPr>
              <a:t>50s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3400" y="1014729"/>
            <a:ext cx="6191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Arial"/>
                <a:cs typeface="Arial"/>
              </a:rPr>
              <a:t>30s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22819" y="1087120"/>
            <a:ext cx="6197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Arial"/>
                <a:cs typeface="Arial"/>
              </a:rPr>
              <a:t>4</a:t>
            </a:r>
            <a:r>
              <a:rPr sz="2800" b="1" spc="10" dirty="0">
                <a:latin typeface="Arial"/>
                <a:cs typeface="Arial"/>
              </a:rPr>
              <a:t>0</a:t>
            </a:r>
            <a:r>
              <a:rPr sz="2800" b="1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37450" y="1950720"/>
            <a:ext cx="6191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Arial"/>
                <a:cs typeface="Arial"/>
              </a:rPr>
              <a:t>60s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0970" y="1303020"/>
            <a:ext cx="26676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7F0000"/>
                </a:solidFill>
                <a:latin typeface="Arial"/>
                <a:cs typeface="Arial"/>
              </a:rPr>
              <a:t>Prokaryotic</a:t>
            </a:r>
            <a:r>
              <a:rPr sz="2800" b="1" spc="-6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7F0000"/>
                </a:solidFill>
                <a:latin typeface="Arial"/>
                <a:cs typeface="Arial"/>
              </a:rPr>
              <a:t>cell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136004" y="3479453"/>
            <a:ext cx="2607945" cy="1844039"/>
            <a:chOff x="6136004" y="3479453"/>
            <a:chExt cx="2607945" cy="1844039"/>
          </a:xfrm>
        </p:grpSpPr>
        <p:sp>
          <p:nvSpPr>
            <p:cNvPr id="19" name="object 19"/>
            <p:cNvSpPr/>
            <p:nvPr/>
          </p:nvSpPr>
          <p:spPr>
            <a:xfrm>
              <a:off x="6300469" y="3500119"/>
              <a:ext cx="2443480" cy="1197610"/>
            </a:xfrm>
            <a:custGeom>
              <a:avLst/>
              <a:gdLst/>
              <a:ahLst/>
              <a:cxnLst/>
              <a:rect l="l" t="t" r="r" b="b"/>
              <a:pathLst>
                <a:path w="2443479" h="1197610">
                  <a:moveTo>
                    <a:pt x="2026920" y="269239"/>
                  </a:moveTo>
                  <a:lnTo>
                    <a:pt x="2025114" y="258444"/>
                  </a:lnTo>
                  <a:lnTo>
                    <a:pt x="2023903" y="246697"/>
                  </a:lnTo>
                  <a:lnTo>
                    <a:pt x="2021026" y="236378"/>
                  </a:lnTo>
                  <a:lnTo>
                    <a:pt x="2014220" y="229869"/>
                  </a:lnTo>
                  <a:lnTo>
                    <a:pt x="1965940" y="218380"/>
                  </a:lnTo>
                  <a:lnTo>
                    <a:pt x="1916588" y="212248"/>
                  </a:lnTo>
                  <a:lnTo>
                    <a:pt x="1866522" y="208260"/>
                  </a:lnTo>
                  <a:lnTo>
                    <a:pt x="1816100" y="203199"/>
                  </a:lnTo>
                  <a:lnTo>
                    <a:pt x="1773217" y="193476"/>
                  </a:lnTo>
                  <a:lnTo>
                    <a:pt x="1730216" y="180657"/>
                  </a:lnTo>
                  <a:lnTo>
                    <a:pt x="1686976" y="169267"/>
                  </a:lnTo>
                  <a:lnTo>
                    <a:pt x="1643379" y="163829"/>
                  </a:lnTo>
                  <a:lnTo>
                    <a:pt x="1593669" y="162498"/>
                  </a:lnTo>
                  <a:lnTo>
                    <a:pt x="1543997" y="161303"/>
                  </a:lnTo>
                  <a:lnTo>
                    <a:pt x="1494358" y="160233"/>
                  </a:lnTo>
                  <a:lnTo>
                    <a:pt x="1444748" y="159278"/>
                  </a:lnTo>
                  <a:lnTo>
                    <a:pt x="1395162" y="158427"/>
                  </a:lnTo>
                  <a:lnTo>
                    <a:pt x="1345596" y="157667"/>
                  </a:lnTo>
                  <a:lnTo>
                    <a:pt x="1296046" y="156989"/>
                  </a:lnTo>
                  <a:lnTo>
                    <a:pt x="1246507" y="156380"/>
                  </a:lnTo>
                  <a:lnTo>
                    <a:pt x="1196975" y="155831"/>
                  </a:lnTo>
                  <a:lnTo>
                    <a:pt x="1147444" y="155329"/>
                  </a:lnTo>
                  <a:lnTo>
                    <a:pt x="1097912" y="154864"/>
                  </a:lnTo>
                  <a:lnTo>
                    <a:pt x="1048373" y="154424"/>
                  </a:lnTo>
                  <a:lnTo>
                    <a:pt x="998823" y="153999"/>
                  </a:lnTo>
                  <a:lnTo>
                    <a:pt x="949257" y="153577"/>
                  </a:lnTo>
                  <a:lnTo>
                    <a:pt x="899671" y="153148"/>
                  </a:lnTo>
                  <a:lnTo>
                    <a:pt x="850061" y="152699"/>
                  </a:lnTo>
                  <a:lnTo>
                    <a:pt x="800422" y="152221"/>
                  </a:lnTo>
                  <a:lnTo>
                    <a:pt x="750750" y="151701"/>
                  </a:lnTo>
                  <a:lnTo>
                    <a:pt x="701039" y="151129"/>
                  </a:lnTo>
                  <a:lnTo>
                    <a:pt x="653781" y="145165"/>
                  </a:lnTo>
                  <a:lnTo>
                    <a:pt x="587801" y="134554"/>
                  </a:lnTo>
                  <a:lnTo>
                    <a:pt x="546113" y="126094"/>
                  </a:lnTo>
                  <a:lnTo>
                    <a:pt x="529220" y="122817"/>
                  </a:lnTo>
                  <a:lnTo>
                    <a:pt x="512209" y="120255"/>
                  </a:lnTo>
                  <a:lnTo>
                    <a:pt x="493016" y="118467"/>
                  </a:lnTo>
                  <a:lnTo>
                    <a:pt x="469578" y="117511"/>
                  </a:lnTo>
                  <a:lnTo>
                    <a:pt x="439831" y="117446"/>
                  </a:lnTo>
                  <a:lnTo>
                    <a:pt x="401711" y="118331"/>
                  </a:lnTo>
                  <a:lnTo>
                    <a:pt x="353155" y="120226"/>
                  </a:lnTo>
                  <a:lnTo>
                    <a:pt x="292100" y="123189"/>
                  </a:lnTo>
                  <a:lnTo>
                    <a:pt x="249713" y="137318"/>
                  </a:lnTo>
                  <a:lnTo>
                    <a:pt x="212089" y="163829"/>
                  </a:lnTo>
                  <a:lnTo>
                    <a:pt x="199707" y="183514"/>
                  </a:lnTo>
                  <a:lnTo>
                    <a:pt x="193516" y="194190"/>
                  </a:lnTo>
                  <a:lnTo>
                    <a:pt x="185419" y="203199"/>
                  </a:lnTo>
                  <a:lnTo>
                    <a:pt x="172442" y="209490"/>
                  </a:lnTo>
                  <a:lnTo>
                    <a:pt x="158749" y="212566"/>
                  </a:lnTo>
                  <a:lnTo>
                    <a:pt x="145057" y="214451"/>
                  </a:lnTo>
                  <a:lnTo>
                    <a:pt x="132079" y="217169"/>
                  </a:lnTo>
                  <a:lnTo>
                    <a:pt x="91459" y="256440"/>
                  </a:lnTo>
                  <a:lnTo>
                    <a:pt x="59531" y="290353"/>
                  </a:lnTo>
                  <a:lnTo>
                    <a:pt x="34032" y="327362"/>
                  </a:lnTo>
                  <a:lnTo>
                    <a:pt x="12700" y="375919"/>
                  </a:lnTo>
                  <a:lnTo>
                    <a:pt x="14044" y="419208"/>
                  </a:lnTo>
                  <a:lnTo>
                    <a:pt x="14522" y="466907"/>
                  </a:lnTo>
                  <a:lnTo>
                    <a:pt x="15145" y="517689"/>
                  </a:lnTo>
                  <a:lnTo>
                    <a:pt x="16929" y="570228"/>
                  </a:lnTo>
                  <a:lnTo>
                    <a:pt x="20887" y="623195"/>
                  </a:lnTo>
                  <a:lnTo>
                    <a:pt x="28034" y="675263"/>
                  </a:lnTo>
                  <a:lnTo>
                    <a:pt x="39382" y="725105"/>
                  </a:lnTo>
                  <a:lnTo>
                    <a:pt x="55946" y="771393"/>
                  </a:lnTo>
                  <a:lnTo>
                    <a:pt x="78739" y="812799"/>
                  </a:lnTo>
                  <a:lnTo>
                    <a:pt x="87509" y="840022"/>
                  </a:lnTo>
                  <a:lnTo>
                    <a:pt x="91325" y="852025"/>
                  </a:lnTo>
                  <a:lnTo>
                    <a:pt x="92004" y="853534"/>
                  </a:lnTo>
                  <a:lnTo>
                    <a:pt x="91366" y="849272"/>
                  </a:lnTo>
                  <a:lnTo>
                    <a:pt x="91230" y="843966"/>
                  </a:lnTo>
                  <a:lnTo>
                    <a:pt x="132079" y="906779"/>
                  </a:lnTo>
                  <a:lnTo>
                    <a:pt x="150872" y="948451"/>
                  </a:lnTo>
                  <a:lnTo>
                    <a:pt x="166211" y="979169"/>
                  </a:lnTo>
                  <a:lnTo>
                    <a:pt x="190837" y="1003220"/>
                  </a:lnTo>
                  <a:lnTo>
                    <a:pt x="237489" y="1024889"/>
                  </a:lnTo>
                  <a:lnTo>
                    <a:pt x="274796" y="1056997"/>
                  </a:lnTo>
                  <a:lnTo>
                    <a:pt x="308292" y="1074102"/>
                  </a:lnTo>
                  <a:lnTo>
                    <a:pt x="346075" y="1083111"/>
                  </a:lnTo>
                  <a:lnTo>
                    <a:pt x="396239" y="1090929"/>
                  </a:lnTo>
                  <a:lnTo>
                    <a:pt x="442897" y="1106074"/>
                  </a:lnTo>
                  <a:lnTo>
                    <a:pt x="491253" y="1118647"/>
                  </a:lnTo>
                  <a:lnTo>
                    <a:pt x="541040" y="1128887"/>
                  </a:lnTo>
                  <a:lnTo>
                    <a:pt x="591992" y="1137035"/>
                  </a:lnTo>
                  <a:lnTo>
                    <a:pt x="643842" y="1143329"/>
                  </a:lnTo>
                  <a:lnTo>
                    <a:pt x="696325" y="1148008"/>
                  </a:lnTo>
                  <a:lnTo>
                    <a:pt x="749174" y="1151313"/>
                  </a:lnTo>
                  <a:lnTo>
                    <a:pt x="802122" y="1153482"/>
                  </a:lnTo>
                  <a:lnTo>
                    <a:pt x="854903" y="1154755"/>
                  </a:lnTo>
                  <a:lnTo>
                    <a:pt x="907250" y="1155370"/>
                  </a:lnTo>
                  <a:lnTo>
                    <a:pt x="958897" y="1155568"/>
                  </a:lnTo>
                  <a:lnTo>
                    <a:pt x="1009578" y="1155588"/>
                  </a:lnTo>
                  <a:lnTo>
                    <a:pt x="1059027" y="1155668"/>
                  </a:lnTo>
                  <a:lnTo>
                    <a:pt x="1106976" y="1156049"/>
                  </a:lnTo>
                  <a:lnTo>
                    <a:pt x="1153159" y="1156969"/>
                  </a:lnTo>
                  <a:lnTo>
                    <a:pt x="1196700" y="1158656"/>
                  </a:lnTo>
                  <a:lnTo>
                    <a:pt x="1243721" y="1159830"/>
                  </a:lnTo>
                  <a:lnTo>
                    <a:pt x="1293283" y="1161015"/>
                  </a:lnTo>
                  <a:lnTo>
                    <a:pt x="1344443" y="1162732"/>
                  </a:lnTo>
                  <a:lnTo>
                    <a:pt x="1396263" y="1165506"/>
                  </a:lnTo>
                  <a:lnTo>
                    <a:pt x="1447800" y="1169858"/>
                  </a:lnTo>
                  <a:lnTo>
                    <a:pt x="1498113" y="1176310"/>
                  </a:lnTo>
                  <a:lnTo>
                    <a:pt x="1546264" y="1185387"/>
                  </a:lnTo>
                  <a:lnTo>
                    <a:pt x="1591309" y="1197609"/>
                  </a:lnTo>
                  <a:lnTo>
                    <a:pt x="1642109" y="1196437"/>
                  </a:lnTo>
                  <a:lnTo>
                    <a:pt x="1692909" y="1195428"/>
                  </a:lnTo>
                  <a:lnTo>
                    <a:pt x="1743709" y="1194534"/>
                  </a:lnTo>
                  <a:lnTo>
                    <a:pt x="1794509" y="1193705"/>
                  </a:lnTo>
                  <a:lnTo>
                    <a:pt x="1845309" y="1192895"/>
                  </a:lnTo>
                  <a:lnTo>
                    <a:pt x="1896109" y="1192053"/>
                  </a:lnTo>
                  <a:lnTo>
                    <a:pt x="1946909" y="1191132"/>
                  </a:lnTo>
                  <a:lnTo>
                    <a:pt x="1997709" y="1190084"/>
                  </a:lnTo>
                  <a:lnTo>
                    <a:pt x="2048509" y="1188858"/>
                  </a:lnTo>
                  <a:lnTo>
                    <a:pt x="2099309" y="1187408"/>
                  </a:lnTo>
                  <a:lnTo>
                    <a:pt x="2150109" y="1185685"/>
                  </a:lnTo>
                  <a:lnTo>
                    <a:pt x="2200909" y="1183639"/>
                  </a:lnTo>
                  <a:lnTo>
                    <a:pt x="2268555" y="1149736"/>
                  </a:lnTo>
                  <a:lnTo>
                    <a:pt x="2297253" y="1113619"/>
                  </a:lnTo>
                  <a:lnTo>
                    <a:pt x="2322667" y="1068771"/>
                  </a:lnTo>
                  <a:lnTo>
                    <a:pt x="2344896" y="1018222"/>
                  </a:lnTo>
                  <a:lnTo>
                    <a:pt x="2364038" y="965006"/>
                  </a:lnTo>
                  <a:lnTo>
                    <a:pt x="2380194" y="912157"/>
                  </a:lnTo>
                  <a:lnTo>
                    <a:pt x="2393462" y="862705"/>
                  </a:lnTo>
                  <a:lnTo>
                    <a:pt x="2403941" y="819685"/>
                  </a:lnTo>
                  <a:lnTo>
                    <a:pt x="2411729" y="786129"/>
                  </a:lnTo>
                  <a:lnTo>
                    <a:pt x="2411365" y="737448"/>
                  </a:lnTo>
                  <a:lnTo>
                    <a:pt x="2412768" y="687460"/>
                  </a:lnTo>
                  <a:lnTo>
                    <a:pt x="2414599" y="636740"/>
                  </a:lnTo>
                  <a:lnTo>
                    <a:pt x="2415520" y="585863"/>
                  </a:lnTo>
                  <a:lnTo>
                    <a:pt x="2414195" y="535405"/>
                  </a:lnTo>
                  <a:lnTo>
                    <a:pt x="2409284" y="485939"/>
                  </a:lnTo>
                  <a:lnTo>
                    <a:pt x="2399449" y="438041"/>
                  </a:lnTo>
                  <a:lnTo>
                    <a:pt x="2383354" y="392287"/>
                  </a:lnTo>
                  <a:lnTo>
                    <a:pt x="2359659" y="349249"/>
                  </a:lnTo>
                  <a:lnTo>
                    <a:pt x="2346154" y="308427"/>
                  </a:lnTo>
                  <a:lnTo>
                    <a:pt x="2324429" y="263548"/>
                  </a:lnTo>
                  <a:lnTo>
                    <a:pt x="2296001" y="218598"/>
                  </a:lnTo>
                  <a:lnTo>
                    <a:pt x="2262387" y="177564"/>
                  </a:lnTo>
                  <a:lnTo>
                    <a:pt x="2225104" y="144433"/>
                  </a:lnTo>
                  <a:lnTo>
                    <a:pt x="2185670" y="123189"/>
                  </a:lnTo>
                  <a:lnTo>
                    <a:pt x="2127091" y="108426"/>
                  </a:lnTo>
                  <a:lnTo>
                    <a:pt x="2097266" y="102651"/>
                  </a:lnTo>
                  <a:lnTo>
                    <a:pt x="2067559" y="96519"/>
                  </a:lnTo>
                  <a:lnTo>
                    <a:pt x="2037263" y="82066"/>
                  </a:lnTo>
                  <a:lnTo>
                    <a:pt x="2019499" y="73495"/>
                  </a:lnTo>
                  <a:lnTo>
                    <a:pt x="2011560" y="69651"/>
                  </a:lnTo>
                  <a:lnTo>
                    <a:pt x="2010739" y="69379"/>
                  </a:lnTo>
                  <a:lnTo>
                    <a:pt x="2014327" y="71524"/>
                  </a:lnTo>
                  <a:lnTo>
                    <a:pt x="2019617" y="74930"/>
                  </a:lnTo>
                  <a:lnTo>
                    <a:pt x="2023902" y="78441"/>
                  </a:lnTo>
                  <a:lnTo>
                    <a:pt x="2024474" y="80903"/>
                  </a:lnTo>
                  <a:lnTo>
                    <a:pt x="2018625" y="81160"/>
                  </a:lnTo>
                  <a:lnTo>
                    <a:pt x="1976835" y="70439"/>
                  </a:lnTo>
                  <a:lnTo>
                    <a:pt x="1935479" y="57150"/>
                  </a:lnTo>
                  <a:lnTo>
                    <a:pt x="1906012" y="37683"/>
                  </a:lnTo>
                  <a:lnTo>
                    <a:pt x="1896109" y="31750"/>
                  </a:lnTo>
                  <a:lnTo>
                    <a:pt x="1870670" y="23832"/>
                  </a:lnTo>
                  <a:lnTo>
                    <a:pt x="1835467" y="16033"/>
                  </a:lnTo>
                  <a:lnTo>
                    <a:pt x="1800740" y="9425"/>
                  </a:lnTo>
                  <a:lnTo>
                    <a:pt x="1776729" y="5079"/>
                  </a:lnTo>
                  <a:lnTo>
                    <a:pt x="1742856" y="6151"/>
                  </a:lnTo>
                  <a:lnTo>
                    <a:pt x="1708626" y="6032"/>
                  </a:lnTo>
                  <a:lnTo>
                    <a:pt x="1675110" y="8294"/>
                  </a:lnTo>
                  <a:lnTo>
                    <a:pt x="1643379" y="16509"/>
                  </a:lnTo>
                  <a:lnTo>
                    <a:pt x="1638399" y="23574"/>
                  </a:lnTo>
                  <a:lnTo>
                    <a:pt x="1640681" y="34925"/>
                  </a:lnTo>
                  <a:lnTo>
                    <a:pt x="1673780" y="70266"/>
                  </a:lnTo>
                  <a:lnTo>
                    <a:pt x="1715373" y="89832"/>
                  </a:lnTo>
                  <a:lnTo>
                    <a:pt x="1786849" y="108411"/>
                  </a:lnTo>
                  <a:lnTo>
                    <a:pt x="1837484" y="117973"/>
                  </a:lnTo>
                  <a:lnTo>
                    <a:pt x="1889024" y="125520"/>
                  </a:lnTo>
                  <a:lnTo>
                    <a:pt x="1941227" y="131366"/>
                  </a:lnTo>
                  <a:lnTo>
                    <a:pt x="1993855" y="135827"/>
                  </a:lnTo>
                  <a:lnTo>
                    <a:pt x="2046665" y="139217"/>
                  </a:lnTo>
                  <a:lnTo>
                    <a:pt x="2099418" y="141851"/>
                  </a:lnTo>
                  <a:lnTo>
                    <a:pt x="2151874" y="144045"/>
                  </a:lnTo>
                  <a:lnTo>
                    <a:pt x="2203791" y="146112"/>
                  </a:lnTo>
                  <a:lnTo>
                    <a:pt x="2254930" y="148369"/>
                  </a:lnTo>
                  <a:lnTo>
                    <a:pt x="2305050" y="151129"/>
                  </a:lnTo>
                  <a:lnTo>
                    <a:pt x="2263900" y="167790"/>
                  </a:lnTo>
                  <a:lnTo>
                    <a:pt x="2219819" y="180066"/>
                  </a:lnTo>
                  <a:lnTo>
                    <a:pt x="2173403" y="188545"/>
                  </a:lnTo>
                  <a:lnTo>
                    <a:pt x="2125246" y="193819"/>
                  </a:lnTo>
                  <a:lnTo>
                    <a:pt x="2075944" y="196476"/>
                  </a:lnTo>
                  <a:lnTo>
                    <a:pt x="2026092" y="197107"/>
                  </a:lnTo>
                  <a:lnTo>
                    <a:pt x="1976286" y="196301"/>
                  </a:lnTo>
                  <a:lnTo>
                    <a:pt x="1927122" y="194647"/>
                  </a:lnTo>
                  <a:lnTo>
                    <a:pt x="1879194" y="192736"/>
                  </a:lnTo>
                  <a:lnTo>
                    <a:pt x="1833098" y="191157"/>
                  </a:lnTo>
                  <a:lnTo>
                    <a:pt x="1789429" y="190499"/>
                  </a:lnTo>
                </a:path>
                <a:path w="2443479" h="1197610">
                  <a:moveTo>
                    <a:pt x="0" y="0"/>
                  </a:moveTo>
                  <a:lnTo>
                    <a:pt x="0" y="0"/>
                  </a:lnTo>
                </a:path>
                <a:path w="2443479" h="1197610">
                  <a:moveTo>
                    <a:pt x="2443479" y="1197609"/>
                  </a:moveTo>
                  <a:lnTo>
                    <a:pt x="2443479" y="1197609"/>
                  </a:lnTo>
                </a:path>
              </a:pathLst>
            </a:custGeom>
            <a:ln w="4133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56959" y="4748529"/>
              <a:ext cx="367030" cy="553720"/>
            </a:xfrm>
            <a:custGeom>
              <a:avLst/>
              <a:gdLst/>
              <a:ahLst/>
              <a:cxnLst/>
              <a:rect l="l" t="t" r="r" b="b"/>
              <a:pathLst>
                <a:path w="367029" h="553720">
                  <a:moveTo>
                    <a:pt x="0" y="553720"/>
                  </a:moveTo>
                  <a:lnTo>
                    <a:pt x="367030" y="0"/>
                  </a:lnTo>
                </a:path>
              </a:pathLst>
            </a:custGeom>
            <a:ln w="4191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66839" y="4652009"/>
              <a:ext cx="120650" cy="138430"/>
            </a:xfrm>
            <a:custGeom>
              <a:avLst/>
              <a:gdLst/>
              <a:ahLst/>
              <a:cxnLst/>
              <a:rect l="l" t="t" r="r" b="b"/>
              <a:pathLst>
                <a:path w="120650" h="138429">
                  <a:moveTo>
                    <a:pt x="120650" y="0"/>
                  </a:moveTo>
                  <a:lnTo>
                    <a:pt x="0" y="69850"/>
                  </a:lnTo>
                  <a:lnTo>
                    <a:pt x="104139" y="138429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221729" y="3031490"/>
            <a:ext cx="2527935" cy="381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7F0000"/>
                </a:solidFill>
                <a:latin typeface="Arial"/>
                <a:cs typeface="Arial"/>
              </a:rPr>
              <a:t>Eukaryotic</a:t>
            </a:r>
            <a:r>
              <a:rPr sz="2800" b="1" spc="-7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7F0000"/>
                </a:solidFill>
                <a:latin typeface="Arial"/>
                <a:cs typeface="Arial"/>
              </a:rPr>
              <a:t>cell</a:t>
            </a:r>
            <a:endParaRPr sz="2800">
              <a:latin typeface="Arial"/>
              <a:cs typeface="Arial"/>
            </a:endParaRPr>
          </a:p>
          <a:p>
            <a:pPr marL="346710" marR="195580" indent="-69850">
              <a:lnSpc>
                <a:spcPct val="100000"/>
              </a:lnSpc>
              <a:spcBef>
                <a:spcPts val="2300"/>
              </a:spcBef>
            </a:pPr>
            <a:r>
              <a:rPr sz="2000" spc="-5" dirty="0">
                <a:latin typeface="Arial"/>
                <a:cs typeface="Arial"/>
              </a:rPr>
              <a:t>Inhibiting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bacterial  </a:t>
            </a:r>
            <a:r>
              <a:rPr sz="2000" spc="-5" dirty="0">
                <a:latin typeface="Arial"/>
                <a:cs typeface="Arial"/>
              </a:rPr>
              <a:t>protein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synthesis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Arial"/>
              <a:cs typeface="Arial"/>
            </a:endParaRPr>
          </a:p>
          <a:p>
            <a:pPr marL="704850" marR="332740" algn="ctr">
              <a:lnSpc>
                <a:spcPct val="152100"/>
              </a:lnSpc>
            </a:pP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in  </a:t>
            </a:r>
            <a:r>
              <a:rPr sz="2000" spc="-5" dirty="0">
                <a:latin typeface="Arial"/>
                <a:cs typeface="Arial"/>
              </a:rPr>
              <a:t>Amikacin  Kanamysin</a:t>
            </a:r>
            <a:endParaRPr sz="2000">
              <a:latin typeface="Arial"/>
              <a:cs typeface="Arial"/>
            </a:endParaRPr>
          </a:p>
          <a:p>
            <a:pPr marL="365125" algn="ctr">
              <a:lnSpc>
                <a:spcPct val="100000"/>
              </a:lnSpc>
              <a:spcBef>
                <a:spcPts val="1250"/>
              </a:spcBef>
            </a:pPr>
            <a:r>
              <a:rPr sz="2000" dirty="0">
                <a:latin typeface="Arial"/>
                <a:cs typeface="Arial"/>
              </a:rPr>
              <a:t>…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084570" y="4868833"/>
            <a:ext cx="2858770" cy="1977389"/>
            <a:chOff x="6084570" y="4868833"/>
            <a:chExt cx="2858770" cy="1977389"/>
          </a:xfrm>
        </p:grpSpPr>
        <p:sp>
          <p:nvSpPr>
            <p:cNvPr id="24" name="object 24"/>
            <p:cNvSpPr/>
            <p:nvPr/>
          </p:nvSpPr>
          <p:spPr>
            <a:xfrm>
              <a:off x="6170930" y="5593079"/>
              <a:ext cx="561340" cy="497840"/>
            </a:xfrm>
            <a:custGeom>
              <a:avLst/>
              <a:gdLst/>
              <a:ahLst/>
              <a:cxnLst/>
              <a:rect l="l" t="t" r="r" b="b"/>
              <a:pathLst>
                <a:path w="561340" h="497839">
                  <a:moveTo>
                    <a:pt x="561340" y="497840"/>
                  </a:moveTo>
                  <a:lnTo>
                    <a:pt x="0" y="0"/>
                  </a:lnTo>
                </a:path>
              </a:pathLst>
            </a:custGeom>
            <a:ln w="4191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84570" y="5516879"/>
              <a:ext cx="134620" cy="128270"/>
            </a:xfrm>
            <a:custGeom>
              <a:avLst/>
              <a:gdLst/>
              <a:ahLst/>
              <a:cxnLst/>
              <a:rect l="l" t="t" r="r" b="b"/>
              <a:pathLst>
                <a:path w="134620" h="128270">
                  <a:moveTo>
                    <a:pt x="0" y="0"/>
                  </a:moveTo>
                  <a:lnTo>
                    <a:pt x="52069" y="128270"/>
                  </a:lnTo>
                  <a:lnTo>
                    <a:pt x="134619" y="35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44970" y="4889499"/>
              <a:ext cx="2189480" cy="1935480"/>
            </a:xfrm>
            <a:custGeom>
              <a:avLst/>
              <a:gdLst/>
              <a:ahLst/>
              <a:cxnLst/>
              <a:rect l="l" t="t" r="r" b="b"/>
              <a:pathLst>
                <a:path w="2189479" h="1935479">
                  <a:moveTo>
                    <a:pt x="78739" y="224789"/>
                  </a:moveTo>
                  <a:lnTo>
                    <a:pt x="138783" y="176772"/>
                  </a:lnTo>
                  <a:lnTo>
                    <a:pt x="180974" y="159507"/>
                  </a:lnTo>
                  <a:lnTo>
                    <a:pt x="228849" y="145952"/>
                  </a:lnTo>
                  <a:lnTo>
                    <a:pt x="280589" y="135517"/>
                  </a:lnTo>
                  <a:lnTo>
                    <a:pt x="334373" y="127613"/>
                  </a:lnTo>
                  <a:lnTo>
                    <a:pt x="388380" y="121649"/>
                  </a:lnTo>
                  <a:lnTo>
                    <a:pt x="440790" y="117037"/>
                  </a:lnTo>
                  <a:lnTo>
                    <a:pt x="489782" y="113186"/>
                  </a:lnTo>
                  <a:lnTo>
                    <a:pt x="533535" y="109507"/>
                  </a:lnTo>
                  <a:lnTo>
                    <a:pt x="608742" y="92494"/>
                  </a:lnTo>
                  <a:lnTo>
                    <a:pt x="660216" y="74889"/>
                  </a:lnTo>
                  <a:lnTo>
                    <a:pt x="684850" y="66238"/>
                  </a:lnTo>
                  <a:lnTo>
                    <a:pt x="689812" y="64515"/>
                  </a:lnTo>
                  <a:lnTo>
                    <a:pt x="691317" y="64125"/>
                  </a:lnTo>
                  <a:lnTo>
                    <a:pt x="690449" y="64764"/>
                  </a:lnTo>
                  <a:lnTo>
                    <a:pt x="688292" y="66130"/>
                  </a:lnTo>
                  <a:lnTo>
                    <a:pt x="685931" y="67922"/>
                  </a:lnTo>
                  <a:lnTo>
                    <a:pt x="684450" y="69838"/>
                  </a:lnTo>
                  <a:lnTo>
                    <a:pt x="684933" y="71574"/>
                  </a:lnTo>
                  <a:lnTo>
                    <a:pt x="688464" y="72830"/>
                  </a:lnTo>
                  <a:lnTo>
                    <a:pt x="696128" y="73302"/>
                  </a:lnTo>
                  <a:lnTo>
                    <a:pt x="709009" y="72689"/>
                  </a:lnTo>
                  <a:lnTo>
                    <a:pt x="754760" y="66998"/>
                  </a:lnTo>
                  <a:lnTo>
                    <a:pt x="834389" y="53339"/>
                  </a:lnTo>
                  <a:lnTo>
                    <a:pt x="884475" y="41612"/>
                  </a:lnTo>
                  <a:lnTo>
                    <a:pt x="934084" y="27146"/>
                  </a:lnTo>
                  <a:lnTo>
                    <a:pt x="983694" y="12442"/>
                  </a:lnTo>
                  <a:lnTo>
                    <a:pt x="1033779" y="0"/>
                  </a:lnTo>
                  <a:lnTo>
                    <a:pt x="1111601" y="1815"/>
                  </a:lnTo>
                  <a:lnTo>
                    <a:pt x="1179779" y="3313"/>
                  </a:lnTo>
                  <a:lnTo>
                    <a:pt x="1239127" y="4554"/>
                  </a:lnTo>
                  <a:lnTo>
                    <a:pt x="1290455" y="5600"/>
                  </a:lnTo>
                  <a:lnTo>
                    <a:pt x="1334574" y="6512"/>
                  </a:lnTo>
                  <a:lnTo>
                    <a:pt x="1404431" y="8184"/>
                  </a:lnTo>
                  <a:lnTo>
                    <a:pt x="1455190" y="10063"/>
                  </a:lnTo>
                  <a:lnTo>
                    <a:pt x="1493340" y="12644"/>
                  </a:lnTo>
                  <a:lnTo>
                    <a:pt x="1541121" y="18908"/>
                  </a:lnTo>
                  <a:lnTo>
                    <a:pt x="1597040" y="29528"/>
                  </a:lnTo>
                  <a:lnTo>
                    <a:pt x="1621275" y="34323"/>
                  </a:lnTo>
                  <a:lnTo>
                    <a:pt x="1649659" y="39849"/>
                  </a:lnTo>
                  <a:lnTo>
                    <a:pt x="1683003" y="46167"/>
                  </a:lnTo>
                  <a:lnTo>
                    <a:pt x="1722120" y="53339"/>
                  </a:lnTo>
                  <a:lnTo>
                    <a:pt x="1755636" y="70246"/>
                  </a:lnTo>
                  <a:lnTo>
                    <a:pt x="1824097" y="99774"/>
                  </a:lnTo>
                  <a:lnTo>
                    <a:pt x="1883727" y="140771"/>
                  </a:lnTo>
                  <a:lnTo>
                    <a:pt x="1893649" y="153431"/>
                  </a:lnTo>
                  <a:lnTo>
                    <a:pt x="1891545" y="158829"/>
                  </a:lnTo>
                  <a:lnTo>
                    <a:pt x="1883727" y="159702"/>
                  </a:lnTo>
                  <a:lnTo>
                    <a:pt x="1876504" y="158789"/>
                  </a:lnTo>
                  <a:lnTo>
                    <a:pt x="1876186" y="158829"/>
                  </a:lnTo>
                  <a:lnTo>
                    <a:pt x="1921509" y="172719"/>
                  </a:lnTo>
                  <a:lnTo>
                    <a:pt x="1957685" y="204048"/>
                  </a:lnTo>
                  <a:lnTo>
                    <a:pt x="1989454" y="240228"/>
                  </a:lnTo>
                  <a:lnTo>
                    <a:pt x="2017414" y="280278"/>
                  </a:lnTo>
                  <a:lnTo>
                    <a:pt x="2042159" y="323215"/>
                  </a:lnTo>
                  <a:lnTo>
                    <a:pt x="2064285" y="368056"/>
                  </a:lnTo>
                  <a:lnTo>
                    <a:pt x="2084387" y="413821"/>
                  </a:lnTo>
                  <a:lnTo>
                    <a:pt x="2103060" y="459526"/>
                  </a:lnTo>
                  <a:lnTo>
                    <a:pt x="2120900" y="504190"/>
                  </a:lnTo>
                  <a:lnTo>
                    <a:pt x="2127554" y="552429"/>
                  </a:lnTo>
                  <a:lnTo>
                    <a:pt x="2135124" y="599937"/>
                  </a:lnTo>
                  <a:lnTo>
                    <a:pt x="2143302" y="647202"/>
                  </a:lnTo>
                  <a:lnTo>
                    <a:pt x="2151786" y="694710"/>
                  </a:lnTo>
                  <a:lnTo>
                    <a:pt x="2160270" y="742950"/>
                  </a:lnTo>
                  <a:lnTo>
                    <a:pt x="2164363" y="796199"/>
                  </a:lnTo>
                  <a:lnTo>
                    <a:pt x="2168204" y="845756"/>
                  </a:lnTo>
                  <a:lnTo>
                    <a:pt x="2171605" y="892587"/>
                  </a:lnTo>
                  <a:lnTo>
                    <a:pt x="2174376" y="937661"/>
                  </a:lnTo>
                  <a:lnTo>
                    <a:pt x="2176328" y="981945"/>
                  </a:lnTo>
                  <a:lnTo>
                    <a:pt x="2177273" y="1026407"/>
                  </a:lnTo>
                  <a:lnTo>
                    <a:pt x="2177021" y="1072013"/>
                  </a:lnTo>
                  <a:lnTo>
                    <a:pt x="2175384" y="1119732"/>
                  </a:lnTo>
                  <a:lnTo>
                    <a:pt x="2172172" y="1170531"/>
                  </a:lnTo>
                  <a:lnTo>
                    <a:pt x="2167197" y="1225378"/>
                  </a:lnTo>
                  <a:lnTo>
                    <a:pt x="2160270" y="1285240"/>
                  </a:lnTo>
                  <a:lnTo>
                    <a:pt x="2133917" y="1328102"/>
                  </a:lnTo>
                  <a:lnTo>
                    <a:pt x="2113121" y="1345961"/>
                  </a:lnTo>
                  <a:lnTo>
                    <a:pt x="2094229" y="1365250"/>
                  </a:lnTo>
                  <a:lnTo>
                    <a:pt x="2060228" y="1404120"/>
                  </a:lnTo>
                  <a:lnTo>
                    <a:pt x="2024991" y="1441261"/>
                  </a:lnTo>
                  <a:lnTo>
                    <a:pt x="1987708" y="1475581"/>
                  </a:lnTo>
                  <a:lnTo>
                    <a:pt x="1947568" y="1505984"/>
                  </a:lnTo>
                  <a:lnTo>
                    <a:pt x="1903759" y="1531378"/>
                  </a:lnTo>
                  <a:lnTo>
                    <a:pt x="1855470" y="1550670"/>
                  </a:lnTo>
                  <a:lnTo>
                    <a:pt x="1845925" y="1558230"/>
                  </a:lnTo>
                  <a:lnTo>
                    <a:pt x="1800066" y="1584344"/>
                  </a:lnTo>
                  <a:lnTo>
                    <a:pt x="1783079" y="1589563"/>
                  </a:lnTo>
                  <a:lnTo>
                    <a:pt x="1766093" y="1595020"/>
                  </a:lnTo>
                  <a:lnTo>
                    <a:pt x="1750059" y="1602740"/>
                  </a:lnTo>
                  <a:lnTo>
                    <a:pt x="1723211" y="1623655"/>
                  </a:lnTo>
                  <a:lnTo>
                    <a:pt x="1698148" y="1647189"/>
                  </a:lnTo>
                  <a:lnTo>
                    <a:pt x="1672371" y="1668819"/>
                  </a:lnTo>
                  <a:lnTo>
                    <a:pt x="1643379" y="1684020"/>
                  </a:lnTo>
                  <a:lnTo>
                    <a:pt x="1633477" y="1687433"/>
                  </a:lnTo>
                  <a:lnTo>
                    <a:pt x="1623218" y="1690370"/>
                  </a:lnTo>
                  <a:lnTo>
                    <a:pt x="1613197" y="1693306"/>
                  </a:lnTo>
                  <a:lnTo>
                    <a:pt x="1604009" y="1696720"/>
                  </a:lnTo>
                  <a:lnTo>
                    <a:pt x="1590853" y="1703208"/>
                  </a:lnTo>
                  <a:lnTo>
                    <a:pt x="1577816" y="1710531"/>
                  </a:lnTo>
                  <a:lnTo>
                    <a:pt x="1564540" y="1717615"/>
                  </a:lnTo>
                  <a:lnTo>
                    <a:pt x="1501269" y="1737700"/>
                  </a:lnTo>
                  <a:lnTo>
                    <a:pt x="1447048" y="1747523"/>
                  </a:lnTo>
                  <a:lnTo>
                    <a:pt x="1390183" y="1753814"/>
                  </a:lnTo>
                  <a:lnTo>
                    <a:pt x="1332852" y="1757528"/>
                  </a:lnTo>
                  <a:lnTo>
                    <a:pt x="1277231" y="1759620"/>
                  </a:lnTo>
                  <a:lnTo>
                    <a:pt x="1225498" y="1761045"/>
                  </a:lnTo>
                  <a:lnTo>
                    <a:pt x="1179829" y="1762760"/>
                  </a:lnTo>
                  <a:lnTo>
                    <a:pt x="1173846" y="1820180"/>
                  </a:lnTo>
                  <a:lnTo>
                    <a:pt x="1161968" y="1880858"/>
                  </a:lnTo>
                  <a:lnTo>
                    <a:pt x="1128585" y="1905014"/>
                  </a:lnTo>
                  <a:lnTo>
                    <a:pt x="1095721" y="1916781"/>
                  </a:lnTo>
                  <a:lnTo>
                    <a:pt x="1047750" y="1935480"/>
                  </a:lnTo>
                  <a:lnTo>
                    <a:pt x="996314" y="1933994"/>
                  </a:lnTo>
                  <a:lnTo>
                    <a:pt x="944879" y="1933118"/>
                  </a:lnTo>
                  <a:lnTo>
                    <a:pt x="893445" y="1932510"/>
                  </a:lnTo>
                  <a:lnTo>
                    <a:pt x="842010" y="1931828"/>
                  </a:lnTo>
                  <a:lnTo>
                    <a:pt x="790575" y="1930729"/>
                  </a:lnTo>
                  <a:lnTo>
                    <a:pt x="739140" y="1928872"/>
                  </a:lnTo>
                  <a:lnTo>
                    <a:pt x="687705" y="1925912"/>
                  </a:lnTo>
                  <a:lnTo>
                    <a:pt x="636270" y="1921510"/>
                  </a:lnTo>
                  <a:lnTo>
                    <a:pt x="593566" y="1891347"/>
                  </a:lnTo>
                  <a:lnTo>
                    <a:pt x="572154" y="1869360"/>
                  </a:lnTo>
                  <a:lnTo>
                    <a:pt x="557529" y="1855470"/>
                  </a:lnTo>
                  <a:lnTo>
                    <a:pt x="519604" y="1827855"/>
                  </a:lnTo>
                  <a:lnTo>
                    <a:pt x="482100" y="1799397"/>
                  </a:lnTo>
                  <a:lnTo>
                    <a:pt x="445129" y="1770028"/>
                  </a:lnTo>
                  <a:lnTo>
                    <a:pt x="408803" y="1739681"/>
                  </a:lnTo>
                  <a:lnTo>
                    <a:pt x="373231" y="1708290"/>
                  </a:lnTo>
                  <a:lnTo>
                    <a:pt x="338527" y="1675789"/>
                  </a:lnTo>
                  <a:lnTo>
                    <a:pt x="304800" y="1642110"/>
                  </a:lnTo>
                  <a:lnTo>
                    <a:pt x="274706" y="1604213"/>
                  </a:lnTo>
                  <a:lnTo>
                    <a:pt x="250891" y="1562049"/>
                  </a:lnTo>
                  <a:lnTo>
                    <a:pt x="230184" y="1517751"/>
                  </a:lnTo>
                  <a:lnTo>
                    <a:pt x="209417" y="1473454"/>
                  </a:lnTo>
                  <a:lnTo>
                    <a:pt x="185420" y="1431290"/>
                  </a:lnTo>
                  <a:lnTo>
                    <a:pt x="172422" y="1393666"/>
                  </a:lnTo>
                  <a:lnTo>
                    <a:pt x="158591" y="1361757"/>
                  </a:lnTo>
                  <a:lnTo>
                    <a:pt x="141664" y="1331277"/>
                  </a:lnTo>
                  <a:lnTo>
                    <a:pt x="119379" y="1297940"/>
                  </a:lnTo>
                  <a:lnTo>
                    <a:pt x="108188" y="1266249"/>
                  </a:lnTo>
                  <a:lnTo>
                    <a:pt x="96519" y="1236821"/>
                  </a:lnTo>
                  <a:lnTo>
                    <a:pt x="82946" y="1208107"/>
                  </a:lnTo>
                  <a:lnTo>
                    <a:pt x="66039" y="1178560"/>
                  </a:lnTo>
                  <a:lnTo>
                    <a:pt x="57963" y="1130214"/>
                  </a:lnTo>
                  <a:lnTo>
                    <a:pt x="51193" y="1081733"/>
                  </a:lnTo>
                  <a:lnTo>
                    <a:pt x="45249" y="1033168"/>
                  </a:lnTo>
                  <a:lnTo>
                    <a:pt x="39650" y="984572"/>
                  </a:lnTo>
                  <a:lnTo>
                    <a:pt x="33915" y="935996"/>
                  </a:lnTo>
                  <a:lnTo>
                    <a:pt x="27563" y="887494"/>
                  </a:lnTo>
                  <a:lnTo>
                    <a:pt x="20114" y="839118"/>
                  </a:lnTo>
                  <a:lnTo>
                    <a:pt x="11086" y="790919"/>
                  </a:lnTo>
                  <a:lnTo>
                    <a:pt x="0" y="742950"/>
                  </a:lnTo>
                  <a:lnTo>
                    <a:pt x="2263" y="694060"/>
                  </a:lnTo>
                  <a:lnTo>
                    <a:pt x="4139" y="645207"/>
                  </a:lnTo>
                  <a:lnTo>
                    <a:pt x="5873" y="596423"/>
                  </a:lnTo>
                  <a:lnTo>
                    <a:pt x="7714" y="547746"/>
                  </a:lnTo>
                  <a:lnTo>
                    <a:pt x="9907" y="499209"/>
                  </a:lnTo>
                  <a:lnTo>
                    <a:pt x="12700" y="450850"/>
                  </a:lnTo>
                  <a:lnTo>
                    <a:pt x="13811" y="427077"/>
                  </a:lnTo>
                  <a:lnTo>
                    <a:pt x="19843" y="380484"/>
                  </a:lnTo>
                  <a:lnTo>
                    <a:pt x="39627" y="332978"/>
                  </a:lnTo>
                  <a:lnTo>
                    <a:pt x="72211" y="287416"/>
                  </a:lnTo>
                  <a:lnTo>
                    <a:pt x="78739" y="279400"/>
                  </a:lnTo>
                  <a:lnTo>
                    <a:pt x="88384" y="254615"/>
                  </a:lnTo>
                  <a:lnTo>
                    <a:pt x="93027" y="243998"/>
                  </a:lnTo>
                  <a:lnTo>
                    <a:pt x="90527" y="237430"/>
                  </a:lnTo>
                  <a:lnTo>
                    <a:pt x="78739" y="224789"/>
                  </a:lnTo>
                  <a:close/>
                </a:path>
                <a:path w="2189479" h="1935479">
                  <a:moveTo>
                    <a:pt x="0" y="0"/>
                  </a:moveTo>
                  <a:lnTo>
                    <a:pt x="0" y="0"/>
                  </a:lnTo>
                </a:path>
                <a:path w="2189479" h="1935479">
                  <a:moveTo>
                    <a:pt x="2189479" y="1935480"/>
                  </a:moveTo>
                  <a:lnTo>
                    <a:pt x="2189479" y="1935480"/>
                  </a:lnTo>
                </a:path>
              </a:pathLst>
            </a:custGeom>
            <a:ln w="4133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3320" y="294640"/>
            <a:ext cx="40563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Arial"/>
                <a:cs typeface="Arial"/>
              </a:rPr>
              <a:t>Inclusion</a:t>
            </a:r>
            <a:r>
              <a:rPr sz="3600" b="1" spc="-4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granules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69" y="1014729"/>
            <a:ext cx="8606790" cy="4958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7320" indent="39624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Inclusion granules </a:t>
            </a:r>
            <a:r>
              <a:rPr sz="2800" dirty="0">
                <a:latin typeface="Arial"/>
                <a:cs typeface="Arial"/>
              </a:rPr>
              <a:t>are in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ol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able, osmotically in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rt,  </a:t>
            </a:r>
            <a:r>
              <a:rPr sz="2800" spc="-5" dirty="0">
                <a:latin typeface="Arial"/>
                <a:cs typeface="Arial"/>
              </a:rPr>
              <a:t>round,neutral polymers </a:t>
            </a:r>
            <a:r>
              <a:rPr sz="2800" dirty="0">
                <a:latin typeface="Arial"/>
                <a:cs typeface="Arial"/>
              </a:rPr>
              <a:t>in </a:t>
            </a:r>
            <a:r>
              <a:rPr sz="2800" spc="-5" dirty="0">
                <a:latin typeface="Arial"/>
                <a:cs typeface="Arial"/>
              </a:rPr>
              <a:t>the cytoplasm of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bacteria.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spc="-10" dirty="0">
                <a:latin typeface="Arial"/>
                <a:cs typeface="Arial"/>
              </a:rPr>
              <a:t>They </a:t>
            </a:r>
            <a:r>
              <a:rPr sz="2800" dirty="0">
                <a:latin typeface="Arial"/>
                <a:cs typeface="Arial"/>
              </a:rPr>
              <a:t>are </a:t>
            </a:r>
            <a:r>
              <a:rPr sz="2800" spc="-5" dirty="0">
                <a:latin typeface="Arial"/>
                <a:cs typeface="Arial"/>
              </a:rPr>
              <a:t>an excess </a:t>
            </a:r>
            <a:r>
              <a:rPr sz="2800" dirty="0">
                <a:latin typeface="Arial"/>
                <a:cs typeface="Arial"/>
              </a:rPr>
              <a:t>me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abolite </a:t>
            </a:r>
            <a:r>
              <a:rPr sz="2800" spc="-5" dirty="0">
                <a:latin typeface="Arial"/>
                <a:cs typeface="Arial"/>
              </a:rPr>
              <a:t>stored as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nutrient  </a:t>
            </a:r>
            <a:r>
              <a:rPr sz="2800" dirty="0">
                <a:latin typeface="Arial"/>
                <a:cs typeface="Arial"/>
              </a:rPr>
              <a:t>reserve. </a:t>
            </a:r>
            <a:r>
              <a:rPr sz="2800" spc="-10" dirty="0">
                <a:latin typeface="Arial"/>
                <a:cs typeface="Arial"/>
              </a:rPr>
              <a:t>They </a:t>
            </a:r>
            <a:r>
              <a:rPr sz="2800" dirty="0">
                <a:latin typeface="Arial"/>
                <a:cs typeface="Arial"/>
              </a:rPr>
              <a:t>are </a:t>
            </a:r>
            <a:r>
              <a:rPr sz="2800" spc="-5" dirty="0">
                <a:latin typeface="Arial"/>
                <a:cs typeface="Arial"/>
              </a:rPr>
              <a:t>present </a:t>
            </a:r>
            <a:r>
              <a:rPr sz="2800" dirty="0">
                <a:latin typeface="Arial"/>
                <a:cs typeface="Arial"/>
              </a:rPr>
              <a:t>in largest </a:t>
            </a:r>
            <a:r>
              <a:rPr sz="2800" spc="-5" dirty="0">
                <a:latin typeface="Arial"/>
                <a:cs typeface="Arial"/>
              </a:rPr>
              <a:t>amount </a:t>
            </a:r>
            <a:r>
              <a:rPr sz="2800" spc="-10" dirty="0">
                <a:latin typeface="Arial"/>
                <a:cs typeface="Arial"/>
              </a:rPr>
              <a:t>when </a:t>
            </a:r>
            <a:r>
              <a:rPr sz="2800" spc="-5" dirty="0">
                <a:latin typeface="Arial"/>
                <a:cs typeface="Arial"/>
              </a:rPr>
              <a:t>the  bacteria have access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an abuudance of energy-  yielding nutrients, and </a:t>
            </a:r>
            <a:r>
              <a:rPr sz="2800" dirty="0">
                <a:latin typeface="Arial"/>
                <a:cs typeface="Arial"/>
              </a:rPr>
              <a:t>diminish </a:t>
            </a:r>
            <a:r>
              <a:rPr sz="2800" spc="5" dirty="0">
                <a:latin typeface="Arial"/>
                <a:cs typeface="Arial"/>
              </a:rPr>
              <a:t>or </a:t>
            </a:r>
            <a:r>
              <a:rPr sz="2800" dirty="0">
                <a:latin typeface="Arial"/>
                <a:cs typeface="Arial"/>
              </a:rPr>
              <a:t>disappear </a:t>
            </a:r>
            <a:r>
              <a:rPr sz="2800" spc="-5" dirty="0">
                <a:latin typeface="Arial"/>
                <a:cs typeface="Arial"/>
              </a:rPr>
              <a:t>under  conditions of energy source </a:t>
            </a:r>
            <a:r>
              <a:rPr sz="2800" dirty="0">
                <a:latin typeface="Arial"/>
                <a:cs typeface="Arial"/>
              </a:rPr>
              <a:t>starvation. </a:t>
            </a:r>
            <a:r>
              <a:rPr sz="2800" spc="-5" dirty="0">
                <a:latin typeface="Arial"/>
                <a:cs typeface="Arial"/>
              </a:rPr>
              <a:t>They consist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 marL="408305" marR="158115">
              <a:lnSpc>
                <a:spcPct val="151800"/>
              </a:lnSpc>
              <a:spcBef>
                <a:spcPts val="10"/>
              </a:spcBef>
            </a:pP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Volutin granules (syn. 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metachro</a:t>
            </a:r>
            <a:r>
              <a:rPr sz="2800" b="1" dirty="0">
                <a:solidFill>
                  <a:srgbClr val="7F0000"/>
                </a:solidFill>
                <a:latin typeface="Arial"/>
                <a:cs typeface="Arial"/>
              </a:rPr>
              <a:t>m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atic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granules)  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Lipid</a:t>
            </a:r>
            <a:r>
              <a:rPr sz="28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granules</a:t>
            </a:r>
            <a:endParaRPr sz="2800">
              <a:latin typeface="Arial"/>
              <a:cs typeface="Arial"/>
            </a:endParaRPr>
          </a:p>
          <a:p>
            <a:pPr marL="408305">
              <a:lnSpc>
                <a:spcPct val="100000"/>
              </a:lnSpc>
              <a:spcBef>
                <a:spcPts val="1750"/>
              </a:spcBef>
            </a:pP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Poly</a:t>
            </a:r>
            <a:r>
              <a:rPr sz="2800" b="1" spc="-10" dirty="0">
                <a:solidFill>
                  <a:srgbClr val="7F0000"/>
                </a:solidFill>
                <a:latin typeface="Arial"/>
                <a:cs typeface="Arial"/>
              </a:rPr>
              <a:t>s</a:t>
            </a:r>
            <a:r>
              <a:rPr sz="2800" b="1" spc="-10" dirty="0">
                <a:solidFill>
                  <a:srgbClr val="000066"/>
                </a:solidFill>
                <a:latin typeface="Arial"/>
                <a:cs typeface="Arial"/>
              </a:rPr>
              <a:t>accharide granules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60540"/>
            <a:chOff x="-1270" y="0"/>
            <a:chExt cx="9146540" cy="686054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858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858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231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841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2463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3086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3695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4317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494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5549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6172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6794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7404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8026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864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9258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98806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0502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11124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1734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23571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2966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3588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4211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14820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5443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6065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6675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7297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7919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8529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9151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9773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0383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1005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1615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22237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228599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24091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24714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25323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2594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26568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27178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2780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28422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290321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29654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30276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30886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3150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321309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33362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33985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34594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35217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3583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36449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370712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38303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38925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3954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40157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40779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4140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42011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42633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43256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43865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44488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45110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45720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46342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46964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47574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48196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4880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49428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50050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50660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51282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51904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52514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53136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53759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54368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54991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55613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56222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568451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58077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5869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59321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59931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60553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61175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61785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6240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63030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63639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6426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64884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65493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66116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66738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67348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797039"/>
              <a:ext cx="9144000" cy="60960"/>
            </a:xfrm>
            <a:custGeom>
              <a:avLst/>
              <a:gdLst/>
              <a:ahLst/>
              <a:cxnLst/>
              <a:rect l="l" t="t" r="r" b="b"/>
              <a:pathLst>
                <a:path w="9144000" h="60959">
                  <a:moveTo>
                    <a:pt x="0" y="609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60959"/>
                  </a:lnTo>
                  <a:lnTo>
                    <a:pt x="0" y="60959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411729" y="2636519"/>
              <a:ext cx="3890010" cy="29908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77469" y="5704840"/>
            <a:ext cx="86182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Stained </a:t>
            </a:r>
            <a:r>
              <a:rPr sz="2400" i="1" spc="-5" dirty="0">
                <a:solidFill>
                  <a:srgbClr val="FFFF00"/>
                </a:solidFill>
                <a:latin typeface="Arial"/>
                <a:cs typeface="Arial"/>
              </a:rPr>
              <a:t>Corynebacterium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cells.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"barred" 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appearance is due 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to the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presence of polyphosphate inclusions called 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metachromatic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 granules.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27659" y="0"/>
            <a:ext cx="8595360" cy="279146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354330">
              <a:lnSpc>
                <a:spcPct val="100000"/>
              </a:lnSpc>
              <a:spcBef>
                <a:spcPts val="16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Volutin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granules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0.1~1.0μm in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diameter.</a:t>
            </a:r>
            <a:endParaRPr sz="2400">
              <a:latin typeface="Arial"/>
              <a:cs typeface="Arial"/>
            </a:endParaRPr>
          </a:p>
          <a:p>
            <a:pPr marL="354330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They are characteristically found </a:t>
            </a:r>
            <a:r>
              <a:rPr sz="2400" spc="-5" dirty="0">
                <a:solidFill>
                  <a:srgbClr val="00FF00"/>
                </a:solidFill>
                <a:latin typeface="Arial"/>
                <a:cs typeface="Arial"/>
              </a:rPr>
              <a:t>in the </a:t>
            </a:r>
            <a:r>
              <a:rPr sz="2400" i="1" spc="-5" dirty="0">
                <a:solidFill>
                  <a:srgbClr val="00FF00"/>
                </a:solidFill>
                <a:latin typeface="Arial"/>
                <a:cs typeface="Arial"/>
              </a:rPr>
              <a:t>diphtheria</a:t>
            </a:r>
            <a:r>
              <a:rPr sz="2400" i="1" spc="4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FF00"/>
                </a:solidFill>
                <a:latin typeface="Arial"/>
                <a:cs typeface="Arial"/>
              </a:rPr>
              <a:t>bacillus.</a:t>
            </a:r>
            <a:endParaRPr sz="2400">
              <a:latin typeface="Arial"/>
              <a:cs typeface="Arial"/>
            </a:endParaRPr>
          </a:p>
          <a:p>
            <a:pPr marL="12700" marR="5080" indent="341630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metachromatic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staining is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thought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 due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their  content of </a:t>
            </a:r>
            <a:r>
              <a:rPr sz="2400" spc="-5" dirty="0">
                <a:solidFill>
                  <a:srgbClr val="00FF00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olymerized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inorganic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poly</a:t>
            </a:r>
            <a:r>
              <a:rPr sz="2400" spc="-5" dirty="0">
                <a:solidFill>
                  <a:srgbClr val="00FF00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hosphate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,an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energy-rich  compound that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act as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reserve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energy and phosphate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cell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400" dirty="0">
                <a:solidFill>
                  <a:srgbClr val="00FF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abolism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 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by-product.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60540"/>
            <a:chOff x="-1270" y="0"/>
            <a:chExt cx="9146540" cy="686054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858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858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231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841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2463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3086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3695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4317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494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5549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6172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6794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7404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8026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864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9258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98806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0502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11124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1734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23571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2966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3588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4211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14820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5443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6065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6675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7297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7919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8529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9151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9773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0383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1005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1615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22237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228599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24091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24714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25323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2594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26568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27178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2780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28422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290321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29654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30276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30886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3150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321309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33362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33985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34594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35217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3583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36449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370712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38303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38925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3954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40157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40779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4140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42011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42633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43256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43865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44488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45110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45720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46342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46964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47574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48196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4880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49428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50050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50660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51282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51904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52514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53136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53759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54368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54991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55613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56222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568451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58077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5869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59321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59931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60553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61175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61785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6240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63030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63639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6426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64884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65493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66116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66738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67348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797039"/>
              <a:ext cx="9144000" cy="60960"/>
            </a:xfrm>
            <a:custGeom>
              <a:avLst/>
              <a:gdLst/>
              <a:ahLst/>
              <a:cxnLst/>
              <a:rect l="l" t="t" r="r" b="b"/>
              <a:pathLst>
                <a:path w="9144000" h="60959">
                  <a:moveTo>
                    <a:pt x="0" y="609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60959"/>
                  </a:lnTo>
                  <a:lnTo>
                    <a:pt x="0" y="60959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677409" y="1078229"/>
              <a:ext cx="4286249" cy="40678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77469" y="0"/>
            <a:ext cx="5570855" cy="665480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1463040">
              <a:lnSpc>
                <a:spcPct val="150300"/>
              </a:lnSpc>
              <a:spcBef>
                <a:spcPts val="14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Plasmids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replicons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that are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maintained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as dis</a:t>
            </a:r>
            <a:r>
              <a:rPr sz="2000" dirty="0">
                <a:solidFill>
                  <a:srgbClr val="00FF0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rete,  </a:t>
            </a:r>
            <a:r>
              <a:rPr sz="2000" dirty="0">
                <a:solidFill>
                  <a:srgbClr val="00FF0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xtrachromo</a:t>
            </a:r>
            <a:r>
              <a:rPr sz="2000" dirty="0">
                <a:solidFill>
                  <a:srgbClr val="00FF0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omal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genetic elements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bacteria. They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usually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much  smaller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than 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bacterial  chromosome.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Plasmids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usually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encode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traits that</a:t>
            </a:r>
            <a:r>
              <a:rPr sz="2400" b="1" spc="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not essential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bacterial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viability,</a:t>
            </a:r>
            <a:endParaRPr sz="2000">
              <a:latin typeface="Arial"/>
              <a:cs typeface="Arial"/>
            </a:endParaRPr>
          </a:p>
          <a:p>
            <a:pPr marL="12700" marR="1736725">
              <a:lnSpc>
                <a:spcPct val="1521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replicate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independently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chromosome.</a:t>
            </a:r>
            <a:endParaRPr sz="2000">
              <a:latin typeface="Arial"/>
              <a:cs typeface="Arial"/>
            </a:endParaRPr>
          </a:p>
          <a:p>
            <a:pPr marL="12700" marR="1150620">
              <a:lnSpc>
                <a:spcPct val="143400"/>
              </a:lnSpc>
              <a:spcBef>
                <a:spcPts val="25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plasmids are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supercoiled,  circular, double-stranded</a:t>
            </a:r>
            <a:r>
              <a:rPr sz="2400" b="1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DNA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molecules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000" dirty="0">
                <a:solidFill>
                  <a:srgbClr val="00FF00"/>
                </a:solidFill>
                <a:latin typeface="Arial"/>
                <a:cs typeface="Arial"/>
              </a:rPr>
              <a:t>li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near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plasmids have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been  demonstrated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Borrelia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Streptomyces.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1" name="object 111"/>
          <p:cNvSpPr txBox="1">
            <a:spLocks noGrp="1"/>
          </p:cNvSpPr>
          <p:nvPr>
            <p:ph type="title"/>
          </p:nvPr>
        </p:nvSpPr>
        <p:spPr>
          <a:xfrm>
            <a:off x="6162040" y="294640"/>
            <a:ext cx="13874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00FF00"/>
                </a:solidFill>
                <a:latin typeface="Arial"/>
                <a:cs typeface="Arial"/>
              </a:rPr>
              <a:t>P</a:t>
            </a:r>
            <a:r>
              <a:rPr sz="2800" b="1" dirty="0">
                <a:solidFill>
                  <a:srgbClr val="00FF00"/>
                </a:solidFill>
                <a:latin typeface="Arial"/>
                <a:cs typeface="Arial"/>
              </a:rPr>
              <a:t>l</a:t>
            </a:r>
            <a:r>
              <a:rPr sz="2800" b="1" spc="-5" dirty="0">
                <a:solidFill>
                  <a:srgbClr val="00FF00"/>
                </a:solidFill>
                <a:latin typeface="Arial"/>
                <a:cs typeface="Arial"/>
              </a:rPr>
              <a:t>as</a:t>
            </a:r>
            <a:r>
              <a:rPr sz="2800" b="1" spc="-10" dirty="0">
                <a:solidFill>
                  <a:srgbClr val="00FF00"/>
                </a:solidFill>
                <a:latin typeface="Arial"/>
                <a:cs typeface="Arial"/>
              </a:rPr>
              <a:t>m</a:t>
            </a:r>
            <a:r>
              <a:rPr sz="2800" b="1" dirty="0">
                <a:solidFill>
                  <a:srgbClr val="00FF00"/>
                </a:solidFill>
                <a:latin typeface="Arial"/>
                <a:cs typeface="Arial"/>
              </a:rPr>
              <a:t>id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009" y="1130299"/>
            <a:ext cx="8714740" cy="532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00" marR="143510" indent="354330">
              <a:lnSpc>
                <a:spcPct val="120800"/>
              </a:lnSpc>
              <a:spcBef>
                <a:spcPts val="90"/>
              </a:spcBef>
            </a:pPr>
            <a:r>
              <a:rPr sz="3200" spc="-5" dirty="0">
                <a:latin typeface="Times New Roman"/>
                <a:cs typeface="Times New Roman"/>
              </a:rPr>
              <a:t>All </a:t>
            </a:r>
            <a:r>
              <a:rPr sz="3200" dirty="0">
                <a:latin typeface="Times New Roman"/>
                <a:cs typeface="Times New Roman"/>
              </a:rPr>
              <a:t>bacteria are </a:t>
            </a:r>
            <a:r>
              <a:rPr sz="3200" dirty="0">
                <a:solidFill>
                  <a:srgbClr val="7F0000"/>
                </a:solidFill>
                <a:latin typeface="Times New Roman"/>
                <a:cs typeface="Times New Roman"/>
              </a:rPr>
              <a:t>u</a:t>
            </a:r>
            <a:r>
              <a:rPr sz="3200" dirty="0">
                <a:latin typeface="Times New Roman"/>
                <a:cs typeface="Times New Roman"/>
              </a:rPr>
              <a:t>ni</a:t>
            </a:r>
            <a:r>
              <a:rPr sz="3200" dirty="0">
                <a:solidFill>
                  <a:srgbClr val="7F0000"/>
                </a:solidFill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ellular </a:t>
            </a:r>
            <a:r>
              <a:rPr sz="3200" spc="-5" dirty="0">
                <a:latin typeface="Times New Roman"/>
                <a:cs typeface="Times New Roman"/>
              </a:rPr>
              <a:t>organisms that  </a:t>
            </a:r>
            <a:r>
              <a:rPr sz="3200" dirty="0">
                <a:latin typeface="Times New Roman"/>
                <a:cs typeface="Times New Roman"/>
              </a:rPr>
              <a:t>reproduce by binary </a:t>
            </a:r>
            <a:r>
              <a:rPr sz="3200" spc="-5" dirty="0">
                <a:latin typeface="Times New Roman"/>
                <a:cs typeface="Times New Roman"/>
              </a:rPr>
              <a:t>fission. Most bacteria are  </a:t>
            </a:r>
            <a:r>
              <a:rPr sz="3200" dirty="0">
                <a:latin typeface="Times New Roman"/>
                <a:cs typeface="Times New Roman"/>
              </a:rPr>
              <a:t>capable of independent </a:t>
            </a:r>
            <a:r>
              <a:rPr sz="3200" spc="5" dirty="0">
                <a:latin typeface="Times New Roman"/>
                <a:cs typeface="Times New Roman"/>
              </a:rPr>
              <a:t>meta</a:t>
            </a:r>
            <a:r>
              <a:rPr sz="3200" spc="5" dirty="0">
                <a:solidFill>
                  <a:srgbClr val="7F0000"/>
                </a:solidFill>
                <a:latin typeface="Times New Roman"/>
                <a:cs typeface="Times New Roman"/>
              </a:rPr>
              <a:t>b</a:t>
            </a:r>
            <a:r>
              <a:rPr sz="3200" spc="5" dirty="0">
                <a:latin typeface="Times New Roman"/>
                <a:cs typeface="Times New Roman"/>
              </a:rPr>
              <a:t>olic </a:t>
            </a:r>
            <a:r>
              <a:rPr sz="3200" dirty="0">
                <a:latin typeface="Times New Roman"/>
                <a:cs typeface="Times New Roman"/>
              </a:rPr>
              <a:t>existence and  growth, but species of </a:t>
            </a:r>
            <a:r>
              <a:rPr sz="3200" spc="-5" dirty="0">
                <a:latin typeface="Times New Roman"/>
                <a:cs typeface="Times New Roman"/>
              </a:rPr>
              <a:t>Chlamydia </a:t>
            </a:r>
            <a:r>
              <a:rPr sz="3200" dirty="0">
                <a:latin typeface="Times New Roman"/>
                <a:cs typeface="Times New Roman"/>
              </a:rPr>
              <a:t>and </a:t>
            </a:r>
            <a:r>
              <a:rPr sz="3200" spc="-5" dirty="0">
                <a:latin typeface="Times New Roman"/>
                <a:cs typeface="Times New Roman"/>
              </a:rPr>
              <a:t>Rickettsia </a:t>
            </a:r>
            <a:r>
              <a:rPr sz="3200" dirty="0">
                <a:latin typeface="Times New Roman"/>
                <a:cs typeface="Times New Roman"/>
              </a:rPr>
              <a:t>are  </a:t>
            </a:r>
            <a:r>
              <a:rPr sz="3200" spc="-5" dirty="0">
                <a:latin typeface="Times New Roman"/>
                <a:cs typeface="Times New Roman"/>
              </a:rPr>
              <a:t>obligately </a:t>
            </a:r>
            <a:r>
              <a:rPr sz="3200" dirty="0">
                <a:latin typeface="Times New Roman"/>
                <a:cs typeface="Times New Roman"/>
              </a:rPr>
              <a:t>intra</a:t>
            </a:r>
            <a:r>
              <a:rPr sz="3200" dirty="0">
                <a:solidFill>
                  <a:srgbClr val="7F0000"/>
                </a:solidFill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ell</a:t>
            </a:r>
            <a:r>
              <a:rPr sz="320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3200" dirty="0">
                <a:latin typeface="Times New Roman"/>
                <a:cs typeface="Times New Roman"/>
              </a:rPr>
              <a:t>lar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organisms.</a:t>
            </a:r>
            <a:endParaRPr sz="3200">
              <a:latin typeface="Times New Roman"/>
              <a:cs typeface="Times New Roman"/>
            </a:endParaRPr>
          </a:p>
          <a:p>
            <a:pPr marL="63500" marR="55880" indent="408940">
              <a:lnSpc>
                <a:spcPts val="4640"/>
              </a:lnSpc>
              <a:spcBef>
                <a:spcPts val="280"/>
              </a:spcBef>
            </a:pPr>
            <a:r>
              <a:rPr sz="3200" spc="-5" dirty="0">
                <a:latin typeface="Times New Roman"/>
                <a:cs typeface="Times New Roman"/>
              </a:rPr>
              <a:t>Bacterial </a:t>
            </a:r>
            <a:r>
              <a:rPr sz="3200" dirty="0">
                <a:latin typeface="Times New Roman"/>
                <a:cs typeface="Times New Roman"/>
              </a:rPr>
              <a:t>cells </a:t>
            </a:r>
            <a:r>
              <a:rPr sz="3200" spc="-5" dirty="0">
                <a:latin typeface="Times New Roman"/>
                <a:cs typeface="Times New Roman"/>
              </a:rPr>
              <a:t>are extremely small </a:t>
            </a:r>
            <a:r>
              <a:rPr sz="3200" dirty="0">
                <a:latin typeface="Times New Roman"/>
                <a:cs typeface="Times New Roman"/>
              </a:rPr>
              <a:t>and are </a:t>
            </a:r>
            <a:r>
              <a:rPr sz="3200" spc="-5" dirty="0">
                <a:latin typeface="Times New Roman"/>
                <a:cs typeface="Times New Roman"/>
              </a:rPr>
              <a:t>most  </a:t>
            </a:r>
            <a:r>
              <a:rPr sz="3200" dirty="0">
                <a:latin typeface="Times New Roman"/>
                <a:cs typeface="Times New Roman"/>
              </a:rPr>
              <a:t>conveniently </a:t>
            </a:r>
            <a:r>
              <a:rPr sz="3200" spc="-5" dirty="0">
                <a:latin typeface="Times New Roman"/>
                <a:cs typeface="Times New Roman"/>
              </a:rPr>
              <a:t>measured in microns </a:t>
            </a:r>
            <a:r>
              <a:rPr sz="3200" spc="-114" dirty="0">
                <a:latin typeface="Times New Roman"/>
                <a:cs typeface="Times New Roman"/>
              </a:rPr>
              <a:t>(10</a:t>
            </a:r>
            <a:r>
              <a:rPr sz="2775" spc="-172" baseline="28528" dirty="0">
                <a:latin typeface="Times New Roman"/>
                <a:cs typeface="Times New Roman"/>
              </a:rPr>
              <a:t>-6 </a:t>
            </a:r>
            <a:r>
              <a:rPr sz="3200" spc="-10" dirty="0">
                <a:latin typeface="Times New Roman"/>
                <a:cs typeface="Times New Roman"/>
              </a:rPr>
              <a:t>m). </a:t>
            </a:r>
            <a:r>
              <a:rPr sz="3200" dirty="0">
                <a:latin typeface="Times New Roman"/>
                <a:cs typeface="Times New Roman"/>
              </a:rPr>
              <a:t>Bacterial  </a:t>
            </a:r>
            <a:r>
              <a:rPr sz="3200" spc="-5" dirty="0">
                <a:latin typeface="Times New Roman"/>
                <a:cs typeface="Times New Roman"/>
              </a:rPr>
              <a:t>cells are usually </a:t>
            </a:r>
            <a:r>
              <a:rPr sz="3200" dirty="0">
                <a:latin typeface="Times New Roman"/>
                <a:cs typeface="Times New Roman"/>
              </a:rPr>
              <a:t>between 0.4 </a:t>
            </a:r>
            <a:r>
              <a:rPr sz="3200" spc="-5" dirty="0">
                <a:latin typeface="Times New Roman"/>
                <a:cs typeface="Times New Roman"/>
              </a:rPr>
              <a:t>and 1.5</a:t>
            </a:r>
            <a:r>
              <a:rPr sz="3200" spc="-5" dirty="0">
                <a:latin typeface="UKIJ CJK"/>
                <a:cs typeface="UKIJ CJK"/>
              </a:rPr>
              <a:t>μ</a:t>
            </a:r>
            <a:r>
              <a:rPr sz="3200" spc="-5" dirty="0">
                <a:latin typeface="Times New Roman"/>
                <a:cs typeface="Times New Roman"/>
              </a:rPr>
              <a:t>m in short  diameter.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75000" y="1233169"/>
            <a:ext cx="1860550" cy="534035"/>
          </a:xfrm>
          <a:custGeom>
            <a:avLst/>
            <a:gdLst/>
            <a:ahLst/>
            <a:cxnLst/>
            <a:rect l="l" t="t" r="r" b="b"/>
            <a:pathLst>
              <a:path w="1860550" h="534035">
                <a:moveTo>
                  <a:pt x="58419" y="43179"/>
                </a:moveTo>
                <a:lnTo>
                  <a:pt x="111653" y="41245"/>
                </a:lnTo>
                <a:lnTo>
                  <a:pt x="160950" y="39368"/>
                </a:lnTo>
                <a:lnTo>
                  <a:pt x="206615" y="37551"/>
                </a:lnTo>
                <a:lnTo>
                  <a:pt x="248953" y="35795"/>
                </a:lnTo>
                <a:lnTo>
                  <a:pt x="288268" y="34101"/>
                </a:lnTo>
                <a:lnTo>
                  <a:pt x="359045" y="30909"/>
                </a:lnTo>
                <a:lnTo>
                  <a:pt x="421380" y="27988"/>
                </a:lnTo>
                <a:lnTo>
                  <a:pt x="450143" y="26634"/>
                </a:lnTo>
                <a:lnTo>
                  <a:pt x="504379" y="24146"/>
                </a:lnTo>
                <a:lnTo>
                  <a:pt x="556260" y="21963"/>
                </a:lnTo>
                <a:lnTo>
                  <a:pt x="608219" y="20099"/>
                </a:lnTo>
                <a:lnTo>
                  <a:pt x="662690" y="18568"/>
                </a:lnTo>
                <a:lnTo>
                  <a:pt x="722107" y="17382"/>
                </a:lnTo>
                <a:lnTo>
                  <a:pt x="788905" y="16557"/>
                </a:lnTo>
                <a:lnTo>
                  <a:pt x="865517" y="16104"/>
                </a:lnTo>
                <a:lnTo>
                  <a:pt x="908265" y="16022"/>
                </a:lnTo>
                <a:lnTo>
                  <a:pt x="954379" y="16038"/>
                </a:lnTo>
                <a:lnTo>
                  <a:pt x="1004164" y="16155"/>
                </a:lnTo>
                <a:lnTo>
                  <a:pt x="1057924" y="16373"/>
                </a:lnTo>
                <a:lnTo>
                  <a:pt x="1115963" y="16694"/>
                </a:lnTo>
                <a:lnTo>
                  <a:pt x="1178586" y="17121"/>
                </a:lnTo>
                <a:lnTo>
                  <a:pt x="1246097" y="17655"/>
                </a:lnTo>
                <a:lnTo>
                  <a:pt x="1318800" y="18297"/>
                </a:lnTo>
                <a:lnTo>
                  <a:pt x="1397000" y="19050"/>
                </a:lnTo>
                <a:lnTo>
                  <a:pt x="1424156" y="19173"/>
                </a:lnTo>
                <a:lnTo>
                  <a:pt x="1464952" y="18534"/>
                </a:lnTo>
                <a:lnTo>
                  <a:pt x="1515533" y="18156"/>
                </a:lnTo>
                <a:lnTo>
                  <a:pt x="1572040" y="19063"/>
                </a:lnTo>
                <a:lnTo>
                  <a:pt x="1630617" y="22281"/>
                </a:lnTo>
                <a:lnTo>
                  <a:pt x="1687406" y="28833"/>
                </a:lnTo>
                <a:lnTo>
                  <a:pt x="1738551" y="39744"/>
                </a:lnTo>
                <a:lnTo>
                  <a:pt x="1780195" y="56038"/>
                </a:lnTo>
                <a:lnTo>
                  <a:pt x="1818580" y="132397"/>
                </a:lnTo>
                <a:lnTo>
                  <a:pt x="1832133" y="184150"/>
                </a:lnTo>
                <a:lnTo>
                  <a:pt x="1846877" y="235902"/>
                </a:lnTo>
                <a:lnTo>
                  <a:pt x="1860550" y="289559"/>
                </a:lnTo>
                <a:lnTo>
                  <a:pt x="1858387" y="319266"/>
                </a:lnTo>
                <a:lnTo>
                  <a:pt x="1857533" y="349091"/>
                </a:lnTo>
                <a:lnTo>
                  <a:pt x="1847850" y="407669"/>
                </a:lnTo>
                <a:lnTo>
                  <a:pt x="1792922" y="437197"/>
                </a:lnTo>
                <a:lnTo>
                  <a:pt x="1754624" y="448389"/>
                </a:lnTo>
                <a:lnTo>
                  <a:pt x="1543169" y="461982"/>
                </a:lnTo>
                <a:lnTo>
                  <a:pt x="1338579" y="469741"/>
                </a:lnTo>
                <a:lnTo>
                  <a:pt x="1173043" y="475357"/>
                </a:lnTo>
                <a:lnTo>
                  <a:pt x="1104900" y="477519"/>
                </a:lnTo>
                <a:lnTo>
                  <a:pt x="1046206" y="477629"/>
                </a:lnTo>
                <a:lnTo>
                  <a:pt x="989155" y="479371"/>
                </a:lnTo>
                <a:lnTo>
                  <a:pt x="933695" y="482488"/>
                </a:lnTo>
                <a:lnTo>
                  <a:pt x="879774" y="486721"/>
                </a:lnTo>
                <a:lnTo>
                  <a:pt x="827342" y="491812"/>
                </a:lnTo>
                <a:lnTo>
                  <a:pt x="776347" y="497502"/>
                </a:lnTo>
                <a:lnTo>
                  <a:pt x="726737" y="503533"/>
                </a:lnTo>
                <a:lnTo>
                  <a:pt x="678462" y="509646"/>
                </a:lnTo>
                <a:lnTo>
                  <a:pt x="631470" y="515582"/>
                </a:lnTo>
                <a:lnTo>
                  <a:pt x="585710" y="521084"/>
                </a:lnTo>
                <a:lnTo>
                  <a:pt x="541131" y="525892"/>
                </a:lnTo>
                <a:lnTo>
                  <a:pt x="497681" y="529748"/>
                </a:lnTo>
                <a:lnTo>
                  <a:pt x="455309" y="532394"/>
                </a:lnTo>
                <a:lnTo>
                  <a:pt x="413964" y="533571"/>
                </a:lnTo>
                <a:lnTo>
                  <a:pt x="373595" y="533020"/>
                </a:lnTo>
                <a:lnTo>
                  <a:pt x="334151" y="530483"/>
                </a:lnTo>
                <a:lnTo>
                  <a:pt x="295579" y="525702"/>
                </a:lnTo>
                <a:lnTo>
                  <a:pt x="257829" y="518417"/>
                </a:lnTo>
                <a:lnTo>
                  <a:pt x="220850" y="508371"/>
                </a:lnTo>
                <a:lnTo>
                  <a:pt x="184590" y="495305"/>
                </a:lnTo>
                <a:lnTo>
                  <a:pt x="148999" y="478961"/>
                </a:lnTo>
                <a:lnTo>
                  <a:pt x="114024" y="459079"/>
                </a:lnTo>
                <a:lnTo>
                  <a:pt x="79615" y="435401"/>
                </a:lnTo>
                <a:lnTo>
                  <a:pt x="45719" y="407669"/>
                </a:lnTo>
                <a:lnTo>
                  <a:pt x="33659" y="363671"/>
                </a:lnTo>
                <a:lnTo>
                  <a:pt x="24487" y="317857"/>
                </a:lnTo>
                <a:lnTo>
                  <a:pt x="18707" y="270911"/>
                </a:lnTo>
                <a:lnTo>
                  <a:pt x="16827" y="223519"/>
                </a:lnTo>
                <a:lnTo>
                  <a:pt x="19352" y="176366"/>
                </a:lnTo>
                <a:lnTo>
                  <a:pt x="26789" y="130135"/>
                </a:lnTo>
                <a:lnTo>
                  <a:pt x="39642" y="85511"/>
                </a:lnTo>
                <a:lnTo>
                  <a:pt x="58419" y="43179"/>
                </a:lnTo>
                <a:close/>
              </a:path>
              <a:path w="1860550" h="534035"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6820" y="1879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5239" y="2275839"/>
            <a:ext cx="2252980" cy="138430"/>
          </a:xfrm>
          <a:custGeom>
            <a:avLst/>
            <a:gdLst/>
            <a:ahLst/>
            <a:cxnLst/>
            <a:rect l="l" t="t" r="r" b="b"/>
            <a:pathLst>
              <a:path w="2252979" h="138430">
                <a:moveTo>
                  <a:pt x="0" y="0"/>
                </a:moveTo>
                <a:lnTo>
                  <a:pt x="63300" y="10130"/>
                </a:lnTo>
                <a:lnTo>
                  <a:pt x="100000" y="15428"/>
                </a:lnTo>
                <a:lnTo>
                  <a:pt x="120332" y="18256"/>
                </a:lnTo>
                <a:lnTo>
                  <a:pt x="134525" y="20978"/>
                </a:lnTo>
                <a:lnTo>
                  <a:pt x="152811" y="25958"/>
                </a:lnTo>
                <a:lnTo>
                  <a:pt x="185420" y="35560"/>
                </a:lnTo>
                <a:lnTo>
                  <a:pt x="227716" y="58064"/>
                </a:lnTo>
                <a:lnTo>
                  <a:pt x="262270" y="68376"/>
                </a:lnTo>
                <a:lnTo>
                  <a:pt x="296885" y="69850"/>
                </a:lnTo>
                <a:lnTo>
                  <a:pt x="339364" y="65836"/>
                </a:lnTo>
                <a:lnTo>
                  <a:pt x="397510" y="59689"/>
                </a:lnTo>
                <a:lnTo>
                  <a:pt x="450616" y="41452"/>
                </a:lnTo>
                <a:lnTo>
                  <a:pt x="489518" y="31445"/>
                </a:lnTo>
                <a:lnTo>
                  <a:pt x="525617" y="28143"/>
                </a:lnTo>
                <a:lnTo>
                  <a:pt x="570311" y="30022"/>
                </a:lnTo>
                <a:lnTo>
                  <a:pt x="635000" y="35560"/>
                </a:lnTo>
                <a:lnTo>
                  <a:pt x="645100" y="47208"/>
                </a:lnTo>
                <a:lnTo>
                  <a:pt x="655796" y="59213"/>
                </a:lnTo>
                <a:lnTo>
                  <a:pt x="666253" y="71457"/>
                </a:lnTo>
                <a:lnTo>
                  <a:pt x="675640" y="83820"/>
                </a:lnTo>
                <a:lnTo>
                  <a:pt x="678001" y="93841"/>
                </a:lnTo>
                <a:lnTo>
                  <a:pt x="679291" y="104933"/>
                </a:lnTo>
                <a:lnTo>
                  <a:pt x="682247" y="114359"/>
                </a:lnTo>
                <a:lnTo>
                  <a:pt x="689610" y="119380"/>
                </a:lnTo>
                <a:lnTo>
                  <a:pt x="730944" y="116681"/>
                </a:lnTo>
                <a:lnTo>
                  <a:pt x="787876" y="107314"/>
                </a:lnTo>
                <a:lnTo>
                  <a:pt x="848379" y="95091"/>
                </a:lnTo>
                <a:lnTo>
                  <a:pt x="900430" y="83820"/>
                </a:lnTo>
                <a:lnTo>
                  <a:pt x="953135" y="63888"/>
                </a:lnTo>
                <a:lnTo>
                  <a:pt x="992293" y="57291"/>
                </a:lnTo>
                <a:lnTo>
                  <a:pt x="1024254" y="60007"/>
                </a:lnTo>
                <a:lnTo>
                  <a:pt x="1055369" y="68015"/>
                </a:lnTo>
                <a:lnTo>
                  <a:pt x="1091988" y="77293"/>
                </a:lnTo>
                <a:lnTo>
                  <a:pt x="1140460" y="83820"/>
                </a:lnTo>
                <a:lnTo>
                  <a:pt x="1191369" y="86607"/>
                </a:lnTo>
                <a:lnTo>
                  <a:pt x="1242311" y="89014"/>
                </a:lnTo>
                <a:lnTo>
                  <a:pt x="1293282" y="91088"/>
                </a:lnTo>
                <a:lnTo>
                  <a:pt x="1344274" y="92876"/>
                </a:lnTo>
                <a:lnTo>
                  <a:pt x="1395283" y="94425"/>
                </a:lnTo>
                <a:lnTo>
                  <a:pt x="1446304" y="95783"/>
                </a:lnTo>
                <a:lnTo>
                  <a:pt x="1497329" y="96996"/>
                </a:lnTo>
                <a:lnTo>
                  <a:pt x="1548355" y="98112"/>
                </a:lnTo>
                <a:lnTo>
                  <a:pt x="1599376" y="99178"/>
                </a:lnTo>
                <a:lnTo>
                  <a:pt x="1650385" y="100241"/>
                </a:lnTo>
                <a:lnTo>
                  <a:pt x="1701377" y="101348"/>
                </a:lnTo>
                <a:lnTo>
                  <a:pt x="1752348" y="102547"/>
                </a:lnTo>
                <a:lnTo>
                  <a:pt x="1803290" y="103885"/>
                </a:lnTo>
                <a:lnTo>
                  <a:pt x="1854200" y="105410"/>
                </a:lnTo>
                <a:lnTo>
                  <a:pt x="1904823" y="117216"/>
                </a:lnTo>
                <a:lnTo>
                  <a:pt x="1956082" y="120697"/>
                </a:lnTo>
                <a:lnTo>
                  <a:pt x="2007552" y="117475"/>
                </a:lnTo>
                <a:lnTo>
                  <a:pt x="2058811" y="109172"/>
                </a:lnTo>
                <a:lnTo>
                  <a:pt x="2109434" y="97413"/>
                </a:lnTo>
                <a:lnTo>
                  <a:pt x="2159000" y="83820"/>
                </a:lnTo>
                <a:lnTo>
                  <a:pt x="2209323" y="44291"/>
                </a:lnTo>
                <a:lnTo>
                  <a:pt x="2230258" y="22562"/>
                </a:lnTo>
                <a:lnTo>
                  <a:pt x="2252980" y="0"/>
                </a:lnTo>
              </a:path>
              <a:path w="2252979" h="138430">
                <a:moveTo>
                  <a:pt x="0" y="0"/>
                </a:moveTo>
                <a:lnTo>
                  <a:pt x="0" y="0"/>
                </a:lnTo>
              </a:path>
              <a:path w="2252979" h="138430">
                <a:moveTo>
                  <a:pt x="2252980" y="138430"/>
                </a:moveTo>
                <a:lnTo>
                  <a:pt x="2252980" y="138430"/>
                </a:lnTo>
              </a:path>
            </a:pathLst>
          </a:custGeom>
          <a:ln w="50676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0460" y="4725670"/>
            <a:ext cx="3526790" cy="534035"/>
          </a:xfrm>
          <a:custGeom>
            <a:avLst/>
            <a:gdLst/>
            <a:ahLst/>
            <a:cxnLst/>
            <a:rect l="l" t="t" r="r" b="b"/>
            <a:pathLst>
              <a:path w="3526790" h="534035">
                <a:moveTo>
                  <a:pt x="111759" y="43179"/>
                </a:moveTo>
                <a:lnTo>
                  <a:pt x="166375" y="42202"/>
                </a:lnTo>
                <a:lnTo>
                  <a:pt x="218805" y="41237"/>
                </a:lnTo>
                <a:lnTo>
                  <a:pt x="269137" y="40285"/>
                </a:lnTo>
                <a:lnTo>
                  <a:pt x="317458" y="39345"/>
                </a:lnTo>
                <a:lnTo>
                  <a:pt x="363854" y="38419"/>
                </a:lnTo>
                <a:lnTo>
                  <a:pt x="408412" y="37507"/>
                </a:lnTo>
                <a:lnTo>
                  <a:pt x="451219" y="36608"/>
                </a:lnTo>
                <a:lnTo>
                  <a:pt x="492362" y="35724"/>
                </a:lnTo>
                <a:lnTo>
                  <a:pt x="531927" y="34855"/>
                </a:lnTo>
                <a:lnTo>
                  <a:pt x="606672" y="33162"/>
                </a:lnTo>
                <a:lnTo>
                  <a:pt x="676148" y="31531"/>
                </a:lnTo>
                <a:lnTo>
                  <a:pt x="741050" y="29967"/>
                </a:lnTo>
                <a:lnTo>
                  <a:pt x="802071" y="28471"/>
                </a:lnTo>
                <a:lnTo>
                  <a:pt x="831343" y="27750"/>
                </a:lnTo>
                <a:lnTo>
                  <a:pt x="859906" y="27047"/>
                </a:lnTo>
                <a:lnTo>
                  <a:pt x="915248" y="25697"/>
                </a:lnTo>
                <a:lnTo>
                  <a:pt x="968793" y="24424"/>
                </a:lnTo>
                <a:lnTo>
                  <a:pt x="1021234" y="23232"/>
                </a:lnTo>
                <a:lnTo>
                  <a:pt x="1073266" y="22121"/>
                </a:lnTo>
                <a:lnTo>
                  <a:pt x="1125582" y="21097"/>
                </a:lnTo>
                <a:lnTo>
                  <a:pt x="1178877" y="20161"/>
                </a:lnTo>
                <a:lnTo>
                  <a:pt x="1233845" y="19316"/>
                </a:lnTo>
                <a:lnTo>
                  <a:pt x="1291181" y="18565"/>
                </a:lnTo>
                <a:lnTo>
                  <a:pt x="1351578" y="17911"/>
                </a:lnTo>
                <a:lnTo>
                  <a:pt x="1415730" y="17356"/>
                </a:lnTo>
                <a:lnTo>
                  <a:pt x="1484333" y="16904"/>
                </a:lnTo>
                <a:lnTo>
                  <a:pt x="1558079" y="16557"/>
                </a:lnTo>
                <a:lnTo>
                  <a:pt x="1597098" y="16424"/>
                </a:lnTo>
                <a:lnTo>
                  <a:pt x="1637664" y="16318"/>
                </a:lnTo>
                <a:lnTo>
                  <a:pt x="1679862" y="16240"/>
                </a:lnTo>
                <a:lnTo>
                  <a:pt x="1723781" y="16190"/>
                </a:lnTo>
                <a:lnTo>
                  <a:pt x="1769506" y="16169"/>
                </a:lnTo>
                <a:lnTo>
                  <a:pt x="1817124" y="16176"/>
                </a:lnTo>
                <a:lnTo>
                  <a:pt x="1866723" y="16213"/>
                </a:lnTo>
                <a:lnTo>
                  <a:pt x="1918389" y="16279"/>
                </a:lnTo>
                <a:lnTo>
                  <a:pt x="1972208" y="16374"/>
                </a:lnTo>
                <a:lnTo>
                  <a:pt x="2028268" y="16500"/>
                </a:lnTo>
                <a:lnTo>
                  <a:pt x="2086656" y="16657"/>
                </a:lnTo>
                <a:lnTo>
                  <a:pt x="2147457" y="16844"/>
                </a:lnTo>
                <a:lnTo>
                  <a:pt x="2210759" y="17062"/>
                </a:lnTo>
                <a:lnTo>
                  <a:pt x="2276649" y="17313"/>
                </a:lnTo>
                <a:lnTo>
                  <a:pt x="2345213" y="17595"/>
                </a:lnTo>
                <a:lnTo>
                  <a:pt x="2416539" y="17909"/>
                </a:lnTo>
                <a:lnTo>
                  <a:pt x="2490712" y="18256"/>
                </a:lnTo>
                <a:lnTo>
                  <a:pt x="2567820" y="18636"/>
                </a:lnTo>
                <a:lnTo>
                  <a:pt x="2647950" y="19049"/>
                </a:lnTo>
                <a:lnTo>
                  <a:pt x="2673241" y="19483"/>
                </a:lnTo>
                <a:lnTo>
                  <a:pt x="2707761" y="19479"/>
                </a:lnTo>
                <a:lnTo>
                  <a:pt x="2750203" y="19225"/>
                </a:lnTo>
                <a:lnTo>
                  <a:pt x="2799258" y="18911"/>
                </a:lnTo>
                <a:lnTo>
                  <a:pt x="2853619" y="18722"/>
                </a:lnTo>
                <a:lnTo>
                  <a:pt x="2911978" y="18849"/>
                </a:lnTo>
                <a:lnTo>
                  <a:pt x="2973027" y="19477"/>
                </a:lnTo>
                <a:lnTo>
                  <a:pt x="3035458" y="20796"/>
                </a:lnTo>
                <a:lnTo>
                  <a:pt x="3097964" y="22993"/>
                </a:lnTo>
                <a:lnTo>
                  <a:pt x="3159236" y="26255"/>
                </a:lnTo>
                <a:lnTo>
                  <a:pt x="3217967" y="30772"/>
                </a:lnTo>
                <a:lnTo>
                  <a:pt x="3272849" y="36730"/>
                </a:lnTo>
                <a:lnTo>
                  <a:pt x="3322574" y="44318"/>
                </a:lnTo>
                <a:lnTo>
                  <a:pt x="3365834" y="53724"/>
                </a:lnTo>
                <a:lnTo>
                  <a:pt x="3427729" y="78739"/>
                </a:lnTo>
                <a:lnTo>
                  <a:pt x="3442909" y="122367"/>
                </a:lnTo>
                <a:lnTo>
                  <a:pt x="3462599" y="164104"/>
                </a:lnTo>
                <a:lnTo>
                  <a:pt x="3484605" y="205110"/>
                </a:lnTo>
                <a:lnTo>
                  <a:pt x="3506734" y="246542"/>
                </a:lnTo>
                <a:lnTo>
                  <a:pt x="3526790" y="289559"/>
                </a:lnTo>
                <a:lnTo>
                  <a:pt x="3523019" y="319266"/>
                </a:lnTo>
                <a:lnTo>
                  <a:pt x="3521392" y="349091"/>
                </a:lnTo>
                <a:lnTo>
                  <a:pt x="3502660" y="407669"/>
                </a:lnTo>
                <a:lnTo>
                  <a:pt x="3427841" y="431627"/>
                </a:lnTo>
                <a:lnTo>
                  <a:pt x="3368791" y="442234"/>
                </a:lnTo>
                <a:lnTo>
                  <a:pt x="3313765" y="449976"/>
                </a:lnTo>
                <a:lnTo>
                  <a:pt x="2925762" y="461982"/>
                </a:lnTo>
                <a:lnTo>
                  <a:pt x="2537777" y="469741"/>
                </a:lnTo>
                <a:lnTo>
                  <a:pt x="2223611" y="475357"/>
                </a:lnTo>
                <a:lnTo>
                  <a:pt x="2094229" y="477519"/>
                </a:lnTo>
                <a:lnTo>
                  <a:pt x="2028710" y="477459"/>
                </a:lnTo>
                <a:lnTo>
                  <a:pt x="1964282" y="477986"/>
                </a:lnTo>
                <a:lnTo>
                  <a:pt x="1900924" y="479049"/>
                </a:lnTo>
                <a:lnTo>
                  <a:pt x="1838616" y="480596"/>
                </a:lnTo>
                <a:lnTo>
                  <a:pt x="1777338" y="482577"/>
                </a:lnTo>
                <a:lnTo>
                  <a:pt x="1717070" y="484939"/>
                </a:lnTo>
                <a:lnTo>
                  <a:pt x="1657792" y="487632"/>
                </a:lnTo>
                <a:lnTo>
                  <a:pt x="1599483" y="490602"/>
                </a:lnTo>
                <a:lnTo>
                  <a:pt x="1542125" y="493800"/>
                </a:lnTo>
                <a:lnTo>
                  <a:pt x="1485695" y="497173"/>
                </a:lnTo>
                <a:lnTo>
                  <a:pt x="1430176" y="500670"/>
                </a:lnTo>
                <a:lnTo>
                  <a:pt x="1375545" y="504240"/>
                </a:lnTo>
                <a:lnTo>
                  <a:pt x="1321784" y="507830"/>
                </a:lnTo>
                <a:lnTo>
                  <a:pt x="1268871" y="511390"/>
                </a:lnTo>
                <a:lnTo>
                  <a:pt x="1216787" y="514868"/>
                </a:lnTo>
                <a:lnTo>
                  <a:pt x="1165513" y="518212"/>
                </a:lnTo>
                <a:lnTo>
                  <a:pt x="1115026" y="521371"/>
                </a:lnTo>
                <a:lnTo>
                  <a:pt x="1065309" y="524293"/>
                </a:lnTo>
                <a:lnTo>
                  <a:pt x="1016339" y="526927"/>
                </a:lnTo>
                <a:lnTo>
                  <a:pt x="968098" y="529221"/>
                </a:lnTo>
                <a:lnTo>
                  <a:pt x="920565" y="531124"/>
                </a:lnTo>
                <a:lnTo>
                  <a:pt x="873720" y="532584"/>
                </a:lnTo>
                <a:lnTo>
                  <a:pt x="827543" y="533550"/>
                </a:lnTo>
                <a:lnTo>
                  <a:pt x="782014" y="533969"/>
                </a:lnTo>
                <a:lnTo>
                  <a:pt x="737113" y="533792"/>
                </a:lnTo>
                <a:lnTo>
                  <a:pt x="692819" y="532966"/>
                </a:lnTo>
                <a:lnTo>
                  <a:pt x="649112" y="531439"/>
                </a:lnTo>
                <a:lnTo>
                  <a:pt x="605973" y="529160"/>
                </a:lnTo>
                <a:lnTo>
                  <a:pt x="563381" y="526078"/>
                </a:lnTo>
                <a:lnTo>
                  <a:pt x="521315" y="522141"/>
                </a:lnTo>
                <a:lnTo>
                  <a:pt x="479757" y="517297"/>
                </a:lnTo>
                <a:lnTo>
                  <a:pt x="438686" y="511496"/>
                </a:lnTo>
                <a:lnTo>
                  <a:pt x="398081" y="504685"/>
                </a:lnTo>
                <a:lnTo>
                  <a:pt x="357923" y="496812"/>
                </a:lnTo>
                <a:lnTo>
                  <a:pt x="318191" y="487828"/>
                </a:lnTo>
                <a:lnTo>
                  <a:pt x="278866" y="477679"/>
                </a:lnTo>
                <a:lnTo>
                  <a:pt x="239927" y="466314"/>
                </a:lnTo>
                <a:lnTo>
                  <a:pt x="201354" y="453683"/>
                </a:lnTo>
                <a:lnTo>
                  <a:pt x="163127" y="439732"/>
                </a:lnTo>
                <a:lnTo>
                  <a:pt x="125225" y="424412"/>
                </a:lnTo>
                <a:lnTo>
                  <a:pt x="87629" y="407669"/>
                </a:lnTo>
                <a:lnTo>
                  <a:pt x="65122" y="363723"/>
                </a:lnTo>
                <a:lnTo>
                  <a:pt x="47823" y="318035"/>
                </a:lnTo>
                <a:lnTo>
                  <a:pt x="36775" y="271246"/>
                </a:lnTo>
                <a:lnTo>
                  <a:pt x="33020" y="223996"/>
                </a:lnTo>
                <a:lnTo>
                  <a:pt x="37598" y="176924"/>
                </a:lnTo>
                <a:lnTo>
                  <a:pt x="51554" y="130671"/>
                </a:lnTo>
                <a:lnTo>
                  <a:pt x="75927" y="85876"/>
                </a:lnTo>
                <a:lnTo>
                  <a:pt x="111759" y="43179"/>
                </a:lnTo>
                <a:close/>
              </a:path>
              <a:path w="3526790" h="534035"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9790" y="5372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35629" y="294640"/>
            <a:ext cx="2413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CC"/>
                </a:solidFill>
              </a:rPr>
              <a:t>Introduction</a:t>
            </a:r>
            <a:endParaRPr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43989" y="634879"/>
            <a:ext cx="3908605" cy="3494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4970" y="764540"/>
            <a:ext cx="3625850" cy="2952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69" y="3822700"/>
            <a:ext cx="41846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10" dirty="0">
                <a:latin typeface="Arial"/>
                <a:cs typeface="Arial"/>
              </a:rPr>
              <a:t>cell membrane. </a:t>
            </a:r>
            <a:r>
              <a:rPr sz="1800" b="1" spc="-5" dirty="0">
                <a:latin typeface="Arial"/>
                <a:cs typeface="Arial"/>
              </a:rPr>
              <a:t>Fragments of </a:t>
            </a:r>
            <a:r>
              <a:rPr sz="1800" b="1" dirty="0">
                <a:latin typeface="Arial"/>
                <a:cs typeface="Arial"/>
              </a:rPr>
              <a:t>the  </a:t>
            </a:r>
            <a:r>
              <a:rPr sz="1800" b="1" spc="-5" dirty="0">
                <a:latin typeface="Arial"/>
                <a:cs typeface="Arial"/>
              </a:rPr>
              <a:t>cell </a:t>
            </a:r>
            <a:r>
              <a:rPr sz="1800" b="1" spc="-10" dirty="0">
                <a:latin typeface="Arial"/>
                <a:cs typeface="Arial"/>
              </a:rPr>
              <a:t>membrane </a:t>
            </a:r>
            <a:r>
              <a:rPr sz="1800" b="1" dirty="0">
                <a:latin typeface="Arial"/>
                <a:cs typeface="Arial"/>
              </a:rPr>
              <a:t>(CM) </a:t>
            </a:r>
            <a:r>
              <a:rPr sz="1800" b="1" spc="-10" dirty="0">
                <a:latin typeface="Arial"/>
                <a:cs typeface="Arial"/>
              </a:rPr>
              <a:t>are seen attached  </a:t>
            </a:r>
            <a:r>
              <a:rPr sz="1800" b="1" dirty="0">
                <a:latin typeface="Arial"/>
                <a:cs typeface="Arial"/>
              </a:rPr>
              <a:t>to the </a:t>
            </a:r>
            <a:r>
              <a:rPr sz="1800" b="1" spc="-5" dirty="0">
                <a:latin typeface="Arial"/>
                <a:cs typeface="Arial"/>
              </a:rPr>
              <a:t>cell </a:t>
            </a:r>
            <a:r>
              <a:rPr sz="1800" b="1" spc="10" dirty="0">
                <a:latin typeface="Arial"/>
                <a:cs typeface="Arial"/>
              </a:rPr>
              <a:t>wall </a:t>
            </a:r>
            <a:r>
              <a:rPr sz="1800" b="1" spc="5" dirty="0">
                <a:latin typeface="Arial"/>
                <a:cs typeface="Arial"/>
              </a:rPr>
              <a:t>(CW) </a:t>
            </a:r>
            <a:r>
              <a:rPr sz="1800" b="1" dirty="0">
                <a:latin typeface="Arial"/>
                <a:cs typeface="Arial"/>
              </a:rPr>
              <a:t>in </a:t>
            </a:r>
            <a:r>
              <a:rPr sz="1800" b="1" spc="-5" dirty="0">
                <a:latin typeface="Arial"/>
                <a:cs typeface="Arial"/>
              </a:rPr>
              <a:t>preparations  made from </a:t>
            </a:r>
            <a:r>
              <a:rPr sz="1800" b="1" i="1" spc="-10" dirty="0">
                <a:latin typeface="Arial"/>
                <a:cs typeface="Arial"/>
              </a:rPr>
              <a:t>Escherichia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coli.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95850" y="4530090"/>
            <a:ext cx="4248150" cy="2289810"/>
          </a:xfrm>
          <a:prstGeom prst="rect">
            <a:avLst/>
          </a:prstGeom>
          <a:ln w="41332">
            <a:solidFill>
              <a:srgbClr val="CC009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 marR="238125" indent="280670">
              <a:lnSpc>
                <a:spcPct val="100000"/>
              </a:lnSpc>
              <a:spcBef>
                <a:spcPts val="370"/>
              </a:spcBef>
            </a:pPr>
            <a:r>
              <a:rPr sz="2000" dirty="0">
                <a:solidFill>
                  <a:srgbClr val="7F0000"/>
                </a:solidFill>
                <a:latin typeface="Arial"/>
                <a:cs typeface="Arial"/>
              </a:rPr>
              <a:t>A model 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7F0000"/>
                </a:solidFill>
                <a:latin typeface="Arial"/>
                <a:cs typeface="Arial"/>
              </a:rPr>
              <a:t>membrane</a:t>
            </a:r>
            <a:r>
              <a:rPr sz="2000" spc="-1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F0000"/>
                </a:solidFill>
                <a:latin typeface="Arial"/>
                <a:cs typeface="Arial"/>
              </a:rPr>
              <a:t>structure.  Folded 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poly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eptide </a:t>
            </a:r>
            <a:r>
              <a:rPr sz="2000" dirty="0">
                <a:solidFill>
                  <a:srgbClr val="7F0000"/>
                </a:solidFill>
                <a:latin typeface="Arial"/>
                <a:cs typeface="Arial"/>
              </a:rPr>
              <a:t>molecules are  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vis</a:t>
            </a:r>
            <a:r>
              <a:rPr sz="2000" spc="-5" dirty="0">
                <a:latin typeface="Arial"/>
                <a:cs typeface="Arial"/>
              </a:rPr>
              <a:t>ua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lized </a:t>
            </a:r>
            <a:r>
              <a:rPr sz="2000" dirty="0">
                <a:solidFill>
                  <a:srgbClr val="7F0000"/>
                </a:solidFill>
                <a:latin typeface="Arial"/>
                <a:cs typeface="Arial"/>
              </a:rPr>
              <a:t>as em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7F0000"/>
                </a:solidFill>
                <a:latin typeface="Arial"/>
                <a:cs typeface="Arial"/>
              </a:rPr>
              <a:t>edded 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7F0000"/>
                </a:solidFill>
                <a:latin typeface="Arial"/>
                <a:cs typeface="Arial"/>
              </a:rPr>
              <a:t>a  </a:t>
            </a:r>
            <a:r>
              <a:rPr sz="2400" b="1" spc="-5" dirty="0">
                <a:latin typeface="Arial"/>
                <a:cs typeface="Arial"/>
              </a:rPr>
              <a:t>phospholipid bilayer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, with  their </a:t>
            </a:r>
            <a:r>
              <a:rPr sz="2000" dirty="0">
                <a:solidFill>
                  <a:srgbClr val="7F0000"/>
                </a:solidFill>
                <a:latin typeface="Arial"/>
                <a:cs typeface="Arial"/>
              </a:rPr>
              <a:t>hydr</a:t>
            </a:r>
            <a:r>
              <a:rPr sz="2000" dirty="0">
                <a:latin typeface="Arial"/>
                <a:cs typeface="Arial"/>
              </a:rPr>
              <a:t>op</a:t>
            </a:r>
            <a:r>
              <a:rPr sz="2000" dirty="0">
                <a:solidFill>
                  <a:srgbClr val="7F0000"/>
                </a:solidFill>
                <a:latin typeface="Arial"/>
                <a:cs typeface="Arial"/>
              </a:rPr>
              <a:t>hilic regions protruding  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into the intracellular </a:t>
            </a:r>
            <a:r>
              <a:rPr sz="2000" dirty="0">
                <a:solidFill>
                  <a:srgbClr val="7F0000"/>
                </a:solidFill>
                <a:latin typeface="Arial"/>
                <a:cs typeface="Arial"/>
              </a:rPr>
              <a:t>space,  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extra</a:t>
            </a:r>
            <a:r>
              <a:rPr sz="2000" spc="-5" dirty="0"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ellular </a:t>
            </a:r>
            <a:r>
              <a:rPr sz="2000" dirty="0">
                <a:solidFill>
                  <a:srgbClr val="7F0000"/>
                </a:solidFill>
                <a:latin typeface="Arial"/>
                <a:cs typeface="Arial"/>
              </a:rPr>
              <a:t>space, 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or both.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0" y="5080000"/>
            <a:ext cx="4284980" cy="1741170"/>
          </a:xfrm>
          <a:prstGeom prst="rect">
            <a:avLst/>
          </a:prstGeom>
          <a:ln w="41332">
            <a:solidFill>
              <a:srgbClr val="FF00F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53670" marR="151765" algn="ctr">
              <a:lnSpc>
                <a:spcPct val="100000"/>
              </a:lnSpc>
              <a:spcBef>
                <a:spcPts val="370"/>
              </a:spcBef>
            </a:pP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membranes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prokaryotes</a:t>
            </a:r>
            <a:r>
              <a:rPr sz="2000" spc="-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are  distinguished from those of  eukaryotic cells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by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the </a:t>
            </a:r>
            <a:r>
              <a:rPr sz="2400" b="1" spc="-10" dirty="0">
                <a:latin typeface="Arial"/>
                <a:cs typeface="Arial"/>
              </a:rPr>
              <a:t>absence  </a:t>
            </a:r>
            <a:r>
              <a:rPr sz="2400" b="1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sterols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, the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only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exception 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being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mycoplasmas.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469" y="34290"/>
            <a:ext cx="2207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00CC"/>
                </a:solidFill>
                <a:latin typeface="Arial"/>
                <a:cs typeface="Arial"/>
              </a:rPr>
              <a:t>Cell</a:t>
            </a:r>
            <a:r>
              <a:rPr sz="2400" b="1" i="1" spc="-8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00CC"/>
                </a:solidFill>
                <a:latin typeface="Arial"/>
                <a:cs typeface="Arial"/>
              </a:rPr>
              <a:t>membrane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476250"/>
            <a:ext cx="2411730" cy="0"/>
          </a:xfrm>
          <a:custGeom>
            <a:avLst/>
            <a:gdLst/>
            <a:ahLst/>
            <a:cxnLst/>
            <a:rect l="l" t="t" r="r" b="b"/>
            <a:pathLst>
              <a:path w="2411730">
                <a:moveTo>
                  <a:pt x="0" y="0"/>
                </a:moveTo>
                <a:lnTo>
                  <a:pt x="2411730" y="0"/>
                </a:lnTo>
              </a:path>
            </a:pathLst>
          </a:custGeom>
          <a:ln w="413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0109" y="223520"/>
            <a:ext cx="21678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</a:t>
            </a:r>
            <a:r>
              <a:rPr spc="-10" dirty="0"/>
              <a:t>u</a:t>
            </a:r>
            <a:r>
              <a:rPr spc="-5" dirty="0"/>
              <a:t>n</a:t>
            </a:r>
            <a:r>
              <a:rPr dirty="0"/>
              <a:t>c</a:t>
            </a:r>
            <a:r>
              <a:rPr spc="-5" dirty="0"/>
              <a:t>t</a:t>
            </a:r>
            <a:r>
              <a:rPr spc="5" dirty="0"/>
              <a:t>i</a:t>
            </a:r>
            <a:r>
              <a:rPr spc="-5" dirty="0"/>
              <a:t>on</a:t>
            </a:r>
          </a:p>
        </p:txBody>
      </p:sp>
      <p:sp>
        <p:nvSpPr>
          <p:cNvPr id="3" name="object 3"/>
          <p:cNvSpPr/>
          <p:nvPr/>
        </p:nvSpPr>
        <p:spPr>
          <a:xfrm>
            <a:off x="486409" y="1212850"/>
            <a:ext cx="34162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409" y="1684020"/>
            <a:ext cx="34162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6409" y="2628900"/>
            <a:ext cx="34162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6409" y="3101339"/>
            <a:ext cx="34162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6409" y="4340859"/>
            <a:ext cx="34162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0890" y="1069339"/>
            <a:ext cx="7717790" cy="439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7155" indent="45720">
              <a:lnSpc>
                <a:spcPct val="110700"/>
              </a:lnSpc>
              <a:spcBef>
                <a:spcPts val="100"/>
              </a:spcBef>
            </a:pPr>
            <a:r>
              <a:rPr sz="2800" b="1" spc="-5" dirty="0">
                <a:latin typeface="Arial"/>
                <a:cs typeface="Arial"/>
              </a:rPr>
              <a:t>Selective permea</a:t>
            </a:r>
            <a:r>
              <a:rPr sz="2800" b="1" spc="-5" dirty="0">
                <a:solidFill>
                  <a:srgbClr val="7F0000"/>
                </a:solidFill>
                <a:latin typeface="Arial"/>
                <a:cs typeface="Arial"/>
              </a:rPr>
              <a:t>b</a:t>
            </a:r>
            <a:r>
              <a:rPr sz="2800" b="1" spc="-5" dirty="0">
                <a:latin typeface="Arial"/>
                <a:cs typeface="Arial"/>
              </a:rPr>
              <a:t>ility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trans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ort </a:t>
            </a:r>
            <a:r>
              <a:rPr sz="2800" spc="-5" dirty="0">
                <a:latin typeface="Arial"/>
                <a:cs typeface="Arial"/>
              </a:rPr>
              <a:t>of solutes  </a:t>
            </a:r>
            <a:r>
              <a:rPr sz="2800" b="1" spc="-5" dirty="0">
                <a:latin typeface="Arial"/>
                <a:cs typeface="Arial"/>
              </a:rPr>
              <a:t>Electron transport and </a:t>
            </a:r>
            <a:r>
              <a:rPr sz="2800" b="1" spc="-5" dirty="0">
                <a:solidFill>
                  <a:srgbClr val="7F0000"/>
                </a:solidFill>
                <a:latin typeface="Arial"/>
                <a:cs typeface="Arial"/>
              </a:rPr>
              <a:t>o</a:t>
            </a:r>
            <a:r>
              <a:rPr sz="2800" b="1" spc="-5" dirty="0">
                <a:latin typeface="Arial"/>
                <a:cs typeface="Arial"/>
              </a:rPr>
              <a:t>xidative  </a:t>
            </a:r>
            <a:r>
              <a:rPr sz="2800" b="1" spc="-10" dirty="0">
                <a:latin typeface="Arial"/>
                <a:cs typeface="Arial"/>
              </a:rPr>
              <a:t>phosphory</a:t>
            </a:r>
            <a:r>
              <a:rPr sz="2800" b="1" spc="-10" dirty="0">
                <a:solidFill>
                  <a:srgbClr val="7F0000"/>
                </a:solidFill>
                <a:latin typeface="Arial"/>
                <a:cs typeface="Arial"/>
              </a:rPr>
              <a:t>l</a:t>
            </a:r>
            <a:r>
              <a:rPr sz="2800" b="1" spc="-10" dirty="0">
                <a:latin typeface="Arial"/>
                <a:cs typeface="Arial"/>
              </a:rPr>
              <a:t>ation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ae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ro</a:t>
            </a:r>
            <a:r>
              <a:rPr sz="2800" dirty="0">
                <a:latin typeface="Arial"/>
                <a:cs typeface="Arial"/>
              </a:rPr>
              <a:t>bic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species.</a:t>
            </a:r>
            <a:endParaRPr sz="2800">
              <a:latin typeface="Arial"/>
              <a:cs typeface="Arial"/>
            </a:endParaRPr>
          </a:p>
          <a:p>
            <a:pPr marL="57785">
              <a:lnSpc>
                <a:spcPct val="100000"/>
              </a:lnSpc>
              <a:spcBef>
                <a:spcPts val="360"/>
              </a:spcBef>
            </a:pPr>
            <a:r>
              <a:rPr sz="2800" b="1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x</a:t>
            </a:r>
            <a:r>
              <a:rPr sz="2800" b="1" spc="-5" dirty="0">
                <a:solidFill>
                  <a:srgbClr val="7F0000"/>
                </a:solidFill>
                <a:latin typeface="Arial"/>
                <a:cs typeface="Arial"/>
              </a:rPr>
              <a:t>c</a:t>
            </a:r>
            <a:r>
              <a:rPr sz="2800" b="1" spc="-5" dirty="0">
                <a:latin typeface="Arial"/>
                <a:cs typeface="Arial"/>
              </a:rPr>
              <a:t>retion </a:t>
            </a:r>
            <a:r>
              <a:rPr sz="2800" spc="5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hydro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l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tic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exoenzymes.</a:t>
            </a:r>
            <a:endParaRPr sz="2800">
              <a:latin typeface="Arial"/>
              <a:cs typeface="Arial"/>
            </a:endParaRPr>
          </a:p>
          <a:p>
            <a:pPr marL="57785" marR="5080">
              <a:lnSpc>
                <a:spcPts val="3020"/>
              </a:lnSpc>
              <a:spcBef>
                <a:spcPts val="745"/>
              </a:spcBef>
            </a:pPr>
            <a:r>
              <a:rPr sz="2800" b="1" spc="-5" dirty="0">
                <a:latin typeface="Arial"/>
                <a:cs typeface="Arial"/>
              </a:rPr>
              <a:t>Bearing the </a:t>
            </a:r>
            <a:r>
              <a:rPr sz="2800" b="1" spc="-10" dirty="0">
                <a:latin typeface="Arial"/>
                <a:cs typeface="Arial"/>
              </a:rPr>
              <a:t>enzymes </a:t>
            </a:r>
            <a:r>
              <a:rPr sz="2800" b="1" spc="-5" dirty="0">
                <a:latin typeface="Arial"/>
                <a:cs typeface="Arial"/>
              </a:rPr>
              <a:t>and carrier molecules  </a:t>
            </a:r>
            <a:r>
              <a:rPr sz="2800" spc="-5" dirty="0">
                <a:latin typeface="Arial"/>
                <a:cs typeface="Arial"/>
              </a:rPr>
              <a:t>that function in the biosynthesis </a:t>
            </a:r>
            <a:r>
              <a:rPr sz="2800" spc="5" dirty="0">
                <a:latin typeface="Arial"/>
                <a:cs typeface="Arial"/>
              </a:rPr>
              <a:t>of </a:t>
            </a:r>
            <a:r>
              <a:rPr sz="2800" spc="-10" dirty="0">
                <a:latin typeface="Arial"/>
                <a:cs typeface="Arial"/>
              </a:rPr>
              <a:t>DNA, </a:t>
            </a:r>
            <a:r>
              <a:rPr sz="2800" dirty="0">
                <a:latin typeface="Arial"/>
                <a:cs typeface="Arial"/>
              </a:rPr>
              <a:t>cell </a:t>
            </a:r>
            <a:r>
              <a:rPr sz="2800" spc="-10" dirty="0">
                <a:latin typeface="Arial"/>
                <a:cs typeface="Arial"/>
              </a:rPr>
              <a:t>wall  </a:t>
            </a:r>
            <a:r>
              <a:rPr sz="2800" spc="-5" dirty="0">
                <a:latin typeface="Arial"/>
                <a:cs typeface="Arial"/>
              </a:rPr>
              <a:t>polymers, and </a:t>
            </a:r>
            <a:r>
              <a:rPr sz="2800" dirty="0">
                <a:latin typeface="Arial"/>
                <a:cs typeface="Arial"/>
              </a:rPr>
              <a:t>membrane</a:t>
            </a:r>
            <a:r>
              <a:rPr sz="2800" spc="-5" dirty="0">
                <a:latin typeface="Arial"/>
                <a:cs typeface="Arial"/>
              </a:rPr>
              <a:t> lipids.</a:t>
            </a:r>
            <a:endParaRPr sz="2800">
              <a:latin typeface="Arial"/>
              <a:cs typeface="Arial"/>
            </a:endParaRPr>
          </a:p>
          <a:p>
            <a:pPr marL="57785" marR="174625">
              <a:lnSpc>
                <a:spcPts val="3020"/>
              </a:lnSpc>
              <a:spcBef>
                <a:spcPts val="700"/>
              </a:spcBef>
            </a:pPr>
            <a:r>
              <a:rPr sz="2800" b="1" spc="-5" dirty="0">
                <a:latin typeface="Arial"/>
                <a:cs typeface="Arial"/>
              </a:rPr>
              <a:t>Bearing the receptors and other proteins </a:t>
            </a:r>
            <a:r>
              <a:rPr sz="2800" spc="-5" dirty="0">
                <a:latin typeface="Arial"/>
                <a:cs typeface="Arial"/>
              </a:rPr>
              <a:t>of  the chemotactic and other sensory transduction  </a:t>
            </a:r>
            <a:r>
              <a:rPr sz="2800" dirty="0">
                <a:latin typeface="Arial"/>
                <a:cs typeface="Arial"/>
              </a:rPr>
              <a:t>systems.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469" y="34290"/>
            <a:ext cx="2207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00CC"/>
                </a:solidFill>
                <a:latin typeface="Arial"/>
                <a:cs typeface="Arial"/>
              </a:rPr>
              <a:t>Cell</a:t>
            </a:r>
            <a:r>
              <a:rPr sz="2400" b="1" i="1" spc="-8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00CC"/>
                </a:solidFill>
                <a:latin typeface="Arial"/>
                <a:cs typeface="Arial"/>
              </a:rPr>
              <a:t>membrane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476250"/>
            <a:ext cx="2411730" cy="0"/>
          </a:xfrm>
          <a:custGeom>
            <a:avLst/>
            <a:gdLst/>
            <a:ahLst/>
            <a:cxnLst/>
            <a:rect l="l" t="t" r="r" b="b"/>
            <a:pathLst>
              <a:path w="2411730">
                <a:moveTo>
                  <a:pt x="0" y="0"/>
                </a:moveTo>
                <a:lnTo>
                  <a:pt x="2411730" y="0"/>
                </a:lnTo>
              </a:path>
            </a:pathLst>
          </a:custGeom>
          <a:ln w="413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858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858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231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841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2463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3086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3695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4317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494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5549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6172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6794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7404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8026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864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9258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98806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0502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11124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1734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23571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2966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3588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4211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14820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5443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6065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6675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7297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7919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8529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9151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9773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0383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1005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1615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22237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228599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24091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24714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25323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2594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26568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27178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2780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28422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290321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29654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30276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30886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3150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321309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33362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33985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34594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35217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3583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36449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370712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38303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38925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3954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40157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40779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4140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42011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42633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43256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43865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44488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45110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45720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46342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46964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47574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48196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4880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49428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50050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50660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51282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51904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52514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53136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53759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54368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54991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55613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56222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568451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58077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5869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59321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59931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60553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61175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61785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6240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63030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63639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6426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64884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65493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66116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66738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67348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797039"/>
              <a:ext cx="9144000" cy="60960"/>
            </a:xfrm>
            <a:custGeom>
              <a:avLst/>
              <a:gdLst/>
              <a:ahLst/>
              <a:cxnLst/>
              <a:rect l="l" t="t" r="r" b="b"/>
              <a:pathLst>
                <a:path w="9144000" h="60959">
                  <a:moveTo>
                    <a:pt x="0" y="609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60959"/>
                  </a:lnTo>
                  <a:lnTo>
                    <a:pt x="0" y="60959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3201670" y="101600"/>
            <a:ext cx="27590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FF00"/>
                </a:solidFill>
                <a:latin typeface="Arial"/>
                <a:cs typeface="Arial"/>
              </a:rPr>
              <a:t>Mesosome</a:t>
            </a:r>
            <a:endParaRPr sz="440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4283709" y="1917700"/>
            <a:ext cx="4587240" cy="3234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500879" y="5229859"/>
            <a:ext cx="4389120" cy="1628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185420" y="798829"/>
            <a:ext cx="8371840" cy="5647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036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Mesosomes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are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onvoluted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or multi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aminated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membranous  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bodies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visible in the electron microscope. They 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develop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by  complex 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invagination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cytoplasmic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membrane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into the  cytoplasm.</a:t>
            </a:r>
            <a:endParaRPr sz="2400">
              <a:latin typeface="Arial"/>
              <a:cs typeface="Arial"/>
            </a:endParaRPr>
          </a:p>
          <a:p>
            <a:pPr marL="1515110">
              <a:lnSpc>
                <a:spcPct val="100000"/>
              </a:lnSpc>
              <a:spcBef>
                <a:spcPts val="96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Function</a:t>
            </a:r>
            <a:endParaRPr sz="2400">
              <a:latin typeface="Arial"/>
              <a:cs typeface="Arial"/>
            </a:endParaRPr>
          </a:p>
          <a:p>
            <a:pPr marL="83820" marR="4549775">
              <a:lnSpc>
                <a:spcPct val="100000"/>
              </a:lnSpc>
              <a:spcBef>
                <a:spcPts val="1500"/>
              </a:spcBef>
              <a:buSzPct val="95833"/>
              <a:buAutoNum type="arabicParenBoth"/>
              <a:tabLst>
                <a:tab pos="45720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Functioning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 compartment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DNA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cell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division and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sporulation.</a:t>
            </a:r>
            <a:endParaRPr sz="2400">
              <a:latin typeface="Arial"/>
              <a:cs typeface="Arial"/>
            </a:endParaRPr>
          </a:p>
          <a:p>
            <a:pPr marL="83820" marR="4455795">
              <a:lnSpc>
                <a:spcPct val="100000"/>
              </a:lnSpc>
              <a:spcBef>
                <a:spcPts val="1490"/>
              </a:spcBef>
              <a:buSzPct val="95833"/>
              <a:buAutoNum type="arabicParenBoth"/>
              <a:tabLst>
                <a:tab pos="45720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Having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function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alogous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 mitochondria of the  eukaryotic cell----providing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 membranous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support for  respiratory enzymes.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3" name="object 113"/>
          <p:cNvSpPr txBox="1">
            <a:spLocks noGrp="1"/>
          </p:cNvSpPr>
          <p:nvPr>
            <p:ph type="title"/>
          </p:nvPr>
        </p:nvSpPr>
        <p:spPr>
          <a:xfrm>
            <a:off x="77469" y="34290"/>
            <a:ext cx="2207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99CCFF"/>
                </a:solidFill>
                <a:latin typeface="Arial"/>
                <a:cs typeface="Arial"/>
              </a:rPr>
              <a:t>Cell</a:t>
            </a:r>
            <a:r>
              <a:rPr sz="2400" b="1" i="1" spc="-80" dirty="0">
                <a:solidFill>
                  <a:srgbClr val="99CC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99CCFF"/>
                </a:solidFill>
                <a:latin typeface="Arial"/>
                <a:cs typeface="Arial"/>
              </a:rPr>
              <a:t>membrane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0" y="476250"/>
            <a:ext cx="2411730" cy="0"/>
          </a:xfrm>
          <a:custGeom>
            <a:avLst/>
            <a:gdLst/>
            <a:ahLst/>
            <a:cxnLst/>
            <a:rect l="l" t="t" r="r" b="b"/>
            <a:pathLst>
              <a:path w="2411730">
                <a:moveTo>
                  <a:pt x="0" y="0"/>
                </a:moveTo>
                <a:lnTo>
                  <a:pt x="2411730" y="0"/>
                </a:lnTo>
              </a:path>
            </a:pathLst>
          </a:custGeom>
          <a:ln w="413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563" y="351600"/>
            <a:ext cx="5293879" cy="5942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85459" y="1014729"/>
            <a:ext cx="3451860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067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diagram </a:t>
            </a:r>
            <a:r>
              <a:rPr sz="2400" spc="-5" dirty="0">
                <a:latin typeface="Arial"/>
                <a:cs typeface="Arial"/>
              </a:rPr>
              <a:t>of the  </a:t>
            </a:r>
            <a:r>
              <a:rPr sz="2400" dirty="0">
                <a:latin typeface="Arial"/>
                <a:cs typeface="Arial"/>
              </a:rPr>
              <a:t>attachment </a:t>
            </a:r>
            <a:r>
              <a:rPr sz="2400" spc="-5" dirty="0">
                <a:latin typeface="Arial"/>
                <a:cs typeface="Arial"/>
              </a:rPr>
              <a:t>of bacterial  </a:t>
            </a:r>
            <a:r>
              <a:rPr sz="2400" dirty="0">
                <a:latin typeface="Arial"/>
                <a:cs typeface="Arial"/>
              </a:rPr>
              <a:t>chromosomes, </a:t>
            </a:r>
            <a:r>
              <a:rPr sz="2400" spc="-5" dirty="0">
                <a:latin typeface="Arial"/>
                <a:cs typeface="Arial"/>
              </a:rPr>
              <a:t>indicating 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possible role of </a:t>
            </a:r>
            <a:r>
              <a:rPr sz="2400" dirty="0">
                <a:latin typeface="Arial"/>
                <a:cs typeface="Arial"/>
              </a:rPr>
              <a:t>the  mesosome </a:t>
            </a:r>
            <a:r>
              <a:rPr sz="2400" spc="-5" dirty="0">
                <a:latin typeface="Arial"/>
                <a:cs typeface="Arial"/>
              </a:rPr>
              <a:t>in ensuring 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distribution of </a:t>
            </a:r>
            <a:r>
              <a:rPr sz="2400" dirty="0">
                <a:latin typeface="Arial"/>
                <a:cs typeface="Arial"/>
              </a:rPr>
              <a:t>the  "chromosomes"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a  </a:t>
            </a:r>
            <a:r>
              <a:rPr sz="2400" spc="-10" dirty="0">
                <a:latin typeface="Arial"/>
                <a:cs typeface="Arial"/>
              </a:rPr>
              <a:t>dividing </a:t>
            </a:r>
            <a:r>
              <a:rPr sz="2400" spc="-5" dirty="0">
                <a:latin typeface="Arial"/>
                <a:cs typeface="Arial"/>
              </a:rPr>
              <a:t>cell. </a:t>
            </a:r>
            <a:r>
              <a:rPr sz="2400" spc="-10" dirty="0">
                <a:latin typeface="Arial"/>
                <a:cs typeface="Arial"/>
              </a:rPr>
              <a:t>Upon  </a:t>
            </a:r>
            <a:r>
              <a:rPr sz="2400" dirty="0">
                <a:latin typeface="Arial"/>
                <a:cs typeface="Arial"/>
              </a:rPr>
              <a:t>attachment to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plasma  </a:t>
            </a:r>
            <a:r>
              <a:rPr sz="2400" dirty="0">
                <a:latin typeface="Arial"/>
                <a:cs typeface="Arial"/>
              </a:rPr>
              <a:t>membrane,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DNA  </a:t>
            </a:r>
            <a:r>
              <a:rPr sz="2400" spc="-5" dirty="0">
                <a:latin typeface="Arial"/>
                <a:cs typeface="Arial"/>
              </a:rPr>
              <a:t>replicates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reattaches 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separate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points.</a:t>
            </a:r>
            <a:endParaRPr sz="2400">
              <a:latin typeface="Arial"/>
              <a:cs typeface="Arial"/>
            </a:endParaRPr>
          </a:p>
          <a:p>
            <a:pPr marL="12700" marR="148590" algn="just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Continued </a:t>
            </a:r>
            <a:r>
              <a:rPr sz="2400" spc="-5" dirty="0">
                <a:latin typeface="Arial"/>
                <a:cs typeface="Arial"/>
              </a:rPr>
              <a:t>growth of the  cell gradually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sepertates 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chromosomes.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6629" y="497840"/>
            <a:ext cx="21069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Cell</a:t>
            </a:r>
            <a:r>
              <a:rPr spc="-70" dirty="0"/>
              <a:t> </a:t>
            </a:r>
            <a:r>
              <a:rPr spc="-5" dirty="0"/>
              <a:t>wall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929" y="1488440"/>
            <a:ext cx="8307070" cy="414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0850">
              <a:lnSpc>
                <a:spcPct val="1208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The cell </a:t>
            </a:r>
            <a:r>
              <a:rPr sz="3200" spc="-10" dirty="0">
                <a:latin typeface="Arial"/>
                <a:cs typeface="Arial"/>
              </a:rPr>
              <a:t>wall </a:t>
            </a:r>
            <a:r>
              <a:rPr sz="3200" dirty="0">
                <a:latin typeface="Arial"/>
                <a:cs typeface="Arial"/>
              </a:rPr>
              <a:t>encases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protoplast and  </a:t>
            </a:r>
            <a:r>
              <a:rPr sz="3200" spc="-5" dirty="0">
                <a:latin typeface="Arial"/>
                <a:cs typeface="Arial"/>
              </a:rPr>
              <a:t>lies </a:t>
            </a:r>
            <a:r>
              <a:rPr sz="3200" dirty="0">
                <a:latin typeface="Arial"/>
                <a:cs typeface="Arial"/>
              </a:rPr>
              <a:t>immediately ex</a:t>
            </a: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ernal </a:t>
            </a:r>
            <a:r>
              <a:rPr sz="3200" spc="-5" dirty="0">
                <a:latin typeface="Arial"/>
                <a:cs typeface="Arial"/>
              </a:rPr>
              <a:t>to the </a:t>
            </a:r>
            <a:r>
              <a:rPr sz="3200" dirty="0">
                <a:latin typeface="Arial"/>
                <a:cs typeface="Arial"/>
              </a:rPr>
              <a:t>cytoplasmic  </a:t>
            </a:r>
            <a:r>
              <a:rPr sz="3200" spc="5" dirty="0">
                <a:latin typeface="Arial"/>
                <a:cs typeface="Arial"/>
              </a:rPr>
              <a:t>membrane. </a:t>
            </a:r>
            <a:r>
              <a:rPr sz="3200" spc="-5" dirty="0">
                <a:latin typeface="Arial"/>
                <a:cs typeface="Arial"/>
              </a:rPr>
              <a:t>It </a:t>
            </a:r>
            <a:r>
              <a:rPr sz="3200" spc="-10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10~25nm </a:t>
            </a:r>
            <a:r>
              <a:rPr sz="3200" spc="-5" dirty="0">
                <a:latin typeface="Arial"/>
                <a:cs typeface="Arial"/>
              </a:rPr>
              <a:t>thick, strong </a:t>
            </a:r>
            <a:r>
              <a:rPr sz="3200" dirty="0">
                <a:latin typeface="Arial"/>
                <a:cs typeface="Arial"/>
              </a:rPr>
              <a:t>and  </a:t>
            </a:r>
            <a:r>
              <a:rPr sz="3200" spc="-5" dirty="0">
                <a:latin typeface="Arial"/>
                <a:cs typeface="Arial"/>
              </a:rPr>
              <a:t>relatively rigid, </a:t>
            </a:r>
            <a:r>
              <a:rPr sz="3200" dirty="0">
                <a:latin typeface="Arial"/>
                <a:cs typeface="Arial"/>
              </a:rPr>
              <a:t>though </a:t>
            </a:r>
            <a:r>
              <a:rPr sz="3200" spc="-10" dirty="0">
                <a:latin typeface="Arial"/>
                <a:cs typeface="Arial"/>
              </a:rPr>
              <a:t>with </a:t>
            </a:r>
            <a:r>
              <a:rPr sz="3200" spc="5" dirty="0">
                <a:latin typeface="Arial"/>
                <a:cs typeface="Arial"/>
              </a:rPr>
              <a:t>some elas</a:t>
            </a:r>
            <a:r>
              <a:rPr sz="3200" spc="5" dirty="0">
                <a:solidFill>
                  <a:srgbClr val="7F0000"/>
                </a:solidFill>
                <a:latin typeface="Arial"/>
                <a:cs typeface="Arial"/>
              </a:rPr>
              <a:t>t</a:t>
            </a:r>
            <a:r>
              <a:rPr sz="3200" spc="5" dirty="0">
                <a:latin typeface="Arial"/>
                <a:cs typeface="Arial"/>
              </a:rPr>
              <a:t>icity,  </a:t>
            </a:r>
            <a:r>
              <a:rPr sz="3200" dirty="0">
                <a:latin typeface="Arial"/>
                <a:cs typeface="Arial"/>
              </a:rPr>
              <a:t>and </a:t>
            </a:r>
            <a:r>
              <a:rPr sz="3200" spc="-5" dirty="0">
                <a:latin typeface="Arial"/>
                <a:cs typeface="Arial"/>
              </a:rPr>
              <a:t>openly </a:t>
            </a:r>
            <a:r>
              <a:rPr sz="3200" dirty="0">
                <a:latin typeface="Arial"/>
                <a:cs typeface="Arial"/>
              </a:rPr>
              <a:t>porous, being </a:t>
            </a:r>
            <a:r>
              <a:rPr sz="3200" spc="-5" dirty="0">
                <a:latin typeface="Arial"/>
                <a:cs typeface="Arial"/>
              </a:rPr>
              <a:t>freely </a:t>
            </a:r>
            <a:r>
              <a:rPr sz="3200" dirty="0">
                <a:latin typeface="Arial"/>
                <a:cs typeface="Arial"/>
              </a:rPr>
              <a:t>permeable </a:t>
            </a:r>
            <a:r>
              <a:rPr sz="3200" spc="-5" dirty="0">
                <a:latin typeface="Arial"/>
                <a:cs typeface="Arial"/>
              </a:rPr>
              <a:t>to  </a:t>
            </a:r>
            <a:r>
              <a:rPr sz="3200" dirty="0">
                <a:latin typeface="Arial"/>
                <a:cs typeface="Arial"/>
              </a:rPr>
              <a:t>solute molecules smaller than 10 kDa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spc="5" dirty="0">
                <a:latin typeface="Arial"/>
                <a:cs typeface="Arial"/>
              </a:rPr>
              <a:t>mass  </a:t>
            </a:r>
            <a:r>
              <a:rPr sz="3200" dirty="0">
                <a:latin typeface="Arial"/>
                <a:cs typeface="Arial"/>
              </a:rPr>
              <a:t>and 1 nm </a:t>
            </a:r>
            <a:r>
              <a:rPr sz="3200" spc="-10" dirty="0">
                <a:latin typeface="Arial"/>
                <a:cs typeface="Arial"/>
              </a:rPr>
              <a:t>in</a:t>
            </a:r>
            <a:r>
              <a:rPr sz="3200" dirty="0">
                <a:latin typeface="Arial"/>
                <a:cs typeface="Arial"/>
              </a:rPr>
              <a:t> diameter.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69" y="34290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00CC"/>
                </a:solidFill>
                <a:latin typeface="Arial"/>
                <a:cs typeface="Arial"/>
              </a:rPr>
              <a:t>Cell</a:t>
            </a:r>
            <a:r>
              <a:rPr sz="2400" b="1" i="1" spc="-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00CC"/>
                </a:solidFill>
                <a:latin typeface="Arial"/>
                <a:cs typeface="Arial"/>
              </a:rPr>
              <a:t>wall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76250"/>
            <a:ext cx="2411730" cy="0"/>
          </a:xfrm>
          <a:custGeom>
            <a:avLst/>
            <a:gdLst/>
            <a:ahLst/>
            <a:cxnLst/>
            <a:rect l="l" t="t" r="r" b="b"/>
            <a:pathLst>
              <a:path w="2411730">
                <a:moveTo>
                  <a:pt x="0" y="0"/>
                </a:moveTo>
                <a:lnTo>
                  <a:pt x="2411730" y="0"/>
                </a:lnTo>
              </a:path>
            </a:pathLst>
          </a:custGeom>
          <a:ln w="413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858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858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231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841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2463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30860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4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4317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494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5549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6172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6794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7404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8026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864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9258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98806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0502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11124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1734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23571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2966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3588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4211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4820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15443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6065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6675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7297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7919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8529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9151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9773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20383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1005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1615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2237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228599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24091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24714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25323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2594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26568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27178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2780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28422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290321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29654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30276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30886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3150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32131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32740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33362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33985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34594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35217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3583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36449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37071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37693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38303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38925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3954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40157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40779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4140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42011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42633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43256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43865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44488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45110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45720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46342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46964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47574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48196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4880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49428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50050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50660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51282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51904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52514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53136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53759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54368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54991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55613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56222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568451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58077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5869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59321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59931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60553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61175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61785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6240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63030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63639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6426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64884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65493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6611620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40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67348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797039"/>
              <a:ext cx="9144000" cy="60960"/>
            </a:xfrm>
            <a:custGeom>
              <a:avLst/>
              <a:gdLst/>
              <a:ahLst/>
              <a:cxnLst/>
              <a:rect l="l" t="t" r="r" b="b"/>
              <a:pathLst>
                <a:path w="9144000" h="60959">
                  <a:moveTo>
                    <a:pt x="0" y="609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60959"/>
                  </a:lnTo>
                  <a:lnTo>
                    <a:pt x="0" y="60959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/>
          <p:nvPr/>
        </p:nvSpPr>
        <p:spPr>
          <a:xfrm>
            <a:off x="251459" y="2491739"/>
            <a:ext cx="4756150" cy="383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679847" y="4298087"/>
            <a:ext cx="3464152" cy="255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689600" y="1341119"/>
            <a:ext cx="3454400" cy="2669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1814829" y="2670809"/>
            <a:ext cx="1407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Gram’s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stain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153659" y="4975859"/>
            <a:ext cx="4603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33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G</a:t>
            </a:r>
            <a:endParaRPr sz="4400">
              <a:latin typeface="Noto Sans CJK JP Medium"/>
              <a:cs typeface="Noto Sans CJK JP Medium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153659" y="5712459"/>
            <a:ext cx="214629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b="0" spc="3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+</a:t>
            </a:r>
            <a:endParaRPr sz="2550">
              <a:latin typeface="Noto Sans CJK JP Medium"/>
              <a:cs typeface="Noto Sans CJK JP Medium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081270" y="2598420"/>
            <a:ext cx="4603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33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G</a:t>
            </a:r>
            <a:endParaRPr sz="4400">
              <a:latin typeface="Noto Sans CJK JP Medium"/>
              <a:cs typeface="Noto Sans CJK JP Medium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081270" y="3336290"/>
            <a:ext cx="133350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b="0" spc="-65" dirty="0">
                <a:solidFill>
                  <a:srgbClr val="FFFF00"/>
                </a:solidFill>
                <a:latin typeface="Noto Sans CJK JP Medium"/>
                <a:cs typeface="Noto Sans CJK JP Medium"/>
              </a:rPr>
              <a:t>-</a:t>
            </a:r>
            <a:endParaRPr sz="2550">
              <a:latin typeface="Noto Sans CJK JP Medium"/>
              <a:cs typeface="Noto Sans CJK JP Medium"/>
            </a:endParaRPr>
          </a:p>
        </p:txBody>
      </p:sp>
      <p:sp>
        <p:nvSpPr>
          <p:cNvPr id="117" name="object 117"/>
          <p:cNvSpPr txBox="1">
            <a:spLocks noGrp="1"/>
          </p:cNvSpPr>
          <p:nvPr>
            <p:ph type="title"/>
          </p:nvPr>
        </p:nvSpPr>
        <p:spPr>
          <a:xfrm>
            <a:off x="327659" y="367029"/>
            <a:ext cx="50107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Bacteria </a:t>
            </a:r>
            <a:r>
              <a:rPr sz="2800" dirty="0">
                <a:solidFill>
                  <a:srgbClr val="FFFFFF"/>
                </a:solidFill>
              </a:rPr>
              <a:t>are </a:t>
            </a:r>
            <a:r>
              <a:rPr sz="2800" spc="-5" dirty="0">
                <a:solidFill>
                  <a:srgbClr val="FFFFFF"/>
                </a:solidFill>
              </a:rPr>
              <a:t>classified as</a:t>
            </a:r>
            <a:r>
              <a:rPr sz="2800" spc="-2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gram-</a:t>
            </a:r>
            <a:endParaRPr sz="2800"/>
          </a:p>
        </p:txBody>
      </p:sp>
      <p:sp>
        <p:nvSpPr>
          <p:cNvPr id="118" name="object 118"/>
          <p:cNvSpPr txBox="1"/>
          <p:nvPr/>
        </p:nvSpPr>
        <p:spPr>
          <a:xfrm>
            <a:off x="327659" y="793750"/>
            <a:ext cx="566483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positive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or gram-negative according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their response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Gram  staining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procedure.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890" y="688340"/>
            <a:ext cx="8103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5400" spc="-359" baseline="5401" dirty="0">
                <a:solidFill>
                  <a:srgbClr val="7F0000"/>
                </a:solidFill>
                <a:latin typeface="UnDotum"/>
                <a:cs typeface="UnDotum"/>
              </a:rPr>
              <a:t></a:t>
            </a:r>
            <a:r>
              <a:rPr sz="3600" b="1" spc="-240" dirty="0">
                <a:latin typeface="Arial"/>
                <a:cs typeface="Arial"/>
              </a:rPr>
              <a:t>Structure </a:t>
            </a:r>
            <a:r>
              <a:rPr sz="3600" b="1" spc="-5" dirty="0">
                <a:latin typeface="Arial"/>
                <a:cs typeface="Arial"/>
              </a:rPr>
              <a:t>and chemical</a:t>
            </a:r>
            <a:r>
              <a:rPr sz="3600" b="1" spc="14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composition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5069" y="1463040"/>
            <a:ext cx="5327015" cy="444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6810" marR="200660" indent="-1134110">
              <a:lnSpc>
                <a:spcPct val="120800"/>
              </a:lnSpc>
              <a:spcBef>
                <a:spcPts val="100"/>
              </a:spcBef>
            </a:pPr>
            <a:r>
              <a:rPr sz="4000" spc="-5" dirty="0">
                <a:solidFill>
                  <a:srgbClr val="000066"/>
                </a:solidFill>
                <a:latin typeface="Arial"/>
                <a:cs typeface="Arial"/>
              </a:rPr>
              <a:t>Gram-positive</a:t>
            </a:r>
            <a:r>
              <a:rPr sz="4000" spc="-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0066"/>
                </a:solidFill>
                <a:latin typeface="Arial"/>
                <a:cs typeface="Arial"/>
              </a:rPr>
              <a:t>bacteria  </a:t>
            </a:r>
            <a:r>
              <a:rPr sz="4000" spc="-5" dirty="0">
                <a:solidFill>
                  <a:srgbClr val="7F0000"/>
                </a:solidFill>
                <a:latin typeface="Arial"/>
                <a:cs typeface="Arial"/>
              </a:rPr>
              <a:t>Peptidoglycan  Teichoic</a:t>
            </a:r>
            <a:r>
              <a:rPr sz="4000" spc="-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7F0000"/>
                </a:solidFill>
                <a:latin typeface="Arial"/>
                <a:cs typeface="Arial"/>
              </a:rPr>
              <a:t>acid</a:t>
            </a:r>
            <a:endParaRPr sz="4000">
              <a:latin typeface="Arial"/>
              <a:cs typeface="Arial"/>
            </a:endParaRPr>
          </a:p>
          <a:p>
            <a:pPr marL="1146810" marR="5080" indent="-1134110">
              <a:lnSpc>
                <a:spcPts val="5800"/>
              </a:lnSpc>
              <a:spcBef>
                <a:spcPts val="350"/>
              </a:spcBef>
            </a:pPr>
            <a:r>
              <a:rPr sz="4000" spc="-5" dirty="0">
                <a:solidFill>
                  <a:srgbClr val="000066"/>
                </a:solidFill>
                <a:latin typeface="Arial"/>
                <a:cs typeface="Arial"/>
              </a:rPr>
              <a:t>Gram-negative</a:t>
            </a:r>
            <a:r>
              <a:rPr sz="4000" spc="-8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0066"/>
                </a:solidFill>
                <a:latin typeface="Arial"/>
                <a:cs typeface="Arial"/>
              </a:rPr>
              <a:t>bacteria  </a:t>
            </a:r>
            <a:r>
              <a:rPr sz="4000" spc="-5" dirty="0">
                <a:solidFill>
                  <a:srgbClr val="7F0000"/>
                </a:solidFill>
                <a:latin typeface="Arial"/>
                <a:cs typeface="Arial"/>
              </a:rPr>
              <a:t>Peptidoglycan  </a:t>
            </a:r>
            <a:r>
              <a:rPr sz="4000" spc="-10" dirty="0">
                <a:solidFill>
                  <a:srgbClr val="7F0000"/>
                </a:solidFill>
                <a:latin typeface="Arial"/>
                <a:cs typeface="Arial"/>
              </a:rPr>
              <a:t>Outer</a:t>
            </a:r>
            <a:r>
              <a:rPr sz="4000" spc="-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7F0000"/>
                </a:solidFill>
                <a:latin typeface="Arial"/>
                <a:cs typeface="Arial"/>
              </a:rPr>
              <a:t>membrane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1050" y="2491739"/>
            <a:ext cx="217170" cy="1008380"/>
          </a:xfrm>
          <a:custGeom>
            <a:avLst/>
            <a:gdLst/>
            <a:ahLst/>
            <a:cxnLst/>
            <a:rect l="l" t="t" r="r" b="b"/>
            <a:pathLst>
              <a:path w="217169" h="1008379">
                <a:moveTo>
                  <a:pt x="217169" y="0"/>
                </a:moveTo>
                <a:lnTo>
                  <a:pt x="177264" y="7203"/>
                </a:lnTo>
                <a:lnTo>
                  <a:pt x="142716" y="26193"/>
                </a:lnTo>
                <a:lnTo>
                  <a:pt x="118407" y="53042"/>
                </a:lnTo>
                <a:lnTo>
                  <a:pt x="109219" y="83820"/>
                </a:lnTo>
                <a:lnTo>
                  <a:pt x="109219" y="420370"/>
                </a:lnTo>
                <a:lnTo>
                  <a:pt x="99833" y="451147"/>
                </a:lnTo>
                <a:lnTo>
                  <a:pt x="75088" y="477996"/>
                </a:lnTo>
                <a:lnTo>
                  <a:pt x="40104" y="496986"/>
                </a:lnTo>
                <a:lnTo>
                  <a:pt x="0" y="504189"/>
                </a:lnTo>
                <a:lnTo>
                  <a:pt x="40104" y="511393"/>
                </a:lnTo>
                <a:lnTo>
                  <a:pt x="75088" y="530383"/>
                </a:lnTo>
                <a:lnTo>
                  <a:pt x="99833" y="557232"/>
                </a:lnTo>
                <a:lnTo>
                  <a:pt x="109219" y="588010"/>
                </a:lnTo>
                <a:lnTo>
                  <a:pt x="109219" y="924560"/>
                </a:lnTo>
                <a:lnTo>
                  <a:pt x="118407" y="955337"/>
                </a:lnTo>
                <a:lnTo>
                  <a:pt x="142716" y="982186"/>
                </a:lnTo>
                <a:lnTo>
                  <a:pt x="177264" y="1001176"/>
                </a:lnTo>
                <a:lnTo>
                  <a:pt x="217169" y="1008380"/>
                </a:lnTo>
              </a:path>
              <a:path w="217169" h="1008379">
                <a:moveTo>
                  <a:pt x="0" y="0"/>
                </a:moveTo>
                <a:lnTo>
                  <a:pt x="0" y="0"/>
                </a:lnTo>
              </a:path>
              <a:path w="217169" h="1008379">
                <a:moveTo>
                  <a:pt x="217169" y="1008380"/>
                </a:moveTo>
                <a:lnTo>
                  <a:pt x="217169" y="1008380"/>
                </a:lnTo>
              </a:path>
            </a:pathLst>
          </a:custGeom>
          <a:ln w="50676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1050" y="4724400"/>
            <a:ext cx="217170" cy="1008380"/>
          </a:xfrm>
          <a:custGeom>
            <a:avLst/>
            <a:gdLst/>
            <a:ahLst/>
            <a:cxnLst/>
            <a:rect l="l" t="t" r="r" b="b"/>
            <a:pathLst>
              <a:path w="217169" h="1008379">
                <a:moveTo>
                  <a:pt x="217169" y="0"/>
                </a:moveTo>
                <a:lnTo>
                  <a:pt x="177264" y="7203"/>
                </a:lnTo>
                <a:lnTo>
                  <a:pt x="142716" y="26193"/>
                </a:lnTo>
                <a:lnTo>
                  <a:pt x="118407" y="53042"/>
                </a:lnTo>
                <a:lnTo>
                  <a:pt x="109219" y="83819"/>
                </a:lnTo>
                <a:lnTo>
                  <a:pt x="109219" y="419100"/>
                </a:lnTo>
                <a:lnTo>
                  <a:pt x="99833" y="450413"/>
                </a:lnTo>
                <a:lnTo>
                  <a:pt x="75088" y="477202"/>
                </a:lnTo>
                <a:lnTo>
                  <a:pt x="40104" y="495895"/>
                </a:lnTo>
                <a:lnTo>
                  <a:pt x="0" y="502919"/>
                </a:lnTo>
                <a:lnTo>
                  <a:pt x="40104" y="510321"/>
                </a:lnTo>
                <a:lnTo>
                  <a:pt x="75088" y="529748"/>
                </a:lnTo>
                <a:lnTo>
                  <a:pt x="99833" y="557033"/>
                </a:lnTo>
                <a:lnTo>
                  <a:pt x="109219" y="588010"/>
                </a:lnTo>
                <a:lnTo>
                  <a:pt x="109219" y="924560"/>
                </a:lnTo>
                <a:lnTo>
                  <a:pt x="118407" y="955337"/>
                </a:lnTo>
                <a:lnTo>
                  <a:pt x="142716" y="982186"/>
                </a:lnTo>
                <a:lnTo>
                  <a:pt x="177264" y="1001176"/>
                </a:lnTo>
                <a:lnTo>
                  <a:pt x="217169" y="1008380"/>
                </a:lnTo>
              </a:path>
              <a:path w="217169" h="1008379">
                <a:moveTo>
                  <a:pt x="0" y="0"/>
                </a:moveTo>
                <a:lnTo>
                  <a:pt x="0" y="0"/>
                </a:lnTo>
              </a:path>
              <a:path w="217169" h="1008379">
                <a:moveTo>
                  <a:pt x="217169" y="1008380"/>
                </a:moveTo>
                <a:lnTo>
                  <a:pt x="217169" y="1008380"/>
                </a:lnTo>
              </a:path>
            </a:pathLst>
          </a:custGeom>
          <a:ln w="50676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469" y="34290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00CC"/>
                </a:solidFill>
                <a:latin typeface="Arial"/>
                <a:cs typeface="Arial"/>
              </a:rPr>
              <a:t>Cell</a:t>
            </a:r>
            <a:r>
              <a:rPr sz="2400" b="1" i="1" spc="-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00CC"/>
                </a:solidFill>
                <a:latin typeface="Arial"/>
                <a:cs typeface="Arial"/>
              </a:rPr>
              <a:t>wall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476250"/>
            <a:ext cx="2411730" cy="0"/>
          </a:xfrm>
          <a:custGeom>
            <a:avLst/>
            <a:gdLst/>
            <a:ahLst/>
            <a:cxnLst/>
            <a:rect l="l" t="t" r="r" b="b"/>
            <a:pathLst>
              <a:path w="2411730">
                <a:moveTo>
                  <a:pt x="0" y="0"/>
                </a:moveTo>
                <a:lnTo>
                  <a:pt x="2411730" y="0"/>
                </a:lnTo>
              </a:path>
            </a:pathLst>
          </a:custGeom>
          <a:ln w="413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0039" y="497840"/>
            <a:ext cx="59563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 </a:t>
            </a:r>
            <a:r>
              <a:rPr spc="-5" dirty="0"/>
              <a:t>peptidoglycan</a:t>
            </a:r>
            <a:r>
              <a:rPr spc="-95" dirty="0"/>
              <a:t> </a:t>
            </a:r>
            <a:r>
              <a:rPr spc="-5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369" y="1446529"/>
            <a:ext cx="8176895" cy="422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666239" indent="-3429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Peptidoglycan </a:t>
            </a:r>
            <a:r>
              <a:rPr sz="3200" spc="-10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a complex polymer  consisting of </a:t>
            </a:r>
            <a:r>
              <a:rPr sz="3200" spc="-5" dirty="0">
                <a:latin typeface="Arial"/>
                <a:cs typeface="Arial"/>
              </a:rPr>
              <a:t>three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parts:</a:t>
            </a:r>
            <a:endParaRPr sz="3200">
              <a:latin typeface="Arial"/>
              <a:cs typeface="Arial"/>
            </a:endParaRPr>
          </a:p>
          <a:p>
            <a:pPr marL="354965" marR="495934" indent="-342900">
              <a:lnSpc>
                <a:spcPct val="100000"/>
              </a:lnSpc>
              <a:spcBef>
                <a:spcPts val="790"/>
              </a:spcBef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u="heavy" dirty="0">
                <a:uFill>
                  <a:solidFill>
                    <a:srgbClr val="7F007F"/>
                  </a:solidFill>
                </a:uFill>
                <a:latin typeface="Arial"/>
                <a:cs typeface="Arial"/>
              </a:rPr>
              <a:t>backbone,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composed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lternating </a:t>
            </a:r>
            <a:r>
              <a:rPr sz="3200" i="1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-  </a:t>
            </a: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tylgluc</a:t>
            </a: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amine and </a:t>
            </a:r>
            <a:r>
              <a:rPr sz="3200" i="1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-acetylmuramic  acid;</a:t>
            </a:r>
            <a:endParaRPr sz="32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800"/>
              </a:spcBef>
              <a:tabLst>
                <a:tab pos="2597785" algn="l"/>
              </a:tabLst>
            </a:pPr>
            <a:r>
              <a:rPr sz="3200" dirty="0">
                <a:latin typeface="Arial"/>
                <a:cs typeface="Arial"/>
              </a:rPr>
              <a:t>and a set of identical </a:t>
            </a:r>
            <a:r>
              <a:rPr sz="3200" u="heavy" spc="5" dirty="0">
                <a:uFill>
                  <a:solidFill>
                    <a:srgbClr val="7F007F"/>
                  </a:solidFill>
                </a:uFill>
                <a:latin typeface="Arial"/>
                <a:cs typeface="Arial"/>
              </a:rPr>
              <a:t>tetra</a:t>
            </a:r>
            <a:r>
              <a:rPr sz="3200" u="heavy" spc="5" dirty="0">
                <a:solidFill>
                  <a:srgbClr val="7F0000"/>
                </a:solidFill>
                <a:uFill>
                  <a:solidFill>
                    <a:srgbClr val="7F007F"/>
                  </a:solidFill>
                </a:uFill>
                <a:latin typeface="Arial"/>
                <a:cs typeface="Arial"/>
              </a:rPr>
              <a:t>p</a:t>
            </a:r>
            <a:r>
              <a:rPr sz="3200" u="heavy" spc="5" dirty="0">
                <a:uFill>
                  <a:solidFill>
                    <a:srgbClr val="7F007F"/>
                  </a:solidFill>
                </a:uFill>
                <a:latin typeface="Arial"/>
                <a:cs typeface="Arial"/>
              </a:rPr>
              <a:t>eptide </a:t>
            </a:r>
            <a:r>
              <a:rPr sz="3200" u="heavy" dirty="0">
                <a:uFill>
                  <a:solidFill>
                    <a:srgbClr val="7F007F"/>
                  </a:solidFill>
                </a:uFill>
                <a:latin typeface="Arial"/>
                <a:cs typeface="Arial"/>
              </a:rPr>
              <a:t>side</a:t>
            </a:r>
            <a:r>
              <a:rPr sz="3200" u="heavy" spc="-95" dirty="0">
                <a:uFill>
                  <a:solidFill>
                    <a:srgbClr val="7F007F"/>
                  </a:solidFill>
                </a:uFill>
                <a:latin typeface="Arial"/>
                <a:cs typeface="Arial"/>
              </a:rPr>
              <a:t> </a:t>
            </a:r>
            <a:r>
              <a:rPr sz="3200" u="heavy" dirty="0">
                <a:uFill>
                  <a:solidFill>
                    <a:srgbClr val="7F007F"/>
                  </a:solidFill>
                </a:uFill>
                <a:latin typeface="Arial"/>
                <a:cs typeface="Arial"/>
              </a:rPr>
              <a:t>chains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attached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	</a:t>
            </a:r>
            <a:r>
              <a:rPr sz="3200" i="1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-acetylmuramic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acid;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3200" dirty="0">
                <a:latin typeface="Arial"/>
                <a:cs typeface="Arial"/>
              </a:rPr>
              <a:t>and a set of identical peptide cross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bridges.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27220" y="5734050"/>
            <a:ext cx="3816350" cy="0"/>
          </a:xfrm>
          <a:custGeom>
            <a:avLst/>
            <a:gdLst/>
            <a:ahLst/>
            <a:cxnLst/>
            <a:rect l="l" t="t" r="r" b="b"/>
            <a:pathLst>
              <a:path w="3816350">
                <a:moveTo>
                  <a:pt x="0" y="0"/>
                </a:moveTo>
                <a:lnTo>
                  <a:pt x="3816350" y="0"/>
                </a:lnTo>
              </a:path>
            </a:pathLst>
          </a:custGeom>
          <a:ln w="50676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09" y="534670"/>
            <a:ext cx="84156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Arial"/>
                <a:cs typeface="Arial"/>
              </a:rPr>
              <a:t>The backbone </a:t>
            </a:r>
            <a:r>
              <a:rPr sz="2800" b="1" dirty="0">
                <a:latin typeface="Arial"/>
                <a:cs typeface="Arial"/>
              </a:rPr>
              <a:t>is </a:t>
            </a:r>
            <a:r>
              <a:rPr sz="2800" b="1" spc="-5" dirty="0">
                <a:latin typeface="Arial"/>
                <a:cs typeface="Arial"/>
              </a:rPr>
              <a:t>the same </a:t>
            </a:r>
            <a:r>
              <a:rPr sz="2800" b="1" dirty="0">
                <a:latin typeface="Arial"/>
                <a:cs typeface="Arial"/>
              </a:rPr>
              <a:t>in </a:t>
            </a:r>
            <a:r>
              <a:rPr sz="2800" b="1" spc="-5" dirty="0">
                <a:latin typeface="Arial"/>
                <a:cs typeface="Arial"/>
              </a:rPr>
              <a:t>all bacterial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species.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1267460"/>
            <a:ext cx="7534909" cy="1234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4854" y="2560320"/>
            <a:ext cx="8171622" cy="37571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60540"/>
            <a:chOff x="-1270" y="0"/>
            <a:chExt cx="9146540" cy="686054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858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858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231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841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2463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3086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3695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4317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494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5549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6172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6794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7404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8026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864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9258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98806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0502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11124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1734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23571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2966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3588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4211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14820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5443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6065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6675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7297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7919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8529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9151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9773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0383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1005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1615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22237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228599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24091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24714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25323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2594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26568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27178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2780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28422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290321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29654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30276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30886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3150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321309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33362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33985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34594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35217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3583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36449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370712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38303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38925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3954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40157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40779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4140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42011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42633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43256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43865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44488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45110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45720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46342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46964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47574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48196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4880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49428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50050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50660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51282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51904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52514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53136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53759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54368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54991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55613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56222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568451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58077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5869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59321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59931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60553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61175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61785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6240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63030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63639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6426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64884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65493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66116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66738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67348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797039"/>
              <a:ext cx="9144000" cy="60960"/>
            </a:xfrm>
            <a:custGeom>
              <a:avLst/>
              <a:gdLst/>
              <a:ahLst/>
              <a:cxnLst/>
              <a:rect l="l" t="t" r="r" b="b"/>
              <a:pathLst>
                <a:path w="9144000" h="60959">
                  <a:moveTo>
                    <a:pt x="0" y="609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60959"/>
                  </a:lnTo>
                  <a:lnTo>
                    <a:pt x="0" y="60959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257809" y="15240"/>
            <a:ext cx="8605520" cy="667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965" marR="843915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b="1" spc="-5" dirty="0">
                <a:solidFill>
                  <a:srgbClr val="00FF00"/>
                </a:solidFill>
                <a:latin typeface="Arial"/>
                <a:cs typeface="Arial"/>
              </a:rPr>
              <a:t>tetrapeptide side </a:t>
            </a:r>
            <a:r>
              <a:rPr sz="2800" b="1" spc="-10" dirty="0">
                <a:solidFill>
                  <a:srgbClr val="00FF00"/>
                </a:solidFill>
                <a:latin typeface="Arial"/>
                <a:cs typeface="Arial"/>
              </a:rPr>
              <a:t>chains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and the </a:t>
            </a:r>
            <a:r>
              <a:rPr sz="2800" b="1" spc="-5" dirty="0">
                <a:solidFill>
                  <a:srgbClr val="00FF00"/>
                </a:solidFill>
                <a:latin typeface="Arial"/>
                <a:cs typeface="Arial"/>
              </a:rPr>
              <a:t>peptide  cross-bridges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vary from species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species.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10700"/>
              </a:lnSpc>
              <a:spcBef>
                <a:spcPts val="1010"/>
              </a:spcBef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tetrapeptide side chains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of all species, however,  have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certain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important features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in common.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Most  have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L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-alanine at position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1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(attached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N-  acetylmuramic acid),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D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-glutamate or substituted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D –  glutamate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at position 2, and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D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-alanine at position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4.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Position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 is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variable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one:</a:t>
            </a:r>
            <a:endParaRPr sz="2800">
              <a:latin typeface="Arial"/>
              <a:cs typeface="Arial"/>
            </a:endParaRPr>
          </a:p>
          <a:p>
            <a:pPr marL="12700" marR="741045">
              <a:lnSpc>
                <a:spcPct val="110600"/>
              </a:lnSpc>
              <a:spcBef>
                <a:spcPts val="5"/>
              </a:spcBef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Most </a:t>
            </a:r>
            <a:r>
              <a:rPr sz="2800" spc="-5" dirty="0">
                <a:solidFill>
                  <a:srgbClr val="00FF00"/>
                </a:solidFill>
                <a:latin typeface="Arial"/>
                <a:cs typeface="Arial"/>
              </a:rPr>
              <a:t>gram-negative bacteria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have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diaminopimelic 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acid 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(DAP)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at this position,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which is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linked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the  lipoprotein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cell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wall component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discussed 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below.</a:t>
            </a:r>
            <a:endParaRPr sz="2800">
              <a:latin typeface="Arial"/>
              <a:cs typeface="Arial"/>
            </a:endParaRPr>
          </a:p>
          <a:p>
            <a:pPr marL="12700" marR="354330">
              <a:lnSpc>
                <a:spcPct val="110700"/>
              </a:lnSpc>
            </a:pPr>
            <a:r>
              <a:rPr sz="2800" spc="-5" dirty="0">
                <a:solidFill>
                  <a:srgbClr val="00FF00"/>
                </a:solidFill>
                <a:latin typeface="Arial"/>
                <a:cs typeface="Arial"/>
              </a:rPr>
              <a:t>Gram-positive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bacteria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usually have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L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-lysine at  position 3; however,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some </a:t>
            </a:r>
            <a:r>
              <a:rPr sz="2800" spc="5" dirty="0">
                <a:solidFill>
                  <a:srgbClr val="FFFF00"/>
                </a:solidFill>
                <a:latin typeface="Arial"/>
                <a:cs typeface="Arial"/>
              </a:rPr>
              <a:t>may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have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diaminopimelic 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acid or another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amino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acid </a:t>
            </a:r>
            <a:r>
              <a:rPr sz="2800" spc="5" dirty="0">
                <a:solidFill>
                  <a:srgbClr val="FFFF00"/>
                </a:solidFill>
                <a:latin typeface="Arial"/>
                <a:cs typeface="Arial"/>
              </a:rPr>
              <a:t>at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this position.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300" y="339090"/>
            <a:ext cx="63906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 Morphology of</a:t>
            </a:r>
            <a:r>
              <a:rPr spc="-45" dirty="0"/>
              <a:t> </a:t>
            </a:r>
            <a:r>
              <a:rPr spc="-5" dirty="0"/>
              <a:t>Bacteria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44270"/>
            <a:ext cx="8674735" cy="51803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364490" indent="396240">
              <a:lnSpc>
                <a:spcPct val="100899"/>
              </a:lnSpc>
              <a:spcBef>
                <a:spcPts val="70"/>
              </a:spcBef>
            </a:pPr>
            <a:r>
              <a:rPr sz="2800" spc="-5" dirty="0">
                <a:latin typeface="Arial"/>
                <a:cs typeface="Arial"/>
              </a:rPr>
              <a:t>Bacteria </a:t>
            </a:r>
            <a:r>
              <a:rPr sz="2800" dirty="0">
                <a:latin typeface="Arial"/>
                <a:cs typeface="Arial"/>
              </a:rPr>
              <a:t>have </a:t>
            </a:r>
            <a:r>
              <a:rPr sz="2800" spc="-5" dirty="0">
                <a:latin typeface="Arial"/>
                <a:cs typeface="Arial"/>
              </a:rPr>
              <a:t>characteristic shapes. The </a:t>
            </a:r>
            <a:r>
              <a:rPr sz="2800" dirty="0">
                <a:latin typeface="Arial"/>
                <a:cs typeface="Arial"/>
              </a:rPr>
              <a:t>common  microscopic </a:t>
            </a:r>
            <a:r>
              <a:rPr sz="2800" spc="-5" dirty="0">
                <a:latin typeface="Arial"/>
                <a:cs typeface="Arial"/>
              </a:rPr>
              <a:t>morphologies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are:</a:t>
            </a:r>
            <a:endParaRPr sz="2800">
              <a:latin typeface="Arial"/>
              <a:cs typeface="Arial"/>
            </a:endParaRPr>
          </a:p>
          <a:p>
            <a:pPr marL="408305">
              <a:lnSpc>
                <a:spcPct val="100000"/>
              </a:lnSpc>
              <a:spcBef>
                <a:spcPts val="20"/>
              </a:spcBef>
            </a:pPr>
            <a:r>
              <a:rPr sz="2800" b="1" spc="-5" dirty="0">
                <a:latin typeface="Arial"/>
                <a:cs typeface="Arial"/>
              </a:rPr>
              <a:t>spherical </a:t>
            </a:r>
            <a:r>
              <a:rPr sz="2800" b="1" spc="-10" dirty="0">
                <a:latin typeface="Arial"/>
                <a:cs typeface="Arial"/>
              </a:rPr>
              <a:t>or </a:t>
            </a:r>
            <a:r>
              <a:rPr sz="2800" b="1" spc="-5" dirty="0">
                <a:latin typeface="Arial"/>
                <a:cs typeface="Arial"/>
              </a:rPr>
              <a:t>ovoid (cocci)</a:t>
            </a:r>
            <a:endParaRPr sz="2800">
              <a:latin typeface="Arial"/>
              <a:cs typeface="Arial"/>
            </a:endParaRPr>
          </a:p>
          <a:p>
            <a:pPr marL="408305" marR="4349750">
              <a:lnSpc>
                <a:spcPct val="100600"/>
              </a:lnSpc>
              <a:spcBef>
                <a:spcPts val="10"/>
              </a:spcBef>
            </a:pPr>
            <a:r>
              <a:rPr sz="2800" b="1" spc="-5" dirty="0">
                <a:latin typeface="Arial"/>
                <a:cs typeface="Arial"/>
              </a:rPr>
              <a:t>rod-shaped (bacilli)  comma-shaped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(vibrio)</a:t>
            </a:r>
            <a:endParaRPr sz="2800">
              <a:latin typeface="Arial"/>
              <a:cs typeface="Arial"/>
            </a:endParaRPr>
          </a:p>
          <a:p>
            <a:pPr marL="408305">
              <a:lnSpc>
                <a:spcPct val="100000"/>
              </a:lnSpc>
              <a:spcBef>
                <a:spcPts val="30"/>
              </a:spcBef>
            </a:pPr>
            <a:r>
              <a:rPr sz="2800" b="1" spc="-5" dirty="0">
                <a:latin typeface="Arial"/>
                <a:cs typeface="Arial"/>
              </a:rPr>
              <a:t>spiral (spi</a:t>
            </a:r>
            <a:r>
              <a:rPr sz="2800" b="1" spc="-5" dirty="0">
                <a:solidFill>
                  <a:srgbClr val="7F0000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latin typeface="Arial"/>
                <a:cs typeface="Arial"/>
              </a:rPr>
              <a:t>illum and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spirochete)</a:t>
            </a:r>
            <a:endParaRPr sz="2800">
              <a:latin typeface="Arial"/>
              <a:cs typeface="Arial"/>
            </a:endParaRPr>
          </a:p>
          <a:p>
            <a:pPr marL="12700" indent="396240">
              <a:lnSpc>
                <a:spcPct val="100000"/>
              </a:lnSpc>
              <a:spcBef>
                <a:spcPts val="20"/>
              </a:spcBef>
            </a:pPr>
            <a:r>
              <a:rPr sz="2800" spc="-5" dirty="0">
                <a:solidFill>
                  <a:srgbClr val="990000"/>
                </a:solidFill>
                <a:latin typeface="Arial"/>
                <a:cs typeface="Arial"/>
              </a:rPr>
              <a:t>Some </a:t>
            </a:r>
            <a:r>
              <a:rPr sz="2800" dirty="0">
                <a:solidFill>
                  <a:srgbClr val="990000"/>
                </a:solidFill>
                <a:latin typeface="Arial"/>
                <a:cs typeface="Arial"/>
              </a:rPr>
              <a:t>cocci </a:t>
            </a:r>
            <a:r>
              <a:rPr sz="2800" spc="-5" dirty="0">
                <a:solidFill>
                  <a:srgbClr val="990000"/>
                </a:solidFill>
                <a:latin typeface="Arial"/>
                <a:cs typeface="Arial"/>
              </a:rPr>
              <a:t>characteristically grouped in pairs</a:t>
            </a:r>
            <a:r>
              <a:rPr sz="2800" spc="1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990000"/>
                </a:solidFill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699"/>
              </a:lnSpc>
              <a:spcBef>
                <a:spcPts val="5"/>
              </a:spcBef>
            </a:pPr>
            <a:r>
              <a:rPr sz="2800" spc="-5" dirty="0">
                <a:solidFill>
                  <a:srgbClr val="990000"/>
                </a:solidFill>
                <a:latin typeface="Arial"/>
                <a:cs typeface="Arial"/>
              </a:rPr>
              <a:t>chains; </a:t>
            </a:r>
            <a:r>
              <a:rPr sz="2800" spc="5" dirty="0">
                <a:solidFill>
                  <a:srgbClr val="990000"/>
                </a:solidFill>
                <a:latin typeface="Arial"/>
                <a:cs typeface="Arial"/>
              </a:rPr>
              <a:t>some </a:t>
            </a:r>
            <a:r>
              <a:rPr sz="2800" dirty="0">
                <a:solidFill>
                  <a:srgbClr val="990000"/>
                </a:solidFill>
                <a:latin typeface="Arial"/>
                <a:cs typeface="Arial"/>
              </a:rPr>
              <a:t>form </a:t>
            </a:r>
            <a:r>
              <a:rPr sz="2800" spc="-5" dirty="0">
                <a:solidFill>
                  <a:srgbClr val="990000"/>
                </a:solidFill>
                <a:latin typeface="Arial"/>
                <a:cs typeface="Arial"/>
              </a:rPr>
              <a:t>grapelike clusters </a:t>
            </a:r>
            <a:r>
              <a:rPr sz="2800" spc="5" dirty="0">
                <a:solidFill>
                  <a:srgbClr val="990000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990000"/>
                </a:solidFill>
                <a:latin typeface="Arial"/>
                <a:cs typeface="Arial"/>
              </a:rPr>
              <a:t>spherical cells;  some </a:t>
            </a:r>
            <a:r>
              <a:rPr sz="2800" spc="-5" dirty="0">
                <a:solidFill>
                  <a:srgbClr val="990000"/>
                </a:solidFill>
                <a:latin typeface="Arial"/>
                <a:cs typeface="Arial"/>
              </a:rPr>
              <a:t>round cocci form cubic packets. Bacterial </a:t>
            </a:r>
            <a:r>
              <a:rPr sz="2800" dirty="0">
                <a:solidFill>
                  <a:srgbClr val="990000"/>
                </a:solidFill>
                <a:latin typeface="Arial"/>
                <a:cs typeface="Arial"/>
              </a:rPr>
              <a:t>cells </a:t>
            </a:r>
            <a:r>
              <a:rPr sz="2800" spc="5" dirty="0">
                <a:solidFill>
                  <a:srgbClr val="990000"/>
                </a:solidFill>
                <a:latin typeface="Arial"/>
                <a:cs typeface="Arial"/>
              </a:rPr>
              <a:t>of  </a:t>
            </a:r>
            <a:r>
              <a:rPr sz="2800" spc="-5" dirty="0">
                <a:solidFill>
                  <a:srgbClr val="990000"/>
                </a:solidFill>
                <a:latin typeface="Arial"/>
                <a:cs typeface="Arial"/>
              </a:rPr>
              <a:t>other </a:t>
            </a:r>
            <a:r>
              <a:rPr sz="2800" dirty="0">
                <a:solidFill>
                  <a:srgbClr val="990000"/>
                </a:solidFill>
                <a:latin typeface="Arial"/>
                <a:cs typeface="Arial"/>
              </a:rPr>
              <a:t>species </a:t>
            </a:r>
            <a:r>
              <a:rPr sz="2800" spc="-5" dirty="0">
                <a:solidFill>
                  <a:srgbClr val="990000"/>
                </a:solidFill>
                <a:latin typeface="Arial"/>
                <a:cs typeface="Arial"/>
              </a:rPr>
              <a:t>grow separately. </a:t>
            </a:r>
            <a:r>
              <a:rPr sz="2800" spc="-10" dirty="0">
                <a:solidFill>
                  <a:srgbClr val="0000CC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microscopic  </a:t>
            </a:r>
            <a:r>
              <a:rPr sz="2800" spc="-5" dirty="0">
                <a:solidFill>
                  <a:srgbClr val="0000CC"/>
                </a:solidFill>
                <a:latin typeface="Arial"/>
                <a:cs typeface="Arial"/>
              </a:rPr>
              <a:t>appearance is therefore valuable 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in </a:t>
            </a:r>
            <a:r>
              <a:rPr sz="2800" spc="-5" dirty="0">
                <a:solidFill>
                  <a:srgbClr val="0000CC"/>
                </a:solidFill>
                <a:latin typeface="Arial"/>
                <a:cs typeface="Arial"/>
              </a:rPr>
              <a:t>classification and  diagnosis.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60540"/>
            <a:chOff x="-1270" y="0"/>
            <a:chExt cx="9146540" cy="686054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858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858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231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841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2463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3086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3695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4317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494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5549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6172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6794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7404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8026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864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9258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98806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0502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11124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1734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23571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2966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3588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4211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14820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5443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6065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6675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7297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7919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8529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9151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9773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0383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1005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1615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22237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228599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24091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24714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25323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2594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26568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27178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2780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28422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290321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29654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30276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30886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3150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321309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33362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33985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34594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35217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3583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36449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370712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38303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38925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3954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40157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40779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4140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42011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42633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43256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43865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44488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45110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45720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46342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46964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47574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48196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4880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49428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50050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50660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51282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51904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52514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53136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53759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54368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54991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55613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56222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568451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58077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5869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59321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59931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60553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61175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61785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6240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63030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63639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6426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64884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65493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66116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66738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67348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797039"/>
              <a:ext cx="9144000" cy="60960"/>
            </a:xfrm>
            <a:custGeom>
              <a:avLst/>
              <a:gdLst/>
              <a:ahLst/>
              <a:cxnLst/>
              <a:rect l="l" t="t" r="r" b="b"/>
              <a:pathLst>
                <a:path w="9144000" h="60959">
                  <a:moveTo>
                    <a:pt x="0" y="609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60959"/>
                  </a:lnTo>
                  <a:lnTo>
                    <a:pt x="0" y="60959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>
            <a:spLocks noGrp="1"/>
          </p:cNvSpPr>
          <p:nvPr>
            <p:ph type="title"/>
          </p:nvPr>
        </p:nvSpPr>
        <p:spPr>
          <a:xfrm>
            <a:off x="473709" y="328929"/>
            <a:ext cx="729234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b="1" spc="-5" dirty="0">
                <a:solidFill>
                  <a:srgbClr val="00FF00"/>
                </a:solidFill>
                <a:latin typeface="Arial"/>
                <a:cs typeface="Arial"/>
              </a:rPr>
              <a:t>tetrapeptide side </a:t>
            </a:r>
            <a:r>
              <a:rPr sz="2800" b="1" spc="-10" dirty="0">
                <a:solidFill>
                  <a:srgbClr val="00FF00"/>
                </a:solidFill>
                <a:latin typeface="Arial"/>
                <a:cs typeface="Arial"/>
              </a:rPr>
              <a:t>chains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and the  </a:t>
            </a:r>
            <a:r>
              <a:rPr sz="2800" b="1" spc="-5" dirty="0">
                <a:solidFill>
                  <a:srgbClr val="00FF00"/>
                </a:solidFill>
                <a:latin typeface="Arial"/>
                <a:cs typeface="Arial"/>
              </a:rPr>
              <a:t>peptide cross-bridges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vary from species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species.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89609" y="2569209"/>
            <a:ext cx="7489825" cy="3265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9060">
              <a:lnSpc>
                <a:spcPct val="1107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many </a:t>
            </a:r>
            <a:r>
              <a:rPr sz="3200" dirty="0">
                <a:solidFill>
                  <a:srgbClr val="00FF00"/>
                </a:solidFill>
                <a:latin typeface="Arial"/>
                <a:cs typeface="Arial"/>
              </a:rPr>
              <a:t>gram-negative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cell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walls, the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cross-bridge consists of a direct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peptide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linkage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between 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diaminopimelic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acid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(DAP) amino group of one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side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chain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carboxyl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group 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terminal D –  alanine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second side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chain.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34340" y="1036034"/>
            <a:ext cx="8238490" cy="5004435"/>
          </a:xfrm>
          <a:custGeom>
            <a:avLst/>
            <a:gdLst/>
            <a:ahLst/>
            <a:cxnLst/>
            <a:rect l="l" t="t" r="r" b="b"/>
            <a:pathLst>
              <a:path w="8238490" h="5004435">
                <a:moveTo>
                  <a:pt x="368300" y="1568735"/>
                </a:moveTo>
                <a:lnTo>
                  <a:pt x="306863" y="1574927"/>
                </a:lnTo>
                <a:lnTo>
                  <a:pt x="262036" y="1583201"/>
                </a:lnTo>
                <a:lnTo>
                  <a:pt x="191029" y="1633105"/>
                </a:lnTo>
                <a:lnTo>
                  <a:pt x="161713" y="1673063"/>
                </a:lnTo>
                <a:lnTo>
                  <a:pt x="138747" y="1714150"/>
                </a:lnTo>
                <a:lnTo>
                  <a:pt x="117686" y="1755237"/>
                </a:lnTo>
                <a:lnTo>
                  <a:pt x="94085" y="1795195"/>
                </a:lnTo>
                <a:lnTo>
                  <a:pt x="63500" y="1832895"/>
                </a:lnTo>
                <a:lnTo>
                  <a:pt x="64054" y="1882829"/>
                </a:lnTo>
                <a:lnTo>
                  <a:pt x="64629" y="1932754"/>
                </a:lnTo>
                <a:lnTo>
                  <a:pt x="65228" y="1982671"/>
                </a:lnTo>
                <a:lnTo>
                  <a:pt x="65851" y="2032581"/>
                </a:lnTo>
                <a:lnTo>
                  <a:pt x="66500" y="2082487"/>
                </a:lnTo>
                <a:lnTo>
                  <a:pt x="67178" y="2132387"/>
                </a:lnTo>
                <a:lnTo>
                  <a:pt x="67885" y="2182284"/>
                </a:lnTo>
                <a:lnTo>
                  <a:pt x="68624" y="2232179"/>
                </a:lnTo>
                <a:lnTo>
                  <a:pt x="69396" y="2282072"/>
                </a:lnTo>
                <a:lnTo>
                  <a:pt x="70204" y="2331965"/>
                </a:lnTo>
                <a:lnTo>
                  <a:pt x="71048" y="2381859"/>
                </a:lnTo>
                <a:lnTo>
                  <a:pt x="71930" y="2431754"/>
                </a:lnTo>
                <a:lnTo>
                  <a:pt x="72853" y="2481652"/>
                </a:lnTo>
                <a:lnTo>
                  <a:pt x="73818" y="2531554"/>
                </a:lnTo>
                <a:lnTo>
                  <a:pt x="74827" y="2581461"/>
                </a:lnTo>
                <a:lnTo>
                  <a:pt x="75881" y="2631374"/>
                </a:lnTo>
                <a:lnTo>
                  <a:pt x="76982" y="2681293"/>
                </a:lnTo>
                <a:lnTo>
                  <a:pt x="78133" y="2731221"/>
                </a:lnTo>
                <a:lnTo>
                  <a:pt x="79334" y="2781157"/>
                </a:lnTo>
                <a:lnTo>
                  <a:pt x="80587" y="2831104"/>
                </a:lnTo>
                <a:lnTo>
                  <a:pt x="81895" y="2881062"/>
                </a:lnTo>
                <a:lnTo>
                  <a:pt x="83258" y="2931032"/>
                </a:lnTo>
                <a:lnTo>
                  <a:pt x="84679" y="2981015"/>
                </a:lnTo>
                <a:lnTo>
                  <a:pt x="86160" y="3031013"/>
                </a:lnTo>
                <a:lnTo>
                  <a:pt x="87701" y="3081025"/>
                </a:lnTo>
                <a:lnTo>
                  <a:pt x="89305" y="3131054"/>
                </a:lnTo>
                <a:lnTo>
                  <a:pt x="90974" y="3181101"/>
                </a:lnTo>
                <a:lnTo>
                  <a:pt x="92709" y="3231165"/>
                </a:lnTo>
                <a:lnTo>
                  <a:pt x="94258" y="3281965"/>
                </a:lnTo>
                <a:lnTo>
                  <a:pt x="95732" y="3332765"/>
                </a:lnTo>
                <a:lnTo>
                  <a:pt x="97137" y="3383565"/>
                </a:lnTo>
                <a:lnTo>
                  <a:pt x="98477" y="3434365"/>
                </a:lnTo>
                <a:lnTo>
                  <a:pt x="99758" y="3485165"/>
                </a:lnTo>
                <a:lnTo>
                  <a:pt x="100984" y="3535965"/>
                </a:lnTo>
                <a:lnTo>
                  <a:pt x="102161" y="3586765"/>
                </a:lnTo>
                <a:lnTo>
                  <a:pt x="103293" y="3637565"/>
                </a:lnTo>
                <a:lnTo>
                  <a:pt x="104385" y="3688365"/>
                </a:lnTo>
                <a:lnTo>
                  <a:pt x="105443" y="3739165"/>
                </a:lnTo>
                <a:lnTo>
                  <a:pt x="106470" y="3789965"/>
                </a:lnTo>
                <a:lnTo>
                  <a:pt x="107473" y="3840765"/>
                </a:lnTo>
                <a:lnTo>
                  <a:pt x="108456" y="3891565"/>
                </a:lnTo>
                <a:lnTo>
                  <a:pt x="109425" y="3942365"/>
                </a:lnTo>
                <a:lnTo>
                  <a:pt x="110383" y="3993165"/>
                </a:lnTo>
                <a:lnTo>
                  <a:pt x="111336" y="4043965"/>
                </a:lnTo>
                <a:lnTo>
                  <a:pt x="112289" y="4094765"/>
                </a:lnTo>
                <a:lnTo>
                  <a:pt x="113248" y="4145565"/>
                </a:lnTo>
                <a:lnTo>
                  <a:pt x="114216" y="4196365"/>
                </a:lnTo>
                <a:lnTo>
                  <a:pt x="115199" y="4247165"/>
                </a:lnTo>
                <a:lnTo>
                  <a:pt x="116202" y="4297965"/>
                </a:lnTo>
                <a:lnTo>
                  <a:pt x="117230" y="4348765"/>
                </a:lnTo>
                <a:lnTo>
                  <a:pt x="118287" y="4399565"/>
                </a:lnTo>
                <a:lnTo>
                  <a:pt x="119379" y="4450365"/>
                </a:lnTo>
                <a:lnTo>
                  <a:pt x="122505" y="4490776"/>
                </a:lnTo>
                <a:lnTo>
                  <a:pt x="130539" y="4537118"/>
                </a:lnTo>
                <a:lnTo>
                  <a:pt x="143106" y="4586459"/>
                </a:lnTo>
                <a:lnTo>
                  <a:pt x="159827" y="4635867"/>
                </a:lnTo>
                <a:lnTo>
                  <a:pt x="180325" y="4682409"/>
                </a:lnTo>
                <a:lnTo>
                  <a:pt x="204221" y="4723152"/>
                </a:lnTo>
                <a:lnTo>
                  <a:pt x="231139" y="4755165"/>
                </a:lnTo>
                <a:lnTo>
                  <a:pt x="251043" y="4794119"/>
                </a:lnTo>
                <a:lnTo>
                  <a:pt x="277018" y="4825809"/>
                </a:lnTo>
                <a:lnTo>
                  <a:pt x="304184" y="4856785"/>
                </a:lnTo>
                <a:lnTo>
                  <a:pt x="327659" y="4893595"/>
                </a:lnTo>
                <a:lnTo>
                  <a:pt x="330914" y="4904053"/>
                </a:lnTo>
                <a:lnTo>
                  <a:pt x="332740" y="4915344"/>
                </a:lnTo>
                <a:lnTo>
                  <a:pt x="335518" y="4925921"/>
                </a:lnTo>
                <a:lnTo>
                  <a:pt x="377647" y="4948480"/>
                </a:lnTo>
                <a:lnTo>
                  <a:pt x="436219" y="4960407"/>
                </a:lnTo>
                <a:lnTo>
                  <a:pt x="500278" y="4969531"/>
                </a:lnTo>
                <a:lnTo>
                  <a:pt x="552754" y="4975363"/>
                </a:lnTo>
                <a:lnTo>
                  <a:pt x="576579" y="4977415"/>
                </a:lnTo>
                <a:lnTo>
                  <a:pt x="624546" y="4972406"/>
                </a:lnTo>
                <a:lnTo>
                  <a:pt x="673741" y="4968142"/>
                </a:lnTo>
                <a:lnTo>
                  <a:pt x="724031" y="4964574"/>
                </a:lnTo>
                <a:lnTo>
                  <a:pt x="775282" y="4961652"/>
                </a:lnTo>
                <a:lnTo>
                  <a:pt x="827359" y="4959328"/>
                </a:lnTo>
                <a:lnTo>
                  <a:pt x="880129" y="4957552"/>
                </a:lnTo>
                <a:lnTo>
                  <a:pt x="933459" y="4956275"/>
                </a:lnTo>
                <a:lnTo>
                  <a:pt x="987213" y="4955449"/>
                </a:lnTo>
                <a:lnTo>
                  <a:pt x="1041258" y="4955024"/>
                </a:lnTo>
                <a:lnTo>
                  <a:pt x="1095460" y="4954951"/>
                </a:lnTo>
                <a:lnTo>
                  <a:pt x="1149686" y="4955182"/>
                </a:lnTo>
                <a:lnTo>
                  <a:pt x="1203801" y="4955667"/>
                </a:lnTo>
                <a:lnTo>
                  <a:pt x="1257671" y="4956356"/>
                </a:lnTo>
                <a:lnTo>
                  <a:pt x="1311162" y="4957202"/>
                </a:lnTo>
                <a:lnTo>
                  <a:pt x="1364141" y="4958154"/>
                </a:lnTo>
                <a:lnTo>
                  <a:pt x="1416473" y="4959165"/>
                </a:lnTo>
                <a:lnTo>
                  <a:pt x="1468024" y="4960184"/>
                </a:lnTo>
                <a:lnTo>
                  <a:pt x="1518662" y="4961163"/>
                </a:lnTo>
                <a:lnTo>
                  <a:pt x="1568250" y="4962053"/>
                </a:lnTo>
                <a:lnTo>
                  <a:pt x="1616657" y="4962804"/>
                </a:lnTo>
                <a:lnTo>
                  <a:pt x="1663747" y="4963368"/>
                </a:lnTo>
                <a:lnTo>
                  <a:pt x="1709386" y="4963696"/>
                </a:lnTo>
                <a:lnTo>
                  <a:pt x="1753442" y="4963738"/>
                </a:lnTo>
                <a:lnTo>
                  <a:pt x="1795779" y="4963445"/>
                </a:lnTo>
                <a:lnTo>
                  <a:pt x="1846009" y="4961839"/>
                </a:lnTo>
                <a:lnTo>
                  <a:pt x="1896299" y="4960361"/>
                </a:lnTo>
                <a:lnTo>
                  <a:pt x="1946648" y="4959008"/>
                </a:lnTo>
                <a:lnTo>
                  <a:pt x="1997051" y="4957776"/>
                </a:lnTo>
                <a:lnTo>
                  <a:pt x="2047507" y="4956661"/>
                </a:lnTo>
                <a:lnTo>
                  <a:pt x="2098014" y="4955662"/>
                </a:lnTo>
                <a:lnTo>
                  <a:pt x="2148567" y="4954773"/>
                </a:lnTo>
                <a:lnTo>
                  <a:pt x="2199165" y="4953992"/>
                </a:lnTo>
                <a:lnTo>
                  <a:pt x="2249805" y="4953315"/>
                </a:lnTo>
                <a:lnTo>
                  <a:pt x="2300484" y="4952739"/>
                </a:lnTo>
                <a:lnTo>
                  <a:pt x="2351200" y="4952261"/>
                </a:lnTo>
                <a:lnTo>
                  <a:pt x="2401950" y="4951877"/>
                </a:lnTo>
                <a:lnTo>
                  <a:pt x="2452731" y="4951584"/>
                </a:lnTo>
                <a:lnTo>
                  <a:pt x="2503540" y="4951379"/>
                </a:lnTo>
                <a:lnTo>
                  <a:pt x="2554375" y="4951257"/>
                </a:lnTo>
                <a:lnTo>
                  <a:pt x="2605234" y="4951216"/>
                </a:lnTo>
                <a:lnTo>
                  <a:pt x="2656113" y="4951253"/>
                </a:lnTo>
                <a:lnTo>
                  <a:pt x="2707010" y="4951364"/>
                </a:lnTo>
                <a:lnTo>
                  <a:pt x="2757922" y="4951545"/>
                </a:lnTo>
                <a:lnTo>
                  <a:pt x="2808847" y="4951793"/>
                </a:lnTo>
                <a:lnTo>
                  <a:pt x="2859781" y="4952106"/>
                </a:lnTo>
                <a:lnTo>
                  <a:pt x="2910723" y="4952478"/>
                </a:lnTo>
                <a:lnTo>
                  <a:pt x="2961669" y="4952908"/>
                </a:lnTo>
                <a:lnTo>
                  <a:pt x="3012617" y="4953392"/>
                </a:lnTo>
                <a:lnTo>
                  <a:pt x="3063564" y="4953926"/>
                </a:lnTo>
                <a:lnTo>
                  <a:pt x="3114507" y="4954507"/>
                </a:lnTo>
                <a:lnTo>
                  <a:pt x="3165445" y="4955131"/>
                </a:lnTo>
                <a:lnTo>
                  <a:pt x="3216373" y="4955796"/>
                </a:lnTo>
                <a:lnTo>
                  <a:pt x="3267290" y="4956498"/>
                </a:lnTo>
                <a:lnTo>
                  <a:pt x="3318193" y="4957233"/>
                </a:lnTo>
                <a:lnTo>
                  <a:pt x="3369078" y="4957999"/>
                </a:lnTo>
                <a:lnTo>
                  <a:pt x="3419945" y="4958791"/>
                </a:lnTo>
                <a:lnTo>
                  <a:pt x="3470788" y="4959606"/>
                </a:lnTo>
                <a:lnTo>
                  <a:pt x="3521607" y="4960441"/>
                </a:lnTo>
                <a:lnTo>
                  <a:pt x="3572399" y="4961293"/>
                </a:lnTo>
                <a:lnTo>
                  <a:pt x="3623160" y="4962159"/>
                </a:lnTo>
                <a:lnTo>
                  <a:pt x="3673888" y="4963034"/>
                </a:lnTo>
                <a:lnTo>
                  <a:pt x="3724580" y="4963916"/>
                </a:lnTo>
                <a:lnTo>
                  <a:pt x="3775234" y="4964800"/>
                </a:lnTo>
                <a:lnTo>
                  <a:pt x="3825848" y="4965685"/>
                </a:lnTo>
                <a:lnTo>
                  <a:pt x="3876417" y="4966566"/>
                </a:lnTo>
                <a:lnTo>
                  <a:pt x="3926940" y="4967440"/>
                </a:lnTo>
                <a:lnTo>
                  <a:pt x="3977414" y="4968303"/>
                </a:lnTo>
                <a:lnTo>
                  <a:pt x="4027837" y="4969153"/>
                </a:lnTo>
                <a:lnTo>
                  <a:pt x="4078205" y="4969986"/>
                </a:lnTo>
                <a:lnTo>
                  <a:pt x="4128516" y="4970798"/>
                </a:lnTo>
                <a:lnTo>
                  <a:pt x="4178768" y="4971587"/>
                </a:lnTo>
                <a:lnTo>
                  <a:pt x="4228957" y="4972348"/>
                </a:lnTo>
                <a:lnTo>
                  <a:pt x="4279081" y="4973078"/>
                </a:lnTo>
                <a:lnTo>
                  <a:pt x="4329137" y="4973775"/>
                </a:lnTo>
                <a:lnTo>
                  <a:pt x="4379123" y="4974434"/>
                </a:lnTo>
                <a:lnTo>
                  <a:pt x="4429035" y="4975052"/>
                </a:lnTo>
                <a:lnTo>
                  <a:pt x="4478872" y="4975627"/>
                </a:lnTo>
                <a:lnTo>
                  <a:pt x="4528631" y="4976153"/>
                </a:lnTo>
                <a:lnTo>
                  <a:pt x="4578309" y="4976629"/>
                </a:lnTo>
                <a:lnTo>
                  <a:pt x="4627902" y="4977051"/>
                </a:lnTo>
                <a:lnTo>
                  <a:pt x="4677410" y="4977415"/>
                </a:lnTo>
                <a:lnTo>
                  <a:pt x="4728387" y="4975042"/>
                </a:lnTo>
                <a:lnTo>
                  <a:pt x="4779302" y="4972590"/>
                </a:lnTo>
                <a:lnTo>
                  <a:pt x="4830162" y="4970072"/>
                </a:lnTo>
                <a:lnTo>
                  <a:pt x="4880975" y="4967503"/>
                </a:lnTo>
                <a:lnTo>
                  <a:pt x="4931749" y="4964897"/>
                </a:lnTo>
                <a:lnTo>
                  <a:pt x="4982492" y="4962269"/>
                </a:lnTo>
                <a:lnTo>
                  <a:pt x="5033211" y="4959634"/>
                </a:lnTo>
                <a:lnTo>
                  <a:pt x="5083914" y="4957005"/>
                </a:lnTo>
                <a:lnTo>
                  <a:pt x="5134609" y="4954397"/>
                </a:lnTo>
                <a:lnTo>
                  <a:pt x="5185305" y="4951824"/>
                </a:lnTo>
                <a:lnTo>
                  <a:pt x="5236008" y="4949300"/>
                </a:lnTo>
                <a:lnTo>
                  <a:pt x="5286727" y="4946841"/>
                </a:lnTo>
                <a:lnTo>
                  <a:pt x="5337470" y="4944460"/>
                </a:lnTo>
                <a:lnTo>
                  <a:pt x="5388244" y="4942172"/>
                </a:lnTo>
                <a:lnTo>
                  <a:pt x="5439057" y="4939991"/>
                </a:lnTo>
                <a:lnTo>
                  <a:pt x="5489917" y="4937932"/>
                </a:lnTo>
                <a:lnTo>
                  <a:pt x="5540832" y="4936009"/>
                </a:lnTo>
                <a:lnTo>
                  <a:pt x="5591810" y="4934235"/>
                </a:lnTo>
                <a:lnTo>
                  <a:pt x="5641961" y="4930000"/>
                </a:lnTo>
                <a:lnTo>
                  <a:pt x="5692016" y="4925795"/>
                </a:lnTo>
                <a:lnTo>
                  <a:pt x="5741984" y="4921600"/>
                </a:lnTo>
                <a:lnTo>
                  <a:pt x="5791874" y="4917393"/>
                </a:lnTo>
                <a:lnTo>
                  <a:pt x="5841697" y="4913151"/>
                </a:lnTo>
                <a:lnTo>
                  <a:pt x="5891460" y="4908853"/>
                </a:lnTo>
                <a:lnTo>
                  <a:pt x="5941174" y="4904478"/>
                </a:lnTo>
                <a:lnTo>
                  <a:pt x="5990847" y="4900004"/>
                </a:lnTo>
                <a:lnTo>
                  <a:pt x="6040490" y="4895409"/>
                </a:lnTo>
                <a:lnTo>
                  <a:pt x="6090111" y="4890671"/>
                </a:lnTo>
                <a:lnTo>
                  <a:pt x="6139719" y="4885768"/>
                </a:lnTo>
                <a:lnTo>
                  <a:pt x="6189324" y="4880680"/>
                </a:lnTo>
                <a:lnTo>
                  <a:pt x="6238936" y="4875383"/>
                </a:lnTo>
                <a:lnTo>
                  <a:pt x="6288563" y="4869857"/>
                </a:lnTo>
                <a:lnTo>
                  <a:pt x="6338214" y="4864080"/>
                </a:lnTo>
                <a:lnTo>
                  <a:pt x="6387900" y="4858030"/>
                </a:lnTo>
                <a:lnTo>
                  <a:pt x="6437630" y="4851685"/>
                </a:lnTo>
                <a:lnTo>
                  <a:pt x="6486992" y="4836391"/>
                </a:lnTo>
                <a:lnTo>
                  <a:pt x="6536720" y="4822292"/>
                </a:lnTo>
                <a:lnTo>
                  <a:pt x="6586722" y="4809063"/>
                </a:lnTo>
                <a:lnTo>
                  <a:pt x="6636908" y="4796374"/>
                </a:lnTo>
                <a:lnTo>
                  <a:pt x="6687184" y="4783899"/>
                </a:lnTo>
                <a:lnTo>
                  <a:pt x="6737461" y="4771309"/>
                </a:lnTo>
                <a:lnTo>
                  <a:pt x="6787647" y="4758278"/>
                </a:lnTo>
                <a:lnTo>
                  <a:pt x="6837649" y="4744477"/>
                </a:lnTo>
                <a:lnTo>
                  <a:pt x="6887377" y="4729579"/>
                </a:lnTo>
                <a:lnTo>
                  <a:pt x="6936739" y="4713255"/>
                </a:lnTo>
                <a:lnTo>
                  <a:pt x="6972736" y="4684839"/>
                </a:lnTo>
                <a:lnTo>
                  <a:pt x="7013257" y="4666900"/>
                </a:lnTo>
                <a:lnTo>
                  <a:pt x="7057112" y="4654677"/>
                </a:lnTo>
                <a:lnTo>
                  <a:pt x="7103109" y="4643405"/>
                </a:lnTo>
                <a:lnTo>
                  <a:pt x="7139875" y="4618787"/>
                </a:lnTo>
                <a:lnTo>
                  <a:pt x="7179949" y="4591993"/>
                </a:lnTo>
                <a:lnTo>
                  <a:pt x="7229197" y="4572861"/>
                </a:lnTo>
                <a:lnTo>
                  <a:pt x="7262122" y="4562753"/>
                </a:lnTo>
                <a:lnTo>
                  <a:pt x="7311389" y="4546885"/>
                </a:lnTo>
                <a:lnTo>
                  <a:pt x="7346394" y="4532260"/>
                </a:lnTo>
                <a:lnTo>
                  <a:pt x="7352347" y="4522279"/>
                </a:lnTo>
                <a:lnTo>
                  <a:pt x="7354966" y="4510631"/>
                </a:lnTo>
                <a:lnTo>
                  <a:pt x="7379969" y="4491005"/>
                </a:lnTo>
                <a:lnTo>
                  <a:pt x="7414676" y="4472789"/>
                </a:lnTo>
                <a:lnTo>
                  <a:pt x="7453788" y="4453858"/>
                </a:lnTo>
                <a:lnTo>
                  <a:pt x="7494091" y="4436356"/>
                </a:lnTo>
                <a:lnTo>
                  <a:pt x="7532369" y="4422425"/>
                </a:lnTo>
                <a:lnTo>
                  <a:pt x="7570569" y="4399109"/>
                </a:lnTo>
                <a:lnTo>
                  <a:pt x="7629346" y="4355810"/>
                </a:lnTo>
                <a:lnTo>
                  <a:pt x="7656830" y="4324635"/>
                </a:lnTo>
                <a:lnTo>
                  <a:pt x="7696676" y="4261135"/>
                </a:lnTo>
                <a:lnTo>
                  <a:pt x="7716301" y="4229623"/>
                </a:lnTo>
                <a:lnTo>
                  <a:pt x="7739380" y="4201445"/>
                </a:lnTo>
                <a:lnTo>
                  <a:pt x="7757795" y="4184102"/>
                </a:lnTo>
                <a:lnTo>
                  <a:pt x="7776210" y="4167473"/>
                </a:lnTo>
                <a:lnTo>
                  <a:pt x="7793672" y="4150367"/>
                </a:lnTo>
                <a:lnTo>
                  <a:pt x="7809230" y="4131595"/>
                </a:lnTo>
                <a:lnTo>
                  <a:pt x="7822604" y="4110124"/>
                </a:lnTo>
                <a:lnTo>
                  <a:pt x="7835265" y="4088415"/>
                </a:lnTo>
                <a:lnTo>
                  <a:pt x="7848877" y="4067659"/>
                </a:lnTo>
                <a:lnTo>
                  <a:pt x="7865109" y="4049045"/>
                </a:lnTo>
                <a:lnTo>
                  <a:pt x="7882790" y="4031702"/>
                </a:lnTo>
                <a:lnTo>
                  <a:pt x="7900828" y="4015073"/>
                </a:lnTo>
                <a:lnTo>
                  <a:pt x="7918152" y="3997967"/>
                </a:lnTo>
                <a:lnTo>
                  <a:pt x="7933689" y="3979195"/>
                </a:lnTo>
                <a:lnTo>
                  <a:pt x="7956753" y="3943635"/>
                </a:lnTo>
                <a:lnTo>
                  <a:pt x="7984693" y="3898017"/>
                </a:lnTo>
                <a:lnTo>
                  <a:pt x="8015071" y="3849350"/>
                </a:lnTo>
                <a:lnTo>
                  <a:pt x="8045450" y="3804646"/>
                </a:lnTo>
                <a:lnTo>
                  <a:pt x="8073389" y="3770915"/>
                </a:lnTo>
                <a:lnTo>
                  <a:pt x="8076624" y="3759723"/>
                </a:lnTo>
                <a:lnTo>
                  <a:pt x="8092777" y="3718905"/>
                </a:lnTo>
                <a:lnTo>
                  <a:pt x="8100536" y="3709162"/>
                </a:lnTo>
                <a:lnTo>
                  <a:pt x="8108057" y="3699180"/>
                </a:lnTo>
                <a:lnTo>
                  <a:pt x="8114030" y="3688365"/>
                </a:lnTo>
                <a:lnTo>
                  <a:pt x="8127502" y="3644515"/>
                </a:lnTo>
                <a:lnTo>
                  <a:pt x="8135244" y="3600603"/>
                </a:lnTo>
                <a:lnTo>
                  <a:pt x="8143107" y="3557789"/>
                </a:lnTo>
                <a:lnTo>
                  <a:pt x="8156945" y="3517230"/>
                </a:lnTo>
                <a:lnTo>
                  <a:pt x="8182609" y="3480085"/>
                </a:lnTo>
                <a:lnTo>
                  <a:pt x="8196468" y="3434314"/>
                </a:lnTo>
                <a:lnTo>
                  <a:pt x="8208131" y="3387324"/>
                </a:lnTo>
                <a:lnTo>
                  <a:pt x="8218454" y="3339725"/>
                </a:lnTo>
                <a:lnTo>
                  <a:pt x="8228289" y="3292125"/>
                </a:lnTo>
                <a:lnTo>
                  <a:pt x="8238489" y="3245135"/>
                </a:lnTo>
                <a:lnTo>
                  <a:pt x="8237426" y="3194786"/>
                </a:lnTo>
                <a:lnTo>
                  <a:pt x="8236444" y="3144580"/>
                </a:lnTo>
                <a:lnTo>
                  <a:pt x="8235491" y="3094505"/>
                </a:lnTo>
                <a:lnTo>
                  <a:pt x="8234516" y="3044546"/>
                </a:lnTo>
                <a:lnTo>
                  <a:pt x="8233468" y="2994690"/>
                </a:lnTo>
                <a:lnTo>
                  <a:pt x="8232296" y="2944922"/>
                </a:lnTo>
                <a:lnTo>
                  <a:pt x="8230949" y="2895228"/>
                </a:lnTo>
                <a:lnTo>
                  <a:pt x="8229376" y="2845595"/>
                </a:lnTo>
                <a:lnTo>
                  <a:pt x="8227525" y="2796008"/>
                </a:lnTo>
                <a:lnTo>
                  <a:pt x="8225345" y="2746454"/>
                </a:lnTo>
                <a:lnTo>
                  <a:pt x="8222785" y="2696919"/>
                </a:lnTo>
                <a:lnTo>
                  <a:pt x="8219794" y="2647388"/>
                </a:lnTo>
                <a:lnTo>
                  <a:pt x="8216320" y="2597848"/>
                </a:lnTo>
                <a:lnTo>
                  <a:pt x="8212313" y="2548284"/>
                </a:lnTo>
                <a:lnTo>
                  <a:pt x="8207722" y="2498684"/>
                </a:lnTo>
                <a:lnTo>
                  <a:pt x="8202494" y="2449032"/>
                </a:lnTo>
                <a:lnTo>
                  <a:pt x="8196580" y="2399315"/>
                </a:lnTo>
                <a:lnTo>
                  <a:pt x="8191044" y="2349519"/>
                </a:lnTo>
                <a:lnTo>
                  <a:pt x="8185731" y="2298589"/>
                </a:lnTo>
                <a:lnTo>
                  <a:pt x="8179618" y="2247260"/>
                </a:lnTo>
                <a:lnTo>
                  <a:pt x="8171683" y="2196263"/>
                </a:lnTo>
                <a:lnTo>
                  <a:pt x="8160905" y="2146333"/>
                </a:lnTo>
                <a:lnTo>
                  <a:pt x="8146261" y="2098203"/>
                </a:lnTo>
                <a:lnTo>
                  <a:pt x="8126730" y="2052605"/>
                </a:lnTo>
                <a:lnTo>
                  <a:pt x="8124567" y="2035837"/>
                </a:lnTo>
                <a:lnTo>
                  <a:pt x="8114030" y="1985295"/>
                </a:lnTo>
                <a:lnTo>
                  <a:pt x="8092420" y="1964221"/>
                </a:lnTo>
                <a:lnTo>
                  <a:pt x="8086089" y="1956085"/>
                </a:lnTo>
                <a:lnTo>
                  <a:pt x="8081962" y="1942353"/>
                </a:lnTo>
                <a:lnTo>
                  <a:pt x="8079739" y="1928145"/>
                </a:lnTo>
                <a:lnTo>
                  <a:pt x="8077517" y="1913937"/>
                </a:lnTo>
                <a:lnTo>
                  <a:pt x="8052819" y="1856142"/>
                </a:lnTo>
                <a:lnTo>
                  <a:pt x="8028485" y="1811107"/>
                </a:lnTo>
                <a:lnTo>
                  <a:pt x="8000576" y="1766291"/>
                </a:lnTo>
                <a:lnTo>
                  <a:pt x="7969281" y="1722886"/>
                </a:lnTo>
                <a:lnTo>
                  <a:pt x="7934787" y="1682084"/>
                </a:lnTo>
                <a:lnTo>
                  <a:pt x="7897283" y="1645076"/>
                </a:lnTo>
                <a:lnTo>
                  <a:pt x="7856956" y="1613055"/>
                </a:lnTo>
                <a:lnTo>
                  <a:pt x="7813996" y="1587210"/>
                </a:lnTo>
                <a:lnTo>
                  <a:pt x="7768589" y="1568735"/>
                </a:lnTo>
                <a:lnTo>
                  <a:pt x="7740769" y="1548316"/>
                </a:lnTo>
                <a:lnTo>
                  <a:pt x="7686079" y="1504620"/>
                </a:lnTo>
                <a:lnTo>
                  <a:pt x="7609125" y="1465508"/>
                </a:lnTo>
                <a:lnTo>
                  <a:pt x="7555230" y="1456340"/>
                </a:lnTo>
                <a:lnTo>
                  <a:pt x="7500381" y="1450982"/>
                </a:lnTo>
                <a:lnTo>
                  <a:pt x="7449819" y="1443005"/>
                </a:lnTo>
                <a:lnTo>
                  <a:pt x="7396143" y="1431450"/>
                </a:lnTo>
                <a:lnTo>
                  <a:pt x="7344851" y="1421462"/>
                </a:lnTo>
                <a:lnTo>
                  <a:pt x="7295531" y="1412915"/>
                </a:lnTo>
                <a:lnTo>
                  <a:pt x="7247770" y="1405679"/>
                </a:lnTo>
                <a:lnTo>
                  <a:pt x="7201156" y="1399627"/>
                </a:lnTo>
                <a:lnTo>
                  <a:pt x="7155274" y="1394629"/>
                </a:lnTo>
                <a:lnTo>
                  <a:pt x="7109712" y="1390557"/>
                </a:lnTo>
                <a:lnTo>
                  <a:pt x="7064057" y="1387284"/>
                </a:lnTo>
                <a:lnTo>
                  <a:pt x="7017896" y="1384680"/>
                </a:lnTo>
                <a:lnTo>
                  <a:pt x="6970816" y="1382618"/>
                </a:lnTo>
                <a:lnTo>
                  <a:pt x="6922404" y="1380969"/>
                </a:lnTo>
                <a:lnTo>
                  <a:pt x="6872247" y="1379604"/>
                </a:lnTo>
                <a:lnTo>
                  <a:pt x="6819932" y="1378396"/>
                </a:lnTo>
                <a:lnTo>
                  <a:pt x="6765046" y="1377216"/>
                </a:lnTo>
                <a:lnTo>
                  <a:pt x="6707176" y="1375935"/>
                </a:lnTo>
                <a:lnTo>
                  <a:pt x="6645909" y="1374425"/>
                </a:lnTo>
                <a:lnTo>
                  <a:pt x="6589523" y="1374960"/>
                </a:lnTo>
                <a:lnTo>
                  <a:pt x="6533678" y="1375490"/>
                </a:lnTo>
                <a:lnTo>
                  <a:pt x="6478357" y="1376014"/>
                </a:lnTo>
                <a:lnTo>
                  <a:pt x="6423546" y="1376533"/>
                </a:lnTo>
                <a:lnTo>
                  <a:pt x="6369228" y="1377046"/>
                </a:lnTo>
                <a:lnTo>
                  <a:pt x="6315388" y="1377553"/>
                </a:lnTo>
                <a:lnTo>
                  <a:pt x="6262011" y="1378054"/>
                </a:lnTo>
                <a:lnTo>
                  <a:pt x="6209080" y="1378550"/>
                </a:lnTo>
                <a:lnTo>
                  <a:pt x="6156581" y="1379039"/>
                </a:lnTo>
                <a:lnTo>
                  <a:pt x="6104498" y="1379521"/>
                </a:lnTo>
                <a:lnTo>
                  <a:pt x="6052814" y="1379997"/>
                </a:lnTo>
                <a:lnTo>
                  <a:pt x="6001515" y="1380466"/>
                </a:lnTo>
                <a:lnTo>
                  <a:pt x="5950585" y="1380928"/>
                </a:lnTo>
                <a:lnTo>
                  <a:pt x="5900007" y="1381383"/>
                </a:lnTo>
                <a:lnTo>
                  <a:pt x="5849768" y="1381831"/>
                </a:lnTo>
                <a:lnTo>
                  <a:pt x="5799850" y="1382271"/>
                </a:lnTo>
                <a:lnTo>
                  <a:pt x="5750239" y="1382704"/>
                </a:lnTo>
                <a:lnTo>
                  <a:pt x="5700919" y="1383129"/>
                </a:lnTo>
                <a:lnTo>
                  <a:pt x="5651873" y="1383546"/>
                </a:lnTo>
                <a:lnTo>
                  <a:pt x="5603087" y="1383955"/>
                </a:lnTo>
                <a:lnTo>
                  <a:pt x="5554546" y="1384356"/>
                </a:lnTo>
                <a:lnTo>
                  <a:pt x="5506232" y="1384749"/>
                </a:lnTo>
                <a:lnTo>
                  <a:pt x="5458131" y="1385133"/>
                </a:lnTo>
                <a:lnTo>
                  <a:pt x="5410228" y="1385508"/>
                </a:lnTo>
                <a:lnTo>
                  <a:pt x="5362506" y="1385874"/>
                </a:lnTo>
                <a:lnTo>
                  <a:pt x="5314950" y="1386232"/>
                </a:lnTo>
                <a:lnTo>
                  <a:pt x="5267544" y="1386580"/>
                </a:lnTo>
                <a:lnTo>
                  <a:pt x="5220272" y="1386919"/>
                </a:lnTo>
                <a:lnTo>
                  <a:pt x="5173120" y="1387248"/>
                </a:lnTo>
                <a:lnTo>
                  <a:pt x="5126072" y="1387567"/>
                </a:lnTo>
                <a:lnTo>
                  <a:pt x="5079111" y="1387877"/>
                </a:lnTo>
                <a:lnTo>
                  <a:pt x="5032222" y="1388177"/>
                </a:lnTo>
                <a:lnTo>
                  <a:pt x="4985390" y="1388467"/>
                </a:lnTo>
                <a:lnTo>
                  <a:pt x="4938599" y="1388746"/>
                </a:lnTo>
                <a:lnTo>
                  <a:pt x="4891834" y="1389015"/>
                </a:lnTo>
                <a:lnTo>
                  <a:pt x="4845078" y="1389273"/>
                </a:lnTo>
                <a:lnTo>
                  <a:pt x="4798317" y="1389521"/>
                </a:lnTo>
                <a:lnTo>
                  <a:pt x="4751534" y="1389757"/>
                </a:lnTo>
                <a:lnTo>
                  <a:pt x="4704715" y="1389983"/>
                </a:lnTo>
                <a:lnTo>
                  <a:pt x="4657842" y="1390197"/>
                </a:lnTo>
                <a:lnTo>
                  <a:pt x="4610902" y="1390400"/>
                </a:lnTo>
                <a:lnTo>
                  <a:pt x="4563877" y="1390591"/>
                </a:lnTo>
                <a:lnTo>
                  <a:pt x="4516753" y="1390770"/>
                </a:lnTo>
                <a:lnTo>
                  <a:pt x="4469514" y="1390938"/>
                </a:lnTo>
                <a:lnTo>
                  <a:pt x="4422145" y="1391093"/>
                </a:lnTo>
                <a:lnTo>
                  <a:pt x="4374629" y="1391236"/>
                </a:lnTo>
                <a:lnTo>
                  <a:pt x="4326952" y="1391367"/>
                </a:lnTo>
                <a:lnTo>
                  <a:pt x="4279097" y="1391485"/>
                </a:lnTo>
                <a:lnTo>
                  <a:pt x="4231048" y="1391590"/>
                </a:lnTo>
                <a:lnTo>
                  <a:pt x="4182792" y="1391683"/>
                </a:lnTo>
                <a:lnTo>
                  <a:pt x="4134311" y="1391763"/>
                </a:lnTo>
                <a:lnTo>
                  <a:pt x="4085590" y="1391829"/>
                </a:lnTo>
                <a:lnTo>
                  <a:pt x="4036613" y="1391882"/>
                </a:lnTo>
                <a:lnTo>
                  <a:pt x="3987365" y="1391921"/>
                </a:lnTo>
                <a:lnTo>
                  <a:pt x="3937831" y="1391947"/>
                </a:lnTo>
                <a:lnTo>
                  <a:pt x="3887994" y="1391959"/>
                </a:lnTo>
                <a:lnTo>
                  <a:pt x="3837840" y="1391957"/>
                </a:lnTo>
                <a:lnTo>
                  <a:pt x="3787352" y="1391941"/>
                </a:lnTo>
                <a:lnTo>
                  <a:pt x="3736514" y="1391910"/>
                </a:lnTo>
                <a:lnTo>
                  <a:pt x="3685312" y="1391865"/>
                </a:lnTo>
                <a:lnTo>
                  <a:pt x="3633730" y="1391806"/>
                </a:lnTo>
                <a:lnTo>
                  <a:pt x="3581752" y="1391731"/>
                </a:lnTo>
                <a:lnTo>
                  <a:pt x="3529362" y="1391642"/>
                </a:lnTo>
                <a:lnTo>
                  <a:pt x="3476544" y="1391537"/>
                </a:lnTo>
                <a:lnTo>
                  <a:pt x="3423285" y="1391417"/>
                </a:lnTo>
                <a:lnTo>
                  <a:pt x="3369566" y="1391282"/>
                </a:lnTo>
                <a:lnTo>
                  <a:pt x="3315374" y="1391131"/>
                </a:lnTo>
                <a:lnTo>
                  <a:pt x="3260692" y="1390965"/>
                </a:lnTo>
                <a:lnTo>
                  <a:pt x="3205505" y="1390782"/>
                </a:lnTo>
                <a:lnTo>
                  <a:pt x="3149797" y="1390583"/>
                </a:lnTo>
                <a:lnTo>
                  <a:pt x="3093552" y="1390368"/>
                </a:lnTo>
                <a:lnTo>
                  <a:pt x="3036756" y="1390137"/>
                </a:lnTo>
                <a:lnTo>
                  <a:pt x="2979391" y="1389889"/>
                </a:lnTo>
                <a:lnTo>
                  <a:pt x="2921444" y="1389624"/>
                </a:lnTo>
                <a:lnTo>
                  <a:pt x="2862898" y="1389343"/>
                </a:lnTo>
                <a:lnTo>
                  <a:pt x="2803737" y="1389044"/>
                </a:lnTo>
                <a:lnTo>
                  <a:pt x="2743946" y="1388728"/>
                </a:lnTo>
                <a:lnTo>
                  <a:pt x="2683510" y="1388395"/>
                </a:lnTo>
                <a:lnTo>
                  <a:pt x="2632256" y="1388949"/>
                </a:lnTo>
                <a:lnTo>
                  <a:pt x="2580985" y="1389472"/>
                </a:lnTo>
                <a:lnTo>
                  <a:pt x="2529699" y="1389973"/>
                </a:lnTo>
                <a:lnTo>
                  <a:pt x="2478399" y="1390458"/>
                </a:lnTo>
                <a:lnTo>
                  <a:pt x="2427089" y="1390935"/>
                </a:lnTo>
                <a:lnTo>
                  <a:pt x="2375768" y="1391413"/>
                </a:lnTo>
                <a:lnTo>
                  <a:pt x="2324440" y="1391898"/>
                </a:lnTo>
                <a:lnTo>
                  <a:pt x="2273106" y="1392398"/>
                </a:lnTo>
                <a:lnTo>
                  <a:pt x="2221769" y="1392922"/>
                </a:lnTo>
                <a:lnTo>
                  <a:pt x="2170430" y="1393475"/>
                </a:lnTo>
                <a:lnTo>
                  <a:pt x="2119090" y="1394067"/>
                </a:lnTo>
                <a:lnTo>
                  <a:pt x="2067753" y="1394705"/>
                </a:lnTo>
                <a:lnTo>
                  <a:pt x="2016419" y="1395395"/>
                </a:lnTo>
                <a:lnTo>
                  <a:pt x="1965091" y="1396147"/>
                </a:lnTo>
                <a:lnTo>
                  <a:pt x="1913770" y="1396968"/>
                </a:lnTo>
                <a:lnTo>
                  <a:pt x="1862460" y="1397864"/>
                </a:lnTo>
                <a:lnTo>
                  <a:pt x="1811160" y="1398845"/>
                </a:lnTo>
                <a:lnTo>
                  <a:pt x="1759874" y="1399917"/>
                </a:lnTo>
                <a:lnTo>
                  <a:pt x="1708603" y="1401088"/>
                </a:lnTo>
                <a:lnTo>
                  <a:pt x="1657350" y="1402365"/>
                </a:lnTo>
                <a:lnTo>
                  <a:pt x="1601966" y="1408715"/>
                </a:lnTo>
                <a:lnTo>
                  <a:pt x="1551463" y="1421733"/>
                </a:lnTo>
                <a:lnTo>
                  <a:pt x="1502152" y="1435227"/>
                </a:lnTo>
                <a:lnTo>
                  <a:pt x="1450340" y="1443005"/>
                </a:lnTo>
                <a:lnTo>
                  <a:pt x="1396529" y="1445982"/>
                </a:lnTo>
                <a:lnTo>
                  <a:pt x="1342852" y="1448470"/>
                </a:lnTo>
                <a:lnTo>
                  <a:pt x="1289286" y="1450603"/>
                </a:lnTo>
                <a:lnTo>
                  <a:pt x="1235809" y="1452514"/>
                </a:lnTo>
                <a:lnTo>
                  <a:pt x="1182399" y="1454335"/>
                </a:lnTo>
                <a:lnTo>
                  <a:pt x="1129033" y="1456201"/>
                </a:lnTo>
                <a:lnTo>
                  <a:pt x="1075690" y="1458245"/>
                </a:lnTo>
                <a:lnTo>
                  <a:pt x="1026806" y="1465489"/>
                </a:lnTo>
                <a:lnTo>
                  <a:pt x="977994" y="1471322"/>
                </a:lnTo>
                <a:lnTo>
                  <a:pt x="929322" y="1476660"/>
                </a:lnTo>
                <a:lnTo>
                  <a:pt x="880862" y="1482422"/>
                </a:lnTo>
                <a:lnTo>
                  <a:pt x="832684" y="1489525"/>
                </a:lnTo>
                <a:lnTo>
                  <a:pt x="784860" y="1498885"/>
                </a:lnTo>
                <a:lnTo>
                  <a:pt x="764857" y="1520674"/>
                </a:lnTo>
                <a:lnTo>
                  <a:pt x="758190" y="1528095"/>
                </a:lnTo>
                <a:lnTo>
                  <a:pt x="712018" y="1545912"/>
                </a:lnTo>
                <a:lnTo>
                  <a:pt x="660803" y="1558664"/>
                </a:lnTo>
                <a:lnTo>
                  <a:pt x="606500" y="1567350"/>
                </a:lnTo>
                <a:lnTo>
                  <a:pt x="551065" y="1572971"/>
                </a:lnTo>
                <a:lnTo>
                  <a:pt x="496451" y="1576526"/>
                </a:lnTo>
                <a:lnTo>
                  <a:pt x="444614" y="1579014"/>
                </a:lnTo>
                <a:lnTo>
                  <a:pt x="397509" y="1581435"/>
                </a:lnTo>
                <a:lnTo>
                  <a:pt x="379273" y="1587369"/>
                </a:lnTo>
                <a:lnTo>
                  <a:pt x="361156" y="1594612"/>
                </a:lnTo>
                <a:lnTo>
                  <a:pt x="343753" y="1598759"/>
                </a:lnTo>
                <a:lnTo>
                  <a:pt x="327659" y="1595405"/>
                </a:lnTo>
                <a:lnTo>
                  <a:pt x="322699" y="1587269"/>
                </a:lnTo>
                <a:lnTo>
                  <a:pt x="325119" y="1575085"/>
                </a:lnTo>
                <a:lnTo>
                  <a:pt x="391901" y="1538580"/>
                </a:lnTo>
                <a:lnTo>
                  <a:pt x="444489" y="1531661"/>
                </a:lnTo>
                <a:lnTo>
                  <a:pt x="498358" y="1530168"/>
                </a:lnTo>
                <a:lnTo>
                  <a:pt x="552470" y="1530259"/>
                </a:lnTo>
                <a:lnTo>
                  <a:pt x="605790" y="1528095"/>
                </a:lnTo>
                <a:lnTo>
                  <a:pt x="645995" y="1505223"/>
                </a:lnTo>
                <a:lnTo>
                  <a:pt x="691824" y="1487912"/>
                </a:lnTo>
                <a:lnTo>
                  <a:pt x="741967" y="1475403"/>
                </a:lnTo>
                <a:lnTo>
                  <a:pt x="795111" y="1466932"/>
                </a:lnTo>
                <a:lnTo>
                  <a:pt x="849947" y="1461738"/>
                </a:lnTo>
                <a:lnTo>
                  <a:pt x="905164" y="1459058"/>
                </a:lnTo>
                <a:lnTo>
                  <a:pt x="959451" y="1458131"/>
                </a:lnTo>
                <a:lnTo>
                  <a:pt x="1011499" y="1458194"/>
                </a:lnTo>
                <a:lnTo>
                  <a:pt x="1059995" y="1458487"/>
                </a:lnTo>
                <a:lnTo>
                  <a:pt x="1103630" y="1458245"/>
                </a:lnTo>
                <a:lnTo>
                  <a:pt x="1154711" y="1457079"/>
                </a:lnTo>
                <a:lnTo>
                  <a:pt x="1205777" y="1456001"/>
                </a:lnTo>
                <a:lnTo>
                  <a:pt x="1256831" y="1455005"/>
                </a:lnTo>
                <a:lnTo>
                  <a:pt x="1307873" y="1454083"/>
                </a:lnTo>
                <a:lnTo>
                  <a:pt x="1358906" y="1453230"/>
                </a:lnTo>
                <a:lnTo>
                  <a:pt x="1409929" y="1452440"/>
                </a:lnTo>
                <a:lnTo>
                  <a:pt x="1460946" y="1451705"/>
                </a:lnTo>
                <a:lnTo>
                  <a:pt x="1511957" y="1451020"/>
                </a:lnTo>
                <a:lnTo>
                  <a:pt x="1562964" y="1450378"/>
                </a:lnTo>
                <a:lnTo>
                  <a:pt x="1613967" y="1449772"/>
                </a:lnTo>
                <a:lnTo>
                  <a:pt x="1664969" y="1449197"/>
                </a:lnTo>
                <a:lnTo>
                  <a:pt x="1715972" y="1448644"/>
                </a:lnTo>
                <a:lnTo>
                  <a:pt x="1766975" y="1448109"/>
                </a:lnTo>
                <a:lnTo>
                  <a:pt x="1817982" y="1447585"/>
                </a:lnTo>
                <a:lnTo>
                  <a:pt x="1868993" y="1447065"/>
                </a:lnTo>
                <a:lnTo>
                  <a:pt x="1920010" y="1446543"/>
                </a:lnTo>
                <a:lnTo>
                  <a:pt x="1971033" y="1446013"/>
                </a:lnTo>
                <a:lnTo>
                  <a:pt x="2022066" y="1445467"/>
                </a:lnTo>
                <a:lnTo>
                  <a:pt x="2073108" y="1444900"/>
                </a:lnTo>
                <a:lnTo>
                  <a:pt x="2124162" y="1444305"/>
                </a:lnTo>
                <a:lnTo>
                  <a:pt x="2175228" y="1443675"/>
                </a:lnTo>
                <a:lnTo>
                  <a:pt x="2226310" y="1443005"/>
                </a:lnTo>
                <a:lnTo>
                  <a:pt x="2272188" y="1431575"/>
                </a:lnTo>
                <a:lnTo>
                  <a:pt x="2322829" y="1416335"/>
                </a:lnTo>
                <a:lnTo>
                  <a:pt x="2368708" y="1369504"/>
                </a:lnTo>
                <a:lnTo>
                  <a:pt x="2390874" y="1343290"/>
                </a:lnTo>
                <a:lnTo>
                  <a:pt x="2419350" y="1319815"/>
                </a:lnTo>
                <a:lnTo>
                  <a:pt x="2436375" y="1273044"/>
                </a:lnTo>
                <a:lnTo>
                  <a:pt x="2455545" y="1226629"/>
                </a:lnTo>
                <a:lnTo>
                  <a:pt x="2477571" y="1181405"/>
                </a:lnTo>
                <a:lnTo>
                  <a:pt x="2503170" y="1138205"/>
                </a:lnTo>
                <a:lnTo>
                  <a:pt x="2501682" y="1092733"/>
                </a:lnTo>
                <a:lnTo>
                  <a:pt x="2500794" y="1044302"/>
                </a:lnTo>
                <a:lnTo>
                  <a:pt x="2500153" y="993445"/>
                </a:lnTo>
                <a:lnTo>
                  <a:pt x="2499407" y="940697"/>
                </a:lnTo>
                <a:lnTo>
                  <a:pt x="2498201" y="886590"/>
                </a:lnTo>
                <a:lnTo>
                  <a:pt x="2496185" y="831659"/>
                </a:lnTo>
                <a:lnTo>
                  <a:pt x="2493004" y="776437"/>
                </a:lnTo>
                <a:lnTo>
                  <a:pt x="2488306" y="721457"/>
                </a:lnTo>
                <a:lnTo>
                  <a:pt x="2481738" y="667254"/>
                </a:lnTo>
                <a:lnTo>
                  <a:pt x="2472948" y="614360"/>
                </a:lnTo>
                <a:lnTo>
                  <a:pt x="2461583" y="563309"/>
                </a:lnTo>
                <a:lnTo>
                  <a:pt x="2447290" y="514635"/>
                </a:lnTo>
                <a:lnTo>
                  <a:pt x="2445100" y="453580"/>
                </a:lnTo>
                <a:lnTo>
                  <a:pt x="2443568" y="400029"/>
                </a:lnTo>
                <a:lnTo>
                  <a:pt x="2442246" y="353525"/>
                </a:lnTo>
                <a:lnTo>
                  <a:pt x="2440686" y="313609"/>
                </a:lnTo>
                <a:lnTo>
                  <a:pt x="2435059" y="251711"/>
                </a:lnTo>
                <a:lnTo>
                  <a:pt x="2423109" y="210668"/>
                </a:lnTo>
                <a:lnTo>
                  <a:pt x="2385490" y="180192"/>
                </a:lnTo>
                <a:lnTo>
                  <a:pt x="2342059" y="175254"/>
                </a:lnTo>
                <a:lnTo>
                  <a:pt x="2313495" y="176024"/>
                </a:lnTo>
                <a:lnTo>
                  <a:pt x="2279769" y="178343"/>
                </a:lnTo>
                <a:lnTo>
                  <a:pt x="2240432" y="181753"/>
                </a:lnTo>
                <a:lnTo>
                  <a:pt x="2195037" y="185795"/>
                </a:lnTo>
                <a:lnTo>
                  <a:pt x="2143137" y="190012"/>
                </a:lnTo>
                <a:lnTo>
                  <a:pt x="2084284" y="193945"/>
                </a:lnTo>
                <a:lnTo>
                  <a:pt x="2018029" y="197135"/>
                </a:lnTo>
                <a:lnTo>
                  <a:pt x="1960751" y="194562"/>
                </a:lnTo>
                <a:lnTo>
                  <a:pt x="1906200" y="192098"/>
                </a:lnTo>
                <a:lnTo>
                  <a:pt x="1854121" y="189743"/>
                </a:lnTo>
                <a:lnTo>
                  <a:pt x="1804261" y="187498"/>
                </a:lnTo>
                <a:lnTo>
                  <a:pt x="1756367" y="185363"/>
                </a:lnTo>
                <a:lnTo>
                  <a:pt x="1710183" y="183338"/>
                </a:lnTo>
                <a:lnTo>
                  <a:pt x="1665456" y="181424"/>
                </a:lnTo>
                <a:lnTo>
                  <a:pt x="1621932" y="179621"/>
                </a:lnTo>
                <a:lnTo>
                  <a:pt x="1579357" y="177928"/>
                </a:lnTo>
                <a:lnTo>
                  <a:pt x="1537476" y="176348"/>
                </a:lnTo>
                <a:lnTo>
                  <a:pt x="1496037" y="174879"/>
                </a:lnTo>
                <a:lnTo>
                  <a:pt x="1454784" y="173523"/>
                </a:lnTo>
                <a:lnTo>
                  <a:pt x="1413465" y="172279"/>
                </a:lnTo>
                <a:lnTo>
                  <a:pt x="1371824" y="171147"/>
                </a:lnTo>
                <a:lnTo>
                  <a:pt x="1329607" y="170129"/>
                </a:lnTo>
                <a:lnTo>
                  <a:pt x="1286562" y="169224"/>
                </a:lnTo>
                <a:lnTo>
                  <a:pt x="1242433" y="168433"/>
                </a:lnTo>
                <a:lnTo>
                  <a:pt x="1196968" y="167756"/>
                </a:lnTo>
                <a:lnTo>
                  <a:pt x="1149910" y="167194"/>
                </a:lnTo>
                <a:lnTo>
                  <a:pt x="1101008" y="166746"/>
                </a:lnTo>
                <a:lnTo>
                  <a:pt x="1050007" y="166413"/>
                </a:lnTo>
                <a:lnTo>
                  <a:pt x="996652" y="166195"/>
                </a:lnTo>
                <a:lnTo>
                  <a:pt x="940690" y="166093"/>
                </a:lnTo>
                <a:lnTo>
                  <a:pt x="881866" y="166107"/>
                </a:lnTo>
                <a:lnTo>
                  <a:pt x="819928" y="166237"/>
                </a:lnTo>
                <a:lnTo>
                  <a:pt x="754620" y="166483"/>
                </a:lnTo>
                <a:lnTo>
                  <a:pt x="685688" y="166847"/>
                </a:lnTo>
                <a:lnTo>
                  <a:pt x="612880" y="167327"/>
                </a:lnTo>
                <a:lnTo>
                  <a:pt x="535940" y="167925"/>
                </a:lnTo>
                <a:lnTo>
                  <a:pt x="457368" y="170321"/>
                </a:lnTo>
                <a:lnTo>
                  <a:pt x="409460" y="172290"/>
                </a:lnTo>
                <a:lnTo>
                  <a:pt x="358708" y="174645"/>
                </a:lnTo>
                <a:lnTo>
                  <a:pt x="307290" y="177287"/>
                </a:lnTo>
                <a:lnTo>
                  <a:pt x="257385" y="180120"/>
                </a:lnTo>
                <a:lnTo>
                  <a:pt x="211169" y="183047"/>
                </a:lnTo>
                <a:lnTo>
                  <a:pt x="170822" y="185970"/>
                </a:lnTo>
                <a:lnTo>
                  <a:pt x="116446" y="191418"/>
                </a:lnTo>
                <a:lnTo>
                  <a:pt x="106774" y="193748"/>
                </a:lnTo>
                <a:lnTo>
                  <a:pt x="111682" y="195686"/>
                </a:lnTo>
                <a:lnTo>
                  <a:pt x="183813" y="198724"/>
                </a:lnTo>
                <a:lnTo>
                  <a:pt x="234279" y="200110"/>
                </a:lnTo>
                <a:lnTo>
                  <a:pt x="284750" y="201299"/>
                </a:lnTo>
                <a:lnTo>
                  <a:pt x="335223" y="202299"/>
                </a:lnTo>
                <a:lnTo>
                  <a:pt x="385700" y="203116"/>
                </a:lnTo>
                <a:lnTo>
                  <a:pt x="436179" y="203758"/>
                </a:lnTo>
                <a:lnTo>
                  <a:pt x="486661" y="204232"/>
                </a:lnTo>
                <a:lnTo>
                  <a:pt x="537146" y="204545"/>
                </a:lnTo>
                <a:lnTo>
                  <a:pt x="587634" y="204704"/>
                </a:lnTo>
                <a:lnTo>
                  <a:pt x="638123" y="204717"/>
                </a:lnTo>
                <a:lnTo>
                  <a:pt x="688615" y="204590"/>
                </a:lnTo>
                <a:lnTo>
                  <a:pt x="739108" y="204330"/>
                </a:lnTo>
                <a:lnTo>
                  <a:pt x="789604" y="203945"/>
                </a:lnTo>
                <a:lnTo>
                  <a:pt x="840100" y="203441"/>
                </a:lnTo>
                <a:lnTo>
                  <a:pt x="890599" y="202827"/>
                </a:lnTo>
                <a:lnTo>
                  <a:pt x="941098" y="202108"/>
                </a:lnTo>
                <a:lnTo>
                  <a:pt x="991599" y="201292"/>
                </a:lnTo>
                <a:lnTo>
                  <a:pt x="1042101" y="200386"/>
                </a:lnTo>
                <a:lnTo>
                  <a:pt x="1092603" y="199398"/>
                </a:lnTo>
                <a:lnTo>
                  <a:pt x="1143106" y="198334"/>
                </a:lnTo>
                <a:lnTo>
                  <a:pt x="1193609" y="197201"/>
                </a:lnTo>
                <a:lnTo>
                  <a:pt x="1244113" y="196007"/>
                </a:lnTo>
                <a:lnTo>
                  <a:pt x="1294616" y="194758"/>
                </a:lnTo>
                <a:lnTo>
                  <a:pt x="1345120" y="193463"/>
                </a:lnTo>
                <a:lnTo>
                  <a:pt x="1395623" y="192127"/>
                </a:lnTo>
                <a:lnTo>
                  <a:pt x="1446126" y="190758"/>
                </a:lnTo>
                <a:lnTo>
                  <a:pt x="1496628" y="189363"/>
                </a:lnTo>
                <a:lnTo>
                  <a:pt x="1547130" y="187949"/>
                </a:lnTo>
                <a:lnTo>
                  <a:pt x="1597631" y="186524"/>
                </a:lnTo>
                <a:lnTo>
                  <a:pt x="1648130" y="185094"/>
                </a:lnTo>
                <a:lnTo>
                  <a:pt x="1698629" y="183666"/>
                </a:lnTo>
                <a:lnTo>
                  <a:pt x="1749125" y="182248"/>
                </a:lnTo>
                <a:lnTo>
                  <a:pt x="1799621" y="180847"/>
                </a:lnTo>
                <a:lnTo>
                  <a:pt x="1850114" y="179470"/>
                </a:lnTo>
                <a:lnTo>
                  <a:pt x="1900606" y="178124"/>
                </a:lnTo>
                <a:lnTo>
                  <a:pt x="1951095" y="176815"/>
                </a:lnTo>
                <a:lnTo>
                  <a:pt x="2001583" y="175552"/>
                </a:lnTo>
                <a:lnTo>
                  <a:pt x="2052068" y="174341"/>
                </a:lnTo>
                <a:lnTo>
                  <a:pt x="2102550" y="173190"/>
                </a:lnTo>
                <a:lnTo>
                  <a:pt x="2153029" y="172105"/>
                </a:lnTo>
                <a:lnTo>
                  <a:pt x="2203506" y="171093"/>
                </a:lnTo>
                <a:lnTo>
                  <a:pt x="2253979" y="170162"/>
                </a:lnTo>
                <a:lnTo>
                  <a:pt x="2304450" y="169319"/>
                </a:lnTo>
                <a:lnTo>
                  <a:pt x="2354916" y="168571"/>
                </a:lnTo>
                <a:lnTo>
                  <a:pt x="2405379" y="167925"/>
                </a:lnTo>
                <a:lnTo>
                  <a:pt x="2434816" y="158924"/>
                </a:lnTo>
                <a:lnTo>
                  <a:pt x="2486432" y="143220"/>
                </a:lnTo>
                <a:lnTo>
                  <a:pt x="2529538" y="130405"/>
                </a:lnTo>
                <a:lnTo>
                  <a:pt x="2581308" y="116142"/>
                </a:lnTo>
                <a:lnTo>
                  <a:pt x="2621816" y="107195"/>
                </a:lnTo>
                <a:lnTo>
                  <a:pt x="2666482" y="102309"/>
                </a:lnTo>
                <a:lnTo>
                  <a:pt x="2677148" y="102169"/>
                </a:lnTo>
                <a:lnTo>
                  <a:pt x="2687964" y="102409"/>
                </a:lnTo>
                <a:lnTo>
                  <a:pt x="2736232" y="106644"/>
                </a:lnTo>
                <a:lnTo>
                  <a:pt x="2782594" y="112519"/>
                </a:lnTo>
                <a:lnTo>
                  <a:pt x="2800917" y="114852"/>
                </a:lnTo>
                <a:lnTo>
                  <a:pt x="2842920" y="119919"/>
                </a:lnTo>
                <a:lnTo>
                  <a:pt x="2893231" y="125348"/>
                </a:lnTo>
                <a:lnTo>
                  <a:pt x="2953252" y="130927"/>
                </a:lnTo>
                <a:lnTo>
                  <a:pt x="3024385" y="136446"/>
                </a:lnTo>
                <a:lnTo>
                  <a:pt x="3064556" y="139117"/>
                </a:lnTo>
                <a:lnTo>
                  <a:pt x="3108031" y="141694"/>
                </a:lnTo>
                <a:lnTo>
                  <a:pt x="3154984" y="144151"/>
                </a:lnTo>
                <a:lnTo>
                  <a:pt x="3205591" y="146461"/>
                </a:lnTo>
                <a:lnTo>
                  <a:pt x="3260028" y="148597"/>
                </a:lnTo>
                <a:lnTo>
                  <a:pt x="3318468" y="150535"/>
                </a:lnTo>
                <a:lnTo>
                  <a:pt x="3381088" y="152246"/>
                </a:lnTo>
                <a:lnTo>
                  <a:pt x="3448062" y="153706"/>
                </a:lnTo>
                <a:lnTo>
                  <a:pt x="3519566" y="154887"/>
                </a:lnTo>
                <a:lnTo>
                  <a:pt x="3595776" y="155763"/>
                </a:lnTo>
                <a:lnTo>
                  <a:pt x="3676865" y="156308"/>
                </a:lnTo>
                <a:lnTo>
                  <a:pt x="3763010" y="156495"/>
                </a:lnTo>
              </a:path>
              <a:path w="8238490" h="5004435">
                <a:moveTo>
                  <a:pt x="0" y="0"/>
                </a:moveTo>
                <a:lnTo>
                  <a:pt x="0" y="53911"/>
                </a:lnTo>
              </a:path>
              <a:path w="8238490" h="5004435">
                <a:moveTo>
                  <a:pt x="8238489" y="4950460"/>
                </a:moveTo>
                <a:lnTo>
                  <a:pt x="8238489" y="5004371"/>
                </a:lnTo>
              </a:path>
            </a:pathLst>
          </a:custGeom>
          <a:ln w="53911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809" y="266699"/>
            <a:ext cx="8441690" cy="5223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1650" indent="450850" algn="just">
              <a:lnSpc>
                <a:spcPct val="120700"/>
              </a:lnSpc>
              <a:spcBef>
                <a:spcPts val="95"/>
              </a:spcBef>
            </a:pPr>
            <a:r>
              <a:rPr sz="3200" dirty="0">
                <a:latin typeface="Arial"/>
                <a:cs typeface="Arial"/>
              </a:rPr>
              <a:t>The fact that all </a:t>
            </a:r>
            <a:r>
              <a:rPr sz="3200" spc="-5" dirty="0">
                <a:latin typeface="Arial"/>
                <a:cs typeface="Arial"/>
              </a:rPr>
              <a:t>peptidoglycan </a:t>
            </a:r>
            <a:r>
              <a:rPr sz="3200" dirty="0">
                <a:latin typeface="Arial"/>
                <a:cs typeface="Arial"/>
              </a:rPr>
              <a:t>chains </a:t>
            </a:r>
            <a:r>
              <a:rPr sz="3200" spc="-5" dirty="0">
                <a:latin typeface="Arial"/>
                <a:cs typeface="Arial"/>
              </a:rPr>
              <a:t>are  </a:t>
            </a:r>
            <a:r>
              <a:rPr sz="3200" dirty="0">
                <a:latin typeface="Arial"/>
                <a:cs typeface="Arial"/>
              </a:rPr>
              <a:t>cross-linked </a:t>
            </a:r>
            <a:r>
              <a:rPr sz="3200" spc="5" dirty="0">
                <a:latin typeface="Arial"/>
                <a:cs typeface="Arial"/>
              </a:rPr>
              <a:t>means </a:t>
            </a:r>
            <a:r>
              <a:rPr sz="3200" dirty="0">
                <a:latin typeface="Arial"/>
                <a:cs typeface="Arial"/>
              </a:rPr>
              <a:t>that each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peptidoglycan  </a:t>
            </a:r>
            <a:r>
              <a:rPr sz="3200" spc="-5" dirty="0">
                <a:latin typeface="Arial"/>
                <a:cs typeface="Arial"/>
              </a:rPr>
              <a:t>layer is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single </a:t>
            </a:r>
            <a:r>
              <a:rPr sz="3200" dirty="0">
                <a:latin typeface="Arial"/>
                <a:cs typeface="Arial"/>
              </a:rPr>
              <a:t>giant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molecule.</a:t>
            </a:r>
            <a:endParaRPr sz="3200">
              <a:latin typeface="Arial"/>
              <a:cs typeface="Arial"/>
            </a:endParaRPr>
          </a:p>
          <a:p>
            <a:pPr marL="12700" marR="5080" indent="450850">
              <a:lnSpc>
                <a:spcPct val="120800"/>
              </a:lnSpc>
            </a:pP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In </a:t>
            </a: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gram-positive </a:t>
            </a:r>
            <a:r>
              <a:rPr sz="3200" spc="-5" dirty="0">
                <a:latin typeface="Arial"/>
                <a:cs typeface="Arial"/>
              </a:rPr>
              <a:t>bacteria, </a:t>
            </a:r>
            <a:r>
              <a:rPr sz="3200" dirty="0">
                <a:latin typeface="Arial"/>
                <a:cs typeface="Arial"/>
              </a:rPr>
              <a:t>there </a:t>
            </a:r>
            <a:r>
              <a:rPr sz="3200" spc="-5" dirty="0">
                <a:latin typeface="Arial"/>
                <a:cs typeface="Arial"/>
              </a:rPr>
              <a:t>are </a:t>
            </a:r>
            <a:r>
              <a:rPr sz="3200" dirty="0">
                <a:latin typeface="Arial"/>
                <a:cs typeface="Arial"/>
              </a:rPr>
              <a:t>as many  as </a:t>
            </a: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40 sheets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peptidoglycan, </a:t>
            </a:r>
            <a:r>
              <a:rPr sz="3200" dirty="0">
                <a:latin typeface="Arial"/>
                <a:cs typeface="Arial"/>
              </a:rPr>
              <a:t>comprising</a:t>
            </a:r>
            <a:r>
              <a:rPr sz="3200" spc="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up</a:t>
            </a:r>
            <a:endParaRPr sz="3200">
              <a:latin typeface="Arial"/>
              <a:cs typeface="Arial"/>
            </a:endParaRPr>
          </a:p>
          <a:p>
            <a:pPr marL="354965">
              <a:lnSpc>
                <a:spcPts val="3829"/>
              </a:lnSpc>
            </a:pPr>
            <a:r>
              <a:rPr sz="3200" spc="-5" dirty="0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12700" marR="13970">
              <a:lnSpc>
                <a:spcPct val="120800"/>
              </a:lnSpc>
            </a:pP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50%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cell </a:t>
            </a:r>
            <a:r>
              <a:rPr sz="3200" spc="-5" dirty="0">
                <a:latin typeface="Arial"/>
                <a:cs typeface="Arial"/>
              </a:rPr>
              <a:t>wall </a:t>
            </a:r>
            <a:r>
              <a:rPr sz="3200" dirty="0">
                <a:latin typeface="Arial"/>
                <a:cs typeface="Arial"/>
              </a:rPr>
              <a:t>material;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gram-negative  </a:t>
            </a:r>
            <a:r>
              <a:rPr sz="3200" dirty="0">
                <a:latin typeface="Arial"/>
                <a:cs typeface="Arial"/>
              </a:rPr>
              <a:t>bacteria, </a:t>
            </a:r>
            <a:r>
              <a:rPr sz="3200" spc="-5" dirty="0">
                <a:latin typeface="Arial"/>
                <a:cs typeface="Arial"/>
              </a:rPr>
              <a:t>there </a:t>
            </a:r>
            <a:r>
              <a:rPr sz="3200" dirty="0">
                <a:latin typeface="Arial"/>
                <a:cs typeface="Arial"/>
              </a:rPr>
              <a:t>appears </a:t>
            </a:r>
            <a:r>
              <a:rPr sz="3200" spc="-5" dirty="0">
                <a:latin typeface="Arial"/>
                <a:cs typeface="Arial"/>
              </a:rPr>
              <a:t>to be </a:t>
            </a:r>
            <a:r>
              <a:rPr sz="3200" dirty="0">
                <a:latin typeface="Arial"/>
                <a:cs typeface="Arial"/>
              </a:rPr>
              <a:t>only </a:t>
            </a: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one or </a:t>
            </a:r>
            <a:r>
              <a:rPr sz="3200" spc="-10" dirty="0">
                <a:solidFill>
                  <a:srgbClr val="7F0000"/>
                </a:solidFill>
                <a:latin typeface="Arial"/>
                <a:cs typeface="Arial"/>
              </a:rPr>
              <a:t>two  </a:t>
            </a: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sheets</a:t>
            </a:r>
            <a:r>
              <a:rPr sz="3200" dirty="0">
                <a:latin typeface="Arial"/>
                <a:cs typeface="Arial"/>
              </a:rPr>
              <a:t>, comprising </a:t>
            </a: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5~10%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 wall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material.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9750" y="5444490"/>
            <a:ext cx="7561580" cy="581660"/>
          </a:xfrm>
          <a:prstGeom prst="rect">
            <a:avLst/>
          </a:prstGeom>
          <a:ln w="50676">
            <a:solidFill>
              <a:srgbClr val="CC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370"/>
              </a:spcBef>
            </a:pPr>
            <a:r>
              <a:rPr sz="3200" dirty="0">
                <a:latin typeface="Arial"/>
                <a:cs typeface="Arial"/>
              </a:rPr>
              <a:t>Whose </a:t>
            </a:r>
            <a:r>
              <a:rPr sz="3200" spc="-5" dirty="0">
                <a:latin typeface="Arial"/>
                <a:cs typeface="Arial"/>
              </a:rPr>
              <a:t>walls </a:t>
            </a:r>
            <a:r>
              <a:rPr sz="3200" dirty="0">
                <a:latin typeface="Arial"/>
                <a:cs typeface="Arial"/>
              </a:rPr>
              <a:t>are </a:t>
            </a:r>
            <a:r>
              <a:rPr sz="3200" spc="-5" dirty="0">
                <a:latin typeface="Arial"/>
                <a:cs typeface="Arial"/>
              </a:rPr>
              <a:t>thicker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stronger?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858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858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231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841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2463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3086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3695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4317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494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5549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6172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6794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7404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8026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864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9258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98806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0502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11124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1734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23571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2966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3588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4211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14820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5443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6065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6675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7297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7919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8529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9151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19773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0383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1005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1615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22237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228599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24091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24714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25323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2594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26568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27178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2780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28422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290321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29654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30276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30886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3150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321309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33362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33985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34594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35217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3583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36449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370712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38303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38925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3954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40157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40779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4140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42011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42633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43256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43865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44488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45110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45720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46342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46964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47574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48196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4880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49428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50050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50660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51282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51904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52514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53136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53759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54368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54991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55613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56222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568451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58077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5869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59321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59931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60553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61175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61785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6240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63030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63639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6426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64884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65493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66116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66738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67348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797039"/>
              <a:ext cx="9144000" cy="60960"/>
            </a:xfrm>
            <a:custGeom>
              <a:avLst/>
              <a:gdLst/>
              <a:ahLst/>
              <a:cxnLst/>
              <a:rect l="l" t="t" r="r" b="b"/>
              <a:pathLst>
                <a:path w="9144000" h="60959">
                  <a:moveTo>
                    <a:pt x="0" y="609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60959"/>
                  </a:lnTo>
                  <a:lnTo>
                    <a:pt x="0" y="60959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>
            <a:spLocks noGrp="1"/>
          </p:cNvSpPr>
          <p:nvPr>
            <p:ph type="title"/>
          </p:nvPr>
        </p:nvSpPr>
        <p:spPr>
          <a:xfrm>
            <a:off x="558800" y="132079"/>
            <a:ext cx="8317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Special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components of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Gram-Positive Cell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Walls: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323850" y="980439"/>
            <a:ext cx="5365750" cy="446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256540" y="558800"/>
            <a:ext cx="8697595" cy="626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140" algn="ctr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Teichoic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Acids</a:t>
            </a:r>
            <a:endParaRPr sz="2800">
              <a:latin typeface="Arial"/>
              <a:cs typeface="Arial"/>
            </a:endParaRPr>
          </a:p>
          <a:p>
            <a:pPr marL="5808980" marR="5080">
              <a:lnSpc>
                <a:spcPct val="100000"/>
              </a:lnSpc>
              <a:spcBef>
                <a:spcPts val="2490"/>
              </a:spcBef>
            </a:pP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Teichoic acids are  water soluble  polymers, containing  ribitols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lycerol  residues 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joined 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through  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phosphodiester  linkages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and carrying  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one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or </a:t>
            </a:r>
            <a:r>
              <a:rPr sz="2400" spc="5" dirty="0">
                <a:solidFill>
                  <a:srgbClr val="FFFF00"/>
                </a:solidFill>
                <a:latin typeface="Arial"/>
                <a:cs typeface="Arial"/>
              </a:rPr>
              <a:t>more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amino 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acid or sugar  substituents.</a:t>
            </a:r>
            <a:endParaRPr sz="2400">
              <a:latin typeface="Arial"/>
              <a:cs typeface="Arial"/>
            </a:endParaRPr>
          </a:p>
          <a:p>
            <a:pPr marL="12700" marR="267335">
              <a:lnSpc>
                <a:spcPct val="100000"/>
              </a:lnSpc>
              <a:spcBef>
                <a:spcPts val="106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There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two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teichoic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acids: </a:t>
            </a:r>
            <a:r>
              <a:rPr sz="2400" b="1" spc="5" dirty="0">
                <a:solidFill>
                  <a:srgbClr val="00FF00"/>
                </a:solidFill>
                <a:latin typeface="Arial"/>
                <a:cs typeface="Arial"/>
              </a:rPr>
              <a:t>wall </a:t>
            </a:r>
            <a:r>
              <a:rPr sz="2400" b="1" spc="-5" dirty="0">
                <a:solidFill>
                  <a:srgbClr val="00FF00"/>
                </a:solidFill>
                <a:latin typeface="Arial"/>
                <a:cs typeface="Arial"/>
              </a:rPr>
              <a:t>teichoic acid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(WTA),  co</a:t>
            </a:r>
            <a:r>
              <a:rPr sz="2000" spc="-5" dirty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alently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linked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to peptidoglycan,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membrane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teichoic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acid,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covalently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linked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membrane glyco</a:t>
            </a: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ipid. Because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 latter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intimately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associated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lipids,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been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called </a:t>
            </a:r>
            <a:r>
              <a:rPr sz="2400" b="1" spc="-5" dirty="0">
                <a:solidFill>
                  <a:srgbClr val="00FF00"/>
                </a:solidFill>
                <a:latin typeface="Arial"/>
                <a:cs typeface="Arial"/>
              </a:rPr>
              <a:t>lipoteichoic acids</a:t>
            </a:r>
            <a:r>
              <a:rPr sz="2400" b="1" spc="2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FF00"/>
                </a:solidFill>
                <a:latin typeface="Arial"/>
                <a:cs typeface="Arial"/>
              </a:rPr>
              <a:t>(LTA).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20">
                  <a:moveTo>
                    <a:pt x="9146540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57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2489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3733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4978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622299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19">
                  <a:moveTo>
                    <a:pt x="9146540" y="0"/>
                  </a:moveTo>
                  <a:lnTo>
                    <a:pt x="0" y="0"/>
                  </a:lnTo>
                  <a:lnTo>
                    <a:pt x="0" y="12446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44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8724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99694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112141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124586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137159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90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149606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16205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17449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86944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99516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21196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22440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23685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249427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261874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27432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28676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29921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311785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32423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33667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34912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36156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37401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38658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39903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41148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42392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43637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44894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46139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47383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48628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498855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51130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52374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53619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548767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561212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57365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58610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59855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611123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62357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63601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64846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66090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6733539"/>
              <a:ext cx="9144000" cy="124460"/>
            </a:xfrm>
            <a:custGeom>
              <a:avLst/>
              <a:gdLst/>
              <a:ahLst/>
              <a:cxnLst/>
              <a:rect l="l" t="t" r="r" b="b"/>
              <a:pathLst>
                <a:path w="9144000" h="124459">
                  <a:moveTo>
                    <a:pt x="0" y="1244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124459"/>
                  </a:lnTo>
                  <a:lnTo>
                    <a:pt x="0" y="124459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032250" y="189229"/>
              <a:ext cx="5111750" cy="383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77469" y="255632"/>
            <a:ext cx="3712210" cy="2381250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1375"/>
              </a:spcBef>
            </a:pPr>
            <a:r>
              <a:rPr sz="2400" b="1" spc="-5" dirty="0">
                <a:solidFill>
                  <a:srgbClr val="00FF00"/>
                </a:solidFill>
                <a:latin typeface="Arial"/>
                <a:cs typeface="Arial"/>
              </a:rPr>
              <a:t>Function of teichoic</a:t>
            </a:r>
            <a:r>
              <a:rPr sz="2400" b="1" spc="-45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FF00"/>
                </a:solidFill>
                <a:latin typeface="Arial"/>
                <a:cs typeface="Arial"/>
              </a:rPr>
              <a:t>acid</a:t>
            </a:r>
            <a:endParaRPr sz="2400">
              <a:latin typeface="Arial"/>
              <a:cs typeface="Arial"/>
            </a:endParaRPr>
          </a:p>
          <a:p>
            <a:pPr marL="12700" marR="309245">
              <a:lnSpc>
                <a:spcPct val="142000"/>
              </a:lnSpc>
              <a:spcBef>
                <a:spcPts val="80"/>
              </a:spcBef>
            </a:pPr>
            <a:r>
              <a:rPr sz="2800" spc="-5" dirty="0">
                <a:solidFill>
                  <a:srgbClr val="FFFFFF"/>
                </a:solidFill>
              </a:rPr>
              <a:t>(1)Constituting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major  surface antigens </a:t>
            </a:r>
            <a:r>
              <a:rPr sz="2800" spc="-5" dirty="0">
                <a:solidFill>
                  <a:srgbClr val="FFFFFF"/>
                </a:solidFill>
              </a:rPr>
              <a:t>of  those</a:t>
            </a:r>
            <a:r>
              <a:rPr sz="2800" spc="-1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gram-positive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7469" y="2611120"/>
            <a:ext cx="8966200" cy="3797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640070">
              <a:lnSpc>
                <a:spcPct val="142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species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possess  them.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(2) In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Streptococcus pyogenes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LTA is</a:t>
            </a:r>
            <a:r>
              <a:rPr sz="2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associated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with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 protein that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protrudes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cell membrane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peptidoglycan layer. The long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protein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molecules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together with the LTA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form microfibrils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that  facilitate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attachment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S. pyogenes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animal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cells.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60540"/>
            <a:chOff x="-1270" y="0"/>
            <a:chExt cx="9146540" cy="686054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858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858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231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841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2463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30860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4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4317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494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5549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6172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6794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7404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8026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864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9258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98806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0502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11124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1734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23571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2966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3588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4211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4820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15443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6065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6675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7297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7919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8529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9151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9773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20383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1005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1615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2237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228599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24091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24714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25323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2594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26568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27178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2780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28422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290321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29654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30276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30886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3150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32131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32740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33362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33985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34594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35217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3583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36449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37071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37693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38303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38925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3954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40157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40779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4140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42011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42633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43256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43865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44488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45110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45720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46342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46964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47574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48196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4880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49428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50050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50660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51282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51904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52514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53136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53759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54368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54991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55613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56222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568451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58077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5869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59321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59931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60553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61175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61785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6240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63030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63639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6426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64884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65493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6611620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40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67348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797039"/>
              <a:ext cx="9144000" cy="60960"/>
            </a:xfrm>
            <a:custGeom>
              <a:avLst/>
              <a:gdLst/>
              <a:ahLst/>
              <a:cxnLst/>
              <a:rect l="l" t="t" r="r" b="b"/>
              <a:pathLst>
                <a:path w="9144000" h="60959">
                  <a:moveTo>
                    <a:pt x="0" y="609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60959"/>
                  </a:lnTo>
                  <a:lnTo>
                    <a:pt x="0" y="60959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811529"/>
              <a:ext cx="9144000" cy="60464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>
            <a:spLocks noGrp="1"/>
          </p:cNvSpPr>
          <p:nvPr>
            <p:ph type="title"/>
          </p:nvPr>
        </p:nvSpPr>
        <p:spPr>
          <a:xfrm>
            <a:off x="433069" y="133350"/>
            <a:ext cx="8278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Special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components of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Gram-negative Cell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Walls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pc="-5" dirty="0"/>
              <a:t>Gram-negative cell walls contain three  components that </a:t>
            </a:r>
            <a:r>
              <a:rPr dirty="0"/>
              <a:t>lie </a:t>
            </a:r>
            <a:r>
              <a:rPr spc="-5" dirty="0"/>
              <a:t>outside of the  peptidoglycan</a:t>
            </a:r>
            <a:r>
              <a:rPr spc="-15" dirty="0"/>
              <a:t> </a:t>
            </a:r>
            <a:r>
              <a:rPr spc="-5" dirty="0"/>
              <a:t>layer:</a:t>
            </a:r>
          </a:p>
          <a:p>
            <a:pPr marL="139700" marR="421005">
              <a:lnSpc>
                <a:spcPts val="5220"/>
              </a:lnSpc>
              <a:spcBef>
                <a:spcPts val="315"/>
              </a:spcBef>
            </a:pPr>
            <a:r>
              <a:rPr b="1" spc="-10" dirty="0">
                <a:solidFill>
                  <a:srgbClr val="7F0000"/>
                </a:solidFill>
                <a:latin typeface="Arial"/>
                <a:cs typeface="Arial"/>
              </a:rPr>
              <a:t>lipoprotein, phospholipid </a:t>
            </a:r>
            <a:r>
              <a:rPr b="1" spc="-5" dirty="0">
                <a:solidFill>
                  <a:srgbClr val="7F0000"/>
                </a:solidFill>
                <a:latin typeface="Arial"/>
                <a:cs typeface="Arial"/>
              </a:rPr>
              <a:t>bilayer</a:t>
            </a:r>
            <a:r>
              <a:rPr spc="-5" dirty="0"/>
              <a:t>,  and</a:t>
            </a:r>
            <a:r>
              <a:rPr spc="-15" dirty="0"/>
              <a:t> </a:t>
            </a:r>
            <a:r>
              <a:rPr b="1" spc="-10" dirty="0">
                <a:solidFill>
                  <a:srgbClr val="7F0000"/>
                </a:solidFill>
                <a:latin typeface="Arial"/>
                <a:cs typeface="Arial"/>
              </a:rPr>
              <a:t>lipopolysaccharide</a:t>
            </a:r>
            <a:r>
              <a:rPr spc="-10" dirty="0"/>
              <a:t>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97179" y="1908649"/>
            <a:ext cx="7840980" cy="3125470"/>
            <a:chOff x="297179" y="1908649"/>
            <a:chExt cx="7840980" cy="3125470"/>
          </a:xfrm>
        </p:grpSpPr>
        <p:sp>
          <p:nvSpPr>
            <p:cNvPr id="4" name="object 4"/>
            <p:cNvSpPr/>
            <p:nvPr/>
          </p:nvSpPr>
          <p:spPr>
            <a:xfrm>
              <a:off x="322579" y="1934049"/>
              <a:ext cx="7790180" cy="1671955"/>
            </a:xfrm>
            <a:custGeom>
              <a:avLst/>
              <a:gdLst/>
              <a:ahLst/>
              <a:cxnLst/>
              <a:rect l="l" t="t" r="r" b="b"/>
              <a:pathLst>
                <a:path w="7790180" h="1671954">
                  <a:moveTo>
                    <a:pt x="113029" y="611030"/>
                  </a:moveTo>
                  <a:lnTo>
                    <a:pt x="124319" y="578843"/>
                  </a:lnTo>
                  <a:lnTo>
                    <a:pt x="128077" y="567361"/>
                  </a:lnTo>
                  <a:lnTo>
                    <a:pt x="128125" y="568676"/>
                  </a:lnTo>
                  <a:lnTo>
                    <a:pt x="128284" y="574878"/>
                  </a:lnTo>
                  <a:lnTo>
                    <a:pt x="132376" y="578058"/>
                  </a:lnTo>
                  <a:lnTo>
                    <a:pt x="144220" y="570309"/>
                  </a:lnTo>
                  <a:lnTo>
                    <a:pt x="167640" y="543720"/>
                  </a:lnTo>
                  <a:lnTo>
                    <a:pt x="171588" y="534175"/>
                  </a:lnTo>
                  <a:lnTo>
                    <a:pt x="173513" y="523559"/>
                  </a:lnTo>
                  <a:lnTo>
                    <a:pt x="175676" y="513181"/>
                  </a:lnTo>
                  <a:lnTo>
                    <a:pt x="180340" y="504350"/>
                  </a:lnTo>
                  <a:lnTo>
                    <a:pt x="188456" y="496055"/>
                  </a:lnTo>
                  <a:lnTo>
                    <a:pt x="198596" y="489428"/>
                  </a:lnTo>
                  <a:lnTo>
                    <a:pt x="209450" y="483276"/>
                  </a:lnTo>
                  <a:lnTo>
                    <a:pt x="219710" y="476410"/>
                  </a:lnTo>
                  <a:lnTo>
                    <a:pt x="230326" y="467222"/>
                  </a:lnTo>
                  <a:lnTo>
                    <a:pt x="240823" y="458154"/>
                  </a:lnTo>
                  <a:lnTo>
                    <a:pt x="250606" y="448371"/>
                  </a:lnTo>
                  <a:lnTo>
                    <a:pt x="259079" y="437040"/>
                  </a:lnTo>
                  <a:lnTo>
                    <a:pt x="278070" y="401996"/>
                  </a:lnTo>
                  <a:lnTo>
                    <a:pt x="293846" y="370048"/>
                  </a:lnTo>
                  <a:lnTo>
                    <a:pt x="318908" y="345243"/>
                  </a:lnTo>
                  <a:lnTo>
                    <a:pt x="365760" y="331630"/>
                  </a:lnTo>
                  <a:lnTo>
                    <a:pt x="391894" y="328018"/>
                  </a:lnTo>
                  <a:lnTo>
                    <a:pt x="418623" y="324645"/>
                  </a:lnTo>
                  <a:lnTo>
                    <a:pt x="445591" y="321272"/>
                  </a:lnTo>
                  <a:lnTo>
                    <a:pt x="472440" y="317660"/>
                  </a:lnTo>
                  <a:lnTo>
                    <a:pt x="521593" y="295282"/>
                  </a:lnTo>
                  <a:lnTo>
                    <a:pt x="562562" y="282147"/>
                  </a:lnTo>
                  <a:lnTo>
                    <a:pt x="601345" y="275433"/>
                  </a:lnTo>
                  <a:lnTo>
                    <a:pt x="643937" y="272316"/>
                  </a:lnTo>
                  <a:lnTo>
                    <a:pt x="696336" y="269976"/>
                  </a:lnTo>
                  <a:lnTo>
                    <a:pt x="764540" y="265590"/>
                  </a:lnTo>
                  <a:lnTo>
                    <a:pt x="797679" y="262514"/>
                  </a:lnTo>
                  <a:lnTo>
                    <a:pt x="830580" y="258129"/>
                  </a:lnTo>
                  <a:lnTo>
                    <a:pt x="863480" y="253981"/>
                  </a:lnTo>
                  <a:lnTo>
                    <a:pt x="946761" y="249857"/>
                  </a:lnTo>
                  <a:lnTo>
                    <a:pt x="996922" y="248172"/>
                  </a:lnTo>
                  <a:lnTo>
                    <a:pt x="1047099" y="246561"/>
                  </a:lnTo>
                  <a:lnTo>
                    <a:pt x="1097291" y="245017"/>
                  </a:lnTo>
                  <a:lnTo>
                    <a:pt x="1147495" y="243536"/>
                  </a:lnTo>
                  <a:lnTo>
                    <a:pt x="1197709" y="242111"/>
                  </a:lnTo>
                  <a:lnTo>
                    <a:pt x="1247931" y="240738"/>
                  </a:lnTo>
                  <a:lnTo>
                    <a:pt x="1298158" y="239410"/>
                  </a:lnTo>
                  <a:lnTo>
                    <a:pt x="1348389" y="238122"/>
                  </a:lnTo>
                  <a:lnTo>
                    <a:pt x="1398620" y="236868"/>
                  </a:lnTo>
                  <a:lnTo>
                    <a:pt x="1448851" y="235644"/>
                  </a:lnTo>
                  <a:lnTo>
                    <a:pt x="1499078" y="234443"/>
                  </a:lnTo>
                  <a:lnTo>
                    <a:pt x="1549300" y="233259"/>
                  </a:lnTo>
                  <a:lnTo>
                    <a:pt x="1599514" y="232088"/>
                  </a:lnTo>
                  <a:lnTo>
                    <a:pt x="1649718" y="230923"/>
                  </a:lnTo>
                  <a:lnTo>
                    <a:pt x="1699910" y="229760"/>
                  </a:lnTo>
                  <a:lnTo>
                    <a:pt x="1750087" y="228592"/>
                  </a:lnTo>
                  <a:lnTo>
                    <a:pt x="1800248" y="227414"/>
                  </a:lnTo>
                  <a:lnTo>
                    <a:pt x="1850389" y="226220"/>
                  </a:lnTo>
                  <a:lnTo>
                    <a:pt x="1893222" y="221665"/>
                  </a:lnTo>
                  <a:lnTo>
                    <a:pt x="1931452" y="217581"/>
                  </a:lnTo>
                  <a:lnTo>
                    <a:pt x="1965566" y="213950"/>
                  </a:lnTo>
                  <a:lnTo>
                    <a:pt x="2023396" y="207969"/>
                  </a:lnTo>
                  <a:lnTo>
                    <a:pt x="2070613" y="203565"/>
                  </a:lnTo>
                  <a:lnTo>
                    <a:pt x="2111116" y="200585"/>
                  </a:lnTo>
                  <a:lnTo>
                    <a:pt x="2167809" y="198444"/>
                  </a:lnTo>
                  <a:lnTo>
                    <a:pt x="2187574" y="198274"/>
                  </a:lnTo>
                  <a:lnTo>
                    <a:pt x="2208585" y="198344"/>
                  </a:lnTo>
                  <a:lnTo>
                    <a:pt x="2256293" y="199125"/>
                  </a:lnTo>
                  <a:lnTo>
                    <a:pt x="2314833" y="200632"/>
                  </a:lnTo>
                  <a:lnTo>
                    <a:pt x="2388105" y="202711"/>
                  </a:lnTo>
                  <a:lnTo>
                    <a:pt x="2431483" y="203916"/>
                  </a:lnTo>
                  <a:lnTo>
                    <a:pt x="2480007" y="205206"/>
                  </a:lnTo>
                  <a:lnTo>
                    <a:pt x="2534163" y="206561"/>
                  </a:lnTo>
                  <a:lnTo>
                    <a:pt x="2594439" y="207963"/>
                  </a:lnTo>
                  <a:lnTo>
                    <a:pt x="2661322" y="209391"/>
                  </a:lnTo>
                  <a:lnTo>
                    <a:pt x="2735300" y="210826"/>
                  </a:lnTo>
                  <a:lnTo>
                    <a:pt x="2816860" y="212250"/>
                  </a:lnTo>
                  <a:lnTo>
                    <a:pt x="2906192" y="211843"/>
                  </a:lnTo>
                  <a:lnTo>
                    <a:pt x="2992791" y="211489"/>
                  </a:lnTo>
                  <a:lnTo>
                    <a:pt x="3076714" y="211184"/>
                  </a:lnTo>
                  <a:lnTo>
                    <a:pt x="3158016" y="210927"/>
                  </a:lnTo>
                  <a:lnTo>
                    <a:pt x="3236750" y="210715"/>
                  </a:lnTo>
                  <a:lnTo>
                    <a:pt x="3312974" y="210546"/>
                  </a:lnTo>
                  <a:lnTo>
                    <a:pt x="3386742" y="210416"/>
                  </a:lnTo>
                  <a:lnTo>
                    <a:pt x="3458109" y="210325"/>
                  </a:lnTo>
                  <a:lnTo>
                    <a:pt x="3527130" y="210268"/>
                  </a:lnTo>
                  <a:lnTo>
                    <a:pt x="3593862" y="210245"/>
                  </a:lnTo>
                  <a:lnTo>
                    <a:pt x="3658358" y="210251"/>
                  </a:lnTo>
                  <a:lnTo>
                    <a:pt x="3720675" y="210285"/>
                  </a:lnTo>
                  <a:lnTo>
                    <a:pt x="3780867" y="210345"/>
                  </a:lnTo>
                  <a:lnTo>
                    <a:pt x="3838990" y="210427"/>
                  </a:lnTo>
                  <a:lnTo>
                    <a:pt x="3895100" y="210529"/>
                  </a:lnTo>
                  <a:lnTo>
                    <a:pt x="3949250" y="210650"/>
                  </a:lnTo>
                  <a:lnTo>
                    <a:pt x="4001498" y="210786"/>
                  </a:lnTo>
                  <a:lnTo>
                    <a:pt x="4051897" y="210934"/>
                  </a:lnTo>
                  <a:lnTo>
                    <a:pt x="4100503" y="211093"/>
                  </a:lnTo>
                  <a:lnTo>
                    <a:pt x="4147371" y="211261"/>
                  </a:lnTo>
                  <a:lnTo>
                    <a:pt x="4192557" y="211433"/>
                  </a:lnTo>
                  <a:lnTo>
                    <a:pt x="4236116" y="211609"/>
                  </a:lnTo>
                  <a:lnTo>
                    <a:pt x="4278103" y="211785"/>
                  </a:lnTo>
                  <a:lnTo>
                    <a:pt x="4318574" y="211959"/>
                  </a:lnTo>
                  <a:lnTo>
                    <a:pt x="4357583" y="212129"/>
                  </a:lnTo>
                  <a:lnTo>
                    <a:pt x="4395186" y="212292"/>
                  </a:lnTo>
                  <a:lnTo>
                    <a:pt x="4466394" y="212587"/>
                  </a:lnTo>
                  <a:lnTo>
                    <a:pt x="4532641" y="212825"/>
                  </a:lnTo>
                  <a:lnTo>
                    <a:pt x="4594368" y="212986"/>
                  </a:lnTo>
                  <a:lnTo>
                    <a:pt x="4652018" y="213051"/>
                  </a:lnTo>
                  <a:lnTo>
                    <a:pt x="4679451" y="213041"/>
                  </a:lnTo>
                  <a:lnTo>
                    <a:pt x="4731814" y="212923"/>
                  </a:lnTo>
                  <a:lnTo>
                    <a:pt x="4781203" y="212659"/>
                  </a:lnTo>
                  <a:lnTo>
                    <a:pt x="4828063" y="212229"/>
                  </a:lnTo>
                  <a:lnTo>
                    <a:pt x="4872834" y="211613"/>
                  </a:lnTo>
                  <a:lnTo>
                    <a:pt x="4915958" y="210792"/>
                  </a:lnTo>
                  <a:lnTo>
                    <a:pt x="4957878" y="209745"/>
                  </a:lnTo>
                  <a:lnTo>
                    <a:pt x="4999036" y="208453"/>
                  </a:lnTo>
                  <a:lnTo>
                    <a:pt x="5039873" y="206897"/>
                  </a:lnTo>
                  <a:lnTo>
                    <a:pt x="5080832" y="205055"/>
                  </a:lnTo>
                  <a:lnTo>
                    <a:pt x="5122355" y="202909"/>
                  </a:lnTo>
                  <a:lnTo>
                    <a:pt x="5164884" y="200439"/>
                  </a:lnTo>
                  <a:lnTo>
                    <a:pt x="5208860" y="197625"/>
                  </a:lnTo>
                  <a:lnTo>
                    <a:pt x="5254726" y="194447"/>
                  </a:lnTo>
                  <a:lnTo>
                    <a:pt x="5302923" y="190886"/>
                  </a:lnTo>
                  <a:lnTo>
                    <a:pt x="5353895" y="186921"/>
                  </a:lnTo>
                  <a:lnTo>
                    <a:pt x="5408082" y="182533"/>
                  </a:lnTo>
                  <a:lnTo>
                    <a:pt x="5465927" y="177702"/>
                  </a:lnTo>
                  <a:lnTo>
                    <a:pt x="5527872" y="172408"/>
                  </a:lnTo>
                  <a:lnTo>
                    <a:pt x="5594358" y="166632"/>
                  </a:lnTo>
                  <a:lnTo>
                    <a:pt x="5665829" y="160353"/>
                  </a:lnTo>
                  <a:lnTo>
                    <a:pt x="5742725" y="153553"/>
                  </a:lnTo>
                  <a:lnTo>
                    <a:pt x="5783346" y="149950"/>
                  </a:lnTo>
                  <a:lnTo>
                    <a:pt x="5825490" y="146210"/>
                  </a:lnTo>
                  <a:lnTo>
                    <a:pt x="5861565" y="145866"/>
                  </a:lnTo>
                  <a:lnTo>
                    <a:pt x="5937278" y="141891"/>
                  </a:lnTo>
                  <a:lnTo>
                    <a:pt x="5976782" y="138436"/>
                  </a:lnTo>
                  <a:lnTo>
                    <a:pt x="6017297" y="134121"/>
                  </a:lnTo>
                  <a:lnTo>
                    <a:pt x="6058758" y="129033"/>
                  </a:lnTo>
                  <a:lnTo>
                    <a:pt x="6101096" y="123260"/>
                  </a:lnTo>
                  <a:lnTo>
                    <a:pt x="6144248" y="116892"/>
                  </a:lnTo>
                  <a:lnTo>
                    <a:pt x="6188147" y="110016"/>
                  </a:lnTo>
                  <a:lnTo>
                    <a:pt x="6232726" y="102720"/>
                  </a:lnTo>
                  <a:lnTo>
                    <a:pt x="6277920" y="95093"/>
                  </a:lnTo>
                  <a:lnTo>
                    <a:pt x="6323664" y="87223"/>
                  </a:lnTo>
                  <a:lnTo>
                    <a:pt x="6369890" y="79199"/>
                  </a:lnTo>
                  <a:lnTo>
                    <a:pt x="6416532" y="71107"/>
                  </a:lnTo>
                  <a:lnTo>
                    <a:pt x="6463526" y="63037"/>
                  </a:lnTo>
                  <a:lnTo>
                    <a:pt x="6510805" y="55077"/>
                  </a:lnTo>
                  <a:lnTo>
                    <a:pt x="6558302" y="47315"/>
                  </a:lnTo>
                  <a:lnTo>
                    <a:pt x="6605953" y="39840"/>
                  </a:lnTo>
                  <a:lnTo>
                    <a:pt x="6653690" y="32739"/>
                  </a:lnTo>
                  <a:lnTo>
                    <a:pt x="6701448" y="26100"/>
                  </a:lnTo>
                  <a:lnTo>
                    <a:pt x="6749161" y="20013"/>
                  </a:lnTo>
                  <a:lnTo>
                    <a:pt x="6796763" y="14565"/>
                  </a:lnTo>
                  <a:lnTo>
                    <a:pt x="6844188" y="9844"/>
                  </a:lnTo>
                  <a:lnTo>
                    <a:pt x="6891370" y="5939"/>
                  </a:lnTo>
                  <a:lnTo>
                    <a:pt x="6938243" y="2937"/>
                  </a:lnTo>
                  <a:lnTo>
                    <a:pt x="6984741" y="928"/>
                  </a:lnTo>
                  <a:lnTo>
                    <a:pt x="7030797" y="0"/>
                  </a:lnTo>
                  <a:lnTo>
                    <a:pt x="7076347" y="239"/>
                  </a:lnTo>
                  <a:lnTo>
                    <a:pt x="7121323" y="1736"/>
                  </a:lnTo>
                  <a:lnTo>
                    <a:pt x="7165661" y="4577"/>
                  </a:lnTo>
                  <a:lnTo>
                    <a:pt x="7209293" y="8852"/>
                  </a:lnTo>
                  <a:lnTo>
                    <a:pt x="7252155" y="14649"/>
                  </a:lnTo>
                  <a:lnTo>
                    <a:pt x="7294179" y="22055"/>
                  </a:lnTo>
                  <a:lnTo>
                    <a:pt x="7335301" y="31159"/>
                  </a:lnTo>
                  <a:lnTo>
                    <a:pt x="7375453" y="42049"/>
                  </a:lnTo>
                  <a:lnTo>
                    <a:pt x="7414570" y="54813"/>
                  </a:lnTo>
                  <a:lnTo>
                    <a:pt x="7452587" y="69540"/>
                  </a:lnTo>
                  <a:lnTo>
                    <a:pt x="7489436" y="86318"/>
                  </a:lnTo>
                  <a:lnTo>
                    <a:pt x="7525053" y="105235"/>
                  </a:lnTo>
                  <a:lnTo>
                    <a:pt x="7559370" y="126380"/>
                  </a:lnTo>
                  <a:lnTo>
                    <a:pt x="7592322" y="149840"/>
                  </a:lnTo>
                  <a:lnTo>
                    <a:pt x="7623844" y="175703"/>
                  </a:lnTo>
                  <a:lnTo>
                    <a:pt x="7653868" y="204059"/>
                  </a:lnTo>
                  <a:lnTo>
                    <a:pt x="7682329" y="234995"/>
                  </a:lnTo>
                  <a:lnTo>
                    <a:pt x="7709162" y="268599"/>
                  </a:lnTo>
                  <a:lnTo>
                    <a:pt x="7734300" y="304960"/>
                  </a:lnTo>
                  <a:lnTo>
                    <a:pt x="7744383" y="346513"/>
                  </a:lnTo>
                  <a:lnTo>
                    <a:pt x="7752607" y="390341"/>
                  </a:lnTo>
                  <a:lnTo>
                    <a:pt x="7758465" y="435653"/>
                  </a:lnTo>
                  <a:lnTo>
                    <a:pt x="7761452" y="481659"/>
                  </a:lnTo>
                  <a:lnTo>
                    <a:pt x="7761061" y="527568"/>
                  </a:lnTo>
                  <a:lnTo>
                    <a:pt x="7756785" y="572590"/>
                  </a:lnTo>
                  <a:lnTo>
                    <a:pt x="7748118" y="615932"/>
                  </a:lnTo>
                  <a:lnTo>
                    <a:pt x="7734554" y="656805"/>
                  </a:lnTo>
                  <a:lnTo>
                    <a:pt x="7715586" y="694418"/>
                  </a:lnTo>
                  <a:lnTo>
                    <a:pt x="7690708" y="727979"/>
                  </a:lnTo>
                  <a:lnTo>
                    <a:pt x="7659413" y="756699"/>
                  </a:lnTo>
                  <a:lnTo>
                    <a:pt x="7621196" y="779786"/>
                  </a:lnTo>
                  <a:lnTo>
                    <a:pt x="7575550" y="796450"/>
                  </a:lnTo>
                  <a:lnTo>
                    <a:pt x="7505396" y="794797"/>
                  </a:lnTo>
                  <a:lnTo>
                    <a:pt x="7440621" y="793198"/>
                  </a:lnTo>
                  <a:lnTo>
                    <a:pt x="7380675" y="791611"/>
                  </a:lnTo>
                  <a:lnTo>
                    <a:pt x="7325009" y="789997"/>
                  </a:lnTo>
                  <a:lnTo>
                    <a:pt x="7273075" y="788315"/>
                  </a:lnTo>
                  <a:lnTo>
                    <a:pt x="7224324" y="786525"/>
                  </a:lnTo>
                  <a:lnTo>
                    <a:pt x="7178207" y="784586"/>
                  </a:lnTo>
                  <a:lnTo>
                    <a:pt x="7134175" y="782457"/>
                  </a:lnTo>
                  <a:lnTo>
                    <a:pt x="7091680" y="780099"/>
                  </a:lnTo>
                  <a:lnTo>
                    <a:pt x="7050172" y="777470"/>
                  </a:lnTo>
                  <a:lnTo>
                    <a:pt x="7009103" y="774530"/>
                  </a:lnTo>
                  <a:lnTo>
                    <a:pt x="6967925" y="771238"/>
                  </a:lnTo>
                  <a:lnTo>
                    <a:pt x="6926088" y="767555"/>
                  </a:lnTo>
                  <a:lnTo>
                    <a:pt x="6883044" y="763439"/>
                  </a:lnTo>
                  <a:lnTo>
                    <a:pt x="6838244" y="758850"/>
                  </a:lnTo>
                  <a:lnTo>
                    <a:pt x="6791139" y="753747"/>
                  </a:lnTo>
                  <a:lnTo>
                    <a:pt x="6741180" y="748091"/>
                  </a:lnTo>
                  <a:lnTo>
                    <a:pt x="6687820" y="741840"/>
                  </a:lnTo>
                  <a:lnTo>
                    <a:pt x="6637943" y="743601"/>
                  </a:lnTo>
                  <a:lnTo>
                    <a:pt x="6588258" y="745326"/>
                  </a:lnTo>
                  <a:lnTo>
                    <a:pt x="6538743" y="747058"/>
                  </a:lnTo>
                  <a:lnTo>
                    <a:pt x="6489379" y="748842"/>
                  </a:lnTo>
                  <a:lnTo>
                    <a:pt x="6440145" y="750721"/>
                  </a:lnTo>
                  <a:lnTo>
                    <a:pt x="6391021" y="752737"/>
                  </a:lnTo>
                  <a:lnTo>
                    <a:pt x="6341987" y="754935"/>
                  </a:lnTo>
                  <a:lnTo>
                    <a:pt x="6293023" y="757358"/>
                  </a:lnTo>
                  <a:lnTo>
                    <a:pt x="6244108" y="760049"/>
                  </a:lnTo>
                  <a:lnTo>
                    <a:pt x="6195223" y="763052"/>
                  </a:lnTo>
                  <a:lnTo>
                    <a:pt x="6146348" y="766411"/>
                  </a:lnTo>
                  <a:lnTo>
                    <a:pt x="6097461" y="770167"/>
                  </a:lnTo>
                  <a:lnTo>
                    <a:pt x="6048543" y="774366"/>
                  </a:lnTo>
                  <a:lnTo>
                    <a:pt x="5999575" y="779050"/>
                  </a:lnTo>
                  <a:lnTo>
                    <a:pt x="5950534" y="784263"/>
                  </a:lnTo>
                  <a:lnTo>
                    <a:pt x="5901403" y="790049"/>
                  </a:lnTo>
                  <a:lnTo>
                    <a:pt x="5852160" y="796450"/>
                  </a:lnTo>
                  <a:lnTo>
                    <a:pt x="5784850" y="824549"/>
                  </a:lnTo>
                  <a:lnTo>
                    <a:pt x="5721350" y="861220"/>
                  </a:lnTo>
                  <a:lnTo>
                    <a:pt x="5670867" y="894081"/>
                  </a:lnTo>
                  <a:lnTo>
                    <a:pt x="5622381" y="948616"/>
                  </a:lnTo>
                  <a:lnTo>
                    <a:pt x="5590865" y="987976"/>
                  </a:lnTo>
                  <a:lnTo>
                    <a:pt x="5552826" y="1027580"/>
                  </a:lnTo>
                  <a:lnTo>
                    <a:pt x="5514299" y="1062368"/>
                  </a:lnTo>
                  <a:lnTo>
                    <a:pt x="5481320" y="1087280"/>
                  </a:lnTo>
                  <a:lnTo>
                    <a:pt x="5470572" y="1133341"/>
                  </a:lnTo>
                  <a:lnTo>
                    <a:pt x="5458412" y="1185258"/>
                  </a:lnTo>
                  <a:lnTo>
                    <a:pt x="5444490" y="1239363"/>
                  </a:lnTo>
                  <a:lnTo>
                    <a:pt x="5428450" y="1291985"/>
                  </a:lnTo>
                  <a:lnTo>
                    <a:pt x="5409941" y="1339457"/>
                  </a:lnTo>
                  <a:lnTo>
                    <a:pt x="5388610" y="1378110"/>
                  </a:lnTo>
                  <a:lnTo>
                    <a:pt x="5370910" y="1424046"/>
                  </a:lnTo>
                  <a:lnTo>
                    <a:pt x="5349373" y="1463973"/>
                  </a:lnTo>
                  <a:lnTo>
                    <a:pt x="5324271" y="1498317"/>
                  </a:lnTo>
                  <a:lnTo>
                    <a:pt x="5295879" y="1527502"/>
                  </a:lnTo>
                  <a:lnTo>
                    <a:pt x="5264472" y="1551954"/>
                  </a:lnTo>
                  <a:lnTo>
                    <a:pt x="5230325" y="1572097"/>
                  </a:lnTo>
                  <a:lnTo>
                    <a:pt x="5193712" y="1588356"/>
                  </a:lnTo>
                  <a:lnTo>
                    <a:pt x="5154907" y="1601156"/>
                  </a:lnTo>
                  <a:lnTo>
                    <a:pt x="5114185" y="1610923"/>
                  </a:lnTo>
                  <a:lnTo>
                    <a:pt x="5071820" y="1618081"/>
                  </a:lnTo>
                  <a:lnTo>
                    <a:pt x="5028088" y="1623056"/>
                  </a:lnTo>
                  <a:lnTo>
                    <a:pt x="4983262" y="1626271"/>
                  </a:lnTo>
                  <a:lnTo>
                    <a:pt x="4937617" y="1628153"/>
                  </a:lnTo>
                  <a:lnTo>
                    <a:pt x="4891428" y="1629125"/>
                  </a:lnTo>
                  <a:lnTo>
                    <a:pt x="4844969" y="1629614"/>
                  </a:lnTo>
                  <a:lnTo>
                    <a:pt x="4798515" y="1630044"/>
                  </a:lnTo>
                  <a:lnTo>
                    <a:pt x="4752340" y="1630840"/>
                  </a:lnTo>
                  <a:lnTo>
                    <a:pt x="4701159" y="1632260"/>
                  </a:lnTo>
                  <a:lnTo>
                    <a:pt x="4649974" y="1633637"/>
                  </a:lnTo>
                  <a:lnTo>
                    <a:pt x="4598783" y="1634973"/>
                  </a:lnTo>
                  <a:lnTo>
                    <a:pt x="4547588" y="1636271"/>
                  </a:lnTo>
                  <a:lnTo>
                    <a:pt x="4496388" y="1637532"/>
                  </a:lnTo>
                  <a:lnTo>
                    <a:pt x="4445185" y="1638759"/>
                  </a:lnTo>
                  <a:lnTo>
                    <a:pt x="4393977" y="1639952"/>
                  </a:lnTo>
                  <a:lnTo>
                    <a:pt x="4342767" y="1641115"/>
                  </a:lnTo>
                  <a:lnTo>
                    <a:pt x="4291553" y="1642249"/>
                  </a:lnTo>
                  <a:lnTo>
                    <a:pt x="4240336" y="1643356"/>
                  </a:lnTo>
                  <a:lnTo>
                    <a:pt x="4189116" y="1644438"/>
                  </a:lnTo>
                  <a:lnTo>
                    <a:pt x="4137895" y="1645497"/>
                  </a:lnTo>
                  <a:lnTo>
                    <a:pt x="4086671" y="1646535"/>
                  </a:lnTo>
                  <a:lnTo>
                    <a:pt x="4035446" y="1647553"/>
                  </a:lnTo>
                  <a:lnTo>
                    <a:pt x="3984219" y="1648555"/>
                  </a:lnTo>
                  <a:lnTo>
                    <a:pt x="3932991" y="1649541"/>
                  </a:lnTo>
                  <a:lnTo>
                    <a:pt x="3881763" y="1650515"/>
                  </a:lnTo>
                  <a:lnTo>
                    <a:pt x="3830534" y="1651476"/>
                  </a:lnTo>
                  <a:lnTo>
                    <a:pt x="3779305" y="1652429"/>
                  </a:lnTo>
                  <a:lnTo>
                    <a:pt x="3728076" y="1653374"/>
                  </a:lnTo>
                  <a:lnTo>
                    <a:pt x="3676848" y="1654314"/>
                  </a:lnTo>
                  <a:lnTo>
                    <a:pt x="3625620" y="1655250"/>
                  </a:lnTo>
                  <a:lnTo>
                    <a:pt x="3574393" y="1656185"/>
                  </a:lnTo>
                  <a:lnTo>
                    <a:pt x="3523168" y="1657120"/>
                  </a:lnTo>
                  <a:lnTo>
                    <a:pt x="3471944" y="1658058"/>
                  </a:lnTo>
                  <a:lnTo>
                    <a:pt x="3420723" y="1659000"/>
                  </a:lnTo>
                  <a:lnTo>
                    <a:pt x="3369503" y="1659949"/>
                  </a:lnTo>
                  <a:lnTo>
                    <a:pt x="3318286" y="1660905"/>
                  </a:lnTo>
                  <a:lnTo>
                    <a:pt x="3267072" y="1661872"/>
                  </a:lnTo>
                  <a:lnTo>
                    <a:pt x="3215862" y="1662851"/>
                  </a:lnTo>
                  <a:lnTo>
                    <a:pt x="3164654" y="1663844"/>
                  </a:lnTo>
                  <a:lnTo>
                    <a:pt x="3113451" y="1664854"/>
                  </a:lnTo>
                  <a:lnTo>
                    <a:pt x="3062251" y="1665881"/>
                  </a:lnTo>
                  <a:lnTo>
                    <a:pt x="3011056" y="1666928"/>
                  </a:lnTo>
                  <a:lnTo>
                    <a:pt x="2959865" y="1667998"/>
                  </a:lnTo>
                  <a:lnTo>
                    <a:pt x="2908680" y="1669091"/>
                  </a:lnTo>
                  <a:lnTo>
                    <a:pt x="2857500" y="1670210"/>
                  </a:lnTo>
                  <a:lnTo>
                    <a:pt x="2806306" y="1669747"/>
                  </a:lnTo>
                  <a:lnTo>
                    <a:pt x="2755099" y="1669346"/>
                  </a:lnTo>
                  <a:lnTo>
                    <a:pt x="2703881" y="1668995"/>
                  </a:lnTo>
                  <a:lnTo>
                    <a:pt x="2652652" y="1668685"/>
                  </a:lnTo>
                  <a:lnTo>
                    <a:pt x="2601413" y="1668404"/>
                  </a:lnTo>
                  <a:lnTo>
                    <a:pt x="2550166" y="1668141"/>
                  </a:lnTo>
                  <a:lnTo>
                    <a:pt x="2498913" y="1667887"/>
                  </a:lnTo>
                  <a:lnTo>
                    <a:pt x="2447653" y="1667631"/>
                  </a:lnTo>
                  <a:lnTo>
                    <a:pt x="2396390" y="1667361"/>
                  </a:lnTo>
                  <a:lnTo>
                    <a:pt x="2345123" y="1667067"/>
                  </a:lnTo>
                  <a:lnTo>
                    <a:pt x="2293854" y="1666739"/>
                  </a:lnTo>
                  <a:lnTo>
                    <a:pt x="2242585" y="1666366"/>
                  </a:lnTo>
                  <a:lnTo>
                    <a:pt x="2191316" y="1665937"/>
                  </a:lnTo>
                  <a:lnTo>
                    <a:pt x="2140049" y="1665442"/>
                  </a:lnTo>
                  <a:lnTo>
                    <a:pt x="2088786" y="1664869"/>
                  </a:lnTo>
                  <a:lnTo>
                    <a:pt x="2037526" y="1664209"/>
                  </a:lnTo>
                  <a:lnTo>
                    <a:pt x="1986273" y="1663451"/>
                  </a:lnTo>
                  <a:lnTo>
                    <a:pt x="1935026" y="1662584"/>
                  </a:lnTo>
                  <a:lnTo>
                    <a:pt x="1883787" y="1661597"/>
                  </a:lnTo>
                  <a:lnTo>
                    <a:pt x="1832558" y="1660480"/>
                  </a:lnTo>
                  <a:lnTo>
                    <a:pt x="1781340" y="1659222"/>
                  </a:lnTo>
                  <a:lnTo>
                    <a:pt x="1730133" y="1657812"/>
                  </a:lnTo>
                  <a:lnTo>
                    <a:pt x="1678939" y="1656240"/>
                  </a:lnTo>
                  <a:lnTo>
                    <a:pt x="1625699" y="1653593"/>
                  </a:lnTo>
                  <a:lnTo>
                    <a:pt x="1588333" y="1643544"/>
                  </a:lnTo>
                  <a:lnTo>
                    <a:pt x="1586744" y="1637031"/>
                  </a:lnTo>
                  <a:lnTo>
                    <a:pt x="1584911" y="1630118"/>
                  </a:lnTo>
                  <a:lnTo>
                    <a:pt x="1545589" y="1616870"/>
                  </a:lnTo>
                  <a:lnTo>
                    <a:pt x="1497716" y="1610205"/>
                  </a:lnTo>
                  <a:lnTo>
                    <a:pt x="1450025" y="1605003"/>
                  </a:lnTo>
                  <a:lnTo>
                    <a:pt x="1402394" y="1600594"/>
                  </a:lnTo>
                  <a:lnTo>
                    <a:pt x="1354703" y="1596306"/>
                  </a:lnTo>
                  <a:lnTo>
                    <a:pt x="1306830" y="1591470"/>
                  </a:lnTo>
                  <a:lnTo>
                    <a:pt x="1251723" y="1570614"/>
                  </a:lnTo>
                  <a:lnTo>
                    <a:pt x="1204118" y="1556069"/>
                  </a:lnTo>
                  <a:lnTo>
                    <a:pt x="1154846" y="1545571"/>
                  </a:lnTo>
                  <a:lnTo>
                    <a:pt x="1094739" y="1536860"/>
                  </a:lnTo>
                  <a:lnTo>
                    <a:pt x="1060517" y="1529155"/>
                  </a:lnTo>
                  <a:lnTo>
                    <a:pt x="1043448" y="1525453"/>
                  </a:lnTo>
                  <a:lnTo>
                    <a:pt x="1038577" y="1524395"/>
                  </a:lnTo>
                  <a:lnTo>
                    <a:pt x="1040950" y="1524623"/>
                  </a:lnTo>
                  <a:lnTo>
                    <a:pt x="1045612" y="1524779"/>
                  </a:lnTo>
                  <a:lnTo>
                    <a:pt x="988060" y="1497490"/>
                  </a:lnTo>
                  <a:lnTo>
                    <a:pt x="937833" y="1481317"/>
                  </a:lnTo>
                  <a:lnTo>
                    <a:pt x="886541" y="1467788"/>
                  </a:lnTo>
                  <a:lnTo>
                    <a:pt x="834671" y="1455502"/>
                  </a:lnTo>
                  <a:lnTo>
                    <a:pt x="782712" y="1443061"/>
                  </a:lnTo>
                  <a:lnTo>
                    <a:pt x="731153" y="1429066"/>
                  </a:lnTo>
                  <a:lnTo>
                    <a:pt x="680483" y="1412115"/>
                  </a:lnTo>
                  <a:lnTo>
                    <a:pt x="631190" y="1390810"/>
                  </a:lnTo>
                  <a:lnTo>
                    <a:pt x="601106" y="1376245"/>
                  </a:lnTo>
                  <a:lnTo>
                    <a:pt x="572452" y="1362870"/>
                  </a:lnTo>
                  <a:lnTo>
                    <a:pt x="543321" y="1350448"/>
                  </a:lnTo>
                  <a:lnTo>
                    <a:pt x="511810" y="1338740"/>
                  </a:lnTo>
                  <a:lnTo>
                    <a:pt x="485122" y="1311247"/>
                  </a:lnTo>
                  <a:lnTo>
                    <a:pt x="474838" y="1300405"/>
                  </a:lnTo>
                  <a:lnTo>
                    <a:pt x="471328" y="1299370"/>
                  </a:lnTo>
                  <a:lnTo>
                    <a:pt x="464961" y="1301299"/>
                  </a:lnTo>
                  <a:lnTo>
                    <a:pt x="446105" y="1299347"/>
                  </a:lnTo>
                  <a:lnTo>
                    <a:pt x="405130" y="1286670"/>
                  </a:lnTo>
                  <a:lnTo>
                    <a:pt x="356076" y="1252063"/>
                  </a:lnTo>
                  <a:lnTo>
                    <a:pt x="313690" y="1219360"/>
                  </a:lnTo>
                  <a:lnTo>
                    <a:pt x="271202" y="1179923"/>
                  </a:lnTo>
                  <a:lnTo>
                    <a:pt x="233335" y="1140709"/>
                  </a:lnTo>
                  <a:lnTo>
                    <a:pt x="198956" y="1101161"/>
                  </a:lnTo>
                  <a:lnTo>
                    <a:pt x="166932" y="1060725"/>
                  </a:lnTo>
                  <a:lnTo>
                    <a:pt x="136130" y="1018844"/>
                  </a:lnTo>
                  <a:lnTo>
                    <a:pt x="105417" y="974965"/>
                  </a:lnTo>
                  <a:lnTo>
                    <a:pt x="73660" y="928530"/>
                  </a:lnTo>
                  <a:lnTo>
                    <a:pt x="58558" y="877730"/>
                  </a:lnTo>
                  <a:lnTo>
                    <a:pt x="51911" y="855505"/>
                  </a:lnTo>
                  <a:lnTo>
                    <a:pt x="43120" y="839948"/>
                  </a:lnTo>
                  <a:lnTo>
                    <a:pt x="21590" y="809150"/>
                  </a:lnTo>
                  <a:lnTo>
                    <a:pt x="7461" y="766307"/>
                  </a:lnTo>
                  <a:lnTo>
                    <a:pt x="0" y="733109"/>
                  </a:lnTo>
                  <a:lnTo>
                    <a:pt x="158" y="698243"/>
                  </a:lnTo>
                  <a:lnTo>
                    <a:pt x="8890" y="650400"/>
                  </a:lnTo>
                  <a:lnTo>
                    <a:pt x="10338" y="639069"/>
                  </a:lnTo>
                  <a:lnTo>
                    <a:pt x="33119" y="604541"/>
                  </a:lnTo>
                  <a:lnTo>
                    <a:pt x="59987" y="598707"/>
                  </a:lnTo>
                  <a:lnTo>
                    <a:pt x="73660" y="595790"/>
                  </a:lnTo>
                  <a:lnTo>
                    <a:pt x="111303" y="565628"/>
                  </a:lnTo>
                  <a:lnTo>
                    <a:pt x="145256" y="548800"/>
                  </a:lnTo>
                  <a:lnTo>
                    <a:pt x="179923" y="535783"/>
                  </a:lnTo>
                  <a:lnTo>
                    <a:pt x="219710" y="517050"/>
                  </a:lnTo>
                </a:path>
                <a:path w="7790180" h="1671954">
                  <a:moveTo>
                    <a:pt x="7790180" y="1671480"/>
                  </a:moveTo>
                  <a:lnTo>
                    <a:pt x="7790180" y="1671480"/>
                  </a:lnTo>
                </a:path>
              </a:pathLst>
            </a:custGeom>
            <a:ln w="5067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79929" y="3644900"/>
              <a:ext cx="574040" cy="1367790"/>
            </a:xfrm>
            <a:custGeom>
              <a:avLst/>
              <a:gdLst/>
              <a:ahLst/>
              <a:cxnLst/>
              <a:rect l="l" t="t" r="r" b="b"/>
              <a:pathLst>
                <a:path w="574039" h="1367789">
                  <a:moveTo>
                    <a:pt x="430530" y="0"/>
                  </a:moveTo>
                  <a:lnTo>
                    <a:pt x="143509" y="0"/>
                  </a:lnTo>
                  <a:lnTo>
                    <a:pt x="143509" y="1026160"/>
                  </a:lnTo>
                  <a:lnTo>
                    <a:pt x="0" y="1026160"/>
                  </a:lnTo>
                  <a:lnTo>
                    <a:pt x="287019" y="1367789"/>
                  </a:lnTo>
                  <a:lnTo>
                    <a:pt x="574039" y="1026160"/>
                  </a:lnTo>
                  <a:lnTo>
                    <a:pt x="430530" y="1026160"/>
                  </a:lnTo>
                  <a:lnTo>
                    <a:pt x="430530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79929" y="3644900"/>
              <a:ext cx="574040" cy="1367790"/>
            </a:xfrm>
            <a:custGeom>
              <a:avLst/>
              <a:gdLst/>
              <a:ahLst/>
              <a:cxnLst/>
              <a:rect l="l" t="t" r="r" b="b"/>
              <a:pathLst>
                <a:path w="574039" h="1367789">
                  <a:moveTo>
                    <a:pt x="143509" y="0"/>
                  </a:moveTo>
                  <a:lnTo>
                    <a:pt x="143509" y="1026160"/>
                  </a:lnTo>
                  <a:lnTo>
                    <a:pt x="0" y="1026160"/>
                  </a:lnTo>
                  <a:lnTo>
                    <a:pt x="287019" y="1367789"/>
                  </a:lnTo>
                  <a:lnTo>
                    <a:pt x="574039" y="1026160"/>
                  </a:lnTo>
                  <a:lnTo>
                    <a:pt x="430530" y="1026160"/>
                  </a:lnTo>
                  <a:lnTo>
                    <a:pt x="430530" y="0"/>
                  </a:lnTo>
                  <a:lnTo>
                    <a:pt x="143509" y="0"/>
                  </a:lnTo>
                  <a:close/>
                </a:path>
                <a:path w="574039" h="1367789">
                  <a:moveTo>
                    <a:pt x="0" y="1367789"/>
                  </a:moveTo>
                  <a:lnTo>
                    <a:pt x="0" y="1367789"/>
                  </a:lnTo>
                </a:path>
                <a:path w="574039" h="1367789">
                  <a:moveTo>
                    <a:pt x="574039" y="0"/>
                  </a:moveTo>
                  <a:lnTo>
                    <a:pt x="574039" y="0"/>
                  </a:lnTo>
                </a:path>
              </a:pathLst>
            </a:custGeom>
            <a:ln w="41332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13690" y="16598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37260" y="4866639"/>
            <a:ext cx="2081530" cy="1506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9259">
              <a:lnSpc>
                <a:spcPct val="1518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Outer  </a:t>
            </a:r>
            <a:r>
              <a:rPr sz="3200" b="1" spc="-10" dirty="0">
                <a:latin typeface="Arial"/>
                <a:cs typeface="Arial"/>
              </a:rPr>
              <a:t>m</a:t>
            </a:r>
            <a:r>
              <a:rPr sz="3200" b="1" spc="5" dirty="0">
                <a:latin typeface="Arial"/>
                <a:cs typeface="Arial"/>
              </a:rPr>
              <a:t>e</a:t>
            </a:r>
            <a:r>
              <a:rPr sz="3200" b="1" spc="-10" dirty="0">
                <a:latin typeface="Arial"/>
                <a:cs typeface="Arial"/>
              </a:rPr>
              <a:t>m</a:t>
            </a:r>
            <a:r>
              <a:rPr sz="3200" b="1" dirty="0">
                <a:latin typeface="Arial"/>
                <a:cs typeface="Arial"/>
              </a:rPr>
              <a:t>br</a:t>
            </a:r>
            <a:r>
              <a:rPr sz="3200" b="1" spc="-5" dirty="0">
                <a:latin typeface="Arial"/>
                <a:cs typeface="Arial"/>
              </a:rPr>
              <a:t>a</a:t>
            </a:r>
            <a:r>
              <a:rPr sz="3200" b="1" spc="5" dirty="0">
                <a:latin typeface="Arial"/>
                <a:cs typeface="Arial"/>
              </a:rPr>
              <a:t>n</a:t>
            </a:r>
            <a:r>
              <a:rPr sz="3200" b="1" dirty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4530" y="5085079"/>
            <a:ext cx="2739390" cy="1588770"/>
          </a:xfrm>
          <a:custGeom>
            <a:avLst/>
            <a:gdLst/>
            <a:ahLst/>
            <a:cxnLst/>
            <a:rect l="l" t="t" r="r" b="b"/>
            <a:pathLst>
              <a:path w="2739390" h="1588770">
                <a:moveTo>
                  <a:pt x="822960" y="130810"/>
                </a:moveTo>
                <a:lnTo>
                  <a:pt x="773297" y="134527"/>
                </a:lnTo>
                <a:lnTo>
                  <a:pt x="723405" y="137409"/>
                </a:lnTo>
                <a:lnTo>
                  <a:pt x="673335" y="139747"/>
                </a:lnTo>
                <a:lnTo>
                  <a:pt x="623139" y="141834"/>
                </a:lnTo>
                <a:lnTo>
                  <a:pt x="572871" y="143962"/>
                </a:lnTo>
                <a:lnTo>
                  <a:pt x="522581" y="146426"/>
                </a:lnTo>
                <a:lnTo>
                  <a:pt x="472323" y="149516"/>
                </a:lnTo>
                <a:lnTo>
                  <a:pt x="422148" y="153527"/>
                </a:lnTo>
                <a:lnTo>
                  <a:pt x="372110" y="158750"/>
                </a:lnTo>
                <a:lnTo>
                  <a:pt x="331787" y="175577"/>
                </a:lnTo>
                <a:lnTo>
                  <a:pt x="313174" y="188039"/>
                </a:lnTo>
                <a:lnTo>
                  <a:pt x="293370" y="198120"/>
                </a:lnTo>
                <a:lnTo>
                  <a:pt x="260224" y="234146"/>
                </a:lnTo>
                <a:lnTo>
                  <a:pt x="229744" y="272039"/>
                </a:lnTo>
                <a:lnTo>
                  <a:pt x="200863" y="311020"/>
                </a:lnTo>
                <a:lnTo>
                  <a:pt x="172516" y="350312"/>
                </a:lnTo>
                <a:lnTo>
                  <a:pt x="143635" y="389138"/>
                </a:lnTo>
                <a:lnTo>
                  <a:pt x="113155" y="426720"/>
                </a:lnTo>
                <a:lnTo>
                  <a:pt x="80010" y="462280"/>
                </a:lnTo>
                <a:lnTo>
                  <a:pt x="77311" y="476150"/>
                </a:lnTo>
                <a:lnTo>
                  <a:pt x="67310" y="515620"/>
                </a:lnTo>
                <a:lnTo>
                  <a:pt x="46196" y="528002"/>
                </a:lnTo>
                <a:lnTo>
                  <a:pt x="34984" y="533479"/>
                </a:lnTo>
                <a:lnTo>
                  <a:pt x="27940" y="542290"/>
                </a:lnTo>
                <a:lnTo>
                  <a:pt x="20399" y="581203"/>
                </a:lnTo>
                <a:lnTo>
                  <a:pt x="17145" y="621188"/>
                </a:lnTo>
                <a:lnTo>
                  <a:pt x="15795" y="661412"/>
                </a:lnTo>
                <a:lnTo>
                  <a:pt x="13970" y="701040"/>
                </a:lnTo>
                <a:lnTo>
                  <a:pt x="15462" y="741073"/>
                </a:lnTo>
                <a:lnTo>
                  <a:pt x="16424" y="784541"/>
                </a:lnTo>
                <a:lnTo>
                  <a:pt x="17298" y="830797"/>
                </a:lnTo>
                <a:lnTo>
                  <a:pt x="18524" y="879195"/>
                </a:lnTo>
                <a:lnTo>
                  <a:pt x="20544" y="929086"/>
                </a:lnTo>
                <a:lnTo>
                  <a:pt x="23800" y="979825"/>
                </a:lnTo>
                <a:lnTo>
                  <a:pt x="28733" y="1030763"/>
                </a:lnTo>
                <a:lnTo>
                  <a:pt x="35785" y="1081255"/>
                </a:lnTo>
                <a:lnTo>
                  <a:pt x="45398" y="1130652"/>
                </a:lnTo>
                <a:lnTo>
                  <a:pt x="58012" y="1178308"/>
                </a:lnTo>
                <a:lnTo>
                  <a:pt x="74070" y="1223576"/>
                </a:lnTo>
                <a:lnTo>
                  <a:pt x="94013" y="1265808"/>
                </a:lnTo>
                <a:lnTo>
                  <a:pt x="118282" y="1304358"/>
                </a:lnTo>
                <a:lnTo>
                  <a:pt x="147320" y="1338580"/>
                </a:lnTo>
                <a:lnTo>
                  <a:pt x="161250" y="1370885"/>
                </a:lnTo>
                <a:lnTo>
                  <a:pt x="179704" y="1391285"/>
                </a:lnTo>
                <a:lnTo>
                  <a:pt x="204827" y="1405016"/>
                </a:lnTo>
                <a:lnTo>
                  <a:pt x="238760" y="1417320"/>
                </a:lnTo>
                <a:lnTo>
                  <a:pt x="282851" y="1446598"/>
                </a:lnTo>
                <a:lnTo>
                  <a:pt x="328442" y="1471629"/>
                </a:lnTo>
                <a:lnTo>
                  <a:pt x="375396" y="1492761"/>
                </a:lnTo>
                <a:lnTo>
                  <a:pt x="423575" y="1510343"/>
                </a:lnTo>
                <a:lnTo>
                  <a:pt x="472841" y="1524726"/>
                </a:lnTo>
                <a:lnTo>
                  <a:pt x="523058" y="1536257"/>
                </a:lnTo>
                <a:lnTo>
                  <a:pt x="574088" y="1545286"/>
                </a:lnTo>
                <a:lnTo>
                  <a:pt x="625794" y="1552163"/>
                </a:lnTo>
                <a:lnTo>
                  <a:pt x="678037" y="1557236"/>
                </a:lnTo>
                <a:lnTo>
                  <a:pt x="730682" y="1560855"/>
                </a:lnTo>
                <a:lnTo>
                  <a:pt x="783590" y="1563370"/>
                </a:lnTo>
                <a:lnTo>
                  <a:pt x="833882" y="1565558"/>
                </a:lnTo>
                <a:lnTo>
                  <a:pt x="884174" y="1567568"/>
                </a:lnTo>
                <a:lnTo>
                  <a:pt x="934466" y="1569425"/>
                </a:lnTo>
                <a:lnTo>
                  <a:pt x="984758" y="1571153"/>
                </a:lnTo>
                <a:lnTo>
                  <a:pt x="1035050" y="1572777"/>
                </a:lnTo>
                <a:lnTo>
                  <a:pt x="1085342" y="1574322"/>
                </a:lnTo>
                <a:lnTo>
                  <a:pt x="1135634" y="1575813"/>
                </a:lnTo>
                <a:lnTo>
                  <a:pt x="1185926" y="1577274"/>
                </a:lnTo>
                <a:lnTo>
                  <a:pt x="1236218" y="1578731"/>
                </a:lnTo>
                <a:lnTo>
                  <a:pt x="1286510" y="1580209"/>
                </a:lnTo>
                <a:lnTo>
                  <a:pt x="1336802" y="1581731"/>
                </a:lnTo>
                <a:lnTo>
                  <a:pt x="1387094" y="1583324"/>
                </a:lnTo>
                <a:lnTo>
                  <a:pt x="1437386" y="1585011"/>
                </a:lnTo>
                <a:lnTo>
                  <a:pt x="1487678" y="1586818"/>
                </a:lnTo>
                <a:lnTo>
                  <a:pt x="1537970" y="1588770"/>
                </a:lnTo>
                <a:lnTo>
                  <a:pt x="1587549" y="1586912"/>
                </a:lnTo>
                <a:lnTo>
                  <a:pt x="1637218" y="1585124"/>
                </a:lnTo>
                <a:lnTo>
                  <a:pt x="1686956" y="1583372"/>
                </a:lnTo>
                <a:lnTo>
                  <a:pt x="1736748" y="1581620"/>
                </a:lnTo>
                <a:lnTo>
                  <a:pt x="1786575" y="1579832"/>
                </a:lnTo>
                <a:lnTo>
                  <a:pt x="1836420" y="1577975"/>
                </a:lnTo>
                <a:lnTo>
                  <a:pt x="1886264" y="1576011"/>
                </a:lnTo>
                <a:lnTo>
                  <a:pt x="1936091" y="1573906"/>
                </a:lnTo>
                <a:lnTo>
                  <a:pt x="1985883" y="1571625"/>
                </a:lnTo>
                <a:lnTo>
                  <a:pt x="2035621" y="1569132"/>
                </a:lnTo>
                <a:lnTo>
                  <a:pt x="2085290" y="1566392"/>
                </a:lnTo>
                <a:lnTo>
                  <a:pt x="2134870" y="1563370"/>
                </a:lnTo>
                <a:lnTo>
                  <a:pt x="2174994" y="1555611"/>
                </a:lnTo>
                <a:lnTo>
                  <a:pt x="2218690" y="1542256"/>
                </a:lnTo>
                <a:lnTo>
                  <a:pt x="2268220" y="1524000"/>
                </a:lnTo>
                <a:lnTo>
                  <a:pt x="2311638" y="1499373"/>
                </a:lnTo>
                <a:lnTo>
                  <a:pt x="2356485" y="1483201"/>
                </a:lnTo>
                <a:lnTo>
                  <a:pt x="2403236" y="1470600"/>
                </a:lnTo>
                <a:lnTo>
                  <a:pt x="2452370" y="1456690"/>
                </a:lnTo>
                <a:lnTo>
                  <a:pt x="2471638" y="1446609"/>
                </a:lnTo>
                <a:lnTo>
                  <a:pt x="2492216" y="1437957"/>
                </a:lnTo>
                <a:lnTo>
                  <a:pt x="2531110" y="1417320"/>
                </a:lnTo>
                <a:lnTo>
                  <a:pt x="2583180" y="1369377"/>
                </a:lnTo>
                <a:lnTo>
                  <a:pt x="2612390" y="1338580"/>
                </a:lnTo>
                <a:lnTo>
                  <a:pt x="2627335" y="1291711"/>
                </a:lnTo>
                <a:lnTo>
                  <a:pt x="2639181" y="1250889"/>
                </a:lnTo>
                <a:lnTo>
                  <a:pt x="2651760" y="1179830"/>
                </a:lnTo>
                <a:lnTo>
                  <a:pt x="2654063" y="1130303"/>
                </a:lnTo>
                <a:lnTo>
                  <a:pt x="2656499" y="1080799"/>
                </a:lnTo>
                <a:lnTo>
                  <a:pt x="2658891" y="1031339"/>
                </a:lnTo>
                <a:lnTo>
                  <a:pt x="2661060" y="981946"/>
                </a:lnTo>
                <a:lnTo>
                  <a:pt x="2662830" y="932642"/>
                </a:lnTo>
                <a:lnTo>
                  <a:pt x="2664023" y="883449"/>
                </a:lnTo>
                <a:lnTo>
                  <a:pt x="2664460" y="834390"/>
                </a:lnTo>
                <a:lnTo>
                  <a:pt x="2665481" y="787486"/>
                </a:lnTo>
                <a:lnTo>
                  <a:pt x="2668047" y="740554"/>
                </a:lnTo>
                <a:lnTo>
                  <a:pt x="2671407" y="693839"/>
                </a:lnTo>
                <a:lnTo>
                  <a:pt x="2674812" y="647585"/>
                </a:lnTo>
                <a:lnTo>
                  <a:pt x="2677511" y="602036"/>
                </a:lnTo>
                <a:lnTo>
                  <a:pt x="2678755" y="557437"/>
                </a:lnTo>
                <a:lnTo>
                  <a:pt x="2677795" y="514032"/>
                </a:lnTo>
                <a:lnTo>
                  <a:pt x="2673879" y="472066"/>
                </a:lnTo>
                <a:lnTo>
                  <a:pt x="2666259" y="431782"/>
                </a:lnTo>
                <a:lnTo>
                  <a:pt x="2654185" y="393426"/>
                </a:lnTo>
                <a:lnTo>
                  <a:pt x="2636906" y="357241"/>
                </a:lnTo>
                <a:lnTo>
                  <a:pt x="2613674" y="323472"/>
                </a:lnTo>
                <a:lnTo>
                  <a:pt x="2583739" y="292363"/>
                </a:lnTo>
                <a:lnTo>
                  <a:pt x="2546350" y="264160"/>
                </a:lnTo>
                <a:lnTo>
                  <a:pt x="2523609" y="233064"/>
                </a:lnTo>
                <a:lnTo>
                  <a:pt x="2500629" y="207803"/>
                </a:lnTo>
                <a:lnTo>
                  <a:pt x="2473840" y="187543"/>
                </a:lnTo>
                <a:lnTo>
                  <a:pt x="2439670" y="171450"/>
                </a:lnTo>
                <a:lnTo>
                  <a:pt x="2405580" y="140173"/>
                </a:lnTo>
                <a:lnTo>
                  <a:pt x="2368411" y="111263"/>
                </a:lnTo>
                <a:lnTo>
                  <a:pt x="2328651" y="84943"/>
                </a:lnTo>
                <a:lnTo>
                  <a:pt x="2286793" y="61436"/>
                </a:lnTo>
                <a:lnTo>
                  <a:pt x="2243328" y="40964"/>
                </a:lnTo>
                <a:lnTo>
                  <a:pt x="2198747" y="23752"/>
                </a:lnTo>
                <a:lnTo>
                  <a:pt x="2153540" y="10023"/>
                </a:lnTo>
                <a:lnTo>
                  <a:pt x="2108200" y="0"/>
                </a:lnTo>
                <a:lnTo>
                  <a:pt x="2053987" y="3106"/>
                </a:lnTo>
                <a:lnTo>
                  <a:pt x="2000464" y="7163"/>
                </a:lnTo>
                <a:lnTo>
                  <a:pt x="1947474" y="11900"/>
                </a:lnTo>
                <a:lnTo>
                  <a:pt x="1894860" y="17044"/>
                </a:lnTo>
                <a:lnTo>
                  <a:pt x="1842466" y="22325"/>
                </a:lnTo>
                <a:lnTo>
                  <a:pt x="1790135" y="27469"/>
                </a:lnTo>
                <a:lnTo>
                  <a:pt x="1737710" y="32206"/>
                </a:lnTo>
                <a:lnTo>
                  <a:pt x="1685033" y="36263"/>
                </a:lnTo>
                <a:lnTo>
                  <a:pt x="1631950" y="39370"/>
                </a:lnTo>
                <a:lnTo>
                  <a:pt x="1580214" y="41900"/>
                </a:lnTo>
                <a:lnTo>
                  <a:pt x="1528567" y="44314"/>
                </a:lnTo>
                <a:lnTo>
                  <a:pt x="1477002" y="46635"/>
                </a:lnTo>
                <a:lnTo>
                  <a:pt x="1425511" y="48886"/>
                </a:lnTo>
                <a:lnTo>
                  <a:pt x="1374089" y="51094"/>
                </a:lnTo>
                <a:lnTo>
                  <a:pt x="1322730" y="53281"/>
                </a:lnTo>
                <a:lnTo>
                  <a:pt x="1271426" y="55473"/>
                </a:lnTo>
                <a:lnTo>
                  <a:pt x="1220172" y="57693"/>
                </a:lnTo>
                <a:lnTo>
                  <a:pt x="1168960" y="59967"/>
                </a:lnTo>
                <a:lnTo>
                  <a:pt x="1117786" y="62317"/>
                </a:lnTo>
                <a:lnTo>
                  <a:pt x="1066641" y="64770"/>
                </a:lnTo>
                <a:lnTo>
                  <a:pt x="1015520" y="67348"/>
                </a:lnTo>
                <a:lnTo>
                  <a:pt x="964416" y="70076"/>
                </a:lnTo>
                <a:lnTo>
                  <a:pt x="913322" y="72979"/>
                </a:lnTo>
                <a:lnTo>
                  <a:pt x="862233" y="76081"/>
                </a:lnTo>
                <a:lnTo>
                  <a:pt x="811142" y="79406"/>
                </a:lnTo>
                <a:lnTo>
                  <a:pt x="760042" y="82979"/>
                </a:lnTo>
                <a:lnTo>
                  <a:pt x="708928" y="86824"/>
                </a:lnTo>
                <a:lnTo>
                  <a:pt x="657791" y="90965"/>
                </a:lnTo>
                <a:lnTo>
                  <a:pt x="606627" y="95427"/>
                </a:lnTo>
                <a:lnTo>
                  <a:pt x="555429" y="100234"/>
                </a:lnTo>
                <a:lnTo>
                  <a:pt x="504189" y="105410"/>
                </a:lnTo>
                <a:lnTo>
                  <a:pt x="490696" y="108465"/>
                </a:lnTo>
                <a:lnTo>
                  <a:pt x="477202" y="110807"/>
                </a:lnTo>
                <a:lnTo>
                  <a:pt x="427295" y="132873"/>
                </a:lnTo>
                <a:lnTo>
                  <a:pt x="380503" y="165258"/>
                </a:lnTo>
                <a:lnTo>
                  <a:pt x="363497" y="203219"/>
                </a:lnTo>
                <a:lnTo>
                  <a:pt x="359409" y="217011"/>
                </a:lnTo>
                <a:lnTo>
                  <a:pt x="358179" y="227707"/>
                </a:lnTo>
                <a:lnTo>
                  <a:pt x="358139" y="250190"/>
                </a:lnTo>
              </a:path>
              <a:path w="2739390" h="1588770">
                <a:moveTo>
                  <a:pt x="0" y="0"/>
                </a:moveTo>
                <a:lnTo>
                  <a:pt x="0" y="0"/>
                </a:lnTo>
              </a:path>
              <a:path w="2739390" h="1588770">
                <a:moveTo>
                  <a:pt x="2739390" y="1588770"/>
                </a:moveTo>
                <a:lnTo>
                  <a:pt x="2739390" y="1588770"/>
                </a:lnTo>
              </a:path>
            </a:pathLst>
          </a:custGeom>
          <a:ln w="41332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4029" y="223520"/>
            <a:ext cx="3094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7F0000"/>
                </a:solidFill>
                <a:latin typeface="Arial"/>
                <a:cs typeface="Arial"/>
              </a:rPr>
              <a:t>L</a:t>
            </a:r>
            <a:r>
              <a:rPr b="1" spc="5" dirty="0">
                <a:solidFill>
                  <a:srgbClr val="7F0000"/>
                </a:solidFill>
                <a:latin typeface="Arial"/>
                <a:cs typeface="Arial"/>
              </a:rPr>
              <a:t>i</a:t>
            </a:r>
            <a:r>
              <a:rPr b="1" spc="-5" dirty="0">
                <a:solidFill>
                  <a:srgbClr val="7F0000"/>
                </a:solidFill>
                <a:latin typeface="Arial"/>
                <a:cs typeface="Arial"/>
              </a:rPr>
              <a:t>po</a:t>
            </a:r>
            <a:r>
              <a:rPr b="1" spc="-10" dirty="0">
                <a:solidFill>
                  <a:srgbClr val="7F0000"/>
                </a:solidFill>
                <a:latin typeface="Arial"/>
                <a:cs typeface="Arial"/>
              </a:rPr>
              <a:t>p</a:t>
            </a:r>
            <a:r>
              <a:rPr b="1" dirty="0">
                <a:solidFill>
                  <a:srgbClr val="7F0000"/>
                </a:solidFill>
                <a:latin typeface="Arial"/>
                <a:cs typeface="Arial"/>
              </a:rPr>
              <a:t>r</a:t>
            </a:r>
            <a:r>
              <a:rPr b="1" spc="-5" dirty="0">
                <a:solidFill>
                  <a:srgbClr val="7F0000"/>
                </a:solidFill>
                <a:latin typeface="Arial"/>
                <a:cs typeface="Arial"/>
              </a:rPr>
              <a:t>o</a:t>
            </a:r>
            <a:r>
              <a:rPr b="1" spc="-10" dirty="0">
                <a:solidFill>
                  <a:srgbClr val="7F0000"/>
                </a:solidFill>
                <a:latin typeface="Arial"/>
                <a:cs typeface="Arial"/>
              </a:rPr>
              <a:t>t</a:t>
            </a:r>
            <a:r>
              <a:rPr b="1" spc="-5" dirty="0">
                <a:solidFill>
                  <a:srgbClr val="7F0000"/>
                </a:solidFill>
                <a:latin typeface="Arial"/>
                <a:cs typeface="Arial"/>
              </a:rPr>
              <a:t>ein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9890" y="897890"/>
            <a:ext cx="8382634" cy="53225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68300" marR="23495" indent="-342900">
              <a:lnSpc>
                <a:spcPts val="3020"/>
              </a:lnSpc>
              <a:spcBef>
                <a:spcPts val="480"/>
              </a:spcBef>
            </a:pPr>
            <a:r>
              <a:rPr sz="4200" spc="-7" baseline="5952" dirty="0">
                <a:solidFill>
                  <a:srgbClr val="D50092"/>
                </a:solidFill>
                <a:latin typeface="Webdings"/>
                <a:cs typeface="Webdings"/>
              </a:rPr>
              <a:t></a:t>
            </a:r>
            <a:r>
              <a:rPr sz="2800" spc="-5" dirty="0">
                <a:latin typeface="Arial"/>
                <a:cs typeface="Arial"/>
              </a:rPr>
              <a:t>Molecules of </a:t>
            </a:r>
            <a:r>
              <a:rPr sz="2800" spc="5" dirty="0">
                <a:latin typeface="Arial"/>
                <a:cs typeface="Arial"/>
              </a:rPr>
              <a:t>an </a:t>
            </a:r>
            <a:r>
              <a:rPr sz="2800" spc="-5" dirty="0">
                <a:latin typeface="Arial"/>
                <a:cs typeface="Arial"/>
              </a:rPr>
              <a:t>unusual </a:t>
            </a:r>
            <a:r>
              <a:rPr sz="2800" b="1" spc="-5" dirty="0">
                <a:latin typeface="Arial"/>
                <a:cs typeface="Arial"/>
              </a:rPr>
              <a:t>lipoprotein </a:t>
            </a:r>
            <a:r>
              <a:rPr sz="2800" spc="-5" dirty="0">
                <a:latin typeface="Arial"/>
                <a:cs typeface="Arial"/>
              </a:rPr>
              <a:t>cross-link the  outer </a:t>
            </a:r>
            <a:r>
              <a:rPr sz="2800" dirty="0">
                <a:latin typeface="Arial"/>
                <a:cs typeface="Arial"/>
              </a:rPr>
              <a:t>membrane </a:t>
            </a:r>
            <a:r>
              <a:rPr sz="2800" spc="-5" dirty="0">
                <a:latin typeface="Arial"/>
                <a:cs typeface="Arial"/>
              </a:rPr>
              <a:t>and peptidoglycan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layers.</a:t>
            </a:r>
            <a:endParaRPr sz="2800">
              <a:latin typeface="Arial"/>
              <a:cs typeface="Arial"/>
            </a:endParaRPr>
          </a:p>
          <a:p>
            <a:pPr marL="368300" marR="106680" indent="-342900">
              <a:lnSpc>
                <a:spcPct val="90000"/>
              </a:lnSpc>
              <a:spcBef>
                <a:spcPts val="655"/>
              </a:spcBef>
            </a:pPr>
            <a:r>
              <a:rPr sz="4200" spc="-15" baseline="5952" dirty="0">
                <a:solidFill>
                  <a:srgbClr val="D50092"/>
                </a:solidFill>
                <a:latin typeface="Webdings"/>
                <a:cs typeface="Webdings"/>
              </a:rPr>
              <a:t>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lipoprotein contains </a:t>
            </a:r>
            <a:r>
              <a:rPr sz="2800" spc="5" dirty="0">
                <a:latin typeface="Arial"/>
                <a:cs typeface="Arial"/>
              </a:rPr>
              <a:t>57 </a:t>
            </a:r>
            <a:r>
              <a:rPr sz="2800" b="1" spc="-5" dirty="0">
                <a:latin typeface="Arial"/>
                <a:cs typeface="Arial"/>
              </a:rPr>
              <a:t>amino acids</a:t>
            </a:r>
            <a:r>
              <a:rPr sz="2800" spc="-5" dirty="0">
                <a:latin typeface="Arial"/>
                <a:cs typeface="Arial"/>
              </a:rPr>
              <a:t>,  representing repeats of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15-amino-acid  </a:t>
            </a:r>
            <a:r>
              <a:rPr sz="2800" dirty="0">
                <a:latin typeface="Arial"/>
                <a:cs typeface="Arial"/>
              </a:rPr>
              <a:t>sequence; </a:t>
            </a:r>
            <a:r>
              <a:rPr sz="2800" spc="-5" dirty="0">
                <a:latin typeface="Arial"/>
                <a:cs typeface="Arial"/>
              </a:rPr>
              <a:t>it is </a:t>
            </a:r>
            <a:r>
              <a:rPr sz="2800" b="1" spc="-5" dirty="0">
                <a:latin typeface="Arial"/>
                <a:cs typeface="Arial"/>
              </a:rPr>
              <a:t>peptide-linked to </a:t>
            </a:r>
            <a:r>
              <a:rPr sz="2800" b="1" spc="-10" dirty="0">
                <a:latin typeface="Arial"/>
                <a:cs typeface="Arial"/>
              </a:rPr>
              <a:t>diaminopimelic  </a:t>
            </a:r>
            <a:r>
              <a:rPr sz="2800" b="1" spc="-5" dirty="0">
                <a:latin typeface="Arial"/>
                <a:cs typeface="Arial"/>
              </a:rPr>
              <a:t>acid </a:t>
            </a:r>
            <a:r>
              <a:rPr sz="2800" spc="-5" dirty="0">
                <a:latin typeface="Arial"/>
                <a:cs typeface="Arial"/>
              </a:rPr>
              <a:t>residues of the peptidoglycan tetrapeptide  </a:t>
            </a:r>
            <a:r>
              <a:rPr sz="2800" dirty="0">
                <a:latin typeface="Arial"/>
                <a:cs typeface="Arial"/>
              </a:rPr>
              <a:t>side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chains.</a:t>
            </a:r>
            <a:endParaRPr sz="2800">
              <a:latin typeface="Arial"/>
              <a:cs typeface="Arial"/>
            </a:endParaRPr>
          </a:p>
          <a:p>
            <a:pPr marL="368300" marR="414020" indent="-342900">
              <a:lnSpc>
                <a:spcPts val="3020"/>
              </a:lnSpc>
              <a:spcBef>
                <a:spcPts val="745"/>
              </a:spcBef>
            </a:pPr>
            <a:r>
              <a:rPr sz="4200" spc="-15" baseline="5952" dirty="0">
                <a:solidFill>
                  <a:srgbClr val="D50092"/>
                </a:solidFill>
                <a:latin typeface="Webdings"/>
                <a:cs typeface="Webdings"/>
              </a:rPr>
              <a:t>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b="1" spc="-5" dirty="0">
                <a:latin typeface="Arial"/>
                <a:cs typeface="Arial"/>
              </a:rPr>
              <a:t>lipid </a:t>
            </a:r>
            <a:r>
              <a:rPr sz="2800" spc="-5" dirty="0">
                <a:latin typeface="Arial"/>
                <a:cs typeface="Arial"/>
              </a:rPr>
              <a:t>component, </a:t>
            </a:r>
            <a:r>
              <a:rPr sz="2800" dirty="0">
                <a:latin typeface="Arial"/>
                <a:cs typeface="Arial"/>
              </a:rPr>
              <a:t>consisting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a di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g</a:t>
            </a:r>
            <a:r>
              <a:rPr sz="2800" dirty="0">
                <a:latin typeface="Arial"/>
                <a:cs typeface="Arial"/>
              </a:rPr>
              <a:t>lyceride  </a:t>
            </a:r>
            <a:r>
              <a:rPr sz="2800" spc="-5" dirty="0">
                <a:latin typeface="Arial"/>
                <a:cs typeface="Arial"/>
              </a:rPr>
              <a:t>thio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ther linked </a:t>
            </a:r>
            <a:r>
              <a:rPr sz="2800" dirty="0">
                <a:latin typeface="Arial"/>
                <a:cs typeface="Arial"/>
              </a:rPr>
              <a:t>to a terminal </a:t>
            </a:r>
            <a:r>
              <a:rPr sz="2800" spc="-5" dirty="0">
                <a:latin typeface="Arial"/>
                <a:cs typeface="Arial"/>
              </a:rPr>
              <a:t>cysteine, is  </a:t>
            </a:r>
            <a:r>
              <a:rPr sz="2800" b="1" spc="-10" dirty="0">
                <a:latin typeface="Arial"/>
                <a:cs typeface="Arial"/>
              </a:rPr>
              <a:t>noncovalently </a:t>
            </a:r>
            <a:r>
              <a:rPr sz="2800" b="1" spc="-5" dirty="0">
                <a:latin typeface="Arial"/>
                <a:cs typeface="Arial"/>
              </a:rPr>
              <a:t>inserted </a:t>
            </a:r>
            <a:r>
              <a:rPr sz="2800" dirty="0">
                <a:latin typeface="Arial"/>
                <a:cs typeface="Arial"/>
              </a:rPr>
              <a:t>in </a:t>
            </a:r>
            <a:r>
              <a:rPr sz="2800" spc="-5" dirty="0">
                <a:latin typeface="Arial"/>
                <a:cs typeface="Arial"/>
              </a:rPr>
              <a:t>the phospholipid  bilayer.</a:t>
            </a:r>
            <a:endParaRPr sz="2800">
              <a:latin typeface="Arial"/>
              <a:cs typeface="Arial"/>
            </a:endParaRPr>
          </a:p>
          <a:p>
            <a:pPr marL="25400">
              <a:lnSpc>
                <a:spcPts val="3190"/>
              </a:lnSpc>
              <a:spcBef>
                <a:spcPts val="315"/>
              </a:spcBef>
            </a:pPr>
            <a:r>
              <a:rPr sz="4200" spc="-7" baseline="5952" dirty="0">
                <a:solidFill>
                  <a:srgbClr val="D50092"/>
                </a:solidFill>
                <a:latin typeface="Webdings"/>
                <a:cs typeface="Webdings"/>
              </a:rPr>
              <a:t></a:t>
            </a:r>
            <a:r>
              <a:rPr sz="2800" spc="-5" dirty="0">
                <a:latin typeface="Arial"/>
                <a:cs typeface="Arial"/>
              </a:rPr>
              <a:t>Its function </a:t>
            </a:r>
            <a:r>
              <a:rPr sz="2800" dirty="0">
                <a:latin typeface="Arial"/>
                <a:cs typeface="Arial"/>
              </a:rPr>
              <a:t>is to </a:t>
            </a:r>
            <a:r>
              <a:rPr sz="2800" b="1" spc="-5" dirty="0">
                <a:latin typeface="Arial"/>
                <a:cs typeface="Arial"/>
              </a:rPr>
              <a:t>stabilize </a:t>
            </a:r>
            <a:r>
              <a:rPr sz="2800" spc="-5" dirty="0">
                <a:latin typeface="Arial"/>
                <a:cs typeface="Arial"/>
              </a:rPr>
              <a:t>the outer </a:t>
            </a:r>
            <a:r>
              <a:rPr sz="2800" dirty="0">
                <a:latin typeface="Arial"/>
                <a:cs typeface="Arial"/>
              </a:rPr>
              <a:t>membrane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368300">
              <a:lnSpc>
                <a:spcPts val="3190"/>
              </a:lnSpc>
            </a:pPr>
            <a:r>
              <a:rPr sz="2800" b="1" spc="-10" dirty="0">
                <a:latin typeface="Arial"/>
                <a:cs typeface="Arial"/>
              </a:rPr>
              <a:t>anchor </a:t>
            </a:r>
            <a:r>
              <a:rPr sz="2800" spc="-5" dirty="0">
                <a:latin typeface="Arial"/>
                <a:cs typeface="Arial"/>
              </a:rPr>
              <a:t>it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the peptidoglycan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layer.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529" y="231140"/>
            <a:ext cx="8636000" cy="5828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4770" marR="492759" indent="-221615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Phospholipid bilayer </a:t>
            </a:r>
            <a:r>
              <a:rPr sz="3200" b="1" dirty="0">
                <a:latin typeface="Arial"/>
                <a:cs typeface="Arial"/>
              </a:rPr>
              <a:t>with </a:t>
            </a:r>
            <a:r>
              <a:rPr sz="3200" b="1" spc="-5" dirty="0">
                <a:latin typeface="Arial"/>
                <a:cs typeface="Arial"/>
              </a:rPr>
              <a:t>structural and  enzymic proteins</a:t>
            </a:r>
            <a:endParaRPr sz="3200">
              <a:latin typeface="Arial"/>
              <a:cs typeface="Arial"/>
            </a:endParaRPr>
          </a:p>
          <a:p>
            <a:pPr marL="381000" marR="30480" indent="-342900">
              <a:lnSpc>
                <a:spcPts val="3450"/>
              </a:lnSpc>
              <a:spcBef>
                <a:spcPts val="1940"/>
              </a:spcBef>
            </a:pPr>
            <a:r>
              <a:rPr sz="4800" spc="-187" baseline="6076" dirty="0">
                <a:solidFill>
                  <a:srgbClr val="FF0000"/>
                </a:solidFill>
                <a:latin typeface="UnDotum"/>
                <a:cs typeface="UnDotum"/>
              </a:rPr>
              <a:t></a:t>
            </a:r>
            <a:r>
              <a:rPr sz="3200" spc="-125" dirty="0"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phospholipid </a:t>
            </a: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bilayer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chemically </a:t>
            </a:r>
            <a:r>
              <a:rPr sz="3200" spc="-5" dirty="0">
                <a:latin typeface="Arial"/>
                <a:cs typeface="Arial"/>
              </a:rPr>
              <a:t>distinct  from </a:t>
            </a:r>
            <a:r>
              <a:rPr sz="3200" dirty="0">
                <a:latin typeface="Arial"/>
                <a:cs typeface="Arial"/>
              </a:rPr>
              <a:t>all </a:t>
            </a:r>
            <a:r>
              <a:rPr sz="3200" spc="-5" dirty="0">
                <a:latin typeface="Arial"/>
                <a:cs typeface="Arial"/>
              </a:rPr>
              <a:t>other biological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membranes.</a:t>
            </a:r>
            <a:endParaRPr sz="3200">
              <a:latin typeface="Arial"/>
              <a:cs typeface="Arial"/>
            </a:endParaRPr>
          </a:p>
          <a:p>
            <a:pPr marL="381000" marR="79375" indent="-342900">
              <a:lnSpc>
                <a:spcPct val="89900"/>
              </a:lnSpc>
              <a:spcBef>
                <a:spcPts val="745"/>
              </a:spcBef>
            </a:pPr>
            <a:r>
              <a:rPr sz="4800" spc="-254" baseline="5208" dirty="0">
                <a:solidFill>
                  <a:srgbClr val="FF0000"/>
                </a:solidFill>
                <a:latin typeface="UnDotum"/>
                <a:cs typeface="UnDotum"/>
              </a:rPr>
              <a:t></a:t>
            </a:r>
            <a:r>
              <a:rPr sz="3200" spc="-170" dirty="0">
                <a:latin typeface="Arial"/>
                <a:cs typeface="Arial"/>
              </a:rPr>
              <a:t>It </a:t>
            </a:r>
            <a:r>
              <a:rPr sz="3200" spc="-10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bilayered structure; its </a:t>
            </a:r>
            <a:r>
              <a:rPr sz="3200" dirty="0">
                <a:latin typeface="Arial"/>
                <a:cs typeface="Arial"/>
              </a:rPr>
              <a:t>inner </a:t>
            </a:r>
            <a:r>
              <a:rPr sz="3200" spc="-5" dirty="0">
                <a:latin typeface="Arial"/>
                <a:cs typeface="Arial"/>
              </a:rPr>
              <a:t>leaflet  </a:t>
            </a:r>
            <a:r>
              <a:rPr sz="3200" dirty="0">
                <a:latin typeface="Arial"/>
                <a:cs typeface="Arial"/>
              </a:rPr>
              <a:t>resembles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composition that of </a:t>
            </a:r>
            <a:r>
              <a:rPr sz="3200" spc="-5" dirty="0">
                <a:latin typeface="Arial"/>
                <a:cs typeface="Arial"/>
              </a:rPr>
              <a:t>the cell  </a:t>
            </a:r>
            <a:r>
              <a:rPr sz="3200" spc="5" dirty="0">
                <a:latin typeface="Arial"/>
                <a:cs typeface="Arial"/>
              </a:rPr>
              <a:t>membrane </a:t>
            </a:r>
            <a:r>
              <a:rPr sz="3200" spc="-10" dirty="0">
                <a:latin typeface="Arial"/>
                <a:cs typeface="Arial"/>
              </a:rPr>
              <a:t>while </a:t>
            </a:r>
            <a:r>
              <a:rPr sz="3200" spc="-5" dirty="0">
                <a:latin typeface="Arial"/>
                <a:cs typeface="Arial"/>
              </a:rPr>
              <a:t>its </a:t>
            </a:r>
            <a:r>
              <a:rPr sz="3200" dirty="0">
                <a:latin typeface="Arial"/>
                <a:cs typeface="Arial"/>
              </a:rPr>
              <a:t>outer </a:t>
            </a:r>
            <a:r>
              <a:rPr sz="3200" spc="-5" dirty="0">
                <a:latin typeface="Arial"/>
                <a:cs typeface="Arial"/>
              </a:rPr>
              <a:t>leaflet contains </a:t>
            </a:r>
            <a:r>
              <a:rPr sz="3200" dirty="0">
                <a:latin typeface="Arial"/>
                <a:cs typeface="Arial"/>
              </a:rPr>
              <a:t>a  </a:t>
            </a:r>
            <a:r>
              <a:rPr sz="3200" spc="-5" dirty="0">
                <a:latin typeface="Arial"/>
                <a:cs typeface="Arial"/>
              </a:rPr>
              <a:t>distinctive </a:t>
            </a:r>
            <a:r>
              <a:rPr sz="3200" dirty="0">
                <a:latin typeface="Arial"/>
                <a:cs typeface="Arial"/>
              </a:rPr>
              <a:t>component, a </a:t>
            </a:r>
            <a:r>
              <a:rPr sz="3200" b="1" spc="-5" dirty="0">
                <a:solidFill>
                  <a:srgbClr val="7F0000"/>
                </a:solidFill>
                <a:latin typeface="Arial"/>
                <a:cs typeface="Arial"/>
              </a:rPr>
              <a:t>lipopolysaccharide  </a:t>
            </a:r>
            <a:r>
              <a:rPr sz="3200" b="1" dirty="0">
                <a:solidFill>
                  <a:srgbClr val="7F0000"/>
                </a:solidFill>
                <a:latin typeface="Arial"/>
                <a:cs typeface="Arial"/>
              </a:rPr>
              <a:t>(LPS)</a:t>
            </a: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381000" marR="827405" indent="-342900">
              <a:lnSpc>
                <a:spcPct val="90000"/>
              </a:lnSpc>
              <a:spcBef>
                <a:spcPts val="795"/>
              </a:spcBef>
            </a:pPr>
            <a:r>
              <a:rPr sz="4800" spc="-187" baseline="5208" dirty="0">
                <a:solidFill>
                  <a:srgbClr val="FF0000"/>
                </a:solidFill>
                <a:latin typeface="UnDotum"/>
                <a:cs typeface="UnDotum"/>
              </a:rPr>
              <a:t></a:t>
            </a:r>
            <a:r>
              <a:rPr sz="3200" spc="-12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phospholipid </a:t>
            </a:r>
            <a:r>
              <a:rPr sz="3200" spc="-5" dirty="0">
                <a:latin typeface="Arial"/>
                <a:cs typeface="Arial"/>
              </a:rPr>
              <a:t>bilayer </a:t>
            </a:r>
            <a:r>
              <a:rPr sz="3200" dirty="0">
                <a:latin typeface="Arial"/>
                <a:cs typeface="Arial"/>
              </a:rPr>
              <a:t>has special  channels, </a:t>
            </a:r>
            <a:r>
              <a:rPr sz="3200" spc="-5" dirty="0">
                <a:latin typeface="Arial"/>
                <a:cs typeface="Arial"/>
              </a:rPr>
              <a:t>consisting </a:t>
            </a:r>
            <a:r>
              <a:rPr sz="3200" dirty="0">
                <a:latin typeface="Arial"/>
                <a:cs typeface="Arial"/>
              </a:rPr>
              <a:t>of protein molecules  </a:t>
            </a:r>
            <a:r>
              <a:rPr sz="3200" spc="-5" dirty="0">
                <a:latin typeface="Arial"/>
                <a:cs typeface="Arial"/>
              </a:rPr>
              <a:t>called</a:t>
            </a:r>
            <a:r>
              <a:rPr sz="3200" spc="15" dirty="0"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7F0000"/>
                </a:solidFill>
                <a:latin typeface="Arial"/>
                <a:cs typeface="Arial"/>
              </a:rPr>
              <a:t>porins.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130" y="483870"/>
            <a:ext cx="7950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Function of Phospholipid</a:t>
            </a:r>
            <a:r>
              <a:rPr spc="-10" dirty="0"/>
              <a:t> </a:t>
            </a:r>
            <a:r>
              <a:rPr spc="-5" dirty="0"/>
              <a:t>bilayer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7500" y="1258570"/>
            <a:ext cx="8616950" cy="52336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67030" marR="17780" indent="-341630" algn="just">
              <a:lnSpc>
                <a:spcPts val="3020"/>
              </a:lnSpc>
              <a:spcBef>
                <a:spcPts val="480"/>
              </a:spcBef>
              <a:buClr>
                <a:srgbClr val="0099FF"/>
              </a:buClr>
              <a:buFont typeface="UnDotum"/>
              <a:buChar char=""/>
              <a:tabLst>
                <a:tab pos="367030" algn="l"/>
              </a:tabLst>
            </a:pPr>
            <a:r>
              <a:rPr sz="2800" spc="-5" dirty="0">
                <a:latin typeface="Arial"/>
                <a:cs typeface="Arial"/>
              </a:rPr>
              <a:t>Excluding hydrophobic molecules and protecting the  cell </a:t>
            </a:r>
            <a:r>
              <a:rPr sz="2800" dirty="0">
                <a:latin typeface="Arial"/>
                <a:cs typeface="Arial"/>
              </a:rPr>
              <a:t>(in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case </a:t>
            </a:r>
            <a:r>
              <a:rPr sz="2800" spc="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enteric </a:t>
            </a:r>
            <a:r>
              <a:rPr sz="2800" spc="-5" dirty="0">
                <a:latin typeface="Arial"/>
                <a:cs typeface="Arial"/>
              </a:rPr>
              <a:t>bacteria) from </a:t>
            </a:r>
            <a:r>
              <a:rPr sz="2800" spc="5" dirty="0">
                <a:latin typeface="Arial"/>
                <a:cs typeface="Arial"/>
              </a:rPr>
              <a:t>dele</a:t>
            </a:r>
            <a:r>
              <a:rPr sz="2800" spc="5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800" spc="5" dirty="0">
                <a:latin typeface="Arial"/>
                <a:cs typeface="Arial"/>
              </a:rPr>
              <a:t>erious  </a:t>
            </a:r>
            <a:r>
              <a:rPr sz="2800" spc="-5" dirty="0">
                <a:latin typeface="Arial"/>
                <a:cs typeface="Arial"/>
              </a:rPr>
              <a:t>substances </a:t>
            </a:r>
            <a:r>
              <a:rPr sz="2800" dirty="0">
                <a:latin typeface="Arial"/>
                <a:cs typeface="Arial"/>
              </a:rPr>
              <a:t>such </a:t>
            </a:r>
            <a:r>
              <a:rPr sz="2800" spc="-5" dirty="0">
                <a:latin typeface="Arial"/>
                <a:cs typeface="Arial"/>
              </a:rPr>
              <a:t>as bile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salts.</a:t>
            </a:r>
            <a:endParaRPr sz="2800">
              <a:latin typeface="Arial"/>
              <a:cs typeface="Arial"/>
            </a:endParaRPr>
          </a:p>
          <a:p>
            <a:pPr marL="367030" marR="61594" indent="-341630">
              <a:lnSpc>
                <a:spcPct val="89900"/>
              </a:lnSpc>
              <a:spcBef>
                <a:spcPts val="660"/>
              </a:spcBef>
              <a:buClr>
                <a:srgbClr val="0099FF"/>
              </a:buClr>
              <a:buFont typeface="UnDotum"/>
              <a:buChar char=""/>
              <a:tabLst>
                <a:tab pos="366395" algn="l"/>
                <a:tab pos="367030" algn="l"/>
              </a:tabLst>
            </a:pPr>
            <a:r>
              <a:rPr sz="2800" dirty="0">
                <a:latin typeface="Arial"/>
                <a:cs typeface="Arial"/>
              </a:rPr>
              <a:t>Because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its </a:t>
            </a:r>
            <a:r>
              <a:rPr sz="2800" spc="-5" dirty="0">
                <a:latin typeface="Arial"/>
                <a:cs typeface="Arial"/>
              </a:rPr>
              <a:t>lipid nature, the outer </a:t>
            </a:r>
            <a:r>
              <a:rPr sz="2800" dirty="0">
                <a:latin typeface="Arial"/>
                <a:cs typeface="Arial"/>
              </a:rPr>
              <a:t>membrane  </a:t>
            </a:r>
            <a:r>
              <a:rPr sz="2800" spc="-10" dirty="0">
                <a:latin typeface="Arial"/>
                <a:cs typeface="Arial"/>
              </a:rPr>
              <a:t>would </a:t>
            </a:r>
            <a:r>
              <a:rPr sz="2800" spc="-5" dirty="0">
                <a:latin typeface="Arial"/>
                <a:cs typeface="Arial"/>
              </a:rPr>
              <a:t>be expected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exclude hydrophilic molecules  as </a:t>
            </a:r>
            <a:r>
              <a:rPr sz="2800" spc="-10" dirty="0">
                <a:latin typeface="Arial"/>
                <a:cs typeface="Arial"/>
              </a:rPr>
              <a:t>well. However,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b="1" spc="-5" dirty="0">
                <a:latin typeface="Arial"/>
                <a:cs typeface="Arial"/>
              </a:rPr>
              <a:t>porins </a:t>
            </a:r>
            <a:r>
              <a:rPr sz="2800" dirty="0">
                <a:latin typeface="Arial"/>
                <a:cs typeface="Arial"/>
              </a:rPr>
              <a:t>permit </a:t>
            </a:r>
            <a:r>
              <a:rPr sz="2800" spc="-5" dirty="0">
                <a:latin typeface="Arial"/>
                <a:cs typeface="Arial"/>
              </a:rPr>
              <a:t>the passive  diffusion of low-molecular-weight hydrophilic  compounds like </a:t>
            </a:r>
            <a:r>
              <a:rPr sz="2800" dirty="0">
                <a:latin typeface="Arial"/>
                <a:cs typeface="Arial"/>
              </a:rPr>
              <a:t>sugars, amino </a:t>
            </a:r>
            <a:r>
              <a:rPr sz="2800" spc="-5" dirty="0">
                <a:latin typeface="Arial"/>
                <a:cs typeface="Arial"/>
              </a:rPr>
              <a:t>acids, and certain  ions.</a:t>
            </a:r>
            <a:endParaRPr sz="2800">
              <a:latin typeface="Arial"/>
              <a:cs typeface="Arial"/>
            </a:endParaRPr>
          </a:p>
          <a:p>
            <a:pPr marL="367030" marR="71755" indent="-341630">
              <a:lnSpc>
                <a:spcPts val="3020"/>
              </a:lnSpc>
              <a:spcBef>
                <a:spcPts val="740"/>
              </a:spcBef>
              <a:buClr>
                <a:srgbClr val="0099FF"/>
              </a:buClr>
              <a:buFont typeface="UnDotum"/>
              <a:buChar char=""/>
              <a:tabLst>
                <a:tab pos="366395" algn="l"/>
                <a:tab pos="367030" algn="l"/>
              </a:tabLst>
            </a:pPr>
            <a:r>
              <a:rPr sz="2800" spc="-5" dirty="0">
                <a:latin typeface="Arial"/>
                <a:cs typeface="Arial"/>
              </a:rPr>
              <a:t>Large antibiotic molecules penetrate the outer  </a:t>
            </a:r>
            <a:r>
              <a:rPr sz="2800" dirty="0">
                <a:latin typeface="Arial"/>
                <a:cs typeface="Arial"/>
              </a:rPr>
              <a:t>membrane </a:t>
            </a:r>
            <a:r>
              <a:rPr sz="2800" spc="-5" dirty="0">
                <a:latin typeface="Arial"/>
                <a:cs typeface="Arial"/>
              </a:rPr>
              <a:t>relatively slowly, which accounts for the  </a:t>
            </a:r>
            <a:r>
              <a:rPr sz="2800" dirty="0">
                <a:latin typeface="Arial"/>
                <a:cs typeface="Arial"/>
              </a:rPr>
              <a:t>relatively </a:t>
            </a:r>
            <a:r>
              <a:rPr sz="2800" spc="-5" dirty="0">
                <a:latin typeface="Arial"/>
                <a:cs typeface="Arial"/>
              </a:rPr>
              <a:t>high antibiotic resistance of </a:t>
            </a:r>
            <a:r>
              <a:rPr sz="2800" dirty="0">
                <a:latin typeface="Arial"/>
                <a:cs typeface="Arial"/>
              </a:rPr>
              <a:t>gram-negative  </a:t>
            </a:r>
            <a:r>
              <a:rPr sz="2800" spc="-5" dirty="0">
                <a:latin typeface="Arial"/>
                <a:cs typeface="Arial"/>
              </a:rPr>
              <a:t>bacteria.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20">
                  <a:moveTo>
                    <a:pt x="9146540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57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2489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3733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4978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62229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74676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8724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99694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112141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124586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137159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90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149606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16205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7449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86944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99516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21196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22440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23685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249427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261874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27432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28676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29921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311785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32423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33667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34912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36156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37401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38658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39903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41148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42392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43637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44894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46139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47383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48628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498855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51130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52374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53619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548767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561212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57365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58610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59855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611123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62357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6360159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20">
                  <a:moveTo>
                    <a:pt x="9146540" y="0"/>
                  </a:moveTo>
                  <a:lnTo>
                    <a:pt x="0" y="0"/>
                  </a:lnTo>
                  <a:lnTo>
                    <a:pt x="0" y="12446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44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66090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6733539"/>
              <a:ext cx="9144000" cy="124460"/>
            </a:xfrm>
            <a:custGeom>
              <a:avLst/>
              <a:gdLst/>
              <a:ahLst/>
              <a:cxnLst/>
              <a:rect l="l" t="t" r="r" b="b"/>
              <a:pathLst>
                <a:path w="9144000" h="124459">
                  <a:moveTo>
                    <a:pt x="0" y="1244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124459"/>
                  </a:lnTo>
                  <a:lnTo>
                    <a:pt x="0" y="124459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1459" y="835660"/>
              <a:ext cx="5831840" cy="3816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1624330" y="149859"/>
            <a:ext cx="43795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Lipopolysaccharide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(LPS)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63220" y="294640"/>
            <a:ext cx="8695055" cy="6207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5175" marR="14732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LPS, which is extremely  toxic to animals,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has  been called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endotoxin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gram-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negative bacteria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because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  <a:p>
            <a:pPr marL="5845175" marR="508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firmly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bound to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cell  surface and is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released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only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when the cells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are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lysed.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When LPS is split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into lipid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and  polysaccharide, all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of the  toxicity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 associated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former.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Arial"/>
              <a:cs typeface="Arial"/>
            </a:endParaRPr>
          </a:p>
          <a:p>
            <a:pPr marL="12700" marR="19050">
              <a:lnSpc>
                <a:spcPct val="100000"/>
              </a:lnSpc>
              <a:tabLst>
                <a:tab pos="275209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LPS,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endotoxin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gram-negative bacteria, consists of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lipid  </a:t>
            </a:r>
            <a:r>
              <a:rPr sz="2800" b="1" spc="-1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core </a:t>
            </a:r>
            <a:r>
              <a:rPr sz="2800" b="1" spc="-10" dirty="0">
                <a:solidFill>
                  <a:srgbClr val="FFFF00"/>
                </a:solidFill>
                <a:latin typeface="Arial"/>
                <a:cs typeface="Arial"/>
              </a:rPr>
              <a:t>polysaccharide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a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terminal series of  repeat 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units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lipid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component is embedded in the outer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leaflet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membrane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anchoring the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LPS.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332740"/>
            <a:ext cx="4464050" cy="3454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7309" y="2710179"/>
            <a:ext cx="3599180" cy="2381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7059" y="4399279"/>
            <a:ext cx="7545705" cy="1254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spc="-5" dirty="0">
                <a:latin typeface="Times New Roman"/>
                <a:cs typeface="Times New Roman"/>
              </a:rPr>
              <a:t>Streptococcus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pneumoniae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400" b="1" spc="5" dirty="0">
                <a:latin typeface="Times New Roman"/>
                <a:cs typeface="Times New Roman"/>
              </a:rPr>
              <a:t>m</a:t>
            </a:r>
            <a:r>
              <a:rPr sz="2400" b="1" dirty="0">
                <a:latin typeface="Times New Roman"/>
                <a:cs typeface="Times New Roman"/>
              </a:rPr>
              <a:t>e</a:t>
            </a:r>
            <a:r>
              <a:rPr sz="2400" b="1" spc="-10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i</a:t>
            </a:r>
            <a:r>
              <a:rPr sz="2400" b="1" spc="-10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gococ</a:t>
            </a:r>
            <a:r>
              <a:rPr sz="2400" b="1" spc="-5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us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858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858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231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841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2463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30860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4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4317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494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5549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6172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6794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7404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8026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864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9258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98806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0502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11124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1734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23571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2966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3588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4211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4820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15443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6065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6675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7297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7919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8529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9151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9773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20383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1005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1615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2237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228599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24091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24714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25323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2594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26568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27178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2780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28422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290321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29654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30276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30886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3150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32131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32740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33362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33985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34594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35217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3583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36449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37071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37693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38303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38925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3954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40157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40779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4140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42011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42633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43256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43865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44488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45110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45720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46342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46964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47574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48196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4880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49428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50050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50660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51282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51904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52514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53136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53759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54368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54991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55613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56222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568451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58077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5869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59321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59931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60553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61175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61785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6240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63030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63639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6426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64884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65493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6611620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40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67348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797039"/>
              <a:ext cx="9144000" cy="60960"/>
            </a:xfrm>
            <a:custGeom>
              <a:avLst/>
              <a:gdLst/>
              <a:ahLst/>
              <a:cxnLst/>
              <a:rect l="l" t="t" r="r" b="b"/>
              <a:pathLst>
                <a:path w="9144000" h="60959">
                  <a:moveTo>
                    <a:pt x="0" y="609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60959"/>
                  </a:lnTo>
                  <a:lnTo>
                    <a:pt x="0" y="60959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/>
          <p:nvPr/>
        </p:nvSpPr>
        <p:spPr>
          <a:xfrm>
            <a:off x="1979929" y="189229"/>
            <a:ext cx="6087110" cy="3854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77469" y="4183379"/>
            <a:ext cx="871283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(1)Lipid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consists of phosphorylated glucosamine disaccharide  units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which are attached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number of long-chain fatty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acids.</a:t>
            </a:r>
            <a:endParaRPr sz="2400">
              <a:latin typeface="Arial"/>
              <a:cs typeface="Arial"/>
            </a:endParaRPr>
          </a:p>
          <a:p>
            <a:pPr marL="12700" marR="220979" indent="341630">
              <a:lnSpc>
                <a:spcPct val="100000"/>
              </a:lnSpc>
              <a:tabLst>
                <a:tab pos="7616190" algn="l"/>
              </a:tabLst>
            </a:pPr>
            <a:r>
              <a:rPr sz="2400" b="1" spc="-5" dirty="0">
                <a:solidFill>
                  <a:srgbClr val="00FF00"/>
                </a:solidFill>
                <a:latin typeface="Arial"/>
                <a:cs typeface="Arial"/>
              </a:rPr>
              <a:t>Lipid </a:t>
            </a:r>
            <a:r>
              <a:rPr sz="2400" b="1" dirty="0">
                <a:solidFill>
                  <a:srgbClr val="00FF00"/>
                </a:solidFill>
                <a:latin typeface="Arial"/>
                <a:cs typeface="Arial"/>
              </a:rPr>
              <a:t>A is </a:t>
            </a:r>
            <a:r>
              <a:rPr sz="2400" b="1" spc="-5" dirty="0">
                <a:solidFill>
                  <a:srgbClr val="00FF00"/>
                </a:solidFill>
                <a:latin typeface="Arial"/>
                <a:cs typeface="Arial"/>
              </a:rPr>
              <a:t>the core structure of </a:t>
            </a:r>
            <a:r>
              <a:rPr sz="2400" b="1" spc="-10" dirty="0">
                <a:solidFill>
                  <a:srgbClr val="00FF00"/>
                </a:solidFill>
                <a:latin typeface="Arial"/>
                <a:cs typeface="Arial"/>
              </a:rPr>
              <a:t>LPS.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structure 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and 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spc="2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spc="2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spc="1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s 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f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li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d A</a:t>
            </a:r>
            <a:r>
              <a:rPr sz="2400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are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spc="2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il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r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n 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nea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l	Gr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spc="2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-  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negative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bacteria. So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pathophysio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ogic effects of LPS  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(endotoxin)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are similar regardless of their bacterial</a:t>
            </a:r>
            <a:r>
              <a:rPr sz="2400" spc="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origin.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60540"/>
            <a:chOff x="-1270" y="0"/>
            <a:chExt cx="9146540" cy="686054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858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858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231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841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2463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30860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4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4317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494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5549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6172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6794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7404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8026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864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9258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98806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0502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11124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1734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23571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2966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3588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4211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4820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15443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6065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6675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7297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7919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8529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9151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9773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20383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1005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1615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2237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228599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24091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24714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25323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2594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26568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27178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2780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28422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290321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29654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30276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30886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3150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32131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32740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33362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33985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34594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35217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3583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36449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37071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37693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38303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38925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3954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40157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40779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4140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42011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42633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43256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43865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44488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45110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45720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46342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46964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47574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48196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4880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49428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50050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50660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51282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51904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52514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53136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53759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54368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54991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55613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56222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568451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58077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5869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59321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59931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60553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61175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61785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6240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63030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63639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6426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64884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65493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6611620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40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67348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797039"/>
              <a:ext cx="9144000" cy="60960"/>
            </a:xfrm>
            <a:custGeom>
              <a:avLst/>
              <a:gdLst/>
              <a:ahLst/>
              <a:cxnLst/>
              <a:rect l="l" t="t" r="r" b="b"/>
              <a:pathLst>
                <a:path w="9144000" h="60959">
                  <a:moveTo>
                    <a:pt x="0" y="609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60959"/>
                  </a:lnTo>
                  <a:lnTo>
                    <a:pt x="0" y="60959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256540" y="5334000"/>
            <a:ext cx="82073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4510" marR="5080" indent="-511809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(2)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polysaccharide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core </a:t>
            </a:r>
            <a:r>
              <a:rPr sz="2400" b="1" dirty="0">
                <a:solidFill>
                  <a:srgbClr val="00FF00"/>
                </a:solidFill>
                <a:latin typeface="Arial"/>
                <a:cs typeface="Arial"/>
              </a:rPr>
              <a:t>is </a:t>
            </a:r>
            <a:r>
              <a:rPr sz="2400" b="1" spc="-5" dirty="0">
                <a:solidFill>
                  <a:srgbClr val="00FF00"/>
                </a:solidFill>
                <a:latin typeface="Arial"/>
                <a:cs typeface="Arial"/>
              </a:rPr>
              <a:t>similar </a:t>
            </a:r>
            <a:r>
              <a:rPr sz="2400" b="1" spc="5" dirty="0">
                <a:solidFill>
                  <a:srgbClr val="00FF00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00FF00"/>
                </a:solidFill>
                <a:latin typeface="Arial"/>
                <a:cs typeface="Arial"/>
              </a:rPr>
              <a:t>all gram-negative  </a:t>
            </a:r>
            <a:r>
              <a:rPr sz="2400" b="1" spc="-10" dirty="0">
                <a:solidFill>
                  <a:srgbClr val="00FF00"/>
                </a:solidFill>
                <a:latin typeface="Arial"/>
                <a:cs typeface="Arial"/>
              </a:rPr>
              <a:t>species </a:t>
            </a:r>
            <a:r>
              <a:rPr sz="2400" b="1" spc="-5" dirty="0">
                <a:solidFill>
                  <a:srgbClr val="00FF00"/>
                </a:solidFill>
                <a:latin typeface="Arial"/>
                <a:cs typeface="Arial"/>
              </a:rPr>
              <a:t>that have LPS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includes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two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characteristic  sugars,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ketodeoxyoctanoic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acid (KDO)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heptose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042669" y="332740"/>
            <a:ext cx="7200900" cy="4715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20">
                  <a:moveTo>
                    <a:pt x="9146540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57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2489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3733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4978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622299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19">
                  <a:moveTo>
                    <a:pt x="9146540" y="0"/>
                  </a:moveTo>
                  <a:lnTo>
                    <a:pt x="0" y="0"/>
                  </a:lnTo>
                  <a:lnTo>
                    <a:pt x="0" y="12446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44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8724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99694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112141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124586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137159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90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149606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16205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17449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86944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99516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21196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22440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23685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249427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261874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27432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28676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29921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311785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32423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33667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34912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36156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37401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38658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39903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41148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42392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43637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44894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46139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47383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48628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498855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51130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52374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53619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548767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561212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57365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58610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59855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611123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62357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63601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64846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66090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6733539"/>
              <a:ext cx="9144000" cy="124460"/>
            </a:xfrm>
            <a:custGeom>
              <a:avLst/>
              <a:gdLst/>
              <a:ahLst/>
              <a:cxnLst/>
              <a:rect l="l" t="t" r="r" b="b"/>
              <a:pathLst>
                <a:path w="9144000" h="124459">
                  <a:moveTo>
                    <a:pt x="0" y="1244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124459"/>
                  </a:lnTo>
                  <a:lnTo>
                    <a:pt x="0" y="124459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64029" y="189229"/>
              <a:ext cx="6087110" cy="38544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327659" y="4244340"/>
            <a:ext cx="862647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(3)Each species, however, contains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unique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repeat</a:t>
            </a:r>
            <a:r>
              <a:rPr sz="2400" b="1" spc="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unit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4330" marR="508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repeat units are usually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linear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trisaccharides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branched  tetra- or pentasaccharides.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repeat unit is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referred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as  the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antigen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4330" marR="29337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hydrophilic carbohydrate chains of the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antigen cover  the bacterial surface and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exclude hydrophobic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compounds.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</a:t>
            </a:r>
            <a:r>
              <a:rPr spc="-10" dirty="0"/>
              <a:t>n</a:t>
            </a:r>
            <a:r>
              <a:rPr dirty="0"/>
              <a:t>c</a:t>
            </a:r>
            <a:r>
              <a:rPr spc="5" dirty="0"/>
              <a:t>t</a:t>
            </a:r>
            <a:r>
              <a:rPr spc="-5" dirty="0"/>
              <a:t>ion</a:t>
            </a:r>
          </a:p>
        </p:txBody>
      </p:sp>
      <p:sp>
        <p:nvSpPr>
          <p:cNvPr id="3" name="object 3"/>
          <p:cNvSpPr/>
          <p:nvPr/>
        </p:nvSpPr>
        <p:spPr>
          <a:xfrm>
            <a:off x="560069" y="1123950"/>
            <a:ext cx="389889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0069" y="2688589"/>
            <a:ext cx="389889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0069" y="3764279"/>
            <a:ext cx="389889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0069" y="4353559"/>
            <a:ext cx="389889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0069" y="5916929"/>
            <a:ext cx="389889" cy="292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90269" y="1013459"/>
            <a:ext cx="7632700" cy="5307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785" indent="4699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00CC"/>
                </a:solidFill>
                <a:latin typeface="Arial"/>
                <a:cs typeface="Arial"/>
              </a:rPr>
              <a:t>Giving osmotic </a:t>
            </a: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protection</a:t>
            </a:r>
            <a:r>
              <a:rPr sz="3200" dirty="0">
                <a:latin typeface="Arial"/>
                <a:cs typeface="Arial"/>
              </a:rPr>
              <a:t>.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egrity  of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cell </a:t>
            </a:r>
            <a:r>
              <a:rPr sz="3200" spc="-10" dirty="0">
                <a:latin typeface="Arial"/>
                <a:cs typeface="Arial"/>
              </a:rPr>
              <a:t>wall is </a:t>
            </a:r>
            <a:r>
              <a:rPr sz="3200" spc="-5" dirty="0">
                <a:latin typeface="Arial"/>
                <a:cs typeface="Arial"/>
              </a:rPr>
              <a:t>essential to the viability 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bacterium.</a:t>
            </a:r>
            <a:endParaRPr sz="3200">
              <a:latin typeface="Arial"/>
              <a:cs typeface="Arial"/>
            </a:endParaRPr>
          </a:p>
          <a:p>
            <a:pPr marL="12700" marR="73660" indent="46990">
              <a:lnSpc>
                <a:spcPct val="100000"/>
              </a:lnSpc>
              <a:spcBef>
                <a:spcPts val="800"/>
              </a:spcBef>
            </a:pPr>
            <a:r>
              <a:rPr sz="3200" b="1" spc="-5" dirty="0">
                <a:solidFill>
                  <a:srgbClr val="0000CC"/>
                </a:solidFill>
                <a:latin typeface="Arial"/>
                <a:cs typeface="Arial"/>
              </a:rPr>
              <a:t>Maintaining </a:t>
            </a: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the </a:t>
            </a:r>
            <a:r>
              <a:rPr sz="3200" b="1" spc="-5" dirty="0">
                <a:solidFill>
                  <a:srgbClr val="0000CC"/>
                </a:solidFill>
                <a:latin typeface="Arial"/>
                <a:cs typeface="Arial"/>
              </a:rPr>
              <a:t>characteristic </a:t>
            </a: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shape </a:t>
            </a:r>
            <a:r>
              <a:rPr sz="3200" dirty="0">
                <a:latin typeface="Arial"/>
                <a:cs typeface="Arial"/>
              </a:rPr>
              <a:t>of 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bacterium.</a:t>
            </a:r>
            <a:endParaRPr sz="3200">
              <a:latin typeface="Arial"/>
              <a:cs typeface="Arial"/>
            </a:endParaRPr>
          </a:p>
          <a:p>
            <a:pPr marL="59690" marR="5080">
              <a:lnSpc>
                <a:spcPts val="4640"/>
              </a:lnSpc>
              <a:spcBef>
                <a:spcPts val="275"/>
              </a:spcBef>
            </a:pPr>
            <a:r>
              <a:rPr sz="3200" spc="-5" dirty="0">
                <a:latin typeface="Arial"/>
                <a:cs typeface="Arial"/>
              </a:rPr>
              <a:t>Playing an </a:t>
            </a:r>
            <a:r>
              <a:rPr sz="3200" dirty="0">
                <a:latin typeface="Arial"/>
                <a:cs typeface="Arial"/>
              </a:rPr>
              <a:t>important part </a:t>
            </a:r>
            <a:r>
              <a:rPr sz="3200" b="1" spc="-5" dirty="0">
                <a:solidFill>
                  <a:srgbClr val="0000CC"/>
                </a:solidFill>
                <a:latin typeface="Arial"/>
                <a:cs typeface="Arial"/>
              </a:rPr>
              <a:t>in cell </a:t>
            </a: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division</a:t>
            </a:r>
            <a:r>
              <a:rPr sz="3200" dirty="0">
                <a:latin typeface="Arial"/>
                <a:cs typeface="Arial"/>
              </a:rPr>
              <a:t>.  </a:t>
            </a:r>
            <a:r>
              <a:rPr sz="3200" spc="-5" dirty="0">
                <a:latin typeface="Arial"/>
                <a:cs typeface="Arial"/>
              </a:rPr>
              <a:t>Various layers of the wall </a:t>
            </a:r>
            <a:r>
              <a:rPr sz="3200" dirty="0">
                <a:latin typeface="Arial"/>
                <a:cs typeface="Arial"/>
              </a:rPr>
              <a:t>are </a:t>
            </a:r>
            <a:r>
              <a:rPr sz="3200" spc="-5" dirty="0">
                <a:latin typeface="Arial"/>
                <a:cs typeface="Arial"/>
              </a:rPr>
              <a:t>the sites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550"/>
              </a:lnSpc>
            </a:pPr>
            <a:r>
              <a:rPr sz="3200" b="1" spc="-5" dirty="0">
                <a:solidFill>
                  <a:srgbClr val="0000CC"/>
                </a:solidFill>
                <a:latin typeface="Arial"/>
                <a:cs typeface="Arial"/>
              </a:rPr>
              <a:t>major antigenic determinants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cell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surface.</a:t>
            </a:r>
            <a:endParaRPr sz="320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Arial"/>
                <a:cs typeface="Arial"/>
              </a:rPr>
              <a:t>Bearing </a:t>
            </a:r>
            <a:r>
              <a:rPr sz="3200" spc="5" dirty="0">
                <a:latin typeface="Arial"/>
                <a:cs typeface="Arial"/>
              </a:rPr>
              <a:t>some </a:t>
            </a:r>
            <a:r>
              <a:rPr sz="3200" b="1" spc="-5" dirty="0">
                <a:solidFill>
                  <a:srgbClr val="0000CC"/>
                </a:solidFill>
                <a:latin typeface="Arial"/>
                <a:cs typeface="Arial"/>
              </a:rPr>
              <a:t>toxic</a:t>
            </a:r>
            <a:r>
              <a:rPr sz="3200" b="1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components</a:t>
            </a:r>
            <a:r>
              <a:rPr sz="320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469" y="34290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00CC"/>
                </a:solidFill>
                <a:latin typeface="Arial"/>
                <a:cs typeface="Arial"/>
              </a:rPr>
              <a:t>Cell</a:t>
            </a:r>
            <a:r>
              <a:rPr sz="2400" b="1" i="1" spc="-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00CC"/>
                </a:solidFill>
                <a:latin typeface="Arial"/>
                <a:cs typeface="Arial"/>
              </a:rPr>
              <a:t>wall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476250"/>
            <a:ext cx="2411730" cy="0"/>
          </a:xfrm>
          <a:custGeom>
            <a:avLst/>
            <a:gdLst/>
            <a:ahLst/>
            <a:cxnLst/>
            <a:rect l="l" t="t" r="r" b="b"/>
            <a:pathLst>
              <a:path w="2411730">
                <a:moveTo>
                  <a:pt x="0" y="0"/>
                </a:moveTo>
                <a:lnTo>
                  <a:pt x="2411730" y="0"/>
                </a:lnTo>
              </a:path>
            </a:pathLst>
          </a:custGeom>
          <a:ln w="413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20">
                  <a:moveTo>
                    <a:pt x="9146540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57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2489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3733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4978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62229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74676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8724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99694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112141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124586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137159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90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149606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16205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7449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86944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99516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21196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22440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23685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249427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261874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27432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28676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29921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311785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32423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33667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34912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36156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37401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38658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39903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41148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42392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43637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44894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46139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47383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48628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498855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51130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52374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53619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548767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561212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57365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58610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59855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611123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62357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6360159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20">
                  <a:moveTo>
                    <a:pt x="9146540" y="0"/>
                  </a:moveTo>
                  <a:lnTo>
                    <a:pt x="0" y="0"/>
                  </a:lnTo>
                  <a:lnTo>
                    <a:pt x="0" y="12446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44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66090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6733539"/>
              <a:ext cx="9144000" cy="124460"/>
            </a:xfrm>
            <a:custGeom>
              <a:avLst/>
              <a:gdLst/>
              <a:ahLst/>
              <a:cxnLst/>
              <a:rect l="l" t="t" r="r" b="b"/>
              <a:pathLst>
                <a:path w="9144000" h="124459">
                  <a:moveTo>
                    <a:pt x="0" y="1244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124459"/>
                  </a:lnTo>
                  <a:lnTo>
                    <a:pt x="0" y="124459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0"/>
              <a:ext cx="9144000" cy="62166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2413000" y="6271259"/>
            <a:ext cx="5601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Playing an important part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division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8220" y="619759"/>
            <a:ext cx="4817109" cy="3346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7659" y="4110990"/>
            <a:ext cx="846518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Caption: </a:t>
            </a:r>
            <a:r>
              <a:rPr sz="2400" spc="-5" dirty="0">
                <a:latin typeface="Arial"/>
                <a:cs typeface="Arial"/>
              </a:rPr>
              <a:t>Bacterial capsules. Light micrograph of </a:t>
            </a:r>
            <a:r>
              <a:rPr sz="2400" spc="-10" dirty="0">
                <a:latin typeface="Arial"/>
                <a:cs typeface="Arial"/>
              </a:rPr>
              <a:t>unidentified  </a:t>
            </a:r>
            <a:r>
              <a:rPr sz="2400" spc="-5" dirty="0">
                <a:latin typeface="Arial"/>
                <a:cs typeface="Arial"/>
              </a:rPr>
              <a:t>bacteria (blue) encased in capsules (pink). Each capsule </a:t>
            </a:r>
            <a:r>
              <a:rPr sz="2400" dirty="0">
                <a:latin typeface="Arial"/>
                <a:cs typeface="Arial"/>
              </a:rPr>
              <a:t>or  slime </a:t>
            </a:r>
            <a:r>
              <a:rPr sz="2400" spc="-5" dirty="0">
                <a:latin typeface="Arial"/>
                <a:cs typeface="Arial"/>
              </a:rPr>
              <a:t>layer (glycocalyx) is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thick layer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of slimy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material  secreted by the bacteria onto their surfaces. </a:t>
            </a:r>
            <a:r>
              <a:rPr sz="2400" spc="-5" dirty="0">
                <a:latin typeface="Arial"/>
                <a:cs typeface="Arial"/>
              </a:rPr>
              <a:t>They can </a:t>
            </a:r>
            <a:r>
              <a:rPr sz="2400" spc="-10" dirty="0">
                <a:latin typeface="Arial"/>
                <a:cs typeface="Arial"/>
              </a:rPr>
              <a:t>help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bacteria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attach onto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host cells they are infecting. They  </a:t>
            </a:r>
            <a:r>
              <a:rPr sz="2400" spc="5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also serve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protect the bacteria from </a:t>
            </a:r>
            <a:r>
              <a:rPr sz="2400" dirty="0">
                <a:latin typeface="Arial"/>
                <a:cs typeface="Arial"/>
              </a:rPr>
              <a:t>immune </a:t>
            </a:r>
            <a:r>
              <a:rPr sz="2400" spc="-5" dirty="0">
                <a:latin typeface="Arial"/>
                <a:cs typeface="Arial"/>
              </a:rPr>
              <a:t>cells such  as phagocytes. Phase contrast. Magnification: </a:t>
            </a:r>
            <a:r>
              <a:rPr sz="2400" spc="-10" dirty="0">
                <a:latin typeface="Arial"/>
                <a:cs typeface="Arial"/>
              </a:rPr>
              <a:t>x1000 </a:t>
            </a:r>
            <a:r>
              <a:rPr sz="2400" spc="-5" dirty="0">
                <a:latin typeface="Arial"/>
                <a:cs typeface="Arial"/>
              </a:rPr>
              <a:t>at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35mm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469" y="34290"/>
            <a:ext cx="1209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400" b="1" i="1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i="1" spc="-10" dirty="0">
                <a:solidFill>
                  <a:srgbClr val="0000CC"/>
                </a:solidFill>
                <a:latin typeface="Arial"/>
                <a:cs typeface="Arial"/>
              </a:rPr>
              <a:t>psu</a:t>
            </a:r>
            <a:r>
              <a:rPr sz="2400" b="1" i="1" spc="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i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76250"/>
            <a:ext cx="2411730" cy="0"/>
          </a:xfrm>
          <a:custGeom>
            <a:avLst/>
            <a:gdLst/>
            <a:ahLst/>
            <a:cxnLst/>
            <a:rect l="l" t="t" r="r" b="b"/>
            <a:pathLst>
              <a:path w="2411730">
                <a:moveTo>
                  <a:pt x="0" y="0"/>
                </a:moveTo>
                <a:lnTo>
                  <a:pt x="2411730" y="0"/>
                </a:lnTo>
              </a:path>
            </a:pathLst>
          </a:custGeom>
          <a:ln w="413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09" y="349250"/>
            <a:ext cx="7397750" cy="191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700"/>
              </a:lnSpc>
              <a:spcBef>
                <a:spcPts val="100"/>
              </a:spcBef>
            </a:pPr>
            <a:r>
              <a:rPr sz="2800" b="1" spc="-5" dirty="0">
                <a:latin typeface="Arial"/>
                <a:cs typeface="Arial"/>
              </a:rPr>
              <a:t>Capsule</a:t>
            </a:r>
            <a:r>
              <a:rPr sz="2800" spc="-5" dirty="0"/>
              <a:t>----Many bacteria </a:t>
            </a:r>
            <a:r>
              <a:rPr sz="2800" dirty="0"/>
              <a:t>are </a:t>
            </a:r>
            <a:r>
              <a:rPr sz="2800" spc="-5" dirty="0"/>
              <a:t>surrounded by </a:t>
            </a:r>
            <a:r>
              <a:rPr sz="2800" dirty="0"/>
              <a:t>a  </a:t>
            </a:r>
            <a:r>
              <a:rPr sz="2800" spc="-5" dirty="0"/>
              <a:t>discrete </a:t>
            </a:r>
            <a:r>
              <a:rPr sz="2800" dirty="0"/>
              <a:t>covering </a:t>
            </a:r>
            <a:r>
              <a:rPr sz="2800" spc="-10" dirty="0"/>
              <a:t>layer </a:t>
            </a:r>
            <a:r>
              <a:rPr sz="2800" spc="-5" dirty="0"/>
              <a:t>of </a:t>
            </a:r>
            <a:r>
              <a:rPr sz="2800" dirty="0"/>
              <a:t>a </a:t>
            </a:r>
            <a:r>
              <a:rPr sz="2800" spc="-5" dirty="0"/>
              <a:t>relatively </a:t>
            </a:r>
            <a:r>
              <a:rPr sz="2800" dirty="0"/>
              <a:t>firm  </a:t>
            </a:r>
            <a:r>
              <a:rPr sz="2800" spc="-5" dirty="0"/>
              <a:t>ge</a:t>
            </a:r>
            <a:r>
              <a:rPr sz="2800" spc="-5" dirty="0">
                <a:solidFill>
                  <a:srgbClr val="7F0000"/>
                </a:solidFill>
              </a:rPr>
              <a:t>l</a:t>
            </a:r>
            <a:r>
              <a:rPr sz="2800" spc="-5" dirty="0"/>
              <a:t>atinous material that lies outside and  </a:t>
            </a:r>
            <a:r>
              <a:rPr sz="2800" dirty="0"/>
              <a:t>immediately </a:t>
            </a:r>
            <a:r>
              <a:rPr sz="2800" spc="-5" dirty="0"/>
              <a:t>in </a:t>
            </a:r>
            <a:r>
              <a:rPr sz="2800" dirty="0"/>
              <a:t>contact </a:t>
            </a:r>
            <a:r>
              <a:rPr sz="2800" spc="-5" dirty="0"/>
              <a:t>with the </a:t>
            </a:r>
            <a:r>
              <a:rPr sz="2800" dirty="0"/>
              <a:t>cell</a:t>
            </a:r>
            <a:r>
              <a:rPr sz="2800" spc="-30" dirty="0"/>
              <a:t> </a:t>
            </a:r>
            <a:r>
              <a:rPr sz="2800" spc="-10" dirty="0"/>
              <a:t>wall.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809" y="2240279"/>
            <a:ext cx="7670165" cy="42494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39065" indent="2153920">
              <a:lnSpc>
                <a:spcPct val="110700"/>
              </a:lnSpc>
              <a:spcBef>
                <a:spcPts val="90"/>
              </a:spcBef>
            </a:pPr>
            <a:r>
              <a:rPr sz="2800" b="1" spc="-10" dirty="0">
                <a:solidFill>
                  <a:srgbClr val="7F0000"/>
                </a:solidFill>
                <a:latin typeface="Arial"/>
                <a:cs typeface="Arial"/>
              </a:rPr>
              <a:t>Chemical composition  </a:t>
            </a:r>
            <a:r>
              <a:rPr sz="2800" spc="-5" dirty="0">
                <a:solidFill>
                  <a:srgbClr val="0000CC"/>
                </a:solidFill>
                <a:latin typeface="Arial"/>
                <a:cs typeface="Arial"/>
              </a:rPr>
              <a:t>Consisting largely of </a:t>
            </a:r>
            <a:r>
              <a:rPr sz="2800" spc="-10" dirty="0">
                <a:solidFill>
                  <a:srgbClr val="0000CC"/>
                </a:solidFill>
                <a:latin typeface="Arial"/>
                <a:cs typeface="Arial"/>
              </a:rPr>
              <a:t>water </a:t>
            </a:r>
            <a:r>
              <a:rPr sz="2800" spc="-5" dirty="0">
                <a:solidFill>
                  <a:srgbClr val="0000CC"/>
                </a:solidFill>
                <a:latin typeface="Arial"/>
                <a:cs typeface="Arial"/>
              </a:rPr>
              <a:t>and has only 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a small  </a:t>
            </a:r>
            <a:r>
              <a:rPr sz="2800" spc="-5" dirty="0">
                <a:solidFill>
                  <a:srgbClr val="0000CC"/>
                </a:solidFill>
                <a:latin typeface="Arial"/>
                <a:cs typeface="Arial"/>
              </a:rPr>
              <a:t>content (e.g. 2%) of 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solids. In most </a:t>
            </a:r>
            <a:r>
              <a:rPr sz="2800" spc="-5" dirty="0">
                <a:solidFill>
                  <a:srgbClr val="0000CC"/>
                </a:solidFill>
                <a:latin typeface="Arial"/>
                <a:cs typeface="Arial"/>
              </a:rPr>
              <a:t>species, the  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solid </a:t>
            </a:r>
            <a:r>
              <a:rPr sz="2800" spc="-5" dirty="0">
                <a:solidFill>
                  <a:srgbClr val="0000CC"/>
                </a:solidFill>
                <a:latin typeface="Arial"/>
                <a:cs typeface="Arial"/>
              </a:rPr>
              <a:t>material is 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a </a:t>
            </a: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complex polysaccharide</a:t>
            </a:r>
            <a:r>
              <a:rPr sz="2800" spc="-5" dirty="0">
                <a:solidFill>
                  <a:srgbClr val="0000CC"/>
                </a:solidFill>
                <a:latin typeface="Arial"/>
                <a:cs typeface="Arial"/>
              </a:rPr>
              <a:t>,  though in 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some </a:t>
            </a:r>
            <a:r>
              <a:rPr sz="2800" spc="-5" dirty="0">
                <a:solidFill>
                  <a:srgbClr val="0000CC"/>
                </a:solidFill>
                <a:latin typeface="Arial"/>
                <a:cs typeface="Arial"/>
              </a:rPr>
              <a:t>species its 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main </a:t>
            </a:r>
            <a:r>
              <a:rPr sz="2800" spc="-5" dirty="0">
                <a:solidFill>
                  <a:srgbClr val="0000CC"/>
                </a:solidFill>
                <a:latin typeface="Arial"/>
                <a:cs typeface="Arial"/>
              </a:rPr>
              <a:t>constituent is  </a:t>
            </a:r>
            <a:r>
              <a:rPr sz="2800" b="1" spc="-10" dirty="0">
                <a:solidFill>
                  <a:srgbClr val="0000CC"/>
                </a:solidFill>
                <a:latin typeface="Arial"/>
                <a:cs typeface="Arial"/>
              </a:rPr>
              <a:t>polypeptide or</a:t>
            </a: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CC"/>
                </a:solidFill>
                <a:latin typeface="Arial"/>
                <a:cs typeface="Arial"/>
              </a:rPr>
              <a:t>protein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4965" marR="5080" indent="-342900">
              <a:lnSpc>
                <a:spcPts val="2590"/>
              </a:lnSpc>
              <a:spcBef>
                <a:spcPts val="635"/>
              </a:spcBef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development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capsules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often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dependent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on the 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existence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of favorable environmental conditions. Thus  their size </a:t>
            </a:r>
            <a:r>
              <a:rPr sz="2400" spc="5" dirty="0">
                <a:solidFill>
                  <a:srgbClr val="7F0000"/>
                </a:solidFill>
                <a:latin typeface="Arial"/>
                <a:cs typeface="Arial"/>
              </a:rPr>
              <a:t>may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vary with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amount of carbohydrate in  the culture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 medium.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56550" y="1342389"/>
            <a:ext cx="929640" cy="151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190" y="260350"/>
            <a:ext cx="8785860" cy="854710"/>
          </a:xfrm>
          <a:prstGeom prst="rect">
            <a:avLst/>
          </a:prstGeom>
          <a:ln w="57146">
            <a:solidFill>
              <a:srgbClr val="FF0066"/>
            </a:solidFill>
          </a:ln>
        </p:spPr>
        <p:txBody>
          <a:bodyPr vert="horz" wrap="square" lIns="0" tIns="1524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00"/>
              </a:spcBef>
            </a:pPr>
            <a:r>
              <a:rPr sz="3600" dirty="0"/>
              <a:t>Capsules, </a:t>
            </a:r>
            <a:r>
              <a:rPr sz="3600" spc="-5" dirty="0"/>
              <a:t>microcapsules and loose</a:t>
            </a:r>
            <a:r>
              <a:rPr sz="3600" spc="-40" dirty="0"/>
              <a:t> </a:t>
            </a:r>
            <a:r>
              <a:rPr sz="3600" spc="-5" dirty="0"/>
              <a:t>slime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73709" y="1216659"/>
            <a:ext cx="7874000" cy="481203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marR="181610" indent="-342900">
              <a:lnSpc>
                <a:spcPct val="79800"/>
              </a:lnSpc>
              <a:spcBef>
                <a:spcPts val="775"/>
              </a:spcBef>
            </a:pPr>
            <a:r>
              <a:rPr sz="2800" spc="-5" dirty="0">
                <a:latin typeface="Arial"/>
                <a:cs typeface="Arial"/>
              </a:rPr>
              <a:t>When </a:t>
            </a:r>
            <a:r>
              <a:rPr sz="2800" dirty="0">
                <a:latin typeface="Arial"/>
                <a:cs typeface="Arial"/>
              </a:rPr>
              <a:t>this </a:t>
            </a:r>
            <a:r>
              <a:rPr sz="2800" spc="-5" dirty="0">
                <a:latin typeface="Arial"/>
                <a:cs typeface="Arial"/>
              </a:rPr>
              <a:t>layer, </a:t>
            </a:r>
            <a:r>
              <a:rPr sz="2800" dirty="0">
                <a:latin typeface="Arial"/>
                <a:cs typeface="Arial"/>
              </a:rPr>
              <a:t>in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wet </a:t>
            </a:r>
            <a:r>
              <a:rPr sz="2800" spc="-5" dirty="0">
                <a:latin typeface="Arial"/>
                <a:cs typeface="Arial"/>
              </a:rPr>
              <a:t>state ,is </a:t>
            </a:r>
            <a:r>
              <a:rPr sz="2800" spc="-10" dirty="0">
                <a:latin typeface="Arial"/>
                <a:cs typeface="Arial"/>
              </a:rPr>
              <a:t>wide  </a:t>
            </a:r>
            <a:r>
              <a:rPr sz="2800" spc="-15" dirty="0">
                <a:latin typeface="Arial"/>
                <a:cs typeface="Arial"/>
              </a:rPr>
              <a:t>enough(0.2</a:t>
            </a:r>
            <a:r>
              <a:rPr sz="2800" spc="-15" dirty="0">
                <a:latin typeface="UKIJ CJK"/>
                <a:cs typeface="UKIJ CJK"/>
              </a:rPr>
              <a:t>μ</a:t>
            </a:r>
            <a:r>
              <a:rPr sz="2800" spc="-15" dirty="0">
                <a:latin typeface="Arial"/>
                <a:cs typeface="Arial"/>
              </a:rPr>
              <a:t>m </a:t>
            </a:r>
            <a:r>
              <a:rPr sz="2800" spc="-5" dirty="0">
                <a:latin typeface="Arial"/>
                <a:cs typeface="Arial"/>
              </a:rPr>
              <a:t>or </a:t>
            </a:r>
            <a:r>
              <a:rPr sz="2800" dirty="0">
                <a:latin typeface="Arial"/>
                <a:cs typeface="Arial"/>
              </a:rPr>
              <a:t>more), </a:t>
            </a:r>
            <a:r>
              <a:rPr sz="2800" spc="-5" dirty="0">
                <a:latin typeface="Arial"/>
                <a:cs typeface="Arial"/>
              </a:rPr>
              <a:t>it is called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130" dirty="0"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7F0000"/>
                </a:solidFill>
                <a:latin typeface="Arial"/>
                <a:cs typeface="Arial"/>
              </a:rPr>
              <a:t>capsule</a:t>
            </a:r>
            <a:r>
              <a:rPr sz="2800" b="1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79900"/>
              </a:lnSpc>
              <a:spcBef>
                <a:spcPts val="710"/>
              </a:spcBef>
            </a:pPr>
            <a:r>
              <a:rPr sz="2800" spc="-5" dirty="0">
                <a:latin typeface="Arial"/>
                <a:cs typeface="Arial"/>
              </a:rPr>
              <a:t>When </a:t>
            </a:r>
            <a:r>
              <a:rPr sz="2800" dirty="0">
                <a:latin typeface="Arial"/>
                <a:cs typeface="Arial"/>
              </a:rPr>
              <a:t>it </a:t>
            </a:r>
            <a:r>
              <a:rPr sz="2800" spc="-5" dirty="0">
                <a:latin typeface="Arial"/>
                <a:cs typeface="Arial"/>
              </a:rPr>
              <a:t>is narrower and detectable by indirect,  serological means, or by electron </a:t>
            </a:r>
            <a:r>
              <a:rPr sz="2800" spc="5" dirty="0">
                <a:latin typeface="Arial"/>
                <a:cs typeface="Arial"/>
              </a:rPr>
              <a:t>mi</a:t>
            </a:r>
            <a:r>
              <a:rPr sz="2800" spc="5" dirty="0">
                <a:solidFill>
                  <a:srgbClr val="7F0000"/>
                </a:solidFill>
                <a:latin typeface="Arial"/>
                <a:cs typeface="Arial"/>
              </a:rPr>
              <a:t>c</a:t>
            </a:r>
            <a:r>
              <a:rPr sz="2800" spc="5" dirty="0">
                <a:latin typeface="Arial"/>
                <a:cs typeface="Arial"/>
              </a:rPr>
              <a:t>roscopy, </a:t>
            </a:r>
            <a:r>
              <a:rPr sz="2800" spc="-5" dirty="0">
                <a:latin typeface="Arial"/>
                <a:cs typeface="Arial"/>
              </a:rPr>
              <a:t>it  </a:t>
            </a:r>
            <a:r>
              <a:rPr sz="2800" dirty="0">
                <a:latin typeface="Arial"/>
                <a:cs typeface="Arial"/>
              </a:rPr>
              <a:t>may </a:t>
            </a:r>
            <a:r>
              <a:rPr sz="2800" spc="5" dirty="0">
                <a:latin typeface="Arial"/>
                <a:cs typeface="Arial"/>
              </a:rPr>
              <a:t>be </a:t>
            </a:r>
            <a:r>
              <a:rPr sz="2800" dirty="0">
                <a:latin typeface="Arial"/>
                <a:cs typeface="Arial"/>
              </a:rPr>
              <a:t>termed a </a:t>
            </a:r>
            <a:r>
              <a:rPr sz="2800" b="1" spc="-5" dirty="0">
                <a:solidFill>
                  <a:srgbClr val="7F0000"/>
                </a:solidFill>
                <a:latin typeface="Arial"/>
                <a:cs typeface="Arial"/>
              </a:rPr>
              <a:t>microcapsule</a:t>
            </a:r>
            <a:r>
              <a:rPr sz="2800" b="1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5600" marR="17145" indent="-342900">
              <a:lnSpc>
                <a:spcPct val="80000"/>
              </a:lnSpc>
              <a:spcBef>
                <a:spcPts val="700"/>
              </a:spcBef>
            </a:pPr>
            <a:r>
              <a:rPr sz="2800" b="1" spc="-5" dirty="0">
                <a:solidFill>
                  <a:srgbClr val="7F0000"/>
                </a:solidFill>
                <a:latin typeface="Arial"/>
                <a:cs typeface="Arial"/>
              </a:rPr>
              <a:t>Loose slime </a:t>
            </a:r>
            <a:r>
              <a:rPr sz="2800" spc="-5" dirty="0">
                <a:latin typeface="Arial"/>
                <a:cs typeface="Arial"/>
              </a:rPr>
              <a:t>is an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orphous, viscid </a:t>
            </a:r>
            <a:r>
              <a:rPr sz="2800" spc="-5" dirty="0">
                <a:latin typeface="Arial"/>
                <a:cs typeface="Arial"/>
              </a:rPr>
              <a:t>colloidal  material that is secreted extracellularly by </a:t>
            </a:r>
            <a:r>
              <a:rPr sz="2800" dirty="0">
                <a:latin typeface="Arial"/>
                <a:cs typeface="Arial"/>
              </a:rPr>
              <a:t>some  </a:t>
            </a:r>
            <a:r>
              <a:rPr sz="2800" spc="-5" dirty="0">
                <a:latin typeface="Arial"/>
                <a:cs typeface="Arial"/>
              </a:rPr>
              <a:t>non-capsulate bacteria and </a:t>
            </a:r>
            <a:r>
              <a:rPr sz="2800" dirty="0">
                <a:latin typeface="Arial"/>
                <a:cs typeface="Arial"/>
              </a:rPr>
              <a:t>also, </a:t>
            </a:r>
            <a:r>
              <a:rPr sz="2800" spc="-5" dirty="0">
                <a:latin typeface="Arial"/>
                <a:cs typeface="Arial"/>
              </a:rPr>
              <a:t>outside their  capsules ,by </a:t>
            </a:r>
            <a:r>
              <a:rPr sz="2800" dirty="0">
                <a:latin typeface="Arial"/>
                <a:cs typeface="Arial"/>
              </a:rPr>
              <a:t>many </a:t>
            </a:r>
            <a:r>
              <a:rPr sz="2800" spc="-5" dirty="0">
                <a:latin typeface="Arial"/>
                <a:cs typeface="Arial"/>
              </a:rPr>
              <a:t>capsulate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bacteria.</a:t>
            </a:r>
            <a:endParaRPr sz="2800">
              <a:latin typeface="Arial"/>
              <a:cs typeface="Arial"/>
            </a:endParaRPr>
          </a:p>
          <a:p>
            <a:pPr marL="355600" marR="22225" indent="-342900">
              <a:lnSpc>
                <a:spcPct val="8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When </a:t>
            </a:r>
            <a:r>
              <a:rPr sz="2800" dirty="0">
                <a:latin typeface="Arial"/>
                <a:cs typeface="Arial"/>
              </a:rPr>
              <a:t>slime-forming </a:t>
            </a:r>
            <a:r>
              <a:rPr sz="2800" spc="-5" dirty="0">
                <a:latin typeface="Arial"/>
                <a:cs typeface="Arial"/>
              </a:rPr>
              <a:t>bacteria </a:t>
            </a:r>
            <a:r>
              <a:rPr sz="2800" dirty="0">
                <a:latin typeface="Arial"/>
                <a:cs typeface="Arial"/>
              </a:rPr>
              <a:t>are </a:t>
            </a:r>
            <a:r>
              <a:rPr sz="2800" spc="-10" dirty="0">
                <a:latin typeface="Arial"/>
                <a:cs typeface="Arial"/>
              </a:rPr>
              <a:t>grown </a:t>
            </a:r>
            <a:r>
              <a:rPr sz="2800" spc="5" dirty="0">
                <a:latin typeface="Arial"/>
                <a:cs typeface="Arial"/>
              </a:rPr>
              <a:t>on </a:t>
            </a:r>
            <a:r>
              <a:rPr sz="2800" dirty="0">
                <a:latin typeface="Arial"/>
                <a:cs typeface="Arial"/>
              </a:rPr>
              <a:t>a solid  </a:t>
            </a:r>
            <a:r>
              <a:rPr sz="2800" spc="-5" dirty="0">
                <a:latin typeface="Arial"/>
                <a:cs typeface="Arial"/>
              </a:rPr>
              <a:t>culture </a:t>
            </a:r>
            <a:r>
              <a:rPr sz="2800" dirty="0">
                <a:latin typeface="Arial"/>
                <a:cs typeface="Arial"/>
              </a:rPr>
              <a:t>medium,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slime confers </a:t>
            </a:r>
            <a:r>
              <a:rPr sz="2800" spc="-5" dirty="0">
                <a:latin typeface="Arial"/>
                <a:cs typeface="Arial"/>
              </a:rPr>
              <a:t>on the  growths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watery and </a:t>
            </a:r>
            <a:r>
              <a:rPr sz="2800" dirty="0">
                <a:latin typeface="Arial"/>
                <a:cs typeface="Arial"/>
              </a:rPr>
              <a:t>sticky </a:t>
            </a: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‘mucoid’  character</a:t>
            </a:r>
            <a:r>
              <a:rPr sz="2800" spc="-5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2089" y="57150"/>
            <a:ext cx="36601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Demonstration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563879"/>
            <a:ext cx="8347075" cy="208661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800" spc="-5" dirty="0">
                <a:latin typeface="Arial"/>
                <a:cs typeface="Arial"/>
              </a:rPr>
              <a:t>Direct: Dry-film methods :Staining :Ordinary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methods</a:t>
            </a:r>
            <a:endParaRPr sz="2800">
              <a:latin typeface="Arial"/>
              <a:cs typeface="Arial"/>
            </a:endParaRPr>
          </a:p>
          <a:p>
            <a:pPr marL="1102360" marR="15875" indent="4457700">
              <a:lnSpc>
                <a:spcPct val="120800"/>
              </a:lnSpc>
            </a:pPr>
            <a:r>
              <a:rPr sz="2800" spc="-5" dirty="0">
                <a:latin typeface="Arial"/>
                <a:cs typeface="Arial"/>
              </a:rPr>
              <a:t>Special methods  Wet-film </a:t>
            </a:r>
            <a:r>
              <a:rPr sz="2800" dirty="0">
                <a:latin typeface="Arial"/>
                <a:cs typeface="Arial"/>
              </a:rPr>
              <a:t>methods </a:t>
            </a:r>
            <a:r>
              <a:rPr sz="2800" spc="-5" dirty="0">
                <a:latin typeface="Arial"/>
                <a:cs typeface="Arial"/>
              </a:rPr>
              <a:t>:Negative staining: India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ink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Indirect: Being deduced </a:t>
            </a:r>
            <a:r>
              <a:rPr sz="2800" dirty="0">
                <a:latin typeface="Arial"/>
                <a:cs typeface="Arial"/>
              </a:rPr>
              <a:t>from </a:t>
            </a:r>
            <a:r>
              <a:rPr sz="2800" spc="-5" dirty="0">
                <a:latin typeface="Arial"/>
                <a:cs typeface="Arial"/>
              </a:rPr>
              <a:t>serological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evidence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636520"/>
            <a:ext cx="8949690" cy="3181350"/>
            <a:chOff x="0" y="2636520"/>
            <a:chExt cx="8949690" cy="3181350"/>
          </a:xfrm>
        </p:grpSpPr>
        <p:sp>
          <p:nvSpPr>
            <p:cNvPr id="5" name="object 5"/>
            <p:cNvSpPr/>
            <p:nvPr/>
          </p:nvSpPr>
          <p:spPr>
            <a:xfrm>
              <a:off x="0" y="2636520"/>
              <a:ext cx="4657090" cy="31813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43979" y="2852420"/>
              <a:ext cx="2505710" cy="25145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24300" y="2997200"/>
              <a:ext cx="2499360" cy="22440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63259" y="5551170"/>
            <a:ext cx="32334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Klebsiella </a:t>
            </a:r>
            <a:r>
              <a:rPr sz="2000" dirty="0">
                <a:latin typeface="Arial"/>
                <a:cs typeface="Arial"/>
              </a:rPr>
              <a:t>pneumoniae,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from  </a:t>
            </a:r>
            <a:r>
              <a:rPr sz="2000" dirty="0">
                <a:latin typeface="Arial"/>
                <a:cs typeface="Arial"/>
              </a:rPr>
              <a:t>a pneumonia </a:t>
            </a:r>
            <a:r>
              <a:rPr sz="2000" spc="-5" dirty="0">
                <a:latin typeface="Arial"/>
                <a:cs typeface="Arial"/>
              </a:rPr>
              <a:t>lung </a:t>
            </a:r>
            <a:r>
              <a:rPr sz="2000" dirty="0">
                <a:latin typeface="Arial"/>
                <a:cs typeface="Arial"/>
              </a:rPr>
              <a:t>abscess  </a:t>
            </a:r>
            <a:r>
              <a:rPr sz="2000" spc="-5" dirty="0">
                <a:latin typeface="Arial"/>
                <a:cs typeface="Arial"/>
              </a:rPr>
              <a:t>(magnified </a:t>
            </a:r>
            <a:r>
              <a:rPr sz="2000" dirty="0">
                <a:latin typeface="Arial"/>
                <a:cs typeface="Arial"/>
              </a:rPr>
              <a:t>1,000×).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5739" y="5734050"/>
            <a:ext cx="4034790" cy="916940"/>
          </a:xfrm>
          <a:prstGeom prst="rect">
            <a:avLst/>
          </a:prstGeom>
          <a:ln w="9344">
            <a:solidFill>
              <a:srgbClr val="7F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 marR="650875">
              <a:lnSpc>
                <a:spcPct val="100000"/>
              </a:lnSpc>
              <a:spcBef>
                <a:spcPts val="370"/>
              </a:spcBef>
            </a:pPr>
            <a:r>
              <a:rPr sz="1800" b="1" spc="-10" dirty="0">
                <a:latin typeface="Arial"/>
                <a:cs typeface="Arial"/>
              </a:rPr>
              <a:t>Bacterial capsules </a:t>
            </a:r>
            <a:r>
              <a:rPr sz="1800" b="1" spc="-5" dirty="0">
                <a:latin typeface="Arial"/>
                <a:cs typeface="Arial"/>
              </a:rPr>
              <a:t>outlined by  </a:t>
            </a:r>
            <a:r>
              <a:rPr sz="1800" b="1" dirty="0">
                <a:latin typeface="Arial"/>
                <a:cs typeface="Arial"/>
              </a:rPr>
              <a:t>India </a:t>
            </a:r>
            <a:r>
              <a:rPr sz="1800" b="1" spc="-5" dirty="0">
                <a:latin typeface="Arial"/>
                <a:cs typeface="Arial"/>
              </a:rPr>
              <a:t>ink viewed by </a:t>
            </a:r>
            <a:r>
              <a:rPr sz="1800" b="1" dirty="0">
                <a:latin typeface="Arial"/>
                <a:cs typeface="Arial"/>
              </a:rPr>
              <a:t>light  </a:t>
            </a:r>
            <a:r>
              <a:rPr sz="1800" b="1" spc="-10" dirty="0">
                <a:latin typeface="Arial"/>
                <a:cs typeface="Arial"/>
              </a:rPr>
              <a:t>microscopy.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911725" y="5229859"/>
            <a:ext cx="244475" cy="525145"/>
            <a:chOff x="4911725" y="5229859"/>
            <a:chExt cx="244475" cy="525145"/>
          </a:xfrm>
        </p:grpSpPr>
        <p:sp>
          <p:nvSpPr>
            <p:cNvPr id="11" name="object 11"/>
            <p:cNvSpPr/>
            <p:nvPr/>
          </p:nvSpPr>
          <p:spPr>
            <a:xfrm>
              <a:off x="4932679" y="5336539"/>
              <a:ext cx="170180" cy="397510"/>
            </a:xfrm>
            <a:custGeom>
              <a:avLst/>
              <a:gdLst/>
              <a:ahLst/>
              <a:cxnLst/>
              <a:rect l="l" t="t" r="r" b="b"/>
              <a:pathLst>
                <a:path w="170179" h="397510">
                  <a:moveTo>
                    <a:pt x="0" y="397510"/>
                  </a:moveTo>
                  <a:lnTo>
                    <a:pt x="170180" y="0"/>
                  </a:lnTo>
                </a:path>
              </a:pathLst>
            </a:custGeom>
            <a:ln w="419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41900" y="5229859"/>
              <a:ext cx="114300" cy="138430"/>
            </a:xfrm>
            <a:custGeom>
              <a:avLst/>
              <a:gdLst/>
              <a:ahLst/>
              <a:cxnLst/>
              <a:rect l="l" t="t" r="r" b="b"/>
              <a:pathLst>
                <a:path w="114300" h="138429">
                  <a:moveTo>
                    <a:pt x="106679" y="0"/>
                  </a:moveTo>
                  <a:lnTo>
                    <a:pt x="0" y="88899"/>
                  </a:lnTo>
                  <a:lnTo>
                    <a:pt x="114300" y="138429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</a:t>
            </a:r>
            <a:r>
              <a:rPr spc="-10" dirty="0"/>
              <a:t>n</a:t>
            </a:r>
            <a:r>
              <a:rPr dirty="0"/>
              <a:t>c</a:t>
            </a:r>
            <a:r>
              <a:rPr spc="5" dirty="0"/>
              <a:t>t</a:t>
            </a:r>
            <a:r>
              <a:rPr spc="-5" dirty="0"/>
              <a:t>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929" y="1158240"/>
            <a:ext cx="8258809" cy="500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999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7F0000"/>
                </a:solidFill>
                <a:latin typeface="Arial"/>
                <a:cs typeface="Arial"/>
              </a:rPr>
              <a:t>Protecting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cell </a:t>
            </a:r>
            <a:r>
              <a:rPr sz="3200" spc="-10" dirty="0">
                <a:latin typeface="Arial"/>
                <a:cs typeface="Arial"/>
              </a:rPr>
              <a:t>wall </a:t>
            </a:r>
            <a:r>
              <a:rPr sz="3200" dirty="0">
                <a:latin typeface="Arial"/>
                <a:cs typeface="Arial"/>
              </a:rPr>
              <a:t>against attack by  various kinds of </a:t>
            </a:r>
            <a:r>
              <a:rPr sz="3200" spc="-5" dirty="0">
                <a:latin typeface="Arial"/>
                <a:cs typeface="Arial"/>
              </a:rPr>
              <a:t>antibacterial </a:t>
            </a:r>
            <a:r>
              <a:rPr sz="3200" dirty="0">
                <a:latin typeface="Arial"/>
                <a:cs typeface="Arial"/>
              </a:rPr>
              <a:t>agents, </a:t>
            </a:r>
            <a:r>
              <a:rPr sz="3200" spc="-10" dirty="0">
                <a:latin typeface="Arial"/>
                <a:cs typeface="Arial"/>
              </a:rPr>
              <a:t>e.g.  </a:t>
            </a:r>
            <a:r>
              <a:rPr sz="3200" dirty="0">
                <a:latin typeface="Arial"/>
                <a:cs typeface="Arial"/>
              </a:rPr>
              <a:t>bac</a:t>
            </a: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eriophages, </a:t>
            </a:r>
            <a:r>
              <a:rPr sz="3200" spc="-5" dirty="0">
                <a:latin typeface="Arial"/>
                <a:cs typeface="Arial"/>
              </a:rPr>
              <a:t>colicins, </a:t>
            </a: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omplement,  lysozyme and </a:t>
            </a:r>
            <a:r>
              <a:rPr sz="3200" spc="-5" dirty="0">
                <a:latin typeface="Arial"/>
                <a:cs typeface="Arial"/>
              </a:rPr>
              <a:t>other </a:t>
            </a:r>
            <a:r>
              <a:rPr sz="3200" spc="-10" dirty="0">
                <a:latin typeface="Arial"/>
                <a:cs typeface="Arial"/>
              </a:rPr>
              <a:t>lytic </a:t>
            </a:r>
            <a:r>
              <a:rPr sz="3200" dirty="0">
                <a:latin typeface="Arial"/>
                <a:cs typeface="Arial"/>
              </a:rPr>
              <a:t>enzymes. Thus </a:t>
            </a:r>
            <a:r>
              <a:rPr sz="3200" spc="-5" dirty="0">
                <a:latin typeface="Arial"/>
                <a:cs typeface="Arial"/>
              </a:rPr>
              <a:t>the  </a:t>
            </a:r>
            <a:r>
              <a:rPr sz="3200" dirty="0">
                <a:latin typeface="Arial"/>
                <a:cs typeface="Arial"/>
              </a:rPr>
              <a:t>capsule </a:t>
            </a:r>
            <a:r>
              <a:rPr sz="3200" spc="-10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an important </a:t>
            </a:r>
            <a:r>
              <a:rPr sz="3200" b="1" spc="-5" dirty="0">
                <a:solidFill>
                  <a:srgbClr val="7F0000"/>
                </a:solidFill>
                <a:latin typeface="Arial"/>
                <a:cs typeface="Arial"/>
              </a:rPr>
              <a:t>virulence  determinant.</a:t>
            </a:r>
            <a:endParaRPr sz="3200">
              <a:latin typeface="Arial"/>
              <a:cs typeface="Arial"/>
            </a:endParaRPr>
          </a:p>
          <a:p>
            <a:pPr marL="355600" marR="46355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The capsular substance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usually </a:t>
            </a:r>
            <a:r>
              <a:rPr sz="3200" spc="-5" dirty="0">
                <a:latin typeface="Arial"/>
                <a:cs typeface="Arial"/>
              </a:rPr>
              <a:t>antigenic  </a:t>
            </a:r>
            <a:r>
              <a:rPr sz="3200" dirty="0">
                <a:latin typeface="Arial"/>
                <a:cs typeface="Arial"/>
              </a:rPr>
              <a:t>and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b="1" spc="-5" dirty="0">
                <a:solidFill>
                  <a:srgbClr val="7F0000"/>
                </a:solidFill>
                <a:latin typeface="Arial"/>
                <a:cs typeface="Arial"/>
              </a:rPr>
              <a:t>capsular </a:t>
            </a:r>
            <a:r>
              <a:rPr sz="3200" b="1" dirty="0">
                <a:solidFill>
                  <a:srgbClr val="7F0000"/>
                </a:solidFill>
                <a:latin typeface="Arial"/>
                <a:cs typeface="Arial"/>
              </a:rPr>
              <a:t>antigens </a:t>
            </a:r>
            <a:r>
              <a:rPr sz="3200" spc="-5" dirty="0">
                <a:latin typeface="Arial"/>
                <a:cs typeface="Arial"/>
              </a:rPr>
              <a:t>play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very  </a:t>
            </a:r>
            <a:r>
              <a:rPr sz="3200" dirty="0">
                <a:latin typeface="Arial"/>
                <a:cs typeface="Arial"/>
              </a:rPr>
              <a:t>important part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determining </a:t>
            </a:r>
            <a:r>
              <a:rPr sz="3200" spc="-5" dirty="0">
                <a:latin typeface="Arial"/>
                <a:cs typeface="Arial"/>
              </a:rPr>
              <a:t>the antigenic  </a:t>
            </a:r>
            <a:r>
              <a:rPr sz="3200" dirty="0">
                <a:latin typeface="Arial"/>
                <a:cs typeface="Arial"/>
              </a:rPr>
              <a:t>speci</a:t>
            </a: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f</a:t>
            </a:r>
            <a:r>
              <a:rPr sz="3200" dirty="0">
                <a:latin typeface="Arial"/>
                <a:cs typeface="Arial"/>
              </a:rPr>
              <a:t>icity of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bacteria.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669" y="690880"/>
            <a:ext cx="6781800" cy="4462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77489" y="5549900"/>
            <a:ext cx="345630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Streptococcus,×1500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0290" y="412750"/>
            <a:ext cx="19786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Flagella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590" y="1301750"/>
            <a:ext cx="8307070" cy="422910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5600" marR="59690" indent="-342900">
              <a:lnSpc>
                <a:spcPts val="3829"/>
              </a:lnSpc>
              <a:spcBef>
                <a:spcPts val="23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Bacterial flagella are </a:t>
            </a:r>
            <a:r>
              <a:rPr sz="3200" dirty="0">
                <a:latin typeface="Arial"/>
                <a:cs typeface="Arial"/>
              </a:rPr>
              <a:t>long, </a:t>
            </a:r>
            <a:r>
              <a:rPr sz="3200" spc="-5" dirty="0">
                <a:latin typeface="Arial"/>
                <a:cs typeface="Arial"/>
              </a:rPr>
              <a:t>thin </a:t>
            </a:r>
            <a:r>
              <a:rPr sz="3200" dirty="0">
                <a:latin typeface="Arial"/>
                <a:cs typeface="Arial"/>
              </a:rPr>
              <a:t>filaments,  </a:t>
            </a:r>
            <a:r>
              <a:rPr sz="3200" spc="-5" dirty="0">
                <a:latin typeface="Arial"/>
                <a:cs typeface="Arial"/>
              </a:rPr>
              <a:t>twisted spirally in </a:t>
            </a:r>
            <a:r>
              <a:rPr sz="3200" dirty="0">
                <a:latin typeface="Arial"/>
                <a:cs typeface="Arial"/>
              </a:rPr>
              <a:t>open, </a:t>
            </a:r>
            <a:r>
              <a:rPr sz="3200" spc="-5" dirty="0">
                <a:latin typeface="Arial"/>
                <a:cs typeface="Arial"/>
              </a:rPr>
              <a:t>regular wave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forms.</a:t>
            </a:r>
            <a:endParaRPr sz="3200">
              <a:latin typeface="Arial"/>
              <a:cs typeface="Arial"/>
            </a:endParaRPr>
          </a:p>
          <a:p>
            <a:pPr marL="355600" marR="86106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About </a:t>
            </a:r>
            <a:r>
              <a:rPr sz="3200" spc="-20" dirty="0">
                <a:latin typeface="Arial"/>
                <a:cs typeface="Arial"/>
              </a:rPr>
              <a:t>0.02</a:t>
            </a:r>
            <a:r>
              <a:rPr sz="3200" spc="-20" dirty="0">
                <a:latin typeface="UKIJ CJK"/>
                <a:cs typeface="UKIJ CJK"/>
              </a:rPr>
              <a:t>μ</a:t>
            </a:r>
            <a:r>
              <a:rPr sz="3200" spc="-20" dirty="0">
                <a:latin typeface="Arial"/>
                <a:cs typeface="Arial"/>
              </a:rPr>
              <a:t>m </a:t>
            </a:r>
            <a:r>
              <a:rPr sz="3200" spc="-5" dirty="0">
                <a:latin typeface="Arial"/>
                <a:cs typeface="Arial"/>
              </a:rPr>
              <a:t>thick </a:t>
            </a:r>
            <a:r>
              <a:rPr sz="3200" dirty="0">
                <a:latin typeface="Arial"/>
                <a:cs typeface="Arial"/>
              </a:rPr>
              <a:t>and usually several  times </a:t>
            </a:r>
            <a:r>
              <a:rPr sz="3200" spc="-5" dirty="0">
                <a:latin typeface="Arial"/>
                <a:cs typeface="Arial"/>
              </a:rPr>
              <a:t>the length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bacteria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cell.</a:t>
            </a:r>
            <a:endParaRPr sz="3200">
              <a:latin typeface="Arial"/>
              <a:cs typeface="Arial"/>
            </a:endParaRPr>
          </a:p>
          <a:p>
            <a:pPr marL="355600" marR="288925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iginating in the bacterial </a:t>
            </a: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rotoplasm </a:t>
            </a:r>
            <a:r>
              <a:rPr sz="3200" spc="-5" dirty="0">
                <a:latin typeface="Arial"/>
                <a:cs typeface="Arial"/>
              </a:rPr>
              <a:t>and  </a:t>
            </a:r>
            <a:r>
              <a:rPr sz="3200" dirty="0">
                <a:latin typeface="Arial"/>
                <a:cs typeface="Arial"/>
              </a:rPr>
              <a:t>being </a:t>
            </a:r>
            <a:r>
              <a:rPr sz="3200" spc="-5" dirty="0">
                <a:latin typeface="Arial"/>
                <a:cs typeface="Arial"/>
              </a:rPr>
              <a:t>extruded </a:t>
            </a:r>
            <a:r>
              <a:rPr sz="3200" dirty="0">
                <a:latin typeface="Arial"/>
                <a:cs typeface="Arial"/>
              </a:rPr>
              <a:t>through </a:t>
            </a:r>
            <a:r>
              <a:rPr sz="3200" spc="-5" dirty="0">
                <a:latin typeface="Arial"/>
                <a:cs typeface="Arial"/>
              </a:rPr>
              <a:t>the cell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wall.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According </a:t>
            </a:r>
            <a:r>
              <a:rPr sz="3200" spc="-5" dirty="0">
                <a:latin typeface="Arial"/>
                <a:cs typeface="Arial"/>
              </a:rPr>
              <a:t>to the </a:t>
            </a:r>
            <a:r>
              <a:rPr sz="3200" dirty="0">
                <a:latin typeface="Arial"/>
                <a:cs typeface="Arial"/>
              </a:rPr>
              <a:t>species, </a:t>
            </a:r>
            <a:r>
              <a:rPr sz="3200" spc="-5" dirty="0">
                <a:latin typeface="Arial"/>
                <a:cs typeface="Arial"/>
              </a:rPr>
              <a:t>there </a:t>
            </a:r>
            <a:r>
              <a:rPr sz="3200" spc="5" dirty="0">
                <a:latin typeface="Arial"/>
                <a:cs typeface="Arial"/>
              </a:rPr>
              <a:t>may </a:t>
            </a:r>
            <a:r>
              <a:rPr sz="3200" dirty="0">
                <a:latin typeface="Arial"/>
                <a:cs typeface="Arial"/>
              </a:rPr>
              <a:t>be one,  or up </a:t>
            </a:r>
            <a:r>
              <a:rPr sz="3200" spc="-5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20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flagella.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69" y="34290"/>
            <a:ext cx="1158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2400" b="1" i="1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i="1" spc="-1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i="1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400" b="1" i="1" spc="-1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b="1" i="1" dirty="0">
                <a:solidFill>
                  <a:srgbClr val="0000CC"/>
                </a:solidFill>
                <a:latin typeface="Arial"/>
                <a:cs typeface="Arial"/>
              </a:rPr>
              <a:t>lla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76250"/>
            <a:ext cx="2411730" cy="0"/>
          </a:xfrm>
          <a:custGeom>
            <a:avLst/>
            <a:gdLst/>
            <a:ahLst/>
            <a:cxnLst/>
            <a:rect l="l" t="t" r="r" b="b"/>
            <a:pathLst>
              <a:path w="2411730">
                <a:moveTo>
                  <a:pt x="0" y="0"/>
                </a:moveTo>
                <a:lnTo>
                  <a:pt x="2411730" y="0"/>
                </a:lnTo>
              </a:path>
            </a:pathLst>
          </a:custGeom>
          <a:ln w="413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858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858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231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841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2463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30860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4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4317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494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5549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6172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6794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7404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8026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864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9258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98806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0502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11124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1734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23571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2966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3588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4211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4820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15443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6065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6675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7297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7919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8529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9151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9773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20383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1005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1615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2237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228599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24091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24714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25323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2594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26568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27178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2780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28422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290321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29654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30276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30886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3150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32131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32740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33362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33985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34594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35217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3583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36449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37071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37693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38303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38925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3954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40157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40779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4140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42011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42633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43256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43865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44488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45110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45720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46342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46964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47574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48196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4880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49428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50050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50660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51282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51904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52514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53136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53759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54368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54991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55613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56222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568451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58077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5869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59321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59931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60553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61175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61785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6240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63030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63639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6426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64884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65493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6611620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40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67348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797039"/>
              <a:ext cx="9144000" cy="60960"/>
            </a:xfrm>
            <a:custGeom>
              <a:avLst/>
              <a:gdLst/>
              <a:ahLst/>
              <a:cxnLst/>
              <a:rect l="l" t="t" r="r" b="b"/>
              <a:pathLst>
                <a:path w="9144000" h="60959">
                  <a:moveTo>
                    <a:pt x="0" y="609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60959"/>
                  </a:lnTo>
                  <a:lnTo>
                    <a:pt x="0" y="60959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/>
          <p:nvPr/>
        </p:nvSpPr>
        <p:spPr>
          <a:xfrm>
            <a:off x="0" y="3213100"/>
            <a:ext cx="3281679" cy="345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67759" y="2708910"/>
            <a:ext cx="2738119" cy="1511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902450" y="3141979"/>
            <a:ext cx="2241550" cy="3168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347720" y="4364990"/>
            <a:ext cx="3451860" cy="2303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77469" y="582929"/>
            <a:ext cx="8571865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305" marR="1569085" indent="-39624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Three types of arrangement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known: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mo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otrichous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(single polar flagellum),  lophotrichous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(multiple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polar flagella),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408305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itrichous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(flagella distributed over the entire</a:t>
            </a:r>
            <a:r>
              <a:rPr sz="2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cell).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392" y="1270"/>
            <a:ext cx="4806564" cy="3837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09259" y="259079"/>
            <a:ext cx="3394710" cy="3432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69" y="3750309"/>
            <a:ext cx="8675370" cy="324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15" baseline="5555" dirty="0">
                <a:solidFill>
                  <a:srgbClr val="FF0066"/>
                </a:solidFill>
                <a:latin typeface="UnDotum"/>
                <a:cs typeface="UnDotum"/>
              </a:rPr>
              <a:t></a:t>
            </a:r>
            <a:r>
              <a:rPr sz="2000" spc="-21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bacterial flagellum is </a:t>
            </a:r>
            <a:r>
              <a:rPr sz="2000" dirty="0">
                <a:latin typeface="Arial"/>
                <a:cs typeface="Arial"/>
              </a:rPr>
              <a:t>made </a:t>
            </a:r>
            <a:r>
              <a:rPr sz="2000" spc="-5" dirty="0">
                <a:latin typeface="Arial"/>
                <a:cs typeface="Arial"/>
              </a:rPr>
              <a:t>up </a:t>
            </a:r>
            <a:r>
              <a:rPr sz="2000" dirty="0">
                <a:latin typeface="Arial"/>
                <a:cs typeface="Arial"/>
              </a:rPr>
              <a:t>of several thousand molecules of a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protein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50">
              <a:latin typeface="Arial"/>
              <a:cs typeface="Arial"/>
            </a:endParaRPr>
          </a:p>
          <a:p>
            <a:pPr marL="22225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subunit called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7F0000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latin typeface="Arial"/>
                <a:cs typeface="Arial"/>
              </a:rPr>
              <a:t>lagellin.</a:t>
            </a:r>
            <a:endParaRPr sz="2000">
              <a:latin typeface="Arial"/>
              <a:cs typeface="Arial"/>
            </a:endParaRPr>
          </a:p>
          <a:p>
            <a:pPr marL="222250" marR="473075" indent="-209550">
              <a:lnSpc>
                <a:spcPct val="152100"/>
              </a:lnSpc>
            </a:pPr>
            <a:r>
              <a:rPr sz="3000" spc="-157" baseline="5555" dirty="0">
                <a:solidFill>
                  <a:srgbClr val="FF0066"/>
                </a:solidFill>
                <a:latin typeface="UnDotum"/>
                <a:cs typeface="UnDotum"/>
              </a:rPr>
              <a:t></a:t>
            </a:r>
            <a:r>
              <a:rPr sz="2000" spc="-105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flagellum is formed </a:t>
            </a:r>
            <a:r>
              <a:rPr sz="2000" dirty="0">
                <a:latin typeface="Arial"/>
                <a:cs typeface="Arial"/>
              </a:rPr>
              <a:t>by </a:t>
            </a:r>
            <a:r>
              <a:rPr sz="2000" spc="-5" dirty="0">
                <a:latin typeface="Arial"/>
                <a:cs typeface="Arial"/>
              </a:rPr>
              <a:t>the aggregation </a:t>
            </a:r>
            <a:r>
              <a:rPr sz="2000" dirty="0">
                <a:latin typeface="Arial"/>
                <a:cs typeface="Arial"/>
              </a:rPr>
              <a:t>of subunits </a:t>
            </a:r>
            <a:r>
              <a:rPr sz="2000" spc="-5" dirty="0">
                <a:latin typeface="Arial"/>
                <a:cs typeface="Arial"/>
              </a:rPr>
              <a:t>to form </a:t>
            </a:r>
            <a:r>
              <a:rPr sz="2000" dirty="0">
                <a:latin typeface="Arial"/>
                <a:cs typeface="Arial"/>
              </a:rPr>
              <a:t>a helical  </a:t>
            </a:r>
            <a:r>
              <a:rPr sz="2000" spc="-5" dirty="0">
                <a:latin typeface="Arial"/>
                <a:cs typeface="Arial"/>
              </a:rPr>
              <a:t>structure.</a:t>
            </a:r>
            <a:endParaRPr sz="2000">
              <a:latin typeface="Arial"/>
              <a:cs typeface="Arial"/>
            </a:endParaRPr>
          </a:p>
          <a:p>
            <a:pPr marL="222250" marR="255904" indent="-209550">
              <a:lnSpc>
                <a:spcPct val="100000"/>
              </a:lnSpc>
            </a:pPr>
            <a:r>
              <a:rPr sz="3000" spc="-157" baseline="5555" dirty="0">
                <a:solidFill>
                  <a:srgbClr val="FF0066"/>
                </a:solidFill>
                <a:latin typeface="UnDotum"/>
                <a:cs typeface="UnDotum"/>
              </a:rPr>
              <a:t></a:t>
            </a:r>
            <a:r>
              <a:rPr sz="2000" spc="-105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flagellins of different </a:t>
            </a:r>
            <a:r>
              <a:rPr sz="2000" dirty="0">
                <a:latin typeface="Arial"/>
                <a:cs typeface="Arial"/>
              </a:rPr>
              <a:t>bacterial species presumably </a:t>
            </a:r>
            <a:r>
              <a:rPr sz="2000" spc="-5" dirty="0">
                <a:latin typeface="Arial"/>
                <a:cs typeface="Arial"/>
              </a:rPr>
              <a:t>differ </a:t>
            </a:r>
            <a:r>
              <a:rPr sz="2000" dirty="0">
                <a:latin typeface="Arial"/>
                <a:cs typeface="Arial"/>
              </a:rPr>
              <a:t>from one  </a:t>
            </a:r>
            <a:r>
              <a:rPr sz="2000" spc="-5" dirty="0">
                <a:latin typeface="Arial"/>
                <a:cs typeface="Arial"/>
              </a:rPr>
              <a:t>another in </a:t>
            </a:r>
            <a:r>
              <a:rPr sz="2000" dirty="0">
                <a:latin typeface="Arial"/>
                <a:cs typeface="Arial"/>
              </a:rPr>
              <a:t>primary structure. They are highly antigenic </a:t>
            </a:r>
            <a:r>
              <a:rPr sz="2000" b="1" dirty="0">
                <a:latin typeface="Arial"/>
                <a:cs typeface="Arial"/>
              </a:rPr>
              <a:t>(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H antigens</a:t>
            </a:r>
            <a:r>
              <a:rPr sz="2000" b="1" dirty="0">
                <a:latin typeface="Arial"/>
                <a:cs typeface="Arial"/>
              </a:rPr>
              <a:t>), </a:t>
            </a:r>
            <a:r>
              <a:rPr sz="2000" dirty="0">
                <a:latin typeface="Arial"/>
                <a:cs typeface="Arial"/>
              </a:rPr>
              <a:t>and  some of </a:t>
            </a:r>
            <a:r>
              <a:rPr sz="2000" spc="-5" dirty="0">
                <a:latin typeface="Arial"/>
                <a:cs typeface="Arial"/>
              </a:rPr>
              <a:t>the immune </a:t>
            </a:r>
            <a:r>
              <a:rPr sz="2000" dirty="0">
                <a:latin typeface="Arial"/>
                <a:cs typeface="Arial"/>
              </a:rPr>
              <a:t>responses </a:t>
            </a:r>
            <a:r>
              <a:rPr sz="2000" spc="-5" dirty="0">
                <a:latin typeface="Arial"/>
                <a:cs typeface="Arial"/>
              </a:rPr>
              <a:t>to infection </a:t>
            </a:r>
            <a:r>
              <a:rPr sz="2000" dirty="0">
                <a:latin typeface="Arial"/>
                <a:cs typeface="Arial"/>
              </a:rPr>
              <a:t>are directed against </a:t>
            </a:r>
            <a:r>
              <a:rPr sz="2000" spc="-5" dirty="0">
                <a:latin typeface="Arial"/>
                <a:cs typeface="Arial"/>
              </a:rPr>
              <a:t>these  proteins.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60540"/>
            <a:chOff x="-1270" y="0"/>
            <a:chExt cx="9146540" cy="686054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858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858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231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841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2463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30860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4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4317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494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5549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6172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6794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7404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8026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864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9258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98806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0502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11124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1734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23571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2966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3588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4211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4820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15443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6065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6675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7297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7919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8529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9151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9773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20383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1005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1615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2237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228599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24091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24714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25323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2594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26568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27178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2780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28422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290321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29654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30276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30886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3150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32131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32740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33362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33985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34594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35217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3583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36449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37071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37693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38303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38925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3954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40157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40779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4140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42011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42633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43256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43865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44488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45110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45720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46342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46964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47574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48196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4880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49428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50050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50660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51282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51904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52514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53136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53759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54368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54991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55613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56222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568451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58077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5869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59321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59931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60553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61175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61785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6240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63030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63639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6426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64884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65493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6611620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40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67348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797039"/>
              <a:ext cx="9144000" cy="60960"/>
            </a:xfrm>
            <a:custGeom>
              <a:avLst/>
              <a:gdLst/>
              <a:ahLst/>
              <a:cxnLst/>
              <a:rect l="l" t="t" r="r" b="b"/>
              <a:pathLst>
                <a:path w="9144000" h="60959">
                  <a:moveTo>
                    <a:pt x="0" y="609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60959"/>
                  </a:lnTo>
                  <a:lnTo>
                    <a:pt x="0" y="60959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23850" y="1412240"/>
              <a:ext cx="2390140" cy="2051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4149089"/>
              <a:ext cx="5308600" cy="2070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131819" y="980440"/>
              <a:ext cx="2171700" cy="24168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939789" y="3644900"/>
              <a:ext cx="2854960" cy="1905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>
            <a:spLocks noGrp="1"/>
          </p:cNvSpPr>
          <p:nvPr>
            <p:ph type="title"/>
          </p:nvPr>
        </p:nvSpPr>
        <p:spPr>
          <a:xfrm>
            <a:off x="2921000" y="222250"/>
            <a:ext cx="28943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Demonstration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904239" y="6372859"/>
            <a:ext cx="33604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By the flagella</a:t>
            </a:r>
            <a:r>
              <a:rPr sz="2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stain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728970" y="5704840"/>
            <a:ext cx="29457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watching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swimming 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light  microscope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7469" y="1591309"/>
            <a:ext cx="8835390" cy="2406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32400" marR="107314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By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the occurrence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of 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spreading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growth in 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semi-solid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agar</a:t>
            </a:r>
            <a:r>
              <a:rPr sz="2400" b="1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medium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Arial"/>
              <a:cs typeface="Arial"/>
            </a:endParaRPr>
          </a:p>
          <a:p>
            <a:pPr marL="562864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dart, wriggle,</a:t>
            </a:r>
            <a:r>
              <a:rPr sz="28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tumble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400" b="1" spc="-10" dirty="0">
                <a:solidFill>
                  <a:srgbClr val="00FF00"/>
                </a:solidFill>
                <a:latin typeface="Arial"/>
                <a:cs typeface="Arial"/>
              </a:rPr>
              <a:t>By </a:t>
            </a:r>
            <a:r>
              <a:rPr sz="2400" b="1" spc="-5" dirty="0">
                <a:solidFill>
                  <a:srgbClr val="00FF00"/>
                </a:solidFill>
                <a:latin typeface="Arial"/>
                <a:cs typeface="Arial"/>
              </a:rPr>
              <a:t>electron</a:t>
            </a:r>
            <a:r>
              <a:rPr sz="2400" b="1" spc="-3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FF00"/>
                </a:solidFill>
                <a:latin typeface="Arial"/>
                <a:cs typeface="Arial"/>
              </a:rPr>
              <a:t>mi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00FF00"/>
                </a:solidFill>
                <a:latin typeface="Arial"/>
                <a:cs typeface="Arial"/>
              </a:rPr>
              <a:t>roscopy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210" y="231140"/>
            <a:ext cx="43884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02230" algn="l"/>
              </a:tabLst>
            </a:pPr>
            <a:r>
              <a:rPr sz="4000" b="1" spc="-10" dirty="0">
                <a:latin typeface="Arial"/>
                <a:cs typeface="Arial"/>
              </a:rPr>
              <a:t>Function:	Motility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4970" y="1267460"/>
            <a:ext cx="2946400" cy="168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959" y="1014729"/>
            <a:ext cx="8204834" cy="4859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9950" marR="8636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Escherichia coli cells use long, thin  structures called flagella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propel  themselves. These flagella form  </a:t>
            </a:r>
            <a:r>
              <a:rPr sz="2400" spc="-10" dirty="0">
                <a:latin typeface="Arial"/>
                <a:cs typeface="Arial"/>
              </a:rPr>
              <a:t>bundles </a:t>
            </a:r>
            <a:r>
              <a:rPr sz="2400" spc="-5" dirty="0">
                <a:latin typeface="Arial"/>
                <a:cs typeface="Arial"/>
              </a:rPr>
              <a:t>that rotate counter-  clockwise, creating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torque that  causes the bacterium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rotate  clockwise.</a:t>
            </a:r>
            <a:endParaRPr sz="2400">
              <a:latin typeface="Arial"/>
              <a:cs typeface="Arial"/>
            </a:endParaRPr>
          </a:p>
          <a:p>
            <a:pPr marL="25400">
              <a:lnSpc>
                <a:spcPts val="2000"/>
              </a:lnSpc>
            </a:pPr>
            <a:r>
              <a:rPr sz="3600" spc="-7" baseline="5787" dirty="0">
                <a:solidFill>
                  <a:srgbClr val="CC0000"/>
                </a:solidFill>
                <a:latin typeface="Webdings"/>
                <a:cs typeface="Webdings"/>
              </a:rPr>
              <a:t>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Being beneficial in increasing the rate of uptake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of</a:t>
            </a:r>
            <a:r>
              <a:rPr sz="2400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nutrient</a:t>
            </a:r>
            <a:endParaRPr sz="2400">
              <a:latin typeface="Arial"/>
              <a:cs typeface="Arial"/>
            </a:endParaRPr>
          </a:p>
          <a:p>
            <a:pPr marL="25400" marR="237490">
              <a:lnSpc>
                <a:spcPct val="100000"/>
              </a:lnSpc>
            </a:pP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solutes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by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continuously changing the environmental fluid 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in 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contact with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bacterial cell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surface.</a:t>
            </a:r>
            <a:endParaRPr sz="240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  <a:spcBef>
                <a:spcPts val="1500"/>
              </a:spcBef>
            </a:pPr>
            <a:r>
              <a:rPr sz="3600" spc="-7" baseline="5787" dirty="0">
                <a:solidFill>
                  <a:srgbClr val="FF0066"/>
                </a:solidFill>
                <a:latin typeface="Webdings"/>
                <a:cs typeface="Webdings"/>
              </a:rPr>
              <a:t>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Assisting 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pathogenic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bacteria in 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penetrating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through viscid 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mucous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secretions 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and epithelial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barriers, 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and in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spreading  throughout the 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body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fluids 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and</a:t>
            </a:r>
            <a:r>
              <a:rPr sz="24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tissues.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858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858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231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841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2463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30860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4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4317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494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5549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6172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6794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7404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8026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864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9258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98806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0502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11124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1734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23571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2966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3588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4211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4820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15443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6065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6675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7297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7919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8529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9151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9773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20383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1005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1615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2237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228599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24091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24714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25323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2594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26568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27178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2780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28422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290321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29654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30276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30886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3150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32131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32740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33362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33985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34594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35217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3583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36449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37071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37693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38303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38925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3954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40157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40779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4140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42011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42633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43256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43865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44488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45110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45720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46342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46964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47574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48196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4880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49428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50050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50660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51282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51904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52514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53136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53759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54368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54991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55613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56222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568451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58077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5869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59321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59931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60553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61175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61785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6240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63030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63639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6426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64884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65493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6611620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40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67348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797039"/>
              <a:ext cx="9144000" cy="60960"/>
            </a:xfrm>
            <a:custGeom>
              <a:avLst/>
              <a:gdLst/>
              <a:ahLst/>
              <a:cxnLst/>
              <a:rect l="l" t="t" r="r" b="b"/>
              <a:pathLst>
                <a:path w="9144000" h="60959">
                  <a:moveTo>
                    <a:pt x="0" y="609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60959"/>
                  </a:lnTo>
                  <a:lnTo>
                    <a:pt x="0" y="60959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/>
          <p:nvPr/>
        </p:nvSpPr>
        <p:spPr>
          <a:xfrm>
            <a:off x="684530" y="1483360"/>
            <a:ext cx="2555240" cy="1771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43120" y="692150"/>
            <a:ext cx="3743960" cy="2987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544830" y="3895090"/>
            <a:ext cx="7522209" cy="2584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5285" indent="34163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Many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gram-negative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bacteria possess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rigid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surface appendages called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pili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(L "hairs") or 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fimbriae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(L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"fringes").</a:t>
            </a:r>
            <a:endParaRPr sz="2800">
              <a:latin typeface="Arial"/>
              <a:cs typeface="Arial"/>
            </a:endParaRPr>
          </a:p>
          <a:p>
            <a:pPr marL="12700" marR="5080" indent="396240">
              <a:lnSpc>
                <a:spcPts val="336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are shorter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finer than flagella;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like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flagella, they are composed 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structural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protein  subunits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termed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66FF33"/>
                </a:solidFill>
                <a:latin typeface="Arial"/>
                <a:cs typeface="Arial"/>
              </a:rPr>
              <a:t>pilins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2" name="object 112"/>
          <p:cNvSpPr txBox="1">
            <a:spLocks noGrp="1"/>
          </p:cNvSpPr>
          <p:nvPr>
            <p:ph type="title"/>
          </p:nvPr>
        </p:nvSpPr>
        <p:spPr>
          <a:xfrm>
            <a:off x="77469" y="34290"/>
            <a:ext cx="20408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FF00FF"/>
                </a:solidFill>
                <a:latin typeface="Arial"/>
                <a:cs typeface="Arial"/>
              </a:rPr>
              <a:t>Pili</a:t>
            </a:r>
            <a:r>
              <a:rPr sz="2400" b="1" i="1" spc="-5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00FF"/>
                </a:solidFill>
                <a:latin typeface="Arial"/>
                <a:cs typeface="Arial"/>
              </a:rPr>
              <a:t>(Fimbriae)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0" y="476250"/>
            <a:ext cx="2411730" cy="0"/>
          </a:xfrm>
          <a:custGeom>
            <a:avLst/>
            <a:gdLst/>
            <a:ahLst/>
            <a:cxnLst/>
            <a:rect l="l" t="t" r="r" b="b"/>
            <a:pathLst>
              <a:path w="2411730">
                <a:moveTo>
                  <a:pt x="0" y="0"/>
                </a:moveTo>
                <a:lnTo>
                  <a:pt x="2411730" y="0"/>
                </a:lnTo>
              </a:path>
            </a:pathLst>
          </a:custGeom>
          <a:ln w="41332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20">
                  <a:moveTo>
                    <a:pt x="9146540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57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2489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3733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4978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62229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74676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8724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99694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112141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124586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137159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90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149606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16205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7449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86944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99516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21196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22440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23685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249427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261874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27432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28676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29921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311785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32423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33667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34912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36156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37401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38658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39903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41148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42392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43637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44894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46139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47383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48628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498855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51130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52374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53619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548767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561212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57365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58610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59855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611123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62357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6360159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20">
                  <a:moveTo>
                    <a:pt x="9146540" y="0"/>
                  </a:moveTo>
                  <a:lnTo>
                    <a:pt x="0" y="0"/>
                  </a:lnTo>
                  <a:lnTo>
                    <a:pt x="0" y="12446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44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66090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6733539"/>
              <a:ext cx="9144000" cy="124460"/>
            </a:xfrm>
            <a:custGeom>
              <a:avLst/>
              <a:gdLst/>
              <a:ahLst/>
              <a:cxnLst/>
              <a:rect l="l" t="t" r="r" b="b"/>
              <a:pathLst>
                <a:path w="9144000" h="124459">
                  <a:moveTo>
                    <a:pt x="0" y="1244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124459"/>
                  </a:lnTo>
                  <a:lnTo>
                    <a:pt x="0" y="124459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7236459" y="367029"/>
            <a:ext cx="14954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rdi</a:t>
            </a:r>
            <a:r>
              <a:rPr sz="3200" spc="5" dirty="0">
                <a:solidFill>
                  <a:srgbClr val="FFFF00"/>
                </a:solidFill>
                <a:latin typeface="Arial"/>
                <a:cs typeface="Arial"/>
              </a:rPr>
              <a:t>na</a:t>
            </a:r>
            <a:r>
              <a:rPr sz="3200" spc="-1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endParaRPr sz="32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51459" y="1700529"/>
            <a:ext cx="4260850" cy="4726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57809" y="367029"/>
            <a:ext cx="8562340" cy="607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0243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Two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classes can be distinguished: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pili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sex</a:t>
            </a:r>
            <a:r>
              <a:rPr sz="3200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pili.</a:t>
            </a:r>
            <a:endParaRPr sz="3200">
              <a:latin typeface="Arial"/>
              <a:cs typeface="Arial"/>
            </a:endParaRPr>
          </a:p>
          <a:p>
            <a:pPr marL="4547235" marR="24130">
              <a:lnSpc>
                <a:spcPct val="100000"/>
              </a:lnSpc>
              <a:spcBef>
                <a:spcPts val="2520"/>
              </a:spcBef>
            </a:pPr>
            <a:r>
              <a:rPr sz="2400" spc="-5" dirty="0">
                <a:solidFill>
                  <a:srgbClr val="00FF00"/>
                </a:solidFill>
                <a:latin typeface="Arial"/>
                <a:cs typeface="Arial"/>
              </a:rPr>
              <a:t>Surface </a:t>
            </a:r>
            <a:r>
              <a:rPr sz="2400" spc="-10" dirty="0">
                <a:solidFill>
                  <a:srgbClr val="00FF00"/>
                </a:solidFill>
                <a:latin typeface="Arial"/>
                <a:cs typeface="Arial"/>
              </a:rPr>
              <a:t>appendages </a:t>
            </a:r>
            <a:r>
              <a:rPr sz="2400" spc="-5" dirty="0">
                <a:solidFill>
                  <a:srgbClr val="00FF00"/>
                </a:solidFill>
                <a:latin typeface="Arial"/>
                <a:cs typeface="Arial"/>
              </a:rPr>
              <a:t>of  bacteria.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Electron micrograph  of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cell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coli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possessing  three types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appendages: 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ordinary pili</a:t>
            </a:r>
            <a:endParaRPr sz="2400">
              <a:latin typeface="Arial"/>
              <a:cs typeface="Arial"/>
            </a:endParaRPr>
          </a:p>
          <a:p>
            <a:pPr marL="4547235" marR="508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(short,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straight bristles),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sex  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pilus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(longer,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flexible,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phage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particles attached),  and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several 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flagella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(longest,  thickest).</a:t>
            </a:r>
            <a:endParaRPr sz="2400">
              <a:latin typeface="Arial"/>
              <a:cs typeface="Arial"/>
            </a:endParaRPr>
          </a:p>
          <a:p>
            <a:pPr marL="4547235" marR="16002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Diameters: ordinary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pili: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7 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nm;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sex pili: 8.5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nm;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flagella:  25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nm.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20">
                  <a:moveTo>
                    <a:pt x="9146540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57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2489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3733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4978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62229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74676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8724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99694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112141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124586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137159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90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149606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16205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7449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86944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99516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21196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22440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23685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249427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261874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27432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28676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29921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311785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32423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33667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34912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36156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37401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38658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39903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41148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42392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43637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44894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46139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47383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48628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498855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51130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52374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53619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548767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561212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57365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58610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59855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611123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62357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6360159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20">
                  <a:moveTo>
                    <a:pt x="9146540" y="0"/>
                  </a:moveTo>
                  <a:lnTo>
                    <a:pt x="0" y="0"/>
                  </a:lnTo>
                  <a:lnTo>
                    <a:pt x="0" y="12446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44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66090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6733539"/>
              <a:ext cx="9144000" cy="124460"/>
            </a:xfrm>
            <a:custGeom>
              <a:avLst/>
              <a:gdLst/>
              <a:ahLst/>
              <a:cxnLst/>
              <a:rect l="l" t="t" r="r" b="b"/>
              <a:pathLst>
                <a:path w="9144000" h="124459">
                  <a:moveTo>
                    <a:pt x="0" y="1244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124459"/>
                  </a:lnTo>
                  <a:lnTo>
                    <a:pt x="0" y="124459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327659" y="222250"/>
            <a:ext cx="8099425" cy="238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796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66FF33"/>
                </a:solidFill>
                <a:latin typeface="Arial"/>
                <a:cs typeface="Arial"/>
              </a:rPr>
              <a:t>1.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Ordinary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pili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Playing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role in the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adherence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of 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symbi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tic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and pathogenic bacteria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host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cells.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750"/>
              </a:spcBef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(Minor proteins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termed </a:t>
            </a:r>
            <a:r>
              <a:rPr sz="2800" b="1" spc="-10" dirty="0">
                <a:solidFill>
                  <a:srgbClr val="00FF00"/>
                </a:solidFill>
                <a:latin typeface="Arial"/>
                <a:cs typeface="Arial"/>
              </a:rPr>
              <a:t>adhesins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are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located at the 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tips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of pili and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are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responsible for the attachment  properties.)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84530" y="2782570"/>
            <a:ext cx="7684770" cy="3710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20">
                  <a:moveTo>
                    <a:pt x="9146540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57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2489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3733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4978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62229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74676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8724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99694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112141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124586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137159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90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149606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16205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7449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86944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99516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21196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22440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23685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249427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261874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27432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28676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29921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311785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32423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33667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34912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36156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37401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38658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39903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41148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42392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43637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44894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46139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47383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48628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498855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51130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52374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53619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548767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561212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57365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58610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59855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611123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62357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6360159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20">
                  <a:moveTo>
                    <a:pt x="9146540" y="0"/>
                  </a:moveTo>
                  <a:lnTo>
                    <a:pt x="0" y="0"/>
                  </a:lnTo>
                  <a:lnTo>
                    <a:pt x="0" y="12446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44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66090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6733539"/>
              <a:ext cx="9144000" cy="124460"/>
            </a:xfrm>
            <a:custGeom>
              <a:avLst/>
              <a:gdLst/>
              <a:ahLst/>
              <a:cxnLst/>
              <a:rect l="l" t="t" r="r" b="b"/>
              <a:pathLst>
                <a:path w="9144000" h="124459">
                  <a:moveTo>
                    <a:pt x="0" y="1244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124459"/>
                  </a:lnTo>
                  <a:lnTo>
                    <a:pt x="0" y="124459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71140" y="2636519"/>
              <a:ext cx="144780" cy="288290"/>
            </a:xfrm>
            <a:custGeom>
              <a:avLst/>
              <a:gdLst/>
              <a:ahLst/>
              <a:cxnLst/>
              <a:rect l="l" t="t" r="r" b="b"/>
              <a:pathLst>
                <a:path w="144780" h="288289">
                  <a:moveTo>
                    <a:pt x="72390" y="0"/>
                  </a:moveTo>
                  <a:lnTo>
                    <a:pt x="43934" y="10993"/>
                  </a:lnTo>
                  <a:lnTo>
                    <a:pt x="20955" y="41275"/>
                  </a:lnTo>
                  <a:lnTo>
                    <a:pt x="5595" y="86796"/>
                  </a:lnTo>
                  <a:lnTo>
                    <a:pt x="0" y="143509"/>
                  </a:lnTo>
                  <a:lnTo>
                    <a:pt x="5595" y="200957"/>
                  </a:lnTo>
                  <a:lnTo>
                    <a:pt x="20954" y="246856"/>
                  </a:lnTo>
                  <a:lnTo>
                    <a:pt x="43934" y="277276"/>
                  </a:lnTo>
                  <a:lnTo>
                    <a:pt x="72390" y="288289"/>
                  </a:lnTo>
                  <a:lnTo>
                    <a:pt x="101381" y="277276"/>
                  </a:lnTo>
                  <a:lnTo>
                    <a:pt x="124301" y="246856"/>
                  </a:lnTo>
                  <a:lnTo>
                    <a:pt x="139362" y="200957"/>
                  </a:lnTo>
                  <a:lnTo>
                    <a:pt x="144780" y="143509"/>
                  </a:lnTo>
                  <a:lnTo>
                    <a:pt x="139362" y="86796"/>
                  </a:lnTo>
                  <a:lnTo>
                    <a:pt x="124301" y="41275"/>
                  </a:lnTo>
                  <a:lnTo>
                    <a:pt x="101381" y="10993"/>
                  </a:lnTo>
                  <a:lnTo>
                    <a:pt x="723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71140" y="2636519"/>
              <a:ext cx="146050" cy="288290"/>
            </a:xfrm>
            <a:custGeom>
              <a:avLst/>
              <a:gdLst/>
              <a:ahLst/>
              <a:cxnLst/>
              <a:rect l="l" t="t" r="r" b="b"/>
              <a:pathLst>
                <a:path w="146050" h="288289">
                  <a:moveTo>
                    <a:pt x="72390" y="0"/>
                  </a:moveTo>
                  <a:lnTo>
                    <a:pt x="101381" y="10993"/>
                  </a:lnTo>
                  <a:lnTo>
                    <a:pt x="124301" y="41275"/>
                  </a:lnTo>
                  <a:lnTo>
                    <a:pt x="139362" y="86796"/>
                  </a:lnTo>
                  <a:lnTo>
                    <a:pt x="144780" y="143509"/>
                  </a:lnTo>
                  <a:lnTo>
                    <a:pt x="139362" y="200957"/>
                  </a:lnTo>
                  <a:lnTo>
                    <a:pt x="124301" y="246856"/>
                  </a:lnTo>
                  <a:lnTo>
                    <a:pt x="101381" y="277276"/>
                  </a:lnTo>
                  <a:lnTo>
                    <a:pt x="72390" y="288289"/>
                  </a:lnTo>
                  <a:lnTo>
                    <a:pt x="43934" y="277276"/>
                  </a:lnTo>
                  <a:lnTo>
                    <a:pt x="20954" y="246856"/>
                  </a:lnTo>
                  <a:lnTo>
                    <a:pt x="5595" y="200957"/>
                  </a:lnTo>
                  <a:lnTo>
                    <a:pt x="0" y="143509"/>
                  </a:lnTo>
                  <a:lnTo>
                    <a:pt x="5595" y="86796"/>
                  </a:lnTo>
                  <a:lnTo>
                    <a:pt x="20955" y="41275"/>
                  </a:lnTo>
                  <a:lnTo>
                    <a:pt x="43934" y="10993"/>
                  </a:lnTo>
                  <a:lnTo>
                    <a:pt x="72390" y="0"/>
                  </a:lnTo>
                  <a:close/>
                </a:path>
                <a:path w="146050" h="288289">
                  <a:moveTo>
                    <a:pt x="0" y="0"/>
                  </a:moveTo>
                  <a:lnTo>
                    <a:pt x="0" y="0"/>
                  </a:lnTo>
                </a:path>
                <a:path w="146050" h="288289">
                  <a:moveTo>
                    <a:pt x="146050" y="288289"/>
                  </a:moveTo>
                  <a:lnTo>
                    <a:pt x="146050" y="288289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854347" y="2631847"/>
              <a:ext cx="152854" cy="2252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39749" y="1557019"/>
              <a:ext cx="4315460" cy="5054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364479" y="1988819"/>
              <a:ext cx="3229610" cy="4572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615950" y="294640"/>
            <a:ext cx="766127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66FF33"/>
                </a:solidFill>
                <a:latin typeface="Arial"/>
                <a:cs typeface="Arial"/>
              </a:rPr>
              <a:t>2.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Sex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pili</a:t>
            </a:r>
            <a:r>
              <a:rPr sz="2800" dirty="0">
                <a:solidFill>
                  <a:srgbClr val="FFFF00"/>
                </a:solidFill>
              </a:rPr>
              <a:t>: </a:t>
            </a:r>
            <a:r>
              <a:rPr sz="2800" spc="-5" dirty="0">
                <a:solidFill>
                  <a:srgbClr val="FFFF00"/>
                </a:solidFill>
              </a:rPr>
              <a:t>Being responsible for the attachment  of donor and recipient </a:t>
            </a:r>
            <a:r>
              <a:rPr sz="2800" dirty="0">
                <a:solidFill>
                  <a:srgbClr val="FFFF00"/>
                </a:solidFill>
              </a:rPr>
              <a:t>cells in </a:t>
            </a:r>
            <a:r>
              <a:rPr sz="2800" spc="-5" dirty="0">
                <a:solidFill>
                  <a:srgbClr val="FFFF00"/>
                </a:solidFill>
              </a:rPr>
              <a:t>bacterial </a:t>
            </a:r>
            <a:r>
              <a:rPr sz="2800" spc="-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conjugation</a:t>
            </a:r>
            <a:r>
              <a:rPr sz="2800" dirty="0">
                <a:solidFill>
                  <a:srgbClr val="FFFF00"/>
                </a:solidFill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692150"/>
            <a:ext cx="8229600" cy="1871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52879" rIns="0" bIns="0" rtlCol="0">
            <a:spAutoFit/>
          </a:bodyPr>
          <a:lstStyle/>
          <a:p>
            <a:pPr marL="66675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Some bacteria, notebly those of the genera </a:t>
            </a:r>
            <a:r>
              <a:rPr i="1" spc="-5" dirty="0">
                <a:latin typeface="Arial"/>
                <a:cs typeface="Arial"/>
              </a:rPr>
              <a:t>Bacillus  </a:t>
            </a:r>
            <a:r>
              <a:rPr spc="-5" dirty="0"/>
              <a:t>and </a:t>
            </a:r>
            <a:r>
              <a:rPr i="1" dirty="0">
                <a:latin typeface="Arial"/>
                <a:cs typeface="Arial"/>
              </a:rPr>
              <a:t>clostridium</a:t>
            </a:r>
            <a:r>
              <a:rPr dirty="0"/>
              <a:t>, </a:t>
            </a:r>
            <a:r>
              <a:rPr spc="-5" dirty="0"/>
              <a:t>devolope </a:t>
            </a:r>
            <a:r>
              <a:rPr dirty="0"/>
              <a:t>a </a:t>
            </a:r>
            <a:r>
              <a:rPr spc="-5" dirty="0"/>
              <a:t>highly resistant resting  phase or endospore, </a:t>
            </a:r>
            <a:r>
              <a:rPr dirty="0"/>
              <a:t>where</a:t>
            </a:r>
            <a:r>
              <a:rPr dirty="0">
                <a:solidFill>
                  <a:srgbClr val="7F0000"/>
                </a:solidFill>
              </a:rPr>
              <a:t>b</a:t>
            </a:r>
            <a:r>
              <a:rPr dirty="0"/>
              <a:t>y </a:t>
            </a:r>
            <a:r>
              <a:rPr spc="-5" dirty="0"/>
              <a:t>the organism </a:t>
            </a:r>
            <a:r>
              <a:rPr dirty="0"/>
              <a:t>can  survive in a </a:t>
            </a:r>
            <a:r>
              <a:rPr spc="-5" dirty="0"/>
              <a:t>dormant state through </a:t>
            </a:r>
            <a:r>
              <a:rPr dirty="0"/>
              <a:t>a </a:t>
            </a:r>
            <a:r>
              <a:rPr spc="-5" dirty="0"/>
              <a:t>long period of  </a:t>
            </a:r>
            <a:r>
              <a:rPr dirty="0"/>
              <a:t>starvation </a:t>
            </a:r>
            <a:r>
              <a:rPr spc="-5" dirty="0"/>
              <a:t>or </a:t>
            </a:r>
            <a:r>
              <a:rPr dirty="0"/>
              <a:t>other </a:t>
            </a:r>
            <a:r>
              <a:rPr spc="-5" dirty="0"/>
              <a:t>adverse enviromental</a:t>
            </a:r>
            <a:r>
              <a:rPr spc="15" dirty="0"/>
              <a:t> </a:t>
            </a:r>
            <a:r>
              <a:rPr spc="-5" dirty="0"/>
              <a:t>condition.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459" y="5589270"/>
            <a:ext cx="8352790" cy="459740"/>
          </a:xfrm>
          <a:prstGeom prst="rect">
            <a:avLst/>
          </a:prstGeom>
          <a:ln w="41332">
            <a:solidFill>
              <a:srgbClr val="FF0066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57580">
              <a:lnSpc>
                <a:spcPct val="100000"/>
              </a:lnSpc>
              <a:spcBef>
                <a:spcPts val="370"/>
              </a:spcBef>
            </a:pPr>
            <a:r>
              <a:rPr sz="2400" b="1" spc="-10" dirty="0">
                <a:latin typeface="Arial"/>
                <a:cs typeface="Arial"/>
              </a:rPr>
              <a:t>The process </a:t>
            </a:r>
            <a:r>
              <a:rPr sz="2400" b="1" spc="-5" dirty="0">
                <a:latin typeface="Arial"/>
                <a:cs typeface="Arial"/>
              </a:rPr>
              <a:t>does </a:t>
            </a:r>
            <a:r>
              <a:rPr sz="2400" b="1" spc="-10" dirty="0">
                <a:latin typeface="Arial"/>
                <a:cs typeface="Arial"/>
              </a:rPr>
              <a:t>not </a:t>
            </a:r>
            <a:r>
              <a:rPr sz="2400" b="1" spc="-5" dirty="0">
                <a:latin typeface="Arial"/>
                <a:cs typeface="Arial"/>
              </a:rPr>
              <a:t>involve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multipli</a:t>
            </a:r>
            <a:r>
              <a:rPr sz="2400" b="1" dirty="0">
                <a:solidFill>
                  <a:srgbClr val="7F0000"/>
                </a:solidFill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ation.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469" y="34290"/>
            <a:ext cx="1783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7F0000"/>
                </a:solidFill>
                <a:latin typeface="Arial"/>
                <a:cs typeface="Arial"/>
              </a:rPr>
              <a:t>Endospores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76250"/>
            <a:ext cx="2411730" cy="0"/>
          </a:xfrm>
          <a:custGeom>
            <a:avLst/>
            <a:gdLst/>
            <a:ahLst/>
            <a:cxnLst/>
            <a:rect l="l" t="t" r="r" b="b"/>
            <a:pathLst>
              <a:path w="2411730">
                <a:moveTo>
                  <a:pt x="0" y="0"/>
                </a:moveTo>
                <a:lnTo>
                  <a:pt x="2411730" y="0"/>
                </a:lnTo>
              </a:path>
            </a:pathLst>
          </a:custGeom>
          <a:ln w="413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450" y="764540"/>
            <a:ext cx="6449059" cy="491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00910" y="5839459"/>
            <a:ext cx="36614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Streptococcus,×12000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60540"/>
            <a:chOff x="-1270" y="0"/>
            <a:chExt cx="9146540" cy="686054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858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858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231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841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2463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30860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4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4317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494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5549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6172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6794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7404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8026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864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9258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98806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0502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11124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1734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23571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2966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3588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4211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4820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15443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6065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6675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7297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7919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8529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9151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9773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20383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1005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1615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2237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228599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24091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24714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25323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2594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26568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27178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2780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28422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290321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29654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30276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30886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3150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32131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32740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33362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33985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34594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35217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3583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36449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37071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37693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38303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38925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3954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40157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40779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4140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42011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42633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43256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43865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44488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45110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45720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46342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46964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47574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48196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4880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49428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50050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50660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51282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51904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52514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53136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53759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54368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54991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55613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56222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568451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58077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5869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59321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59931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60553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61175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61785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6240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63030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63639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6426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64884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65493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6611620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40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67348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797039"/>
              <a:ext cx="9144000" cy="60960"/>
            </a:xfrm>
            <a:custGeom>
              <a:avLst/>
              <a:gdLst/>
              <a:ahLst/>
              <a:cxnLst/>
              <a:rect l="l" t="t" r="r" b="b"/>
              <a:pathLst>
                <a:path w="9144000" h="60959">
                  <a:moveTo>
                    <a:pt x="0" y="609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60959"/>
                  </a:lnTo>
                  <a:lnTo>
                    <a:pt x="0" y="60959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>
            <a:spLocks noGrp="1"/>
          </p:cNvSpPr>
          <p:nvPr>
            <p:ph type="title"/>
          </p:nvPr>
        </p:nvSpPr>
        <p:spPr>
          <a:xfrm>
            <a:off x="1193800" y="34290"/>
            <a:ext cx="56235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Sporulation and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Germination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0" y="575309"/>
            <a:ext cx="9144000" cy="6282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20">
                  <a:moveTo>
                    <a:pt x="9146540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57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2489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3733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4978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62229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74676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8724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99694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112141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124586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137159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90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149606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16205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7449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86944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99516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21196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22440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23685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249427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261874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27432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28676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29921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311785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32423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33667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34912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36156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37401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38658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39903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41148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42392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43637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44894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46139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47383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48628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498855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51130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52374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53619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548767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561212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57365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58610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59855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611123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62357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6360159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20">
                  <a:moveTo>
                    <a:pt x="9146540" y="0"/>
                  </a:moveTo>
                  <a:lnTo>
                    <a:pt x="0" y="0"/>
                  </a:lnTo>
                  <a:lnTo>
                    <a:pt x="0" y="12446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44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66090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6733539"/>
              <a:ext cx="9144000" cy="124460"/>
            </a:xfrm>
            <a:custGeom>
              <a:avLst/>
              <a:gdLst/>
              <a:ahLst/>
              <a:cxnLst/>
              <a:rect l="l" t="t" r="r" b="b"/>
              <a:pathLst>
                <a:path w="9144000" h="124459">
                  <a:moveTo>
                    <a:pt x="0" y="1244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124459"/>
                  </a:lnTo>
                  <a:lnTo>
                    <a:pt x="0" y="124459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8629" y="3644900"/>
              <a:ext cx="2851149" cy="1206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3641090" y="3392170"/>
            <a:ext cx="4496435" cy="2157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1005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FF00"/>
                </a:solidFill>
                <a:latin typeface="Arial"/>
                <a:cs typeface="Arial"/>
              </a:rPr>
              <a:t>Variations in endospore  morphology: </a:t>
            </a:r>
            <a:r>
              <a:rPr sz="2800" dirty="0">
                <a:solidFill>
                  <a:srgbClr val="00FF00"/>
                </a:solidFill>
                <a:latin typeface="Arial"/>
                <a:cs typeface="Arial"/>
              </a:rPr>
              <a:t>(1, </a:t>
            </a:r>
            <a:r>
              <a:rPr sz="2800" spc="-5" dirty="0">
                <a:solidFill>
                  <a:srgbClr val="00FF00"/>
                </a:solidFill>
                <a:latin typeface="Arial"/>
                <a:cs typeface="Arial"/>
              </a:rPr>
              <a:t>4)</a:t>
            </a:r>
            <a:r>
              <a:rPr sz="2800" spc="-75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FF00"/>
                </a:solidFill>
                <a:latin typeface="Arial"/>
                <a:cs typeface="Arial"/>
              </a:rPr>
              <a:t>central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00FF00"/>
                </a:solidFill>
                <a:latin typeface="Arial"/>
                <a:cs typeface="Arial"/>
              </a:rPr>
              <a:t>endospore; </a:t>
            </a:r>
            <a:r>
              <a:rPr sz="2800" dirty="0">
                <a:solidFill>
                  <a:srgbClr val="00FF00"/>
                </a:solidFill>
                <a:latin typeface="Arial"/>
                <a:cs typeface="Arial"/>
              </a:rPr>
              <a:t>(2, </a:t>
            </a:r>
            <a:r>
              <a:rPr sz="2800" spc="-5" dirty="0">
                <a:solidFill>
                  <a:srgbClr val="00FF00"/>
                </a:solidFill>
                <a:latin typeface="Arial"/>
                <a:cs typeface="Arial"/>
              </a:rPr>
              <a:t>3, 5)</a:t>
            </a:r>
            <a:r>
              <a:rPr sz="2800" spc="-3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FF00"/>
                </a:solidFill>
                <a:latin typeface="Arial"/>
                <a:cs typeface="Arial"/>
              </a:rPr>
              <a:t>terminal</a:t>
            </a:r>
            <a:endParaRPr sz="2800">
              <a:latin typeface="Arial"/>
              <a:cs typeface="Arial"/>
            </a:endParaRPr>
          </a:p>
          <a:p>
            <a:pPr marL="12700" marR="1093470">
              <a:lnSpc>
                <a:spcPct val="100000"/>
              </a:lnSpc>
            </a:pPr>
            <a:r>
              <a:rPr sz="2800" spc="-5" dirty="0">
                <a:solidFill>
                  <a:srgbClr val="00FF00"/>
                </a:solidFill>
                <a:latin typeface="Arial"/>
                <a:cs typeface="Arial"/>
              </a:rPr>
              <a:t>endospore; </a:t>
            </a:r>
            <a:r>
              <a:rPr sz="2800" dirty="0">
                <a:solidFill>
                  <a:srgbClr val="00FF00"/>
                </a:solidFill>
                <a:latin typeface="Arial"/>
                <a:cs typeface="Arial"/>
              </a:rPr>
              <a:t>(6) </a:t>
            </a:r>
            <a:r>
              <a:rPr sz="2800" spc="-5" dirty="0">
                <a:solidFill>
                  <a:srgbClr val="00FF00"/>
                </a:solidFill>
                <a:latin typeface="Arial"/>
                <a:cs typeface="Arial"/>
              </a:rPr>
              <a:t>lateral  endospore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401320" y="510540"/>
            <a:ext cx="8577580" cy="246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0850" algn="just">
              <a:lnSpc>
                <a:spcPct val="999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The appearance of </a:t>
            </a:r>
            <a:r>
              <a:rPr sz="3200" spc="-5" dirty="0">
                <a:solidFill>
                  <a:srgbClr val="FFFFFF"/>
                </a:solidFill>
              </a:rPr>
              <a:t>the </a:t>
            </a:r>
            <a:r>
              <a:rPr sz="3200" dirty="0">
                <a:solidFill>
                  <a:srgbClr val="FFFFFF"/>
                </a:solidFill>
              </a:rPr>
              <a:t>mature spores </a:t>
            </a:r>
            <a:r>
              <a:rPr sz="3200" spc="-5" dirty="0">
                <a:solidFill>
                  <a:srgbClr val="FFFFFF"/>
                </a:solidFill>
              </a:rPr>
              <a:t>varies  </a:t>
            </a:r>
            <a:r>
              <a:rPr sz="3200" dirty="0">
                <a:solidFill>
                  <a:srgbClr val="FFFFFF"/>
                </a:solidFill>
              </a:rPr>
              <a:t>according </a:t>
            </a:r>
            <a:r>
              <a:rPr sz="3200" spc="-5" dirty="0">
                <a:solidFill>
                  <a:srgbClr val="FFFFFF"/>
                </a:solidFill>
              </a:rPr>
              <a:t>to the </a:t>
            </a:r>
            <a:r>
              <a:rPr sz="3200" dirty="0">
                <a:solidFill>
                  <a:srgbClr val="FFFFFF"/>
                </a:solidFill>
              </a:rPr>
              <a:t>species, being spherical, </a:t>
            </a:r>
            <a:r>
              <a:rPr sz="3200" spc="-5" dirty="0">
                <a:solidFill>
                  <a:srgbClr val="FFFFFF"/>
                </a:solidFill>
              </a:rPr>
              <a:t>ovoid  </a:t>
            </a:r>
            <a:r>
              <a:rPr sz="3200" dirty="0">
                <a:solidFill>
                  <a:srgbClr val="FFFFFF"/>
                </a:solidFill>
              </a:rPr>
              <a:t>or elongated, occupying a terminal, subterminal  or central </a:t>
            </a:r>
            <a:r>
              <a:rPr sz="3200" spc="-5" dirty="0">
                <a:solidFill>
                  <a:srgbClr val="FFFFFF"/>
                </a:solidFill>
              </a:rPr>
              <a:t>position, </a:t>
            </a:r>
            <a:r>
              <a:rPr sz="3200" dirty="0">
                <a:solidFill>
                  <a:srgbClr val="FFFFFF"/>
                </a:solidFill>
              </a:rPr>
              <a:t>and being </a:t>
            </a:r>
            <a:r>
              <a:rPr sz="3200" spc="-5" dirty="0">
                <a:solidFill>
                  <a:srgbClr val="FFFFFF"/>
                </a:solidFill>
              </a:rPr>
              <a:t>narrower </a:t>
            </a:r>
            <a:r>
              <a:rPr sz="3200" dirty="0">
                <a:solidFill>
                  <a:srgbClr val="FFFFFF"/>
                </a:solidFill>
              </a:rPr>
              <a:t>than </a:t>
            </a:r>
            <a:r>
              <a:rPr sz="3200" spc="-5" dirty="0">
                <a:solidFill>
                  <a:srgbClr val="FFFFFF"/>
                </a:solidFill>
              </a:rPr>
              <a:t>the  cell, </a:t>
            </a:r>
            <a:r>
              <a:rPr sz="3200" dirty="0">
                <a:solidFill>
                  <a:srgbClr val="FFFFFF"/>
                </a:solidFill>
              </a:rPr>
              <a:t>or broader and bulging</a:t>
            </a:r>
            <a:r>
              <a:rPr sz="3200" spc="-3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it.</a:t>
            </a:r>
            <a:endParaRPr sz="32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20">
                  <a:moveTo>
                    <a:pt x="9146540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57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2489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3733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4978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62229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74676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8724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99694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112141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124586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137159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90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149606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16205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7449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86944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99516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21196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22440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23685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249427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261874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27432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28676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29921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311785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32423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33667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34912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36156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37401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38658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39903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41148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42392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43637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44894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46139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47383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48628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498855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51130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52374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53619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548767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561212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57365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58610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59855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611123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62357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6360159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20">
                  <a:moveTo>
                    <a:pt x="9146540" y="0"/>
                  </a:moveTo>
                  <a:lnTo>
                    <a:pt x="0" y="0"/>
                  </a:lnTo>
                  <a:lnTo>
                    <a:pt x="0" y="12446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44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66090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6733539"/>
              <a:ext cx="9144000" cy="124460"/>
            </a:xfrm>
            <a:custGeom>
              <a:avLst/>
              <a:gdLst/>
              <a:ahLst/>
              <a:cxnLst/>
              <a:rect l="l" t="t" r="r" b="b"/>
              <a:pathLst>
                <a:path w="9144000" h="124459">
                  <a:moveTo>
                    <a:pt x="0" y="1244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124459"/>
                  </a:lnTo>
                  <a:lnTo>
                    <a:pt x="0" y="124459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2848610" y="34290"/>
            <a:ext cx="26727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solidFill>
                  <a:srgbClr val="FFFFFF"/>
                </a:solidFill>
              </a:rPr>
              <a:t>D</a:t>
            </a:r>
            <a:r>
              <a:rPr sz="3200" spc="-5" dirty="0">
                <a:solidFill>
                  <a:srgbClr val="FFFFFF"/>
                </a:solidFill>
              </a:rPr>
              <a:t>e</a:t>
            </a:r>
            <a:r>
              <a:rPr sz="3200" spc="20" dirty="0">
                <a:solidFill>
                  <a:srgbClr val="FFFFFF"/>
                </a:solidFill>
              </a:rPr>
              <a:t>m</a:t>
            </a:r>
            <a:r>
              <a:rPr sz="3200" spc="5" dirty="0">
                <a:solidFill>
                  <a:srgbClr val="FFFFFF"/>
                </a:solidFill>
              </a:rPr>
              <a:t>ons</a:t>
            </a:r>
            <a:r>
              <a:rPr sz="3200" spc="-10" dirty="0">
                <a:solidFill>
                  <a:srgbClr val="FFFFFF"/>
                </a:solidFill>
              </a:rPr>
              <a:t>t</a:t>
            </a:r>
            <a:r>
              <a:rPr sz="3200" dirty="0">
                <a:solidFill>
                  <a:srgbClr val="FFFFFF"/>
                </a:solidFill>
              </a:rPr>
              <a:t>r</a:t>
            </a:r>
            <a:r>
              <a:rPr sz="3200" spc="5" dirty="0">
                <a:solidFill>
                  <a:srgbClr val="FFFFFF"/>
                </a:solidFill>
              </a:rPr>
              <a:t>a</a:t>
            </a:r>
            <a:r>
              <a:rPr sz="3200" spc="-5" dirty="0">
                <a:solidFill>
                  <a:srgbClr val="FFFFFF"/>
                </a:solidFill>
              </a:rPr>
              <a:t>tion</a:t>
            </a:r>
            <a:endParaRPr sz="3200"/>
          </a:p>
        </p:txBody>
      </p:sp>
      <p:grpSp>
        <p:nvGrpSpPr>
          <p:cNvPr id="57" name="object 57"/>
          <p:cNvGrpSpPr/>
          <p:nvPr/>
        </p:nvGrpSpPr>
        <p:grpSpPr>
          <a:xfrm>
            <a:off x="0" y="548640"/>
            <a:ext cx="9142730" cy="5529580"/>
            <a:chOff x="0" y="548640"/>
            <a:chExt cx="9142730" cy="5529580"/>
          </a:xfrm>
        </p:grpSpPr>
        <p:sp>
          <p:nvSpPr>
            <p:cNvPr id="58" name="object 58"/>
            <p:cNvSpPr/>
            <p:nvPr/>
          </p:nvSpPr>
          <p:spPr>
            <a:xfrm>
              <a:off x="251459" y="548640"/>
              <a:ext cx="6156960" cy="2133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59450" y="2708910"/>
              <a:ext cx="3383279" cy="23761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276600" y="3643629"/>
              <a:ext cx="2802890" cy="22707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3572510"/>
              <a:ext cx="3219450" cy="25057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6592569" y="439420"/>
            <a:ext cx="2240280" cy="2157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Unstained.  Being  recognized</a:t>
            </a:r>
            <a:r>
              <a:rPr sz="2800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by  its greater  refractivity.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425190" y="6069329"/>
            <a:ext cx="46996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Gram’s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stain. 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Appearing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as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clear  space within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stained</a:t>
            </a:r>
            <a:r>
              <a:rPr sz="240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cell</a:t>
            </a:r>
            <a:endParaRPr sz="24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56540" y="6127750"/>
            <a:ext cx="24765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spore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stain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20">
                  <a:moveTo>
                    <a:pt x="9146540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57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2489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3733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4978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62229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74676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8724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99694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112141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124586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137159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90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149606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16205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7449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86944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99516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21196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22440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23685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249427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261874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27432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28676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29921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311785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32423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33667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34912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36156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37401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38658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39903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41148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42392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43637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44894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46139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47383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48628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498855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51130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52374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53619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548767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561212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57365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58610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59855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611123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62357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6360159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20">
                  <a:moveTo>
                    <a:pt x="9146540" y="0"/>
                  </a:moveTo>
                  <a:lnTo>
                    <a:pt x="0" y="0"/>
                  </a:lnTo>
                  <a:lnTo>
                    <a:pt x="0" y="12446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44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66090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6733539"/>
              <a:ext cx="9144000" cy="124460"/>
            </a:xfrm>
            <a:custGeom>
              <a:avLst/>
              <a:gdLst/>
              <a:ahLst/>
              <a:cxnLst/>
              <a:rect l="l" t="t" r="r" b="b"/>
              <a:pathLst>
                <a:path w="9144000" h="124459">
                  <a:moveTo>
                    <a:pt x="0" y="1244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124459"/>
                  </a:lnTo>
                  <a:lnTo>
                    <a:pt x="0" y="124459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2219960" y="1270"/>
            <a:ext cx="4723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</a:rPr>
              <a:t>Structure of</a:t>
            </a:r>
            <a:r>
              <a:rPr sz="3600" spc="-65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Endospore</a:t>
            </a:r>
            <a:endParaRPr sz="3600"/>
          </a:p>
        </p:txBody>
      </p:sp>
      <p:sp>
        <p:nvSpPr>
          <p:cNvPr id="57" name="object 57"/>
          <p:cNvSpPr/>
          <p:nvPr/>
        </p:nvSpPr>
        <p:spPr>
          <a:xfrm>
            <a:off x="179070" y="909319"/>
            <a:ext cx="3384550" cy="309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7469" y="510540"/>
            <a:ext cx="8977630" cy="6318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9975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FF00"/>
                </a:solidFill>
                <a:latin typeface="Arial"/>
                <a:cs typeface="Arial"/>
              </a:rPr>
              <a:t>Core wall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innermost layer  surrounding the inner spore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membrane. 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contains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normal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peptidoglycan and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becomes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cell wall of the  germinating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vegetative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cell.</a:t>
            </a:r>
            <a:endParaRPr sz="2400">
              <a:latin typeface="Arial"/>
              <a:cs typeface="Arial"/>
            </a:endParaRPr>
          </a:p>
          <a:p>
            <a:pPr marL="3609975" marR="110489">
              <a:lnSpc>
                <a:spcPct val="100000"/>
              </a:lnSpc>
            </a:pPr>
            <a:r>
              <a:rPr sz="2400" dirty="0">
                <a:solidFill>
                  <a:srgbClr val="00FF0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00FF00"/>
                </a:solidFill>
                <a:latin typeface="Arial"/>
                <a:cs typeface="Arial"/>
              </a:rPr>
              <a:t>cortex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thickest layer of the  spore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envelope.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contains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 unusual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type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peptidoglycan.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Cortex  peptidoglycan is extremely sensitive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 lysozyme,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its autolysis plays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role  in spore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germination.</a:t>
            </a:r>
            <a:endParaRPr sz="2400">
              <a:latin typeface="Arial"/>
              <a:cs typeface="Arial"/>
            </a:endParaRPr>
          </a:p>
          <a:p>
            <a:pPr marL="12700" marR="504825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solidFill>
                  <a:srgbClr val="00FF0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00FF00"/>
                </a:solidFill>
                <a:latin typeface="Arial"/>
                <a:cs typeface="Arial"/>
              </a:rPr>
              <a:t>coat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 composed of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keratin-like protein containing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many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intramolecular disulfide bonds.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impermeability of this layer  confers on spores their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relative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resistance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antibacterial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chemical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agents.</a:t>
            </a:r>
            <a:endParaRPr sz="2400">
              <a:latin typeface="Arial"/>
              <a:cs typeface="Arial"/>
            </a:endParaRPr>
          </a:p>
          <a:p>
            <a:pPr marL="12700" marR="872490">
              <a:lnSpc>
                <a:spcPct val="100000"/>
              </a:lnSpc>
            </a:pPr>
            <a:r>
              <a:rPr sz="2400" dirty="0">
                <a:solidFill>
                  <a:srgbClr val="00FF00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00FF00"/>
                </a:solidFill>
                <a:latin typeface="Arial"/>
                <a:cs typeface="Arial"/>
              </a:rPr>
              <a:t>exosporium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lipoprotein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membrane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containing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some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carbohydrate.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5820" y="254000"/>
            <a:ext cx="49320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Viability of</a:t>
            </a:r>
            <a:r>
              <a:rPr sz="4000" spc="-75" dirty="0"/>
              <a:t> </a:t>
            </a:r>
            <a:r>
              <a:rPr sz="4000" spc="-5" dirty="0"/>
              <a:t>Endospore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28929" y="1158240"/>
            <a:ext cx="8410575" cy="443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44780" indent="-342900">
              <a:lnSpc>
                <a:spcPct val="999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Endospores </a:t>
            </a:r>
            <a:r>
              <a:rPr sz="3200" spc="-5" dirty="0">
                <a:latin typeface="Arial"/>
                <a:cs typeface="Arial"/>
              </a:rPr>
              <a:t>are </a:t>
            </a:r>
            <a:r>
              <a:rPr sz="3200" b="1" spc="-5" dirty="0">
                <a:solidFill>
                  <a:srgbClr val="0000CC"/>
                </a:solidFill>
                <a:latin typeface="Arial"/>
                <a:cs typeface="Arial"/>
              </a:rPr>
              <a:t>much more </a:t>
            </a: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resistant </a:t>
            </a:r>
            <a:r>
              <a:rPr sz="3200" dirty="0">
                <a:latin typeface="Arial"/>
                <a:cs typeface="Arial"/>
              </a:rPr>
              <a:t>than  </a:t>
            </a:r>
            <a:r>
              <a:rPr sz="3200" spc="-5" dirty="0">
                <a:latin typeface="Arial"/>
                <a:cs typeface="Arial"/>
              </a:rPr>
              <a:t>the vegetative </a:t>
            </a:r>
            <a:r>
              <a:rPr sz="3200" dirty="0">
                <a:latin typeface="Arial"/>
                <a:cs typeface="Arial"/>
              </a:rPr>
              <a:t>forms </a:t>
            </a:r>
            <a:r>
              <a:rPr sz="3200" spc="-5" dirty="0">
                <a:latin typeface="Arial"/>
                <a:cs typeface="Arial"/>
              </a:rPr>
              <a:t>to exposure </a:t>
            </a:r>
            <a:r>
              <a:rPr sz="3200" spc="-10" dirty="0">
                <a:latin typeface="Arial"/>
                <a:cs typeface="Arial"/>
              </a:rPr>
              <a:t>to  </a:t>
            </a:r>
            <a:r>
              <a:rPr sz="3200" spc="-5" dirty="0">
                <a:latin typeface="Arial"/>
                <a:cs typeface="Arial"/>
              </a:rPr>
              <a:t>disinfectants, drying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5" dirty="0">
                <a:latin typeface="Arial"/>
                <a:cs typeface="Arial"/>
              </a:rPr>
              <a:t> heating.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Reasons</a:t>
            </a:r>
            <a:endParaRPr sz="3200">
              <a:latin typeface="Arial"/>
              <a:cs typeface="Arial"/>
            </a:endParaRPr>
          </a:p>
          <a:p>
            <a:pPr marL="351790" marR="5080">
              <a:lnSpc>
                <a:spcPct val="120800"/>
              </a:lnSpc>
              <a:spcBef>
                <a:spcPts val="5"/>
              </a:spcBef>
            </a:pP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Impermeability of </a:t>
            </a: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their </a:t>
            </a: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cortex and outer</a:t>
            </a:r>
            <a:r>
              <a:rPr sz="3200" spc="-9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coat.  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High </a:t>
            </a: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content of calcium and </a:t>
            </a: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dipicolinic</a:t>
            </a:r>
            <a:r>
              <a:rPr sz="320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CC"/>
                </a:solidFill>
                <a:latin typeface="Arial"/>
                <a:cs typeface="Arial"/>
              </a:rPr>
              <a:t>acid.</a:t>
            </a:r>
            <a:endParaRPr sz="3200">
              <a:latin typeface="Arial"/>
              <a:cs typeface="Arial"/>
            </a:endParaRPr>
          </a:p>
          <a:p>
            <a:pPr marL="351790">
              <a:lnSpc>
                <a:spcPct val="100000"/>
              </a:lnSpc>
              <a:spcBef>
                <a:spcPts val="790"/>
              </a:spcBef>
            </a:pPr>
            <a:r>
              <a:rPr sz="3200" dirty="0">
                <a:latin typeface="Arial"/>
                <a:cs typeface="Arial"/>
              </a:rPr>
              <a:t>Low content </a:t>
            </a:r>
            <a:r>
              <a:rPr sz="3200" spc="-5" dirty="0">
                <a:latin typeface="Arial"/>
                <a:cs typeface="Arial"/>
              </a:rPr>
              <a:t>of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water.</a:t>
            </a:r>
            <a:endParaRPr sz="3200">
              <a:latin typeface="Arial"/>
              <a:cs typeface="Arial"/>
            </a:endParaRPr>
          </a:p>
          <a:p>
            <a:pPr marL="351790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solidFill>
                  <a:srgbClr val="000066"/>
                </a:solidFill>
                <a:latin typeface="Arial"/>
                <a:cs typeface="Arial"/>
              </a:rPr>
              <a:t>Very </a:t>
            </a:r>
            <a:r>
              <a:rPr sz="3200" dirty="0">
                <a:solidFill>
                  <a:srgbClr val="000066"/>
                </a:solidFill>
                <a:latin typeface="Arial"/>
                <a:cs typeface="Arial"/>
              </a:rPr>
              <a:t>low metabolic and enzyme</a:t>
            </a:r>
            <a:r>
              <a:rPr sz="3200" spc="-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0066"/>
                </a:solidFill>
                <a:latin typeface="Arial"/>
                <a:cs typeface="Arial"/>
              </a:rPr>
              <a:t>activity.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3790" y="298450"/>
            <a:ext cx="18586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S</a:t>
            </a:r>
            <a:r>
              <a:rPr sz="4000" spc="-5" dirty="0"/>
              <a:t>t</a:t>
            </a:r>
            <a:r>
              <a:rPr sz="4000" spc="-10" dirty="0"/>
              <a:t>a</a:t>
            </a:r>
            <a:r>
              <a:rPr sz="4000" spc="-5" dirty="0"/>
              <a:t>inin</a:t>
            </a:r>
            <a:r>
              <a:rPr sz="4000" dirty="0"/>
              <a:t>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941070"/>
            <a:ext cx="8341359" cy="532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1917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Stains </a:t>
            </a:r>
            <a:r>
              <a:rPr sz="2800" dirty="0">
                <a:latin typeface="Arial"/>
                <a:cs typeface="Arial"/>
              </a:rPr>
              <a:t>combine chemically </a:t>
            </a:r>
            <a:r>
              <a:rPr sz="2800" spc="-5" dirty="0">
                <a:latin typeface="Arial"/>
                <a:cs typeface="Arial"/>
              </a:rPr>
              <a:t>with the bacterial  protoplasm.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commonly </a:t>
            </a:r>
            <a:r>
              <a:rPr sz="2800" spc="-5" dirty="0">
                <a:latin typeface="Arial"/>
                <a:cs typeface="Arial"/>
              </a:rPr>
              <a:t>used stains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salts.</a:t>
            </a:r>
            <a:endParaRPr sz="2800">
              <a:latin typeface="Arial"/>
              <a:cs typeface="Arial"/>
            </a:endParaRPr>
          </a:p>
          <a:p>
            <a:pPr marL="355600" marR="5080" indent="53340">
              <a:lnSpc>
                <a:spcPct val="100000"/>
              </a:lnSpc>
              <a:spcBef>
                <a:spcPts val="690"/>
              </a:spcBef>
              <a:tabLst>
                <a:tab pos="2194560" algn="l"/>
              </a:tabLst>
            </a:pP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Basic stains </a:t>
            </a:r>
            <a:r>
              <a:rPr sz="2800" dirty="0">
                <a:latin typeface="Arial"/>
                <a:cs typeface="Arial"/>
              </a:rPr>
              <a:t>consist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colored </a:t>
            </a:r>
            <a:r>
              <a:rPr sz="2800" dirty="0">
                <a:latin typeface="Arial"/>
                <a:cs typeface="Arial"/>
              </a:rPr>
              <a:t>cation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a  </a:t>
            </a:r>
            <a:r>
              <a:rPr sz="2800" spc="-5" dirty="0">
                <a:latin typeface="Arial"/>
                <a:cs typeface="Arial"/>
              </a:rPr>
              <a:t>colorless anion (eg, methylene blue </a:t>
            </a:r>
            <a:r>
              <a:rPr sz="2800" dirty="0">
                <a:latin typeface="Arial"/>
                <a:cs typeface="Arial"/>
              </a:rPr>
              <a:t>+ </a:t>
            </a:r>
            <a:r>
              <a:rPr sz="2800" spc="-5" dirty="0">
                <a:latin typeface="Arial"/>
                <a:cs typeface="Arial"/>
              </a:rPr>
              <a:t>chloride– );  </a:t>
            </a:r>
            <a:r>
              <a:rPr sz="2800" b="1" spc="-5" dirty="0">
                <a:solidFill>
                  <a:srgbClr val="0000CC"/>
                </a:solidFill>
                <a:latin typeface="Arial"/>
                <a:cs typeface="Arial"/>
              </a:rPr>
              <a:t>acidic stains </a:t>
            </a:r>
            <a:r>
              <a:rPr sz="2800" dirty="0">
                <a:latin typeface="Arial"/>
                <a:cs typeface="Arial"/>
              </a:rPr>
              <a:t>are </a:t>
            </a:r>
            <a:r>
              <a:rPr sz="2800" spc="-5" dirty="0">
                <a:latin typeface="Arial"/>
                <a:cs typeface="Arial"/>
              </a:rPr>
              <a:t>the reverse (eg, sodium </a:t>
            </a:r>
            <a:r>
              <a:rPr sz="2800" dirty="0">
                <a:latin typeface="Arial"/>
                <a:cs typeface="Arial"/>
              </a:rPr>
              <a:t>+  </a:t>
            </a:r>
            <a:r>
              <a:rPr sz="2800" spc="-5" dirty="0">
                <a:latin typeface="Arial"/>
                <a:cs typeface="Arial"/>
              </a:rPr>
              <a:t>eosinate</a:t>
            </a:r>
            <a:r>
              <a:rPr sz="2800" dirty="0">
                <a:latin typeface="Arial"/>
                <a:cs typeface="Arial"/>
              </a:rPr>
              <a:t> –	).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Bacterial cells </a:t>
            </a:r>
            <a:r>
              <a:rPr sz="2800" spc="-5" dirty="0">
                <a:solidFill>
                  <a:srgbClr val="0000CC"/>
                </a:solidFill>
                <a:latin typeface="Arial"/>
                <a:cs typeface="Arial"/>
              </a:rPr>
              <a:t>are 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rich </a:t>
            </a:r>
            <a:r>
              <a:rPr sz="2800" spc="-5" dirty="0">
                <a:solidFill>
                  <a:srgbClr val="0000CC"/>
                </a:solidFill>
                <a:latin typeface="Arial"/>
                <a:cs typeface="Arial"/>
              </a:rPr>
              <a:t>in nucleic acid,  bearing negative charges as phosphate</a:t>
            </a:r>
            <a:r>
              <a:rPr sz="2800" spc="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Arial"/>
                <a:cs typeface="Arial"/>
              </a:rPr>
              <a:t>groups.</a:t>
            </a:r>
            <a:endParaRPr sz="2800">
              <a:latin typeface="Arial"/>
              <a:cs typeface="Arial"/>
            </a:endParaRPr>
          </a:p>
          <a:p>
            <a:pPr marL="355600" marR="105410">
              <a:lnSpc>
                <a:spcPct val="100000"/>
              </a:lnSpc>
            </a:pPr>
            <a:r>
              <a:rPr sz="2800" spc="-5" dirty="0">
                <a:solidFill>
                  <a:srgbClr val="0000CC"/>
                </a:solidFill>
                <a:latin typeface="Arial"/>
                <a:cs typeface="Arial"/>
              </a:rPr>
              <a:t>These 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combine </a:t>
            </a:r>
            <a:r>
              <a:rPr sz="2800" spc="-10" dirty="0">
                <a:solidFill>
                  <a:srgbClr val="0000CC"/>
                </a:solidFill>
                <a:latin typeface="Arial"/>
                <a:cs typeface="Arial"/>
              </a:rPr>
              <a:t>with 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the positively </a:t>
            </a:r>
            <a:r>
              <a:rPr sz="2800" spc="-5" dirty="0">
                <a:solidFill>
                  <a:srgbClr val="0000CC"/>
                </a:solidFill>
                <a:latin typeface="Arial"/>
                <a:cs typeface="Arial"/>
              </a:rPr>
              <a:t>charged basic  </a:t>
            </a:r>
            <a:r>
              <a:rPr sz="2800" spc="-10" dirty="0">
                <a:solidFill>
                  <a:srgbClr val="0000CC"/>
                </a:solidFill>
                <a:latin typeface="Arial"/>
                <a:cs typeface="Arial"/>
              </a:rPr>
              <a:t>dyes. </a:t>
            </a:r>
            <a:r>
              <a:rPr sz="2800" spc="-5" dirty="0">
                <a:latin typeface="Arial"/>
                <a:cs typeface="Arial"/>
              </a:rPr>
              <a:t>Acidic </a:t>
            </a:r>
            <a:r>
              <a:rPr sz="2800" spc="-10" dirty="0">
                <a:latin typeface="Arial"/>
                <a:cs typeface="Arial"/>
              </a:rPr>
              <a:t>dyes </a:t>
            </a:r>
            <a:r>
              <a:rPr sz="2800" spc="-5" dirty="0">
                <a:latin typeface="Arial"/>
                <a:cs typeface="Arial"/>
              </a:rPr>
              <a:t>do not stain bacterial </a:t>
            </a:r>
            <a:r>
              <a:rPr sz="2800" dirty="0">
                <a:latin typeface="Arial"/>
                <a:cs typeface="Arial"/>
              </a:rPr>
              <a:t>cells </a:t>
            </a:r>
            <a:r>
              <a:rPr sz="2800" spc="-5" dirty="0">
                <a:latin typeface="Arial"/>
                <a:cs typeface="Arial"/>
              </a:rPr>
              <a:t>and  hence </a:t>
            </a:r>
            <a:r>
              <a:rPr sz="2800" dirty="0">
                <a:latin typeface="Arial"/>
                <a:cs typeface="Arial"/>
              </a:rPr>
              <a:t>can </a:t>
            </a:r>
            <a:r>
              <a:rPr sz="2800" spc="-5" dirty="0">
                <a:latin typeface="Arial"/>
                <a:cs typeface="Arial"/>
              </a:rPr>
              <a:t>be used </a:t>
            </a:r>
            <a:r>
              <a:rPr sz="2800" dirty="0">
                <a:latin typeface="Arial"/>
                <a:cs typeface="Arial"/>
              </a:rPr>
              <a:t>to stain </a:t>
            </a:r>
            <a:r>
              <a:rPr sz="2800" spc="-5" dirty="0">
                <a:latin typeface="Arial"/>
                <a:cs typeface="Arial"/>
              </a:rPr>
              <a:t>background </a:t>
            </a:r>
            <a:r>
              <a:rPr sz="2800" dirty="0">
                <a:latin typeface="Arial"/>
                <a:cs typeface="Arial"/>
              </a:rPr>
              <a:t>material a  </a:t>
            </a:r>
            <a:r>
              <a:rPr sz="2800" spc="-5" dirty="0">
                <a:latin typeface="Arial"/>
                <a:cs typeface="Arial"/>
              </a:rPr>
              <a:t>contrasting color (negative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staining).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858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858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231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841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2463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30860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4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4317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494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5549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6172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6794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7404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8026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864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9258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98806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0502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11124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1734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23571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2966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35889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4211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4820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15443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60654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6675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7297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7919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8529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19151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197739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20383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1005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1615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22376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228599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240919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247141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25323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2594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265684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27178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27800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28422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290321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29654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30276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308864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80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315086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32131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32740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33362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33985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34594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35217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3583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36449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37071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37693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38303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38925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3954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40157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40779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4140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42011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42633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432562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43865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44488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45110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457200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46342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46964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475742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48196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48806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494283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50050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50660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512825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51904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52514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531367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53759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54368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54991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55613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56222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5684519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39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580770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586993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593217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599312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605535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611758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617855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624077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630300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09"/>
                  </a:lnTo>
                  <a:lnTo>
                    <a:pt x="9146540" y="673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636397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642620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6488429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09">
                  <a:moveTo>
                    <a:pt x="9146540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9146540" y="673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6549389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9146540" y="6857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6611620"/>
              <a:ext cx="9146540" cy="129539"/>
            </a:xfrm>
            <a:custGeom>
              <a:avLst/>
              <a:gdLst/>
              <a:ahLst/>
              <a:cxnLst/>
              <a:rect l="l" t="t" r="r" b="b"/>
              <a:pathLst>
                <a:path w="9146540" h="129540">
                  <a:moveTo>
                    <a:pt x="9146540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67310"/>
                  </a:lnTo>
                  <a:lnTo>
                    <a:pt x="0" y="129540"/>
                  </a:lnTo>
                  <a:lnTo>
                    <a:pt x="9146540" y="129540"/>
                  </a:lnTo>
                  <a:lnTo>
                    <a:pt x="9146540" y="67310"/>
                  </a:lnTo>
                  <a:lnTo>
                    <a:pt x="9146540" y="622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6734810"/>
              <a:ext cx="9146540" cy="68580"/>
            </a:xfrm>
            <a:custGeom>
              <a:avLst/>
              <a:gdLst/>
              <a:ahLst/>
              <a:cxnLst/>
              <a:rect l="l" t="t" r="r" b="b"/>
              <a:pathLst>
                <a:path w="9146540" h="68579">
                  <a:moveTo>
                    <a:pt x="91465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146540" y="685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797039"/>
              <a:ext cx="9144000" cy="60960"/>
            </a:xfrm>
            <a:custGeom>
              <a:avLst/>
              <a:gdLst/>
              <a:ahLst/>
              <a:cxnLst/>
              <a:rect l="l" t="t" r="r" b="b"/>
              <a:pathLst>
                <a:path w="9144000" h="60959">
                  <a:moveTo>
                    <a:pt x="0" y="609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60959"/>
                  </a:lnTo>
                  <a:lnTo>
                    <a:pt x="0" y="60959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/>
          <p:nvPr/>
        </p:nvSpPr>
        <p:spPr>
          <a:xfrm>
            <a:off x="468630" y="549909"/>
            <a:ext cx="8279130" cy="2828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467257" y="3635147"/>
            <a:ext cx="2540454" cy="1899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67400" y="3575050"/>
            <a:ext cx="2520950" cy="1948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>
            <a:spLocks noGrp="1"/>
          </p:cNvSpPr>
          <p:nvPr>
            <p:ph type="title"/>
          </p:nvPr>
        </p:nvSpPr>
        <p:spPr>
          <a:xfrm>
            <a:off x="3850640" y="34290"/>
            <a:ext cx="18726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Gram’s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stain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336039" y="5694679"/>
            <a:ext cx="3176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Gram-positive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bacteria: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336039" y="6250940"/>
            <a:ext cx="1548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dark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purple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440679" y="5694679"/>
            <a:ext cx="3295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Gram-negative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bacteria: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440679" y="6250940"/>
            <a:ext cx="1226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light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pink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950" y="259079"/>
            <a:ext cx="8856980" cy="6431280"/>
            <a:chOff x="107950" y="259079"/>
            <a:chExt cx="8856980" cy="6431280"/>
          </a:xfrm>
        </p:grpSpPr>
        <p:sp>
          <p:nvSpPr>
            <p:cNvPr id="3" name="object 3"/>
            <p:cNvSpPr/>
            <p:nvPr/>
          </p:nvSpPr>
          <p:spPr>
            <a:xfrm>
              <a:off x="107950" y="259079"/>
              <a:ext cx="4745990" cy="41186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43120" y="3788409"/>
              <a:ext cx="4321810" cy="29019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53659" y="1591309"/>
            <a:ext cx="35794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Staphylococcus</a:t>
            </a:r>
            <a:endParaRPr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20">
                  <a:moveTo>
                    <a:pt x="9146540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57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2489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3733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4978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622299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19">
                  <a:moveTo>
                    <a:pt x="9146540" y="0"/>
                  </a:moveTo>
                  <a:lnTo>
                    <a:pt x="0" y="0"/>
                  </a:lnTo>
                  <a:lnTo>
                    <a:pt x="0" y="12446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44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8724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99694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112141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124586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137159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90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149606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16205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17449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86944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99516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21196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22440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23685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249427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261874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27432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28676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29921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311785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32423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33667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34912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36156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37401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38658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39903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41148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42392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43637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44894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46139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47383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48628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498855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51130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52374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53619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548767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561212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57365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58610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59855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611123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62357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63601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64846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66090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6733539"/>
              <a:ext cx="9144000" cy="124460"/>
            </a:xfrm>
            <a:custGeom>
              <a:avLst/>
              <a:gdLst/>
              <a:ahLst/>
              <a:cxnLst/>
              <a:rect l="l" t="t" r="r" b="b"/>
              <a:pathLst>
                <a:path w="9144000" h="124459">
                  <a:moveTo>
                    <a:pt x="0" y="1244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124459"/>
                  </a:lnTo>
                  <a:lnTo>
                    <a:pt x="0" y="124459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3840479" y="438150"/>
            <a:ext cx="15481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0" spc="55" dirty="0" smtClean="0">
                <a:solidFill>
                  <a:srgbClr val="66FF33"/>
                </a:solidFill>
                <a:latin typeface="Noto Sans CJK JP Medium"/>
                <a:cs typeface="Noto Sans CJK JP Medium"/>
              </a:rPr>
              <a:t>B</a:t>
            </a:r>
            <a:r>
              <a:rPr sz="4000" b="0" spc="55" smtClean="0">
                <a:solidFill>
                  <a:srgbClr val="66FF33"/>
                </a:solidFill>
                <a:latin typeface="Noto Sans CJK JP Medium"/>
                <a:cs typeface="Noto Sans CJK JP Medium"/>
              </a:rPr>
              <a:t>acilli</a:t>
            </a:r>
            <a:endParaRPr sz="4000">
              <a:latin typeface="Noto Sans CJK JP Medium"/>
              <a:cs typeface="Noto Sans CJK JP Medium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46100" y="5768340"/>
            <a:ext cx="14141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65" dirty="0">
                <a:solidFill>
                  <a:srgbClr val="FFFF66"/>
                </a:solidFill>
                <a:latin typeface="Noto Sans CJK JP Medium"/>
                <a:cs typeface="Noto Sans CJK JP Medium"/>
              </a:rPr>
              <a:t>bacillus</a:t>
            </a:r>
            <a:endParaRPr sz="2800">
              <a:latin typeface="Noto Sans CJK JP Medium"/>
              <a:cs typeface="Noto Sans CJK JP Medium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77900" y="2310129"/>
            <a:ext cx="805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l</a:t>
            </a:r>
            <a:r>
              <a:rPr sz="2400" b="0" spc="14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a</a:t>
            </a:r>
            <a:r>
              <a:rPr sz="2400" b="0" spc="2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r</a:t>
            </a:r>
            <a:r>
              <a:rPr sz="2400" b="0" spc="14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g</a:t>
            </a:r>
            <a:r>
              <a:rPr sz="2400" b="0" spc="-2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e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928109" y="2239009"/>
            <a:ext cx="1236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6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m</a:t>
            </a:r>
            <a:r>
              <a:rPr sz="2400" b="0" spc="17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e</a:t>
            </a:r>
            <a:r>
              <a:rPr sz="2400" b="0" spc="1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d</a:t>
            </a:r>
            <a:r>
              <a:rPr sz="2400" b="0" spc="4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i</a:t>
            </a:r>
            <a:r>
              <a:rPr sz="2400" b="0" spc="3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u</a:t>
            </a:r>
            <a:r>
              <a:rPr sz="2400" b="0" spc="-26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m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505200" y="5680344"/>
            <a:ext cx="1861819" cy="5308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390" dirty="0">
                <a:solidFill>
                  <a:srgbClr val="FFFF66"/>
                </a:solidFill>
                <a:latin typeface="UKIJ CJK"/>
                <a:cs typeface="UKIJ CJK"/>
              </a:rPr>
              <a:t>E</a:t>
            </a:r>
            <a:r>
              <a:rPr sz="3300" spc="105" dirty="0">
                <a:solidFill>
                  <a:srgbClr val="FFFF66"/>
                </a:solidFill>
                <a:latin typeface="UKIJ CJK"/>
                <a:cs typeface="UKIJ CJK"/>
              </a:rPr>
              <a:t>s</a:t>
            </a:r>
            <a:r>
              <a:rPr sz="3300" spc="-45" dirty="0">
                <a:solidFill>
                  <a:srgbClr val="FFFF66"/>
                </a:solidFill>
                <a:latin typeface="UKIJ CJK"/>
                <a:cs typeface="UKIJ CJK"/>
              </a:rPr>
              <a:t>c</a:t>
            </a:r>
            <a:r>
              <a:rPr sz="3300" spc="-55" dirty="0">
                <a:solidFill>
                  <a:srgbClr val="FFFF66"/>
                </a:solidFill>
                <a:latin typeface="UKIJ CJK"/>
                <a:cs typeface="UKIJ CJK"/>
              </a:rPr>
              <a:t>h</a:t>
            </a:r>
            <a:r>
              <a:rPr sz="3300" spc="15" dirty="0">
                <a:solidFill>
                  <a:srgbClr val="FFFF66"/>
                </a:solidFill>
                <a:latin typeface="UKIJ CJK"/>
                <a:cs typeface="UKIJ CJK"/>
              </a:rPr>
              <a:t>.</a:t>
            </a:r>
            <a:r>
              <a:rPr sz="3300" spc="40" dirty="0">
                <a:solidFill>
                  <a:srgbClr val="FFFF66"/>
                </a:solidFill>
                <a:latin typeface="UKIJ CJK"/>
                <a:cs typeface="UKIJ CJK"/>
              </a:rPr>
              <a:t>c</a:t>
            </a:r>
            <a:r>
              <a:rPr sz="3300" spc="-125" dirty="0">
                <a:solidFill>
                  <a:srgbClr val="FFFF66"/>
                </a:solidFill>
                <a:latin typeface="UKIJ CJK"/>
                <a:cs typeface="UKIJ CJK"/>
              </a:rPr>
              <a:t>o</a:t>
            </a:r>
            <a:r>
              <a:rPr sz="3300" spc="-145" dirty="0">
                <a:solidFill>
                  <a:srgbClr val="FFFF66"/>
                </a:solidFill>
                <a:latin typeface="UKIJ CJK"/>
                <a:cs typeface="UKIJ CJK"/>
              </a:rPr>
              <a:t>li</a:t>
            </a:r>
            <a:endParaRPr sz="3300">
              <a:latin typeface="UKIJ CJK"/>
              <a:cs typeface="UKIJ CJK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312659" y="2310129"/>
            <a:ext cx="8394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25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s</a:t>
            </a:r>
            <a:r>
              <a:rPr sz="2400" b="0" spc="-7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m</a:t>
            </a:r>
            <a:r>
              <a:rPr sz="2400" b="0" spc="150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a</a:t>
            </a:r>
            <a:r>
              <a:rPr sz="2400" b="0" spc="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l</a:t>
            </a:r>
            <a:r>
              <a:rPr sz="2400" b="0" spc="-185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l</a:t>
            </a:r>
            <a:endParaRPr sz="2400">
              <a:latin typeface="Noto Sans CJK JP Medium"/>
              <a:cs typeface="Noto Sans CJK JP Medium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809740" y="5694679"/>
            <a:ext cx="15119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75" dirty="0">
                <a:solidFill>
                  <a:srgbClr val="FFFF66"/>
                </a:solidFill>
                <a:latin typeface="Noto Sans CJK JP Medium"/>
                <a:cs typeface="Noto Sans CJK JP Medium"/>
              </a:rPr>
              <a:t>Brucella</a:t>
            </a:r>
            <a:endParaRPr sz="2800">
              <a:latin typeface="Noto Sans CJK JP Medium"/>
              <a:cs typeface="Noto Sans CJK JP Medium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179070" y="2923539"/>
            <a:ext cx="8713470" cy="2355850"/>
            <a:chOff x="179070" y="2923539"/>
            <a:chExt cx="8713470" cy="2355850"/>
          </a:xfrm>
        </p:grpSpPr>
        <p:sp>
          <p:nvSpPr>
            <p:cNvPr id="64" name="object 64"/>
            <p:cNvSpPr/>
            <p:nvPr/>
          </p:nvSpPr>
          <p:spPr>
            <a:xfrm>
              <a:off x="179070" y="2923539"/>
              <a:ext cx="3006090" cy="23558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634740" y="3068319"/>
              <a:ext cx="2594610" cy="19456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443979" y="3068319"/>
              <a:ext cx="2448560" cy="19303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3280409" y="1375409"/>
            <a:ext cx="23977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Different</a:t>
            </a:r>
            <a:r>
              <a:rPr sz="3200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size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20">
                  <a:moveTo>
                    <a:pt x="9146540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57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2489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3733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4978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622299"/>
              <a:ext cx="9146540" cy="261620"/>
            </a:xfrm>
            <a:custGeom>
              <a:avLst/>
              <a:gdLst/>
              <a:ahLst/>
              <a:cxnLst/>
              <a:rect l="l" t="t" r="r" b="b"/>
              <a:pathLst>
                <a:path w="9146540" h="261619">
                  <a:moveTo>
                    <a:pt x="9146540" y="0"/>
                  </a:moveTo>
                  <a:lnTo>
                    <a:pt x="0" y="0"/>
                  </a:lnTo>
                  <a:lnTo>
                    <a:pt x="0" y="124460"/>
                  </a:lnTo>
                  <a:lnTo>
                    <a:pt x="0" y="137160"/>
                  </a:lnTo>
                  <a:lnTo>
                    <a:pt x="0" y="261620"/>
                  </a:lnTo>
                  <a:lnTo>
                    <a:pt x="9146540" y="261620"/>
                  </a:lnTo>
                  <a:lnTo>
                    <a:pt x="9146540" y="137160"/>
                  </a:lnTo>
                  <a:lnTo>
                    <a:pt x="9146540" y="1244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8724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99694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112141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124586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137159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90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149606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16205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17449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86944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99516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21196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224409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23685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249427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261874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27432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28676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299211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311785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32423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33667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34912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36156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37401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38658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39903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41148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42392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43637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44894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46139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473837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486282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498855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51130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52374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536193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5487670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89"/>
                  </a:lnTo>
                  <a:lnTo>
                    <a:pt x="9146540" y="1358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561212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573658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586105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598550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6111239"/>
              <a:ext cx="9146540" cy="135890"/>
            </a:xfrm>
            <a:custGeom>
              <a:avLst/>
              <a:gdLst/>
              <a:ahLst/>
              <a:cxnLst/>
              <a:rect l="l" t="t" r="r" b="b"/>
              <a:pathLst>
                <a:path w="9146540" h="135889">
                  <a:moveTo>
                    <a:pt x="914654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9146540" y="135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623570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636015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60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6484620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9146540" y="1371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6609079"/>
              <a:ext cx="9146540" cy="137160"/>
            </a:xfrm>
            <a:custGeom>
              <a:avLst/>
              <a:gdLst/>
              <a:ahLst/>
              <a:cxnLst/>
              <a:rect l="l" t="t" r="r" b="b"/>
              <a:pathLst>
                <a:path w="9146540" h="137159">
                  <a:moveTo>
                    <a:pt x="914654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9146540" y="137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6733539"/>
              <a:ext cx="9144000" cy="124460"/>
            </a:xfrm>
            <a:custGeom>
              <a:avLst/>
              <a:gdLst/>
              <a:ahLst/>
              <a:cxnLst/>
              <a:rect l="l" t="t" r="r" b="b"/>
              <a:pathLst>
                <a:path w="9144000" h="124459">
                  <a:moveTo>
                    <a:pt x="0" y="12445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124459"/>
                  </a:lnTo>
                  <a:lnTo>
                    <a:pt x="0" y="124459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226050" y="5119370"/>
            <a:ext cx="27139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50" dirty="0">
                <a:solidFill>
                  <a:srgbClr val="FFFF66"/>
                </a:solidFill>
                <a:latin typeface="Noto Sans CJK JP Medium"/>
                <a:cs typeface="Noto Sans CJK JP Medium"/>
              </a:rPr>
              <a:t>Coryneform</a:t>
            </a:r>
            <a:r>
              <a:rPr sz="2000" b="0" spc="400" dirty="0">
                <a:solidFill>
                  <a:srgbClr val="FFFF66"/>
                </a:solidFill>
                <a:latin typeface="Noto Sans CJK JP Medium"/>
                <a:cs typeface="Noto Sans CJK JP Medium"/>
              </a:rPr>
              <a:t> </a:t>
            </a:r>
            <a:r>
              <a:rPr sz="2000" b="0" spc="45" dirty="0">
                <a:solidFill>
                  <a:srgbClr val="FFFF66"/>
                </a:solidFill>
                <a:latin typeface="Noto Sans CJK JP Medium"/>
                <a:cs typeface="Noto Sans CJK JP Medium"/>
              </a:rPr>
              <a:t>bacteria</a:t>
            </a:r>
            <a:endParaRPr sz="2000">
              <a:latin typeface="Noto Sans CJK JP Medium"/>
              <a:cs typeface="Noto Sans CJK JP Medium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745897" y="682397"/>
            <a:ext cx="7465059" cy="4946650"/>
            <a:chOff x="745897" y="682397"/>
            <a:chExt cx="7465059" cy="4946650"/>
          </a:xfrm>
        </p:grpSpPr>
        <p:sp>
          <p:nvSpPr>
            <p:cNvPr id="58" name="object 58"/>
            <p:cNvSpPr/>
            <p:nvPr/>
          </p:nvSpPr>
          <p:spPr>
            <a:xfrm>
              <a:off x="745897" y="682397"/>
              <a:ext cx="2682694" cy="21302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219700" y="2133600"/>
              <a:ext cx="2990850" cy="23964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16330" y="3644900"/>
              <a:ext cx="2023110" cy="19837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4560570" y="294640"/>
            <a:ext cx="15481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55" dirty="0">
                <a:solidFill>
                  <a:srgbClr val="66FF33"/>
                </a:solidFill>
                <a:latin typeface="Noto Sans CJK JP Medium"/>
                <a:cs typeface="Noto Sans CJK JP Medium"/>
              </a:rPr>
              <a:t>bacilli</a:t>
            </a:r>
            <a:endParaRPr sz="4000">
              <a:latin typeface="Noto Sans CJK JP Medium"/>
              <a:cs typeface="Noto Sans CJK JP Medium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513070" y="1159509"/>
            <a:ext cx="27838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Different</a:t>
            </a:r>
            <a:r>
              <a:rPr sz="3200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shape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20139" y="5984240"/>
            <a:ext cx="19323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bifidobacterium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3186</Words>
  <Application>Microsoft Office PowerPoint</Application>
  <PresentationFormat>On-screen Show (4:3)</PresentationFormat>
  <Paragraphs>272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Slide 1</vt:lpstr>
      <vt:lpstr>Introduction</vt:lpstr>
      <vt:lpstr>1. Morphology of Bacteria</vt:lpstr>
      <vt:lpstr>Slide 4</vt:lpstr>
      <vt:lpstr>Slide 5</vt:lpstr>
      <vt:lpstr>Slide 6</vt:lpstr>
      <vt:lpstr>Staphylococcus</vt:lpstr>
      <vt:lpstr>Bacilli</vt:lpstr>
      <vt:lpstr>bacilli</vt:lpstr>
      <vt:lpstr>vibrio cholerae</vt:lpstr>
      <vt:lpstr>Slide 11</vt:lpstr>
      <vt:lpstr>2.Structure of Bacteria</vt:lpstr>
      <vt:lpstr>Nucleoid (nuclear material)</vt:lpstr>
      <vt:lpstr>Slide 14</vt:lpstr>
      <vt:lpstr>Slide 15</vt:lpstr>
      <vt:lpstr>Slide 16</vt:lpstr>
      <vt:lpstr>Inclusion granules</vt:lpstr>
      <vt:lpstr>Slide 18</vt:lpstr>
      <vt:lpstr>Plasmid</vt:lpstr>
      <vt:lpstr>Cell membrane</vt:lpstr>
      <vt:lpstr>Function</vt:lpstr>
      <vt:lpstr>Cell membrane</vt:lpstr>
      <vt:lpstr>Slide 23</vt:lpstr>
      <vt:lpstr>Cell wall</vt:lpstr>
      <vt:lpstr>Bacteria are classified as gram-</vt:lpstr>
      <vt:lpstr>Structure and chemical composition</vt:lpstr>
      <vt:lpstr>The peptidoglycan layer</vt:lpstr>
      <vt:lpstr>The backbone is the same in all bacterial species.</vt:lpstr>
      <vt:lpstr>Slide 29</vt:lpstr>
      <vt:lpstr>The tetrapeptide side chains and the  peptide cross-bridges vary from species to  species.</vt:lpstr>
      <vt:lpstr>Slide 31</vt:lpstr>
      <vt:lpstr>Special components of Gram-Positive Cell Walls:</vt:lpstr>
      <vt:lpstr>Function of teichoic acid (1)Constituting major  surface antigens of  those gram-positive</vt:lpstr>
      <vt:lpstr>Special components of Gram-negative Cell Walls</vt:lpstr>
      <vt:lpstr>Gram-negative cell walls contain three  components that lie outside of the  peptidoglycan layer: lipoprotein, phospholipid bilayer,  and lipopolysaccharide.</vt:lpstr>
      <vt:lpstr>Lipoprotein</vt:lpstr>
      <vt:lpstr>Slide 37</vt:lpstr>
      <vt:lpstr>Function of Phospholipid bilayer</vt:lpstr>
      <vt:lpstr>Lipopolysaccharide (LPS)</vt:lpstr>
      <vt:lpstr>Slide 40</vt:lpstr>
      <vt:lpstr>Slide 41</vt:lpstr>
      <vt:lpstr>Slide 42</vt:lpstr>
      <vt:lpstr>Function</vt:lpstr>
      <vt:lpstr>Playing an important part in cell division</vt:lpstr>
      <vt:lpstr>Capsule</vt:lpstr>
      <vt:lpstr>Capsule----Many bacteria are surrounded by a  discrete covering layer of a relatively firm  gelatinous material that lies outside and  immediately in contact with the cell wall.</vt:lpstr>
      <vt:lpstr>Capsules, microcapsules and loose slime</vt:lpstr>
      <vt:lpstr>Demonstration</vt:lpstr>
      <vt:lpstr>Function</vt:lpstr>
      <vt:lpstr>Flagella</vt:lpstr>
      <vt:lpstr>Slide 51</vt:lpstr>
      <vt:lpstr>Slide 52</vt:lpstr>
      <vt:lpstr>Demonstration</vt:lpstr>
      <vt:lpstr>Function: Motility</vt:lpstr>
      <vt:lpstr>Pili (Fimbriae)</vt:lpstr>
      <vt:lpstr>Slide 56</vt:lpstr>
      <vt:lpstr>Slide 57</vt:lpstr>
      <vt:lpstr>2. Sex pili: Being responsible for the attachment  of donor and recipient cells in bacterial  conjugation.</vt:lpstr>
      <vt:lpstr>Endospores</vt:lpstr>
      <vt:lpstr>Sporulation and Germination</vt:lpstr>
      <vt:lpstr>The appearance of the mature spores varies  according to the species, being spherical, ovoid  or elongated, occupying a terminal, subterminal  or central position, and being narrower than the  cell, or broader and bulging it.</vt:lpstr>
      <vt:lpstr>Demonstration</vt:lpstr>
      <vt:lpstr>Structure of Endospore</vt:lpstr>
      <vt:lpstr>Viability of Endospore</vt:lpstr>
      <vt:lpstr>Staining</vt:lpstr>
      <vt:lpstr>Gram’s stain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Dell</cp:lastModifiedBy>
  <cp:revision>1</cp:revision>
  <dcterms:created xsi:type="dcterms:W3CDTF">2021-03-04T18:03:54Z</dcterms:created>
  <dcterms:modified xsi:type="dcterms:W3CDTF">2021-03-04T18:15:02Z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2013-09-10T00:00:00Z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2021-03-04T00:00:00Z</vt:filetime>
  </property>
</Properties>
</file>