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5" r:id="rId46"/>
    <p:sldId id="316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2" r:id="rId61"/>
    <p:sldId id="334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739" y="1602689"/>
            <a:ext cx="7325359" cy="256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0739" y="5287467"/>
            <a:ext cx="746252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519" y="1042492"/>
            <a:ext cx="7588884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9" y="2155063"/>
            <a:ext cx="727900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obacco_mosaic_virus" TargetMode="External"/><Relationship Id="rId3" Type="http://schemas.openxmlformats.org/officeDocument/2006/relationships/hyperlink" Target="http://en.wikipedia.org/wiki/DNA" TargetMode="External"/><Relationship Id="rId7" Type="http://schemas.openxmlformats.org/officeDocument/2006/relationships/hyperlink" Target="http://en.wikipedia.org/wiki/Viral_envelope" TargetMode="External"/><Relationship Id="rId2" Type="http://schemas.openxmlformats.org/officeDocument/2006/relationships/hyperlink" Target="http://en.wikipedia.org/wiki/Gen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Protein" TargetMode="External"/><Relationship Id="rId5" Type="http://schemas.openxmlformats.org/officeDocument/2006/relationships/hyperlink" Target="http://en.wikipedia.org/wiki/Molecule" TargetMode="External"/><Relationship Id="rId10" Type="http://schemas.openxmlformats.org/officeDocument/2006/relationships/hyperlink" Target="http://en.wikipedia.org/wiki/Bacteriophage" TargetMode="External"/><Relationship Id="rId4" Type="http://schemas.openxmlformats.org/officeDocument/2006/relationships/hyperlink" Target="http://en.wikipedia.org/wiki/RNA" TargetMode="External"/><Relationship Id="rId9" Type="http://schemas.openxmlformats.org/officeDocument/2006/relationships/hyperlink" Target="http://en.wikipedia.org/wiki/Icosahedro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ctor_(epidemiology)" TargetMode="External"/><Relationship Id="rId2" Type="http://schemas.openxmlformats.org/officeDocument/2006/relationships/hyperlink" Target="http://en.wikipedia.org/wiki/Organis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Fecal%E2%80%93oral_route" TargetMode="External"/><Relationship Id="rId5" Type="http://schemas.openxmlformats.org/officeDocument/2006/relationships/hyperlink" Target="http://en.wikipedia.org/wiki/Norovirus" TargetMode="External"/><Relationship Id="rId4" Type="http://schemas.openxmlformats.org/officeDocument/2006/relationships/hyperlink" Target="http://en.wikipedia.org/wiki/Influenza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en.wikipedia.org/wiki/Dengue_virus" TargetMode="External"/><Relationship Id="rId7" Type="http://schemas.openxmlformats.org/officeDocument/2006/relationships/hyperlink" Target="http://en.wikipedia.org/wiki/Vaccine" TargetMode="External"/><Relationship Id="rId2" Type="http://schemas.openxmlformats.org/officeDocument/2006/relationships/hyperlink" Target="http://en.wikipedia.org/wiki/HI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Antiviral_drug" TargetMode="External"/><Relationship Id="rId5" Type="http://schemas.openxmlformats.org/officeDocument/2006/relationships/hyperlink" Target="http://en.wikipedia.org/wiki/Antibiotic" TargetMode="External"/><Relationship Id="rId4" Type="http://schemas.openxmlformats.org/officeDocument/2006/relationships/hyperlink" Target="http://en.wikipedia.org/wiki/Rotavirus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7543800" y="0"/>
                </a:moveTo>
                <a:lnTo>
                  <a:pt x="0" y="0"/>
                </a:lnTo>
                <a:lnTo>
                  <a:pt x="0" y="3048000"/>
                </a:lnTo>
                <a:lnTo>
                  <a:pt x="7543800" y="3048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439744"/>
            <a:ext cx="39084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8000" dirty="0">
                <a:solidFill>
                  <a:srgbClr val="252525"/>
                </a:solidFill>
                <a:latin typeface="Impact"/>
                <a:cs typeface="Impact"/>
              </a:rPr>
              <a:t>The	</a:t>
            </a:r>
            <a:r>
              <a:rPr sz="8000" spc="-5" dirty="0">
                <a:solidFill>
                  <a:srgbClr val="252525"/>
                </a:solidFill>
                <a:latin typeface="Impact"/>
                <a:cs typeface="Impact"/>
              </a:rPr>
              <a:t>Virus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Size of virus</a:t>
            </a:r>
            <a:r>
              <a:rPr sz="5400" u="heavy" spc="-7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?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595629"/>
            <a:ext cx="6684645" cy="4003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Smallest infectious</a:t>
            </a:r>
            <a:r>
              <a:rPr sz="22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agents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80000"/>
              </a:lnSpc>
              <a:spcBef>
                <a:spcPts val="53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Most are so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small,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they can only be seen with an electron  microscope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</a:t>
            </a:r>
            <a:r>
              <a:rPr sz="22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  <a:tab pos="2894330" algn="l"/>
              </a:tabLst>
            </a:pP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Proviruses-</a:t>
            </a:r>
            <a:r>
              <a:rPr sz="2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around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20	nm in</a:t>
            </a: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diameter</a:t>
            </a:r>
            <a:endParaRPr sz="22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Mimi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viruses- up to 450 nm in</a:t>
            </a:r>
            <a:r>
              <a:rPr sz="2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sz="22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tabLst>
                <a:tab pos="287020" algn="l"/>
                <a:tab pos="287655" algn="l"/>
              </a:tabLst>
            </a:pPr>
            <a:endParaRPr lang="en-US" sz="2200" spc="-25" dirty="0">
              <a:solidFill>
                <a:srgbClr val="2F2F2F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tabLst>
                <a:tab pos="287020" algn="l"/>
                <a:tab pos="287655" algn="l"/>
              </a:tabLst>
            </a:pPr>
            <a:r>
              <a:rPr sz="2200" spc="-25" smtClean="0">
                <a:solidFill>
                  <a:srgbClr val="2F2F2F"/>
                </a:solidFill>
                <a:latin typeface="Times New Roman"/>
                <a:cs typeface="Times New Roman"/>
              </a:rPr>
              <a:t>Viewing</a:t>
            </a:r>
            <a:r>
              <a:rPr sz="220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Special stains and an electron</a:t>
            </a:r>
            <a:r>
              <a:rPr sz="22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microscope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Negative staining outlines the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shape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Positive staining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shows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internal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details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Shadow casting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technique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287467"/>
            <a:ext cx="4069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6840" algn="l"/>
                <a:tab pos="2322830" algn="l"/>
              </a:tabLst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Size	Of	Virus</a:t>
            </a:r>
            <a:r>
              <a:rPr sz="5400" spc="-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: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115313"/>
            <a:ext cx="5545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35" dirty="0">
                <a:solidFill>
                  <a:srgbClr val="AC946D"/>
                </a:solidFill>
                <a:latin typeface="Arial"/>
                <a:cs typeface="Arial"/>
              </a:rPr>
              <a:t> </a:t>
            </a:r>
            <a:r>
              <a:rPr sz="3200" spc="-30" dirty="0">
                <a:solidFill>
                  <a:srgbClr val="2F2F2F"/>
                </a:solidFill>
                <a:latin typeface="Times New Roman"/>
                <a:cs typeface="Times New Roman"/>
              </a:rPr>
              <a:t>Virion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size range is </a:t>
            </a:r>
            <a:r>
              <a:rPr sz="3200" spc="5" dirty="0">
                <a:solidFill>
                  <a:srgbClr val="2F2F2F"/>
                </a:solidFill>
                <a:latin typeface="Times New Roman"/>
                <a:cs typeface="Times New Roman"/>
              </a:rPr>
              <a:t>~10-400</a:t>
            </a:r>
            <a:r>
              <a:rPr sz="32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-260" dirty="0">
                <a:solidFill>
                  <a:srgbClr val="2F2F2F"/>
                </a:solidFill>
                <a:latin typeface="Times New Roman"/>
                <a:cs typeface="Times New Roman"/>
              </a:rPr>
              <a:t>nm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875"/>
              </a:spcBef>
            </a:pPr>
            <a:r>
              <a:rPr spc="-110" dirty="0">
                <a:solidFill>
                  <a:srgbClr val="AC946D"/>
                </a:solidFill>
                <a:latin typeface="Arial"/>
                <a:cs typeface="Arial"/>
              </a:rPr>
              <a:t></a:t>
            </a:r>
            <a:r>
              <a:rPr spc="-110" dirty="0"/>
              <a:t>All </a:t>
            </a:r>
            <a:r>
              <a:rPr dirty="0"/>
              <a:t>virions contain a </a:t>
            </a:r>
            <a:r>
              <a:rPr dirty="0">
                <a:solidFill>
                  <a:srgbClr val="FF0000"/>
                </a:solidFill>
              </a:rPr>
              <a:t>nucleocapsid </a:t>
            </a:r>
            <a:r>
              <a:rPr dirty="0"/>
              <a:t>which </a:t>
            </a:r>
            <a:r>
              <a:rPr spc="-300" dirty="0"/>
              <a:t>is  </a:t>
            </a:r>
            <a:r>
              <a:rPr dirty="0"/>
              <a:t>composed of nucleic acid (DNA or RNA)  and a protein coat</a:t>
            </a:r>
            <a:r>
              <a:rPr spc="-50" dirty="0"/>
              <a:t> </a:t>
            </a:r>
            <a:r>
              <a:rPr dirty="0"/>
              <a:t>(</a:t>
            </a:r>
            <a:r>
              <a:rPr dirty="0">
                <a:solidFill>
                  <a:srgbClr val="FF0000"/>
                </a:solidFill>
              </a:rPr>
              <a:t>capsid</a:t>
            </a:r>
            <a:r>
              <a:rPr dirty="0"/>
              <a:t>)</a:t>
            </a:r>
          </a:p>
          <a:p>
            <a:pPr marL="287020" marR="1108075" indent="-274955">
              <a:lnSpc>
                <a:spcPts val="3070"/>
              </a:lnSpc>
              <a:spcBef>
                <a:spcPts val="740"/>
              </a:spcBef>
            </a:pPr>
            <a:r>
              <a:rPr spc="-90" dirty="0">
                <a:solidFill>
                  <a:srgbClr val="AC946D"/>
                </a:solidFill>
                <a:latin typeface="Arial"/>
                <a:cs typeface="Arial"/>
              </a:rPr>
              <a:t></a:t>
            </a:r>
            <a:r>
              <a:rPr spc="-90" dirty="0"/>
              <a:t>Some </a:t>
            </a:r>
            <a:r>
              <a:rPr dirty="0"/>
              <a:t>viruses consist only of a  nucleocapsid, others have</a:t>
            </a:r>
            <a:r>
              <a:rPr spc="-70" dirty="0"/>
              <a:t> </a:t>
            </a:r>
            <a:r>
              <a:rPr dirty="0"/>
              <a:t>additional  components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17334"/>
            <a:chOff x="0" y="0"/>
            <a:chExt cx="9144000" cy="6617334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617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F2F2F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F2F2F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Capsids: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06398"/>
            <a:ext cx="7241540" cy="233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9605" indent="-31750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96428"/>
              <a:buFont typeface="Wingdings"/>
              <a:buChar char=""/>
              <a:tabLst>
                <a:tab pos="650240" algn="l"/>
              </a:tabLst>
            </a:pPr>
            <a:r>
              <a:rPr sz="28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nucleocapsid</a:t>
            </a:r>
            <a:endParaRPr sz="2800">
              <a:latin typeface="Times New Roman"/>
              <a:cs typeface="Times New Roman"/>
            </a:endParaRPr>
          </a:p>
          <a:p>
            <a:pPr marL="469900" marR="5080" indent="1257300">
              <a:lnSpc>
                <a:spcPts val="1970"/>
              </a:lnSpc>
              <a:spcBef>
                <a:spcPts val="2760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 capsid and the nucleic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acid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together are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called</a:t>
            </a:r>
            <a:r>
              <a:rPr sz="2000" spc="-1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  nucleocapsid</a:t>
            </a:r>
            <a:endParaRPr sz="2000">
              <a:latin typeface="Times New Roman"/>
              <a:cs typeface="Times New Roman"/>
            </a:endParaRPr>
          </a:p>
          <a:p>
            <a:pPr marL="596265" indent="-584200">
              <a:lnSpc>
                <a:spcPts val="3329"/>
              </a:lnSpc>
              <a:buClr>
                <a:srgbClr val="AC0000"/>
              </a:buClr>
              <a:buFont typeface="Wingdings"/>
              <a:buChar char=""/>
              <a:tabLst>
                <a:tab pos="596265" algn="l"/>
                <a:tab pos="596900" algn="l"/>
              </a:tabLst>
            </a:pPr>
            <a:r>
              <a:rPr sz="28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virion</a:t>
            </a:r>
            <a:endParaRPr sz="2800">
              <a:latin typeface="Times New Roman"/>
              <a:cs typeface="Times New Roman"/>
            </a:endParaRPr>
          </a:p>
          <a:p>
            <a:pPr marL="1612900">
              <a:lnSpc>
                <a:spcPts val="2210"/>
              </a:lnSpc>
              <a:spcBef>
                <a:spcPts val="420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Fully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formed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virus that is able to establish an</a:t>
            </a:r>
            <a:r>
              <a:rPr sz="20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10"/>
              </a:lnSpc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 a host</a:t>
            </a:r>
            <a:r>
              <a:rPr sz="20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05600"/>
            <a:chOff x="0" y="0"/>
            <a:chExt cx="9144000" cy="6705600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705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691" y="5433771"/>
            <a:ext cx="66649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3654" algn="l"/>
              </a:tabLst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Generalized	Structure: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1391158"/>
            <a:ext cx="2708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imes New Roman"/>
                <a:cs typeface="Times New Roman"/>
              </a:rPr>
              <a:t>Viral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components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084" y="1887677"/>
            <a:ext cx="1811020" cy="1970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Nucleic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acids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Capsid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Envelope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94176" y="394715"/>
            <a:ext cx="4716780" cy="456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5287467"/>
            <a:ext cx="4220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695" algn="l"/>
              </a:tabLst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Nucleic	A</a:t>
            </a:r>
            <a:r>
              <a:rPr sz="5400" spc="10" dirty="0">
                <a:solidFill>
                  <a:srgbClr val="252525"/>
                </a:solidFill>
                <a:latin typeface="Impact"/>
                <a:cs typeface="Impact"/>
              </a:rPr>
              <a:t>c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ids: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874521"/>
            <a:ext cx="1759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3000" b="1" dirty="0">
                <a:solidFill>
                  <a:srgbClr val="2F2F2F"/>
                </a:solidFill>
                <a:latin typeface="Times New Roman"/>
                <a:cs typeface="Times New Roman"/>
              </a:rPr>
              <a:t>Genom</a:t>
            </a:r>
            <a:r>
              <a:rPr sz="30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2F2F2F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194" rIns="0" bIns="0" rtlCol="0">
            <a:spAutoFit/>
          </a:bodyPr>
          <a:lstStyle/>
          <a:p>
            <a:pPr marL="102870" marR="5080" indent="2095500">
              <a:lnSpc>
                <a:spcPts val="2880"/>
              </a:lnSpc>
              <a:spcBef>
                <a:spcPts val="795"/>
              </a:spcBef>
            </a:pPr>
            <a:r>
              <a:rPr dirty="0"/>
              <a:t>the sum total of the</a:t>
            </a:r>
            <a:r>
              <a:rPr spc="-30" dirty="0"/>
              <a:t> </a:t>
            </a:r>
            <a:r>
              <a:rPr spc="-5" dirty="0"/>
              <a:t>genetic  information carried </a:t>
            </a:r>
            <a:r>
              <a:rPr dirty="0"/>
              <a:t>by an</a:t>
            </a:r>
            <a:r>
              <a:rPr spc="75" dirty="0"/>
              <a:t> </a:t>
            </a:r>
            <a:r>
              <a:rPr spc="-5" dirty="0"/>
              <a:t>organism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87020" marR="151765" indent="-274955">
              <a:lnSpc>
                <a:spcPct val="80000"/>
              </a:lnSpc>
              <a:spcBef>
                <a:spcPts val="8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dirty="0"/>
              <a:t>Number of viral genes compared with a</a:t>
            </a:r>
            <a:r>
              <a:rPr spc="-50" dirty="0"/>
              <a:t> </a:t>
            </a:r>
            <a:r>
              <a:rPr dirty="0"/>
              <a:t>cell-  </a:t>
            </a:r>
            <a:r>
              <a:rPr spc="-5" dirty="0"/>
              <a:t>quite</a:t>
            </a:r>
            <a:r>
              <a:rPr spc="20" dirty="0"/>
              <a:t> </a:t>
            </a:r>
            <a:r>
              <a:rPr spc="-5" dirty="0"/>
              <a:t>small</a:t>
            </a:r>
          </a:p>
          <a:p>
            <a:pPr marL="287020" marR="5080" indent="-274955">
              <a:lnSpc>
                <a:spcPts val="2880"/>
              </a:lnSpc>
              <a:spcBef>
                <a:spcPts val="69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dirty="0"/>
              <a:t>They only have the genes necessary to</a:t>
            </a:r>
            <a:r>
              <a:rPr spc="-65" dirty="0"/>
              <a:t> </a:t>
            </a:r>
            <a:r>
              <a:rPr dirty="0"/>
              <a:t>invade  host </a:t>
            </a:r>
            <a:r>
              <a:rPr spc="-5" dirty="0"/>
              <a:t>cells </a:t>
            </a:r>
            <a:r>
              <a:rPr dirty="0"/>
              <a:t>and </a:t>
            </a:r>
            <a:r>
              <a:rPr spc="-5" dirty="0"/>
              <a:t>redirect their</a:t>
            </a:r>
            <a:r>
              <a:rPr spc="55" dirty="0"/>
              <a:t> </a:t>
            </a:r>
            <a:r>
              <a:rPr spc="-5" dirty="0"/>
              <a:t>activity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31634"/>
            <a:chOff x="0" y="0"/>
            <a:chExt cx="9144000" cy="6731634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7315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RNA	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91298"/>
            <a:ext cx="7316470" cy="194246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8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Mostly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single-stranded</a:t>
            </a:r>
            <a:endParaRPr sz="2400">
              <a:latin typeface="Times New Roman"/>
              <a:cs typeface="Times New Roman"/>
            </a:endParaRPr>
          </a:p>
          <a:p>
            <a:pPr marL="607060" lvl="1" indent="-274955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Font typeface="Arial"/>
              <a:buChar char="•"/>
              <a:tabLst>
                <a:tab pos="607060" algn="l"/>
                <a:tab pos="607695" algn="l"/>
                <a:tab pos="307975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Positive-sense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RNA:	genomes that are ready for</a:t>
            </a:r>
            <a:r>
              <a:rPr sz="22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immediate</a:t>
            </a:r>
            <a:endParaRPr sz="22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translation into proteins</a:t>
            </a:r>
            <a:endParaRPr sz="2200">
              <a:latin typeface="Times New Roman"/>
              <a:cs typeface="Times New Roman"/>
            </a:endParaRPr>
          </a:p>
          <a:p>
            <a:pPr marL="607060" marR="237490" lvl="1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"/>
              <a:buChar char="•"/>
              <a:tabLst>
                <a:tab pos="607060" algn="l"/>
                <a:tab pos="607695" algn="l"/>
                <a:tab pos="318770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Negative-sense</a:t>
            </a:r>
            <a:r>
              <a:rPr sz="22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RNA:	genomes have to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be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converted into  the proper form to be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made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into</a:t>
            </a:r>
            <a:r>
              <a:rPr sz="22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protein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3172"/>
            <a:ext cx="9144000" cy="539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5495340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RNA</a:t>
            </a:r>
            <a:r>
              <a:rPr sz="5400" u="heavy" spc="-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379" y="484187"/>
            <a:ext cx="7337425" cy="20015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</a:tabLst>
            </a:pPr>
            <a:r>
              <a:rPr sz="2400" b="1" u="heavy" smtClean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Defin</a:t>
            </a:r>
            <a:r>
              <a:rPr lang="en-US" sz="2400" b="1" u="heavy" dirty="0" err="1" smtClean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mtClean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tion</a:t>
            </a:r>
            <a:r>
              <a:rPr sz="2400" b="1" u="heavy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An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infective agent that typically consists of a nucleic</a:t>
            </a:r>
            <a:r>
              <a:rPr sz="2400" spc="-229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acid 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molecule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 a protein coat,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too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small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to be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seen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by light 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microscopy,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able to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multiply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only within the living  cells of a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host.</a:t>
            </a:r>
            <a:endParaRPr sz="2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8011" y="2523744"/>
            <a:ext cx="3104388" cy="2782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523744"/>
            <a:ext cx="3127248" cy="278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106"/>
            <a:ext cx="9144000" cy="6756400"/>
            <a:chOff x="0" y="102106"/>
            <a:chExt cx="9144000" cy="675640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106"/>
              <a:ext cx="9144000" cy="6755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Capsid: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42415"/>
            <a:ext cx="5801995" cy="22574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Constructed from identical subunits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called</a:t>
            </a:r>
            <a:r>
              <a:rPr sz="2000" spc="-1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F2F2F"/>
                </a:solidFill>
                <a:latin typeface="Times New Roman"/>
                <a:cs typeface="Times New Roman"/>
              </a:rPr>
              <a:t>capsomers</a:t>
            </a:r>
            <a:endParaRPr sz="20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Made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up of protein</a:t>
            </a:r>
            <a:r>
              <a:rPr sz="20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molecules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0" dirty="0">
                <a:solidFill>
                  <a:srgbClr val="2F2F2F"/>
                </a:solidFill>
                <a:latin typeface="Times New Roman"/>
                <a:cs typeface="Times New Roman"/>
              </a:rPr>
              <a:t>Two </a:t>
            </a:r>
            <a:r>
              <a:rPr sz="20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different</a:t>
            </a:r>
            <a:r>
              <a:rPr sz="2000" b="1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F2F2F"/>
                </a:solidFill>
                <a:latin typeface="Times New Roman"/>
                <a:cs typeface="Times New Roman"/>
              </a:rPr>
              <a:t>types</a:t>
            </a:r>
            <a:endParaRPr sz="2000">
              <a:latin typeface="Times New Roman"/>
              <a:cs typeface="Times New Roman"/>
            </a:endParaRPr>
          </a:p>
          <a:p>
            <a:pPr marL="607060" lvl="1" indent="-274955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"/>
              <a:buChar char="•"/>
              <a:tabLst>
                <a:tab pos="607060" algn="l"/>
                <a:tab pos="607695" algn="l"/>
              </a:tabLst>
            </a:pP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Helical</a:t>
            </a:r>
            <a:endParaRPr sz="2200">
              <a:latin typeface="Times New Roman"/>
              <a:cs typeface="Times New Roman"/>
            </a:endParaRPr>
          </a:p>
          <a:p>
            <a:pPr marL="881380" lvl="2" indent="-229235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Rod-shaped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F2F2F"/>
                </a:solidFill>
                <a:latin typeface="Times New Roman"/>
                <a:cs typeface="Times New Roman"/>
              </a:rPr>
              <a:t>capsomers</a:t>
            </a:r>
            <a:endParaRPr sz="2000">
              <a:latin typeface="Times New Roman"/>
              <a:cs typeface="Times New Roman"/>
            </a:endParaRPr>
          </a:p>
          <a:p>
            <a:pPr marL="881380" lvl="2" indent="-22923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Assemble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 to helical</a:t>
            </a:r>
            <a:r>
              <a:rPr sz="20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nucleocapsid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413500"/>
            <a:chOff x="0" y="0"/>
            <a:chExt cx="9144000" cy="6413500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412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69734"/>
            <a:chOff x="0" y="0"/>
            <a:chExt cx="9144000" cy="6769734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7696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7629"/>
            <a:ext cx="7569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Icosahedral: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084" y="1381782"/>
            <a:ext cx="6490970" cy="19704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Three-dimensional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20-sided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figure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12 evenly spaced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corners</a:t>
            </a:r>
            <a:endParaRPr sz="22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Although they all display this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symmetry,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there are wide  variations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3734"/>
            <a:ext cx="9144000" cy="6605270"/>
            <a:chOff x="0" y="173734"/>
            <a:chExt cx="9144000" cy="660527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3734"/>
              <a:ext cx="9144000" cy="6605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6"/>
            <a:ext cx="9144000" cy="6703059"/>
            <a:chOff x="0" y="155446"/>
            <a:chExt cx="9144000" cy="6703059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5446"/>
              <a:ext cx="9144000" cy="670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240" y="4436491"/>
            <a:ext cx="59372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Functions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of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5400" spc="-1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Viral 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Capsid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106169"/>
            <a:ext cx="7319009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Protects nucleic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acids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Help introduce the viral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into a suitable</a:t>
            </a:r>
            <a:r>
              <a:rPr sz="2400" spc="-4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host  cell</a:t>
            </a:r>
            <a:endParaRPr sz="2400">
              <a:latin typeface="Times New Roman"/>
              <a:cs typeface="Times New Roman"/>
            </a:endParaRPr>
          </a:p>
          <a:p>
            <a:pPr marL="287020" marR="18669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Stimulate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immune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system to produce antibodies</a:t>
            </a:r>
            <a:r>
              <a:rPr sz="24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that  can protect the host cells against future</a:t>
            </a:r>
            <a:r>
              <a:rPr sz="2400" spc="-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97010" cy="6858000"/>
            <a:chOff x="0" y="0"/>
            <a:chExt cx="9097010" cy="6858000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096756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106"/>
            <a:ext cx="9144000" cy="6756400"/>
            <a:chOff x="0" y="102106"/>
            <a:chExt cx="9144000" cy="675640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106"/>
              <a:ext cx="9144000" cy="6755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827" y="5407558"/>
            <a:ext cx="75514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8084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Introduction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to</a:t>
            </a:r>
            <a:r>
              <a:rPr sz="5400" u="heavy" spc="-7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219200"/>
            <a:ext cx="7838745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51155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do not have cells that divide;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new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 are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assembled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 the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host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 marL="287020" marR="572135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"/>
              <a:tabLst>
                <a:tab pos="36322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But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unlike still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simpler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infectious agents,  viruses contain genes,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gives them</a:t>
            </a:r>
            <a:r>
              <a:rPr sz="24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 ability to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mutate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evolve.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Evolved from </a:t>
            </a:r>
            <a:r>
              <a:rPr sz="2400" u="heavy" spc="-5" dirty="0">
                <a:solidFill>
                  <a:srgbClr val="C0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plasmids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pieces of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that</a:t>
            </a:r>
            <a:r>
              <a:rPr sz="2400" spc="-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can 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move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between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cells</a:t>
            </a:r>
            <a:endParaRPr sz="24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while others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have evolved from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bacteria.</a:t>
            </a:r>
            <a:endParaRPr sz="2400">
              <a:latin typeface="Times New Roman"/>
              <a:cs typeface="Times New Roman"/>
            </a:endParaRPr>
          </a:p>
          <a:p>
            <a:pPr marL="287020" marR="102616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Over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5,000 species of viruses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have</a:t>
            </a:r>
            <a:r>
              <a:rPr sz="24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been  discovered.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645" algn="l"/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Ebola	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825753"/>
            <a:ext cx="6732905" cy="307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Morphology 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under electron</a:t>
            </a:r>
            <a:r>
              <a:rPr sz="2400" b="1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microscope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AC000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850900" lvl="1" indent="-38163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filamentous, enveloped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r>
              <a:rPr sz="22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virus</a:t>
            </a:r>
            <a:endParaRPr sz="2200">
              <a:latin typeface="Times New Roman"/>
              <a:cs typeface="Times New Roman"/>
            </a:endParaRPr>
          </a:p>
          <a:p>
            <a:pPr marL="850900" lvl="1" indent="-38163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approx.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19 kb in length (1 kb =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1000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endParaRPr sz="2200">
              <a:latin typeface="Times New Roman"/>
              <a:cs typeface="Times New Roman"/>
            </a:endParaRPr>
          </a:p>
          <a:p>
            <a:pPr marL="81851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bases/nucleotides) or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60-80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nm in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diameter</a:t>
            </a:r>
            <a:endParaRPr sz="2200">
              <a:latin typeface="Times New Roman"/>
              <a:cs typeface="Times New Roman"/>
            </a:endParaRPr>
          </a:p>
          <a:p>
            <a:pPr marL="850900" lvl="1" indent="-38163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single-stranded,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linear,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non-segmented</a:t>
            </a:r>
            <a:endParaRPr sz="2200">
              <a:latin typeface="Times New Roman"/>
              <a:cs typeface="Times New Roman"/>
            </a:endParaRPr>
          </a:p>
          <a:p>
            <a:pPr marL="850900" lvl="1" indent="-38163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negative-sense RNA (encoded in a 3’ to 5’</a:t>
            </a:r>
            <a:r>
              <a:rPr sz="2200" spc="-3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direction)</a:t>
            </a:r>
            <a:endParaRPr sz="2200">
              <a:latin typeface="Times New Roman"/>
              <a:cs typeface="Times New Roman"/>
            </a:endParaRPr>
          </a:p>
          <a:p>
            <a:pPr marL="850900" lvl="1" indent="-38163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appears to have “spikes” due to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glycoprotein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on</a:t>
            </a:r>
            <a:endParaRPr sz="2200">
              <a:latin typeface="Times New Roman"/>
              <a:cs typeface="Times New Roman"/>
            </a:endParaRPr>
          </a:p>
          <a:p>
            <a:pPr marL="958850">
              <a:lnSpc>
                <a:spcPct val="100000"/>
              </a:lnSpc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outside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membrane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783" y="5382564"/>
            <a:ext cx="75222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0887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Poxvirus: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87251"/>
            <a:ext cx="6525259" cy="25882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9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Brick shaped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complex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symmetry</a:t>
            </a:r>
            <a:endParaRPr sz="2400">
              <a:latin typeface="Times New Roman"/>
              <a:cs typeface="Times New Roman"/>
            </a:endParaRPr>
          </a:p>
          <a:p>
            <a:pPr marL="607060" lvl="1" indent="-274955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Font typeface="Arial"/>
              <a:buChar char="•"/>
              <a:tabLst>
                <a:tab pos="607060" algn="l"/>
                <a:tab pos="60769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240nm x 300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nm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Enveloped</a:t>
            </a:r>
            <a:endParaRPr sz="2400">
              <a:latin typeface="Times New Roman"/>
              <a:cs typeface="Times New Roman"/>
            </a:endParaRPr>
          </a:p>
          <a:p>
            <a:pPr marL="607060" lvl="1" indent="-274955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Font typeface="Arial"/>
              <a:buChar char="•"/>
              <a:tabLst>
                <a:tab pos="607060" algn="l"/>
                <a:tab pos="60769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antibody neutralization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sites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Core contains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enzymes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for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uncoating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dsDNA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Inner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membrane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756" y="2935223"/>
            <a:ext cx="1723644" cy="327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Viral</a:t>
            </a:r>
            <a:r>
              <a:rPr sz="5400" u="heavy" spc="-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reproduction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142746"/>
            <a:ext cx="73406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can reproduce only when they enter cells and  utilize the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cellular machinery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their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hosts.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Viruses’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code  their genes on a single type of nucleic acid, either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RNA,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but viruses lack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ribosomes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the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enzymes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necessary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for protein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synthesis.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are able to  reproduce because their genes are translated into proteins  by the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cell’s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genetic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machinery.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These proteins lead to</a:t>
            </a:r>
            <a:r>
              <a:rPr sz="2400" spc="-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 production of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more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762000"/>
            <a:ext cx="8534400" cy="43396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-25" dirty="0">
                <a:latin typeface="Times New Roman"/>
                <a:cs typeface="Times New Roman"/>
              </a:rPr>
              <a:t>Viral </a:t>
            </a:r>
            <a:r>
              <a:rPr sz="3200" dirty="0">
                <a:latin typeface="Times New Roman"/>
                <a:cs typeface="Times New Roman"/>
              </a:rPr>
              <a:t>multiplication proceeds </a:t>
            </a:r>
            <a:r>
              <a:rPr sz="3200" spc="-5" dirty="0">
                <a:latin typeface="Times New Roman"/>
                <a:cs typeface="Times New Roman"/>
              </a:rPr>
              <a:t>as </a:t>
            </a:r>
            <a:r>
              <a:rPr sz="3200" dirty="0">
                <a:latin typeface="Times New Roman"/>
                <a:cs typeface="Times New Roman"/>
              </a:rPr>
              <a:t>following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manner.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Times New Roman"/>
                <a:cs typeface="Times New Roman"/>
              </a:rPr>
              <a:t>Adsorption,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Penetration,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Times New Roman"/>
                <a:cs typeface="Times New Roman"/>
              </a:rPr>
              <a:t>Uncoating,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Times New Roman"/>
                <a:cs typeface="Times New Roman"/>
              </a:rPr>
              <a:t>Synthesis,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Times New Roman"/>
                <a:cs typeface="Times New Roman"/>
              </a:rPr>
              <a:t>Assembly and </a:t>
            </a:r>
            <a:r>
              <a:rPr sz="3200" dirty="0">
                <a:latin typeface="Times New Roman"/>
                <a:cs typeface="Times New Roman"/>
              </a:rPr>
              <a:t>Release</a:t>
            </a:r>
            <a:endParaRPr sz="3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Times New Roman"/>
                <a:cs typeface="Times New Roman"/>
              </a:rPr>
              <a:t>Adsorption.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5720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Adsorption/attachment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26003"/>
            <a:ext cx="7062470" cy="207391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Virus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encounters susceptible host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Adsorbs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specifically to receptor sites on the</a:t>
            </a:r>
            <a:r>
              <a:rPr sz="24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Because of the exact fit required, viruses have a</a:t>
            </a:r>
            <a:r>
              <a:rPr sz="2400" spc="-1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limited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host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Penetration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15897"/>
            <a:ext cx="698373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Flexible cell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membrane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the host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penetrated by</a:t>
            </a:r>
            <a:r>
              <a:rPr sz="2400" spc="-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 whole virus or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its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nucleic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acid</a:t>
            </a:r>
            <a:endParaRPr sz="2400">
              <a:latin typeface="Times New Roman"/>
              <a:cs typeface="Times New Roman"/>
            </a:endParaRPr>
          </a:p>
          <a:p>
            <a:pPr marL="287020" marR="584835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  <a:tab pos="201168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Endocytosis:	entire virus engulfed by the cell</a:t>
            </a:r>
            <a:r>
              <a:rPr sz="2400" spc="-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 enclosed in a vacuole or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vesicle</a:t>
            </a:r>
            <a:endParaRPr sz="2400">
              <a:latin typeface="Times New Roman"/>
              <a:cs typeface="Times New Roman"/>
            </a:endParaRPr>
          </a:p>
          <a:p>
            <a:pPr marL="287020" marR="104139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viral envelope can also directly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fuse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with the</a:t>
            </a:r>
            <a:r>
              <a:rPr sz="2400" spc="-1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host  cell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914400" y="3886200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Uncoating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914400" y="5029200"/>
            <a:ext cx="726630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Enzymes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 the vacuole dissolve the envelope and</a:t>
            </a:r>
            <a:r>
              <a:rPr sz="24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capsid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virus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now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uncoated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609600"/>
            <a:ext cx="8991600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synthesis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557529"/>
            <a:ext cx="719328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9245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Free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viral nucleic acid exerts control over the</a:t>
            </a:r>
            <a:r>
              <a:rPr sz="2400" spc="-1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host’s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synthetic and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metabolic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machinery</a:t>
            </a:r>
            <a:endParaRPr sz="2400">
              <a:latin typeface="Times New Roman"/>
              <a:cs typeface="Times New Roman"/>
            </a:endParaRPr>
          </a:p>
          <a:p>
            <a:pPr marL="287020" marR="349885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viruses- enter host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cell’s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nucleus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where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they</a:t>
            </a:r>
            <a:r>
              <a:rPr sz="2400" spc="-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are 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replicated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assembled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enters the nucleus and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transcribed into</a:t>
            </a:r>
            <a:r>
              <a:rPr sz="2400" spc="-2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endParaRPr sz="2400">
              <a:latin typeface="Times New Roman"/>
              <a:cs typeface="Times New Roman"/>
            </a:endParaRPr>
          </a:p>
          <a:p>
            <a:pPr marL="287020" marR="59563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 becomes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message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for synthesizing</a:t>
            </a:r>
            <a:r>
              <a:rPr sz="2400" spc="-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viral  proteins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(translation)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New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is synthesized using host</a:t>
            </a:r>
            <a:r>
              <a:rPr sz="2400" spc="-1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nucleotides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viruses- replicated and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assembled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 the</a:t>
            </a:r>
            <a:r>
              <a:rPr sz="2400" spc="-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cytoplasm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Assembly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020951"/>
            <a:ext cx="7105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Mature virus particles are constructed from the</a:t>
            </a:r>
            <a:r>
              <a:rPr sz="2400" spc="-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growing  pool of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parts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2695955"/>
            <a:ext cx="1981200" cy="146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Release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179321"/>
            <a:ext cx="736727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Nonenveloped and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complex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 are released when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 cell lyses or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ruptures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Enveloped viruses are liberated by budding or</a:t>
            </a:r>
            <a:r>
              <a:rPr sz="2400" spc="-1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exocytosis</a:t>
            </a:r>
            <a:endParaRPr sz="2400">
              <a:latin typeface="Times New Roman"/>
              <a:cs typeface="Times New Roman"/>
            </a:endParaRPr>
          </a:p>
          <a:p>
            <a:pPr marL="287020" marR="110490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Anywhere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from 3,000 to 100,000 virions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may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  released, depending on the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Entire length of cycle- anywhere from 8 to 36</a:t>
            </a:r>
            <a:r>
              <a:rPr sz="24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hours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5135" y="3701796"/>
            <a:ext cx="2133600" cy="226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97" y="5429808"/>
            <a:ext cx="756602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2690" algn="l"/>
              </a:tabLst>
            </a:pP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Introduction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to</a:t>
            </a:r>
            <a:r>
              <a:rPr sz="4900" u="heavy" spc="-2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43" y="753846"/>
            <a:ext cx="7760970" cy="437683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Font typeface="Wingdings"/>
              <a:buChar char=""/>
              <a:tabLst>
                <a:tab pos="3511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 virus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consists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of two or three</a:t>
            </a:r>
            <a:r>
              <a:rPr sz="2600" spc="-2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parts: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ts val="2965"/>
              </a:lnSpc>
              <a:spcBef>
                <a:spcPts val="310"/>
              </a:spcBef>
              <a:buClr>
                <a:srgbClr val="AC0000"/>
              </a:buClr>
              <a:buFont typeface="Wingdings"/>
              <a:buChar char=""/>
              <a:tabLst>
                <a:tab pos="369570" algn="l"/>
              </a:tabLst>
            </a:pP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genes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made from either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DNA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600" spc="-215" dirty="0">
                <a:solidFill>
                  <a:srgbClr val="D26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RNA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965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long </a:t>
            </a:r>
            <a:r>
              <a:rPr sz="2600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5"/>
              </a:rPr>
              <a:t>molecules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carry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genetic</a:t>
            </a:r>
            <a:r>
              <a:rPr sz="26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information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810"/>
              </a:lnSpc>
              <a:spcBef>
                <a:spcPts val="67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6"/>
              </a:rPr>
              <a:t>protein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coat that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protects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 genes; and in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some</a:t>
            </a:r>
            <a:r>
              <a:rPr sz="26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viruses,  an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7"/>
              </a:rPr>
              <a:t>envelope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6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fat</a:t>
            </a:r>
            <a:endParaRPr sz="2600">
              <a:latin typeface="Times New Roman"/>
              <a:cs typeface="Times New Roman"/>
            </a:endParaRPr>
          </a:p>
          <a:p>
            <a:pPr marL="287020" marR="3138805" indent="-274320">
              <a:lnSpc>
                <a:spcPts val="2810"/>
              </a:lnSpc>
              <a:spcBef>
                <a:spcPts val="620"/>
              </a:spcBef>
              <a:buClr>
                <a:srgbClr val="AC0000"/>
              </a:buClr>
              <a:buFont typeface="Wingdings"/>
              <a:buChar char=""/>
              <a:tabLst>
                <a:tab pos="363220" algn="l"/>
              </a:tabLst>
            </a:pP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vary in shape </a:t>
            </a:r>
            <a:r>
              <a:rPr sz="2600">
                <a:solidFill>
                  <a:srgbClr val="2F2F2F"/>
                </a:solidFill>
                <a:latin typeface="Times New Roman"/>
                <a:cs typeface="Times New Roman"/>
              </a:rPr>
              <a:t>from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lang="en-US" sz="26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simple</a:t>
            </a:r>
            <a:r>
              <a:rPr sz="2600" spc="-5" smtClean="0">
                <a:solidFill>
                  <a:srgbClr val="D26900"/>
                </a:solidFill>
                <a:latin typeface="Times New Roman"/>
                <a:cs typeface="Times New Roman"/>
              </a:rPr>
              <a:t> </a:t>
            </a:r>
            <a:r>
              <a:rPr sz="2600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8"/>
              </a:rPr>
              <a:t>helical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600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9"/>
              </a:rPr>
              <a:t>icosahedral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more</a:t>
            </a:r>
            <a:r>
              <a:rPr sz="2600" spc="-5" dirty="0">
                <a:solidFill>
                  <a:srgbClr val="D269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10"/>
              </a:rPr>
              <a:t>complex</a:t>
            </a:r>
            <a:r>
              <a:rPr sz="2600" spc="-20" dirty="0">
                <a:solidFill>
                  <a:srgbClr val="D269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structures.</a:t>
            </a:r>
            <a:endParaRPr sz="2600">
              <a:latin typeface="Times New Roman"/>
              <a:cs typeface="Times New Roman"/>
            </a:endParaRPr>
          </a:p>
          <a:p>
            <a:pPr marL="287020" marR="279400" indent="-274320">
              <a:lnSpc>
                <a:spcPts val="2810"/>
              </a:lnSpc>
              <a:spcBef>
                <a:spcPts val="620"/>
              </a:spcBef>
              <a:buClr>
                <a:srgbClr val="AC0000"/>
              </a:buClr>
              <a:buFont typeface="Wingdings"/>
              <a:buChar char=""/>
              <a:tabLst>
                <a:tab pos="363220" algn="l"/>
              </a:tabLst>
            </a:pP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range in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size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from 20 to 300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nanometres;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it  would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take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30,000 to 750,000 of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them,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side by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side,</a:t>
            </a:r>
            <a:r>
              <a:rPr sz="26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to  stretch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1 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centimeter.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3667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Bacteriophage life</a:t>
            </a:r>
            <a:r>
              <a:rPr sz="4900" u="heavy" spc="-9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cycle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9511" y="685800"/>
            <a:ext cx="6010655" cy="447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Cultivation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5400" u="heavy" spc="-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611784"/>
            <a:ext cx="6869430" cy="35801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6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Primary purposes </a:t>
            </a:r>
            <a:r>
              <a:rPr sz="2200" b="1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viral</a:t>
            </a:r>
            <a:r>
              <a:rPr sz="2200" b="1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8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isolate and identify viruses in clinical</a:t>
            </a:r>
            <a:r>
              <a:rPr sz="22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specimens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8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prepare viruses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22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vaccines</a:t>
            </a:r>
            <a:endParaRPr sz="2200">
              <a:latin typeface="Times New Roman"/>
              <a:cs typeface="Times New Roman"/>
            </a:endParaRPr>
          </a:p>
          <a:p>
            <a:pPr marL="287020" marR="298450" indent="-274955">
              <a:lnSpc>
                <a:spcPts val="2380"/>
              </a:lnSpc>
              <a:spcBef>
                <a:spcPts val="56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8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do detailed research on viral structure, multiplication  cycles, genetics, and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effects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on host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Using Live Animal</a:t>
            </a:r>
            <a:r>
              <a:rPr sz="2200" b="1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Inoculation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380"/>
              </a:lnSpc>
              <a:spcBef>
                <a:spcPts val="56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Specially bred strains of white mice, rats, hamsters, guinea  pigs, and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rabbits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2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Occasionally invertebrates or nonhuman primates are</a:t>
            </a:r>
            <a:r>
              <a:rPr sz="22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used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7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 is exposed to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 by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injection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240" y="160020"/>
            <a:ext cx="7543800" cy="6055360"/>
            <a:chOff x="777240" y="160020"/>
            <a:chExt cx="7543800" cy="605536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160020"/>
              <a:ext cx="5442204" cy="60548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3667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Tissue culture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technique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069594"/>
            <a:ext cx="7074534" cy="2586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 are propagated in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sort of cell</a:t>
            </a:r>
            <a:r>
              <a:rPr sz="24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culture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cultures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must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 developed and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maintained</a:t>
            </a:r>
            <a:endParaRPr sz="2400">
              <a:latin typeface="Times New Roman"/>
              <a:cs typeface="Times New Roman"/>
            </a:endParaRPr>
          </a:p>
          <a:p>
            <a:pPr marL="287020" marR="1905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cell cultures are grown in sterile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chambers</a:t>
            </a:r>
            <a:r>
              <a:rPr sz="2400" spc="-1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with  special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media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Cultured cells grow in the form of a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monolayer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Primary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continuous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495046"/>
            <a:ext cx="7080250" cy="38481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77470" indent="-274955">
              <a:lnSpc>
                <a:spcPts val="2380"/>
              </a:lnSpc>
              <a:spcBef>
                <a:spcPts val="39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classified on the basis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habitat (host).which is  trivial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system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beside this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classified on following  criteria.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20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Structure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Chemical</a:t>
            </a:r>
            <a:r>
              <a:rPr sz="22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composition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Similarities in genetic</a:t>
            </a:r>
            <a:r>
              <a:rPr sz="22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makeup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380"/>
              </a:lnSpc>
              <a:spcBef>
                <a:spcPts val="56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International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Committee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on the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Taxonomy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Viruses,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which  includes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2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3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orders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  <a:tab pos="1675130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63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families	“-viridae”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  <a:tab pos="16592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263</a:t>
            </a:r>
            <a:r>
              <a:rPr sz="22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genera	“-virus”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Types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5400" u="heavy" spc="-8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Classification: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71549"/>
            <a:ext cx="7274559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3 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Types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systems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were proposed to classify the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Baltimore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Classification.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Classical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System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Classification.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Genetic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Classification.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82041"/>
            <a:ext cx="7569200" cy="57543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65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7 groups were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made.</a:t>
            </a:r>
            <a:endParaRPr sz="2200">
              <a:latin typeface="Times New Roman"/>
              <a:cs typeface="Times New Roman"/>
            </a:endParaRPr>
          </a:p>
          <a:p>
            <a:pPr marL="404495" marR="900430" indent="-274320">
              <a:lnSpc>
                <a:spcPts val="2380"/>
              </a:lnSpc>
              <a:spcBef>
                <a:spcPts val="560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Its principles are fundamental to an understanding of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virus 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classification and genome</a:t>
            </a:r>
            <a:r>
              <a:rPr sz="22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replication.</a:t>
            </a:r>
            <a:endParaRPr sz="220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220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The Baltimore classification has + RNA as its central</a:t>
            </a:r>
            <a:r>
              <a:rPr sz="2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point.</a:t>
            </a:r>
            <a:endParaRPr sz="2200">
              <a:latin typeface="Times New Roman"/>
              <a:cs typeface="Times New Roman"/>
            </a:endParaRPr>
          </a:p>
          <a:p>
            <a:pPr marL="130175" marR="92710">
              <a:lnSpc>
                <a:spcPct val="110000"/>
              </a:lnSpc>
              <a:spcBef>
                <a:spcPts val="5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I: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dsDNA 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(e.g. Adenoviruses, Herpesviruses,</a:t>
            </a:r>
            <a:r>
              <a:rPr sz="22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Poxviruses)  II: </a:t>
            </a:r>
            <a:r>
              <a:rPr sz="22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ssDNA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(+ strand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"sense") DNA (e.g. Parvoviruses)  III: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dsRNA 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(e.g.</a:t>
            </a:r>
            <a:r>
              <a:rPr sz="22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Reoviruses)</a:t>
            </a:r>
            <a:endParaRPr sz="2200">
              <a:latin typeface="Times New Roman"/>
              <a:cs typeface="Times New Roman"/>
            </a:endParaRPr>
          </a:p>
          <a:p>
            <a:pPr marL="130175">
              <a:lnSpc>
                <a:spcPts val="2510"/>
              </a:lnSpc>
              <a:spcBef>
                <a:spcPts val="265"/>
              </a:spcBef>
            </a:pP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IV: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(+)ssRNA 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(+ strand or sense)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endParaRPr sz="2200">
              <a:latin typeface="Times New Roman"/>
              <a:cs typeface="Times New Roman"/>
            </a:endParaRPr>
          </a:p>
          <a:p>
            <a:pPr marL="404495">
              <a:lnSpc>
                <a:spcPts val="2510"/>
              </a:lnSpc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(e.g. Picornaviruses,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Togaviruses)</a:t>
            </a:r>
            <a:endParaRPr sz="2200">
              <a:latin typeface="Times New Roman"/>
              <a:cs typeface="Times New Roman"/>
            </a:endParaRPr>
          </a:p>
          <a:p>
            <a:pPr marL="404495" marR="1823720" indent="-274320">
              <a:lnSpc>
                <a:spcPts val="2380"/>
              </a:lnSpc>
              <a:spcBef>
                <a:spcPts val="560"/>
              </a:spcBef>
            </a:pPr>
            <a:r>
              <a:rPr sz="2200" spc="-90" dirty="0">
                <a:solidFill>
                  <a:srgbClr val="2F2F2F"/>
                </a:solidFill>
                <a:latin typeface="Times New Roman"/>
                <a:cs typeface="Times New Roman"/>
              </a:rPr>
              <a:t>V: </a:t>
            </a:r>
            <a:r>
              <a:rPr sz="22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(−)ssRNA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(−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strand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antisense) RNA  (e.g. Orthomyxoviruses,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Rhabdoviruses)</a:t>
            </a:r>
            <a:endParaRPr sz="2200">
              <a:latin typeface="Times New Roman"/>
              <a:cs typeface="Times New Roman"/>
            </a:endParaRPr>
          </a:p>
          <a:p>
            <a:pPr marL="130175">
              <a:lnSpc>
                <a:spcPts val="2510"/>
              </a:lnSpc>
              <a:spcBef>
                <a:spcPts val="220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VI: </a:t>
            </a:r>
            <a:r>
              <a:rPr sz="22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ssRNA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(+ strand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sense) RNA with</a:t>
            </a:r>
            <a:r>
              <a:rPr sz="2200" spc="-1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DNA</a:t>
            </a:r>
            <a:endParaRPr sz="2200">
              <a:latin typeface="Times New Roman"/>
              <a:cs typeface="Times New Roman"/>
            </a:endParaRPr>
          </a:p>
          <a:p>
            <a:pPr marL="404495">
              <a:lnSpc>
                <a:spcPts val="2510"/>
              </a:lnSpc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intermediate in life-cycle (e.g.</a:t>
            </a:r>
            <a:r>
              <a:rPr sz="22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Retroviruses)</a:t>
            </a:r>
            <a:endParaRPr sz="220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270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VII: </a:t>
            </a: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dsDNA 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(e.g.</a:t>
            </a:r>
            <a:r>
              <a:rPr sz="22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Heptadnaviruses)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Baltimore</a:t>
            </a:r>
            <a:r>
              <a:rPr sz="5400" u="heavy" spc="-6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Classification: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616272"/>
            <a:ext cx="7569200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52525"/>
                </a:solidFill>
                <a:latin typeface="Impact"/>
                <a:cs typeface="Impact"/>
              </a:rPr>
              <a:t>Classification </a:t>
            </a:r>
            <a:r>
              <a:rPr sz="4900" spc="-5" dirty="0">
                <a:solidFill>
                  <a:srgbClr val="252525"/>
                </a:solidFill>
                <a:latin typeface="Impact"/>
                <a:cs typeface="Impact"/>
              </a:rPr>
              <a:t>on basis</a:t>
            </a:r>
            <a:r>
              <a:rPr sz="49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host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466089"/>
            <a:ext cx="7043420" cy="38303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host</a:t>
            </a:r>
            <a:endParaRPr sz="2400">
              <a:latin typeface="Times New Roman"/>
              <a:cs typeface="Times New Roman"/>
            </a:endParaRPr>
          </a:p>
          <a:p>
            <a:pPr marL="287020" marR="353060" indent="-274955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Rabies, Polio,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Mumps,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Chicken pox,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Small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pox,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 Influenza.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Plant</a:t>
            </a:r>
            <a:r>
              <a:rPr sz="2400" b="1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7020" marR="628650" indent="-274955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 which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their live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characteristics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when  attached to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plants.</a:t>
            </a:r>
            <a:endParaRPr sz="2400">
              <a:latin typeface="Times New Roman"/>
              <a:cs typeface="Times New Roman"/>
            </a:endParaRPr>
          </a:p>
          <a:p>
            <a:pPr marL="287020" marR="511175" indent="-274955">
              <a:lnSpc>
                <a:spcPts val="259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Tobacco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mosaic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(TMV),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Banana streak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virus,  Carrot thin leaf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Bacterial 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Virus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Bacteriophages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 T1, T2, T3, and</a:t>
            </a:r>
            <a:r>
              <a:rPr sz="2400" spc="-3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T4.)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9431"/>
            <a:ext cx="9116568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616272"/>
            <a:ext cx="7569200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52525"/>
                </a:solidFill>
                <a:latin typeface="Impact"/>
                <a:cs typeface="Impact"/>
              </a:rPr>
              <a:t>Classification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 on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Genetics</a:t>
            </a:r>
            <a:r>
              <a:rPr sz="4900" u="heavy" spc="-6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basis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562102"/>
            <a:ext cx="7122159" cy="37141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116839" indent="-274955">
              <a:lnSpc>
                <a:spcPct val="80000"/>
              </a:lnSpc>
              <a:spcBef>
                <a:spcPts val="62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According to genetic consequences viruses are classified as.  DNA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and RNA</a:t>
            </a:r>
            <a:r>
              <a:rPr sz="2200" spc="-2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Genes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may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be linear or</a:t>
            </a:r>
            <a:r>
              <a:rPr sz="22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circular</a:t>
            </a:r>
            <a:endParaRPr sz="2200">
              <a:latin typeface="Times New Roman"/>
              <a:cs typeface="Times New Roman"/>
            </a:endParaRPr>
          </a:p>
          <a:p>
            <a:pPr marL="287020" marR="593090" indent="-274955">
              <a:lnSpc>
                <a:spcPct val="80000"/>
              </a:lnSpc>
              <a:spcBef>
                <a:spcPts val="53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The smallest have only 4 genes and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largest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have several  hundred.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DNA</a:t>
            </a:r>
            <a:r>
              <a:rPr sz="2200" b="1" spc="-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80000"/>
              </a:lnSpc>
              <a:spcBef>
                <a:spcPts val="52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DNA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the viruses which consist of DNA genome</a:t>
            </a:r>
            <a:r>
              <a:rPr sz="2200" spc="-2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.  They complete their activities by transcription and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most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of  them attack on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organisms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of similar</a:t>
            </a:r>
            <a:r>
              <a:rPr sz="22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genome.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r>
              <a:rPr sz="2200" b="1" spc="-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200">
              <a:latin typeface="Times New Roman"/>
              <a:cs typeface="Times New Roman"/>
            </a:endParaRPr>
          </a:p>
          <a:p>
            <a:pPr marL="287020" marR="107314" indent="-274955">
              <a:lnSpc>
                <a:spcPts val="2110"/>
              </a:lnSpc>
              <a:spcBef>
                <a:spcPts val="51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RNA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the viruses which consist of RNA</a:t>
            </a:r>
            <a:r>
              <a:rPr sz="2200" spc="-2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genome.  They complete their activities by reverse</a:t>
            </a:r>
            <a:r>
              <a:rPr sz="22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transcription.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498728"/>
            <a:ext cx="7747000" cy="56375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735330" indent="-274320" algn="just">
              <a:lnSpc>
                <a:spcPct val="90000"/>
              </a:lnSpc>
              <a:spcBef>
                <a:spcPts val="41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spread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many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ways. Just as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many</a:t>
            </a:r>
            <a:r>
              <a:rPr sz="26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viruses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very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specific as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which host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species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tissue 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they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attack,</a:t>
            </a:r>
            <a:endParaRPr sz="2600">
              <a:latin typeface="Times New Roman"/>
              <a:cs typeface="Times New Roman"/>
            </a:endParaRPr>
          </a:p>
          <a:p>
            <a:pPr marL="287020" marR="605790" indent="-274320">
              <a:lnSpc>
                <a:spcPts val="2810"/>
              </a:lnSpc>
              <a:spcBef>
                <a:spcPts val="66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Plant viruses are often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spread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from plant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plant</a:t>
            </a:r>
            <a:r>
              <a:rPr sz="26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insects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 other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organisms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known as</a:t>
            </a:r>
            <a:r>
              <a:rPr sz="2600" spc="-40" dirty="0">
                <a:solidFill>
                  <a:srgbClr val="D269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600" i="1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vectors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1124585" indent="-274320">
              <a:lnSpc>
                <a:spcPts val="2810"/>
              </a:lnSpc>
              <a:spcBef>
                <a:spcPts val="62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Some viruses of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animals,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including humans,</a:t>
            </a:r>
            <a:r>
              <a:rPr sz="26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 spread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exposure to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infected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bodily</a:t>
            </a:r>
            <a:r>
              <a:rPr sz="26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fluids</a:t>
            </a:r>
            <a:endParaRPr sz="2600">
              <a:latin typeface="Times New Roman"/>
              <a:cs typeface="Times New Roman"/>
            </a:endParaRPr>
          </a:p>
          <a:p>
            <a:pPr marL="287020" marR="332105" indent="-274320">
              <a:lnSpc>
                <a:spcPts val="2810"/>
              </a:lnSpc>
              <a:spcBef>
                <a:spcPts val="62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such as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influenza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are spread through the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air 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droplets of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moisture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when people cough or</a:t>
            </a:r>
            <a:r>
              <a:rPr sz="26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sneeze.</a:t>
            </a:r>
            <a:endParaRPr sz="2600">
              <a:latin typeface="Times New Roman"/>
              <a:cs typeface="Times New Roman"/>
            </a:endParaRPr>
          </a:p>
          <a:p>
            <a:pPr marL="287020" marR="1605280" indent="-274320">
              <a:lnSpc>
                <a:spcPct val="90000"/>
              </a:lnSpc>
              <a:spcBef>
                <a:spcPts val="580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such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5"/>
              </a:rPr>
              <a:t>norovirus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transmitted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 the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600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6"/>
              </a:rPr>
              <a:t>faecal–oral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6"/>
              </a:rPr>
              <a:t>route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which involves the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contamination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of hands, food and</a:t>
            </a:r>
            <a:r>
              <a:rPr sz="26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water.</a:t>
            </a:r>
            <a:endParaRPr sz="260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1190"/>
              </a:spcBef>
              <a:tabLst>
                <a:tab pos="77336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Spreading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,</a:t>
            </a:r>
            <a:r>
              <a:rPr sz="5400" u="heavy" spc="-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Vectors: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616272"/>
            <a:ext cx="7569200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52525"/>
                </a:solidFill>
                <a:latin typeface="Impact"/>
                <a:cs typeface="Impact"/>
              </a:rPr>
              <a:t>Classification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 on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structural</a:t>
            </a:r>
            <a:r>
              <a:rPr sz="4900" u="heavy" spc="-6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basis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37385"/>
            <a:ext cx="732091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relevant to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morphology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viral structure viruses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organized as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Enveloped and Nonenveloped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viruses.</a:t>
            </a:r>
            <a:endParaRPr sz="2400">
              <a:latin typeface="Times New Roman"/>
              <a:cs typeface="Times New Roman"/>
            </a:endParaRPr>
          </a:p>
          <a:p>
            <a:pPr marL="287020" marR="272415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However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they are also arranges subclasses of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DNA</a:t>
            </a:r>
            <a:r>
              <a:rPr sz="2400" spc="-2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RNA</a:t>
            </a:r>
            <a:r>
              <a:rPr sz="24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viruses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07" y="416051"/>
            <a:ext cx="8715756" cy="498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5411825"/>
            <a:ext cx="7569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DNA</a:t>
            </a:r>
            <a:r>
              <a:rPr sz="5400" u="heavy" spc="-8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761" y="366140"/>
            <a:ext cx="7692390" cy="57702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87020" marR="278130" indent="-274320">
              <a:lnSpc>
                <a:spcPct val="80000"/>
              </a:lnSpc>
              <a:spcBef>
                <a:spcPts val="890"/>
              </a:spcBef>
              <a:buClr>
                <a:srgbClr val="AC0000"/>
              </a:buClr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Genetic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Engineering harmless virus</a:t>
            </a:r>
            <a:r>
              <a:rPr sz="33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are  used as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genetic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vectors which carry good  genes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into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cells.</a:t>
            </a:r>
            <a:endParaRPr sz="33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795"/>
              </a:spcBef>
              <a:buClr>
                <a:srgbClr val="AC0000"/>
              </a:buClr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-40" dirty="0">
                <a:solidFill>
                  <a:srgbClr val="2F2F2F"/>
                </a:solidFill>
                <a:latin typeface="Times New Roman"/>
                <a:cs typeface="Times New Roman"/>
              </a:rPr>
              <a:t>Viral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envelop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Stimulate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immune</a:t>
            </a:r>
            <a:r>
              <a:rPr sz="33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system 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to produce antibodies that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can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protect the  host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cells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against future</a:t>
            </a:r>
            <a:r>
              <a:rPr sz="33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infections</a:t>
            </a:r>
            <a:endParaRPr sz="3300">
              <a:latin typeface="Times New Roman"/>
              <a:cs typeface="Times New Roman"/>
            </a:endParaRPr>
          </a:p>
          <a:p>
            <a:pPr marL="287020" marR="166370" indent="-274320">
              <a:lnSpc>
                <a:spcPts val="3170"/>
              </a:lnSpc>
              <a:spcBef>
                <a:spcPts val="760"/>
              </a:spcBef>
              <a:buClr>
                <a:srgbClr val="AC0000"/>
              </a:buClr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-40" dirty="0">
                <a:solidFill>
                  <a:srgbClr val="2F2F2F"/>
                </a:solidFill>
                <a:latin typeface="Times New Roman"/>
                <a:cs typeface="Times New Roman"/>
              </a:rPr>
              <a:t>Viral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genome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contain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enzymes for</a:t>
            </a:r>
            <a:r>
              <a:rPr sz="33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specific  operations within the host</a:t>
            </a:r>
            <a:r>
              <a:rPr sz="33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cell</a:t>
            </a:r>
            <a:endParaRPr sz="3300">
              <a:latin typeface="Times New Roman"/>
              <a:cs typeface="Times New Roman"/>
            </a:endParaRPr>
          </a:p>
          <a:p>
            <a:pPr marL="287020" marR="394970" indent="-274320">
              <a:lnSpc>
                <a:spcPts val="3170"/>
              </a:lnSpc>
              <a:spcBef>
                <a:spcPts val="790"/>
              </a:spcBef>
              <a:buClr>
                <a:srgbClr val="AC0000"/>
              </a:buClr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Antiviral drugs block virus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replication</a:t>
            </a:r>
            <a:r>
              <a:rPr sz="33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by  </a:t>
            </a:r>
            <a:r>
              <a:rPr sz="3300" spc="-10" dirty="0">
                <a:solidFill>
                  <a:srgbClr val="2F2F2F"/>
                </a:solidFill>
                <a:latin typeface="Times New Roman"/>
                <a:cs typeface="Times New Roman"/>
              </a:rPr>
              <a:t>targeting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one of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the steps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in the viral </a:t>
            </a:r>
            <a:r>
              <a:rPr sz="3300" spc="-5" dirty="0">
                <a:solidFill>
                  <a:srgbClr val="2F2F2F"/>
                </a:solidFill>
                <a:latin typeface="Times New Roman"/>
                <a:cs typeface="Times New Roman"/>
              </a:rPr>
              <a:t>life  </a:t>
            </a:r>
            <a:r>
              <a:rPr sz="3300" dirty="0">
                <a:solidFill>
                  <a:srgbClr val="2F2F2F"/>
                </a:solidFill>
                <a:latin typeface="Times New Roman"/>
                <a:cs typeface="Times New Roman"/>
              </a:rPr>
              <a:t>cycle</a:t>
            </a:r>
            <a:endParaRPr sz="330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750"/>
              </a:spcBef>
              <a:tabLst>
                <a:tab pos="761174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Benefits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19278"/>
            <a:ext cx="7569200" cy="584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875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97222"/>
              <a:buFont typeface="Wingdings"/>
              <a:buChar char=""/>
              <a:tabLst>
                <a:tab pos="446405" algn="l"/>
              </a:tabLst>
            </a:pP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Interferon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shows potential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for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treating 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preventing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viral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infections</a:t>
            </a:r>
            <a:endParaRPr sz="3600">
              <a:latin typeface="Times New Roman"/>
              <a:cs typeface="Times New Roman"/>
            </a:endParaRPr>
          </a:p>
          <a:p>
            <a:pPr marL="355600" marR="753110" indent="-274320">
              <a:lnSpc>
                <a:spcPct val="100000"/>
              </a:lnSpc>
              <a:spcBef>
                <a:spcPts val="865"/>
              </a:spcBef>
              <a:buClr>
                <a:srgbClr val="AC0000"/>
              </a:buClr>
              <a:buSzPct val="97222"/>
              <a:buFont typeface="Wingdings"/>
              <a:buChar char=""/>
              <a:tabLst>
                <a:tab pos="446405" algn="l"/>
              </a:tabLst>
            </a:pP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Some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recently-developed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drugs do  combat some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viruses,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mostly by 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interfering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with viral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nucleic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acid 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synthesis.</a:t>
            </a:r>
            <a:endParaRPr sz="3600">
              <a:latin typeface="Times New Roman"/>
              <a:cs typeface="Times New Roman"/>
            </a:endParaRPr>
          </a:p>
          <a:p>
            <a:pPr marL="355600" marR="2031364" indent="-274320">
              <a:lnSpc>
                <a:spcPct val="100000"/>
              </a:lnSpc>
              <a:spcBef>
                <a:spcPts val="865"/>
              </a:spcBef>
              <a:buClr>
                <a:srgbClr val="AC0000"/>
              </a:buClr>
              <a:buSzPct val="97222"/>
              <a:buFont typeface="Wingdings"/>
              <a:buChar char=""/>
              <a:tabLst>
                <a:tab pos="446405" algn="l"/>
              </a:tabLst>
            </a:pP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AZT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interferes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36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reverse 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transcriptase of</a:t>
            </a:r>
            <a:r>
              <a:rPr sz="36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600" spc="-120" dirty="0">
                <a:solidFill>
                  <a:srgbClr val="2F2F2F"/>
                </a:solidFill>
                <a:latin typeface="Times New Roman"/>
                <a:cs typeface="Times New Roman"/>
              </a:rPr>
              <a:t>HIV.</a:t>
            </a:r>
            <a:endParaRPr sz="3600">
              <a:latin typeface="Times New Roman"/>
              <a:cs typeface="Times New Roman"/>
            </a:endParaRPr>
          </a:p>
          <a:p>
            <a:pPr marL="445770" indent="-365125">
              <a:lnSpc>
                <a:spcPct val="100000"/>
              </a:lnSpc>
              <a:spcBef>
                <a:spcPts val="865"/>
              </a:spcBef>
              <a:buClr>
                <a:srgbClr val="AC0000"/>
              </a:buClr>
              <a:buSzPct val="97222"/>
              <a:buFont typeface="Wingdings"/>
              <a:buChar char=""/>
              <a:tabLst>
                <a:tab pos="446405" algn="l"/>
              </a:tabLst>
            </a:pP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Acyclovir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inhibits </a:t>
            </a:r>
            <a:r>
              <a:rPr sz="3600" dirty="0">
                <a:solidFill>
                  <a:srgbClr val="2F2F2F"/>
                </a:solidFill>
                <a:latin typeface="Times New Roman"/>
                <a:cs typeface="Times New Roman"/>
              </a:rPr>
              <a:t>herpes virus</a:t>
            </a:r>
            <a:r>
              <a:rPr sz="36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2F2F2F"/>
                </a:solidFill>
                <a:latin typeface="Times New Roman"/>
                <a:cs typeface="Times New Roman"/>
              </a:rPr>
              <a:t>DNA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  <a:tab pos="7555865" algn="l"/>
              </a:tabLst>
            </a:pPr>
            <a:r>
              <a:rPr sz="3600" u="heavy" dirty="0">
                <a:solidFill>
                  <a:srgbClr val="2F2F2F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u="heavy" spc="-5" dirty="0">
                <a:solidFill>
                  <a:srgbClr val="2F2F2F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synthesis	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Uses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5400" u="heavy" spc="-10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viruses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996441"/>
            <a:ext cx="701992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4226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first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vaccine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developed in the late 1700s</a:t>
            </a:r>
            <a:r>
              <a:rPr sz="24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 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Edward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Jenner to fight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smallpox.</a:t>
            </a:r>
            <a:endParaRPr sz="24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Vaccines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can help prevent viral infections, but they</a:t>
            </a:r>
            <a:r>
              <a:rPr sz="2400" spc="-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do little to cure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viral infection once they</a:t>
            </a:r>
            <a:r>
              <a:rPr sz="24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occur.</a:t>
            </a:r>
            <a:endParaRPr sz="2400">
              <a:latin typeface="Times New Roman"/>
              <a:cs typeface="Times New Roman"/>
            </a:endParaRPr>
          </a:p>
          <a:p>
            <a:pPr marL="287020" marR="6172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Both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plasmids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transposons are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mobile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genetic 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elements.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796798"/>
            <a:ext cx="7306309" cy="3646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101600" indent="-274955">
              <a:lnSpc>
                <a:spcPct val="100000"/>
              </a:lnSpc>
              <a:spcBef>
                <a:spcPts val="95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Human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Diseases: 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Warts,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common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cold, Influenza (flu),  Smallpox, Ebola, Herpes, AIDS, Chicken pox, Rabies are due  to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virus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actions.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25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Viruses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can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be prevented with vaccines,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but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NOT treated</a:t>
            </a:r>
            <a:r>
              <a:rPr sz="22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antibiotics.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30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Cytopathic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effects-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virus-induced damage to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cell that alters  its microscopic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appearance</a:t>
            </a:r>
            <a:endParaRPr sz="2200">
              <a:latin typeface="Times New Roman"/>
              <a:cs typeface="Times New Roman"/>
            </a:endParaRPr>
          </a:p>
          <a:p>
            <a:pPr marL="287020" marR="400685" indent="-274955">
              <a:lnSpc>
                <a:spcPct val="100000"/>
              </a:lnSpc>
              <a:spcBef>
                <a:spcPts val="525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Inclusion bodies- compacted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masses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of viruses or damaged  cell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organelles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Oncoviruses-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mammalian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 capable of initiating</a:t>
            </a:r>
            <a:r>
              <a:rPr sz="22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tumors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7543800" y="0"/>
                </a:moveTo>
                <a:lnTo>
                  <a:pt x="0" y="0"/>
                </a:lnTo>
                <a:lnTo>
                  <a:pt x="0" y="3048000"/>
                </a:lnTo>
                <a:lnTo>
                  <a:pt x="7543800" y="3048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4548" y="449580"/>
            <a:ext cx="7858125" cy="5081270"/>
            <a:chOff x="574548" y="449580"/>
            <a:chExt cx="7858125" cy="5081270"/>
          </a:xfrm>
        </p:grpSpPr>
        <p:sp>
          <p:nvSpPr>
            <p:cNvPr id="6" name="object 6"/>
            <p:cNvSpPr/>
            <p:nvPr/>
          </p:nvSpPr>
          <p:spPr>
            <a:xfrm>
              <a:off x="5739383" y="449580"/>
              <a:ext cx="2692908" cy="5035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2343" y="449580"/>
              <a:ext cx="2987039" cy="5081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548" y="449580"/>
              <a:ext cx="2177795" cy="5035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01902" y="5513628"/>
            <a:ext cx="3070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6400" algn="l"/>
              </a:tabLst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HP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V	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Wa</a:t>
            </a:r>
            <a:r>
              <a:rPr sz="4400" spc="80" dirty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ts</a:t>
            </a:r>
            <a:endParaRPr sz="4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3652" y="5414264"/>
            <a:ext cx="1065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Cold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0447" y="798576"/>
            <a:ext cx="3186683" cy="442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4112" y="798576"/>
            <a:ext cx="5678805" cy="4427220"/>
            <a:chOff x="134112" y="798576"/>
            <a:chExt cx="5678805" cy="4427220"/>
          </a:xfrm>
        </p:grpSpPr>
        <p:sp>
          <p:nvSpPr>
            <p:cNvPr id="6" name="object 6"/>
            <p:cNvSpPr/>
            <p:nvPr/>
          </p:nvSpPr>
          <p:spPr>
            <a:xfrm>
              <a:off x="3130295" y="798576"/>
              <a:ext cx="2682239" cy="4427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112" y="798576"/>
              <a:ext cx="2951988" cy="4427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-48158" y="5501132"/>
            <a:ext cx="580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225290" algn="l"/>
              </a:tabLst>
            </a:pPr>
            <a:r>
              <a:rPr sz="4400" dirty="0">
                <a:solidFill>
                  <a:srgbClr val="212121"/>
                </a:solidFill>
                <a:latin typeface="Impact"/>
                <a:cs typeface="Impact"/>
              </a:rPr>
              <a:t>Rhinopharyngitis	</a:t>
            </a:r>
            <a:r>
              <a:rPr sz="6600" spc="22" baseline="5681" dirty="0">
                <a:solidFill>
                  <a:srgbClr val="212121"/>
                </a:solidFill>
                <a:latin typeface="Impact"/>
                <a:cs typeface="Impact"/>
              </a:rPr>
              <a:t>Coryza</a:t>
            </a:r>
            <a:endParaRPr sz="6600" baseline="5681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413959"/>
            <a:ext cx="21545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Sma</a:t>
            </a:r>
            <a:r>
              <a:rPr sz="4400" spc="10" dirty="0">
                <a:solidFill>
                  <a:srgbClr val="252525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lpox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3627" y="312420"/>
            <a:ext cx="8083296" cy="493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0353" y="5395671"/>
            <a:ext cx="1673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Variola</a:t>
            </a:r>
            <a:endParaRPr sz="4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5439867"/>
            <a:ext cx="1271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Ebo</a:t>
            </a:r>
            <a:r>
              <a:rPr sz="4400" spc="10" dirty="0">
                <a:solidFill>
                  <a:srgbClr val="252525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endParaRPr sz="4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39" y="364236"/>
            <a:ext cx="8595360" cy="4598035"/>
            <a:chOff x="167639" y="364236"/>
            <a:chExt cx="8595360" cy="4598035"/>
          </a:xfrm>
        </p:grpSpPr>
        <p:sp>
          <p:nvSpPr>
            <p:cNvPr id="5" name="object 5"/>
            <p:cNvSpPr/>
            <p:nvPr/>
          </p:nvSpPr>
          <p:spPr>
            <a:xfrm>
              <a:off x="167639" y="364236"/>
              <a:ext cx="3698748" cy="4597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5343" y="364236"/>
              <a:ext cx="4867656" cy="4597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841" y="566674"/>
            <a:ext cx="6189345" cy="501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 human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immunodeficiency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virus,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</a:rPr>
              <a:t> </a:t>
            </a:r>
            <a:r>
              <a:rPr sz="2600" u="heavy" spc="-8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HIV</a:t>
            </a:r>
            <a:r>
              <a:rPr sz="2600" spc="-85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transmitted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bodily fluids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transferred 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during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sex.</a:t>
            </a:r>
            <a:endParaRPr sz="2600">
              <a:latin typeface="Times New Roman"/>
              <a:cs typeface="Times New Roman"/>
            </a:endParaRPr>
          </a:p>
          <a:p>
            <a:pPr marL="287020" marR="225425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Dengue virus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are spread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6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blood-sucking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insects.</a:t>
            </a:r>
            <a:endParaRPr sz="2600">
              <a:latin typeface="Times New Roman"/>
              <a:cs typeface="Times New Roman"/>
            </a:endParaRPr>
          </a:p>
          <a:p>
            <a:pPr marL="287020" marR="32004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Rotavirus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 often spread by direct</a:t>
            </a:r>
            <a:r>
              <a:rPr sz="26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contact 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with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infected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children.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5"/>
              </a:rPr>
              <a:t>Antibiotics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have no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effect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on</a:t>
            </a:r>
            <a:r>
              <a:rPr sz="26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viruses,</a:t>
            </a:r>
            <a:endParaRPr sz="2600">
              <a:latin typeface="Times New Roman"/>
              <a:cs typeface="Times New Roman"/>
            </a:endParaRPr>
          </a:p>
          <a:p>
            <a:pPr marL="287020" marR="286385">
              <a:lnSpc>
                <a:spcPct val="100000"/>
              </a:lnSpc>
            </a:pP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but </a:t>
            </a:r>
            <a:r>
              <a:rPr sz="2600" u="heavy" spc="-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6"/>
              </a:rPr>
              <a:t>antiviral </a:t>
            </a:r>
            <a:r>
              <a:rPr sz="2600" u="heavy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6"/>
              </a:rPr>
              <a:t>drugs</a:t>
            </a:r>
            <a:r>
              <a:rPr sz="2600" dirty="0">
                <a:solidFill>
                  <a:srgbClr val="D269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have been developed</a:t>
            </a:r>
            <a:r>
              <a:rPr sz="26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treat life-threatening</a:t>
            </a:r>
            <a:endParaRPr sz="2600">
              <a:latin typeface="Times New Roman"/>
              <a:cs typeface="Times New Roman"/>
            </a:endParaRPr>
          </a:p>
          <a:p>
            <a:pPr marL="287020" marR="61594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infections. </a:t>
            </a:r>
            <a:r>
              <a:rPr sz="2600" u="heavy" spc="-4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7"/>
              </a:rPr>
              <a:t>Vaccines</a:t>
            </a:r>
            <a:r>
              <a:rPr sz="2600" spc="-40" dirty="0">
                <a:solidFill>
                  <a:srgbClr val="D269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that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produce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lifelong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immunity can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prevent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some viral</a:t>
            </a:r>
            <a:r>
              <a:rPr sz="26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infections.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0443" y="2613660"/>
            <a:ext cx="2314955" cy="2220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8487410" cy="5424170"/>
            <a:chOff x="409955" y="0"/>
            <a:chExt cx="8487410" cy="5424170"/>
          </a:xfrm>
        </p:grpSpPr>
        <p:sp>
          <p:nvSpPr>
            <p:cNvPr id="3" name="object 3"/>
            <p:cNvSpPr/>
            <p:nvPr/>
          </p:nvSpPr>
          <p:spPr>
            <a:xfrm>
              <a:off x="409955" y="413004"/>
              <a:ext cx="4384548" cy="501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11852" y="399288"/>
              <a:ext cx="3985259" cy="5009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0882" y="5491378"/>
            <a:ext cx="75730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9675" algn="l"/>
              </a:tabLst>
            </a:pPr>
            <a:r>
              <a:rPr sz="4800" u="heavy" spc="-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HIV/AIDS	</a:t>
            </a:r>
            <a:endParaRPr sz="4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7543800" y="0"/>
                </a:moveTo>
                <a:lnTo>
                  <a:pt x="0" y="0"/>
                </a:lnTo>
                <a:lnTo>
                  <a:pt x="0" y="3048000"/>
                </a:lnTo>
                <a:lnTo>
                  <a:pt x="7543800" y="3048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342085"/>
            <a:ext cx="756920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79450" algn="ctr">
              <a:lnSpc>
                <a:spcPct val="100000"/>
              </a:lnSpc>
              <a:spcBef>
                <a:spcPts val="105"/>
              </a:spcBef>
            </a:pPr>
            <a:r>
              <a:rPr sz="8000" spc="-45" dirty="0">
                <a:solidFill>
                  <a:srgbClr val="252525"/>
                </a:solidFill>
                <a:latin typeface="Impact"/>
                <a:cs typeface="Impact"/>
              </a:rPr>
              <a:t>ThankYou</a:t>
            </a:r>
            <a:endParaRPr sz="80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850">
              <a:latin typeface="Impact"/>
              <a:cs typeface="Impact"/>
            </a:endParaRPr>
          </a:p>
          <a:p>
            <a:pPr marR="302895" algn="ctr">
              <a:lnSpc>
                <a:spcPct val="100000"/>
              </a:lnSpc>
              <a:spcBef>
                <a:spcPts val="5"/>
              </a:spcBef>
            </a:pPr>
            <a:r>
              <a:rPr sz="8000" dirty="0">
                <a:solidFill>
                  <a:srgbClr val="252525"/>
                </a:solidFill>
                <a:latin typeface="Impact"/>
                <a:cs typeface="Impact"/>
              </a:rPr>
              <a:t>For</a:t>
            </a:r>
            <a:r>
              <a:rPr sz="800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8000" spc="-90" dirty="0">
                <a:solidFill>
                  <a:srgbClr val="252525"/>
                </a:solidFill>
                <a:latin typeface="Impact"/>
                <a:cs typeface="Impact"/>
              </a:rPr>
              <a:t>Your</a:t>
            </a:r>
            <a:endParaRPr sz="80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tabLst>
                <a:tab pos="881380" algn="l"/>
                <a:tab pos="7543165" algn="l"/>
              </a:tabLst>
            </a:pPr>
            <a:r>
              <a:rPr sz="80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	Precious</a:t>
            </a:r>
            <a:r>
              <a:rPr sz="8000" u="heavy" spc="-1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80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Time	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512" y="512826"/>
            <a:ext cx="8063865" cy="586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593850" indent="-274320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1884 the French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microbiologist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Charles  Chamberland invented a 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filter,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known </a:t>
            </a:r>
            <a:r>
              <a:rPr sz="2600">
                <a:solidFill>
                  <a:srgbClr val="2F2F2F"/>
                </a:solidFill>
                <a:latin typeface="Times New Roman"/>
                <a:cs typeface="Times New Roman"/>
              </a:rPr>
              <a:t>today</a:t>
            </a:r>
            <a:r>
              <a:rPr sz="2600" spc="-1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lang="en-US" sz="26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Chamberland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filter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or Chamberland–Pasteur </a:t>
            </a:r>
            <a:r>
              <a:rPr sz="2600" spc="-20" dirty="0">
                <a:solidFill>
                  <a:srgbClr val="C00000"/>
                </a:solidFill>
                <a:latin typeface="Times New Roman"/>
                <a:cs typeface="Times New Roman"/>
              </a:rPr>
              <a:t>filter,</a:t>
            </a:r>
            <a:r>
              <a:rPr sz="26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that  has pores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smaller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than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bacteria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.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Thus he could pass a  solution containing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bacteria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through the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filter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completely remove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them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from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6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solution.</a:t>
            </a:r>
            <a:endParaRPr sz="2600">
              <a:latin typeface="Times New Roman"/>
              <a:cs typeface="Times New Roman"/>
            </a:endParaRPr>
          </a:p>
          <a:p>
            <a:pPr marL="287020" marR="133985" indent="-274320" algn="just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Wingdings"/>
              <a:buChar char=""/>
              <a:tabLst>
                <a:tab pos="287020" algn="l"/>
                <a:tab pos="5681345" algn="l"/>
              </a:tabLst>
            </a:pP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In the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early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1890s the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Russian</a:t>
            </a:r>
            <a:r>
              <a:rPr sz="2600" spc="2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biologist	</a:t>
            </a:r>
            <a:r>
              <a:rPr sz="2600" spc="-5" smtClean="0">
                <a:solidFill>
                  <a:srgbClr val="C00000"/>
                </a:solidFill>
                <a:latin typeface="Times New Roman"/>
                <a:cs typeface="Times New Roman"/>
              </a:rPr>
              <a:t>Dmitri  </a:t>
            </a:r>
            <a:r>
              <a:rPr sz="2600" smtClean="0">
                <a:solidFill>
                  <a:srgbClr val="C00000"/>
                </a:solidFill>
                <a:latin typeface="Times New Roman"/>
                <a:cs typeface="Times New Roman"/>
              </a:rPr>
              <a:t>Ivanovsky used this </a:t>
            </a:r>
            <a:r>
              <a:rPr sz="2600" spc="-5" smtClean="0">
                <a:solidFill>
                  <a:srgbClr val="C00000"/>
                </a:solidFill>
                <a:latin typeface="Times New Roman"/>
                <a:cs typeface="Times New Roman"/>
              </a:rPr>
              <a:t>filter </a:t>
            </a:r>
            <a:r>
              <a:rPr sz="2600" smtClean="0">
                <a:solidFill>
                  <a:srgbClr val="C00000"/>
                </a:solidFill>
                <a:latin typeface="Times New Roman"/>
                <a:cs typeface="Times New Roman"/>
              </a:rPr>
              <a:t>to study what </a:t>
            </a:r>
            <a:r>
              <a:rPr sz="2600" spc="-5" smtClean="0">
                <a:solidFill>
                  <a:srgbClr val="C00000"/>
                </a:solidFill>
                <a:latin typeface="Times New Roman"/>
                <a:cs typeface="Times New Roman"/>
              </a:rPr>
              <a:t>became </a:t>
            </a:r>
            <a:r>
              <a:rPr sz="2600" spc="5" smtClean="0">
                <a:solidFill>
                  <a:srgbClr val="C00000"/>
                </a:solidFill>
                <a:latin typeface="Times New Roman"/>
                <a:cs typeface="Times New Roman"/>
              </a:rPr>
              <a:t>known</a:t>
            </a:r>
            <a:r>
              <a:rPr sz="2600" spc="-13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mtClean="0">
                <a:solidFill>
                  <a:srgbClr val="C00000"/>
                </a:solidFill>
                <a:latin typeface="Times New Roman"/>
                <a:cs typeface="Times New Roman"/>
              </a:rPr>
              <a:t>as  the tobacco </a:t>
            </a:r>
            <a:r>
              <a:rPr sz="2600" spc="-5" smtClean="0">
                <a:solidFill>
                  <a:srgbClr val="C00000"/>
                </a:solidFill>
                <a:latin typeface="Times New Roman"/>
                <a:cs typeface="Times New Roman"/>
              </a:rPr>
              <a:t>mosaic </a:t>
            </a:r>
            <a:r>
              <a:rPr sz="2600" smtClean="0">
                <a:solidFill>
                  <a:srgbClr val="C00000"/>
                </a:solidFill>
                <a:latin typeface="Times New Roman"/>
                <a:cs typeface="Times New Roman"/>
              </a:rPr>
              <a:t>virus.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His experiments showed</a:t>
            </a:r>
            <a:r>
              <a:rPr sz="2600" spc="-75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endParaRPr sz="2600" smtClean="0">
              <a:latin typeface="Times New Roman"/>
              <a:cs typeface="Times New Roman"/>
            </a:endParaRPr>
          </a:p>
          <a:p>
            <a:pPr marL="287020" marR="5080" algn="just">
              <a:lnSpc>
                <a:spcPct val="100000"/>
              </a:lnSpc>
            </a:pP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extracts from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the crushed leaves of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infected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tobacco-plants 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remain </a:t>
            </a:r>
            <a:r>
              <a:rPr sz="2600" smtClean="0">
                <a:solidFill>
                  <a:srgbClr val="2F2F2F"/>
                </a:solidFill>
                <a:latin typeface="Times New Roman"/>
                <a:cs typeface="Times New Roman"/>
              </a:rPr>
              <a:t>infectious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after</a:t>
            </a:r>
            <a:r>
              <a:rPr sz="2600" spc="-2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smtClean="0">
                <a:solidFill>
                  <a:srgbClr val="2F2F2F"/>
                </a:solidFill>
                <a:latin typeface="Times New Roman"/>
                <a:cs typeface="Times New Roman"/>
              </a:rPr>
              <a:t>filtration.</a:t>
            </a:r>
            <a:endParaRPr sz="2600" smtClean="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  <a:spcBef>
                <a:spcPts val="1075"/>
              </a:spcBef>
            </a:pPr>
            <a:r>
              <a:rPr sz="5400" spc="10" smtClean="0">
                <a:solidFill>
                  <a:srgbClr val="252525"/>
                </a:solidFill>
                <a:latin typeface="Impact"/>
                <a:cs typeface="Impact"/>
              </a:rPr>
              <a:t>Discovery: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94452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27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Discovery: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3455" y="762000"/>
            <a:ext cx="817054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IN" sz="2600" dirty="0" smtClean="0"/>
              <a:t>In 1899 the Dutch </a:t>
            </a:r>
            <a:r>
              <a:rPr lang="en-IN" sz="2600" spc="-5" dirty="0" smtClean="0"/>
              <a:t>microbiologist</a:t>
            </a:r>
            <a:r>
              <a:rPr lang="en-IN" sz="2600" spc="-45" dirty="0" smtClean="0"/>
              <a:t> </a:t>
            </a:r>
            <a:r>
              <a:rPr lang="en-IN" sz="2600" dirty="0" err="1" smtClean="0">
                <a:solidFill>
                  <a:srgbClr val="C00000"/>
                </a:solidFill>
              </a:rPr>
              <a:t>Martinus</a:t>
            </a:r>
            <a:r>
              <a:rPr lang="en-IN" sz="2600" dirty="0" smtClean="0">
                <a:solidFill>
                  <a:srgbClr val="C00000"/>
                </a:solidFill>
              </a:rPr>
              <a:t> </a:t>
            </a:r>
            <a:r>
              <a:rPr sz="2600" spc="-5" smtClean="0">
                <a:solidFill>
                  <a:srgbClr val="C00000"/>
                </a:solidFill>
              </a:rPr>
              <a:t>Beijerinck </a:t>
            </a:r>
            <a:r>
              <a:rPr sz="2600" dirty="0"/>
              <a:t>observed that </a:t>
            </a:r>
            <a:r>
              <a:rPr sz="2600" spc="-5" dirty="0"/>
              <a:t>the agent multiplied </a:t>
            </a:r>
            <a:r>
              <a:rPr sz="2600" dirty="0"/>
              <a:t>only in dividing  </a:t>
            </a:r>
            <a:r>
              <a:rPr sz="2600" spc="-5" dirty="0"/>
              <a:t>cells. </a:t>
            </a:r>
            <a:r>
              <a:rPr sz="2600" dirty="0"/>
              <a:t>Having </a:t>
            </a:r>
            <a:r>
              <a:rPr sz="2600" spc="-5" dirty="0"/>
              <a:t>failed </a:t>
            </a:r>
            <a:r>
              <a:rPr sz="2600" dirty="0"/>
              <a:t>to </a:t>
            </a:r>
            <a:r>
              <a:rPr sz="2600" spc="-5" dirty="0"/>
              <a:t>demonstrate its particulate </a:t>
            </a:r>
            <a:r>
              <a:rPr sz="2600" dirty="0"/>
              <a:t>nature he  </a:t>
            </a:r>
            <a:r>
              <a:rPr sz="2600" spc="-5" dirty="0"/>
              <a:t>called </a:t>
            </a:r>
            <a:r>
              <a:rPr sz="2600" dirty="0"/>
              <a:t>it a "</a:t>
            </a:r>
            <a:r>
              <a:rPr sz="2600" i="1" dirty="0">
                <a:latin typeface="Times New Roman"/>
                <a:cs typeface="Times New Roman"/>
              </a:rPr>
              <a:t>contagium </a:t>
            </a:r>
            <a:r>
              <a:rPr sz="2600" i="1" spc="-5" dirty="0">
                <a:latin typeface="Times New Roman"/>
                <a:cs typeface="Times New Roman"/>
              </a:rPr>
              <a:t>vivum </a:t>
            </a:r>
            <a:r>
              <a:rPr sz="2600" i="1" dirty="0">
                <a:latin typeface="Times New Roman"/>
                <a:cs typeface="Times New Roman"/>
              </a:rPr>
              <a:t>fluidum</a:t>
            </a:r>
            <a:r>
              <a:rPr sz="2600" dirty="0"/>
              <a:t>", a </a:t>
            </a:r>
            <a:r>
              <a:rPr sz="2600" dirty="0">
                <a:solidFill>
                  <a:srgbClr val="C00000"/>
                </a:solidFill>
              </a:rPr>
              <a:t>"soluble living  germ</a:t>
            </a:r>
            <a:r>
              <a:rPr sz="2600" dirty="0"/>
              <a:t>".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838653"/>
            <a:ext cx="8354695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9525" indent="-274955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Wingdings"/>
              <a:buChar char="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the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early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20th century the English bacteriologist</a:t>
            </a:r>
            <a:r>
              <a:rPr sz="26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Frederick  </a:t>
            </a:r>
            <a:r>
              <a:rPr sz="2600" spc="-35" dirty="0">
                <a:solidFill>
                  <a:srgbClr val="C00000"/>
                </a:solidFill>
                <a:latin typeface="Times New Roman"/>
                <a:cs typeface="Times New Roman"/>
              </a:rPr>
              <a:t>Twort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discovered viruses that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infect</a:t>
            </a:r>
            <a:r>
              <a:rPr sz="26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bacteria</a:t>
            </a:r>
            <a:endParaRPr sz="26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Wingdings"/>
              <a:buChar char=""/>
              <a:tabLst>
                <a:tab pos="287655" algn="l"/>
              </a:tabLst>
            </a:pP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With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 invention of the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electron microscope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1931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 the 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German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engineers Ernst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Ruska and Max Knoll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came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6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first  images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6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viruses.</a:t>
            </a:r>
            <a:endParaRPr sz="26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791200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heavy" spc="-35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Characteristics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40155"/>
            <a:ext cx="8458200" cy="48558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275590" indent="-343535">
              <a:lnSpc>
                <a:spcPts val="2260"/>
              </a:lnSpc>
              <a:spcBef>
                <a:spcPts val="484"/>
              </a:spcBef>
              <a:buClr>
                <a:srgbClr val="AC0000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Obligate intracellular parasites of bacteria, protozoa, fungi,  algae, plants, and animals.</a:t>
            </a:r>
            <a:endParaRPr sz="2200">
              <a:latin typeface="Times New Roman"/>
              <a:cs typeface="Times New Roman"/>
            </a:endParaRPr>
          </a:p>
          <a:p>
            <a:pPr marL="355600" indent="-343535">
              <a:lnSpc>
                <a:spcPts val="2125"/>
              </a:lnSpc>
              <a:buClr>
                <a:srgbClr val="AC0000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Ultramicroscopic size,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ranging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from 20 nm up to </a:t>
            </a:r>
            <a:r>
              <a:rPr sz="2200" spc="-5">
                <a:solidFill>
                  <a:srgbClr val="2F2F2F"/>
                </a:solidFill>
                <a:latin typeface="Times New Roman"/>
                <a:cs typeface="Times New Roman"/>
              </a:rPr>
              <a:t>450</a:t>
            </a:r>
            <a:r>
              <a:rPr sz="2200" spc="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smtClean="0">
                <a:solidFill>
                  <a:srgbClr val="2F2F2F"/>
                </a:solidFill>
                <a:latin typeface="Times New Roman"/>
                <a:cs typeface="Times New Roman"/>
              </a:rPr>
              <a:t>nm</a:t>
            </a:r>
            <a:r>
              <a:rPr lang="en-US"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smtClean="0">
                <a:solidFill>
                  <a:srgbClr val="2F2F2F"/>
                </a:solidFill>
                <a:latin typeface="Times New Roman"/>
                <a:cs typeface="Times New Roman"/>
              </a:rPr>
              <a:t>(diameter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marL="355600" marR="988060" indent="-343535">
              <a:lnSpc>
                <a:spcPts val="2240"/>
              </a:lnSpc>
              <a:spcBef>
                <a:spcPts val="265"/>
              </a:spcBef>
              <a:buClr>
                <a:srgbClr val="AC0000"/>
              </a:buClr>
              <a:buFont typeface="Symbol"/>
              <a:buChar char="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Not cellular in nature; structure is </a:t>
            </a:r>
            <a:r>
              <a:rPr sz="2200" spc="-5">
                <a:solidFill>
                  <a:srgbClr val="2F2F2F"/>
                </a:solidFill>
                <a:latin typeface="Times New Roman"/>
                <a:cs typeface="Times New Roman"/>
              </a:rPr>
              <a:t>very </a:t>
            </a:r>
            <a:r>
              <a:rPr sz="2200" spc="-5" smtClean="0">
                <a:solidFill>
                  <a:srgbClr val="2F2F2F"/>
                </a:solidFill>
                <a:latin typeface="Times New Roman"/>
                <a:cs typeface="Times New Roman"/>
              </a:rPr>
              <a:t>compact</a:t>
            </a:r>
            <a:endParaRPr sz="2200">
              <a:latin typeface="Times New Roman"/>
              <a:cs typeface="Times New Roman"/>
            </a:endParaRPr>
          </a:p>
          <a:p>
            <a:pPr marL="355600" indent="-343535">
              <a:lnSpc>
                <a:spcPts val="2150"/>
              </a:lnSpc>
              <a:buClr>
                <a:srgbClr val="AC0000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Do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not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independently fulfill the characteristics of</a:t>
            </a:r>
            <a:r>
              <a:rPr sz="22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life.</a:t>
            </a:r>
            <a:endParaRPr sz="2200">
              <a:latin typeface="Times New Roman"/>
              <a:cs typeface="Times New Roman"/>
            </a:endParaRPr>
          </a:p>
          <a:p>
            <a:pPr marL="355600" marR="106680" indent="-343535">
              <a:lnSpc>
                <a:spcPts val="2240"/>
              </a:lnSpc>
              <a:spcBef>
                <a:spcPts val="259"/>
              </a:spcBef>
              <a:buClr>
                <a:srgbClr val="AC0000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5" smtClean="0">
                <a:solidFill>
                  <a:srgbClr val="2F2F2F"/>
                </a:solidFill>
                <a:latin typeface="Times New Roman"/>
                <a:cs typeface="Times New Roman"/>
              </a:rPr>
              <a:t>Basic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structure consists of protein shell (capsid) surrounding  nucleic acid core.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844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Nucleic acid can be either DNA or RNA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but </a:t>
            </a:r>
            <a:r>
              <a:rPr sz="2200">
                <a:solidFill>
                  <a:srgbClr val="2F2F2F"/>
                </a:solidFill>
                <a:latin typeface="Times New Roman"/>
                <a:cs typeface="Times New Roman"/>
              </a:rPr>
              <a:t>not</a:t>
            </a:r>
            <a:r>
              <a:rPr sz="2200" spc="-21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smtClean="0">
                <a:solidFill>
                  <a:srgbClr val="2F2F2F"/>
                </a:solidFill>
                <a:latin typeface="Times New Roman"/>
                <a:cs typeface="Times New Roman"/>
              </a:rPr>
              <a:t>both</a:t>
            </a:r>
            <a:endParaRPr lang="en-US" sz="2200" spc="-5" dirty="0" smtClean="0">
              <a:solidFill>
                <a:srgbClr val="2F2F2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545465" algn="l"/>
                <a:tab pos="546100" algn="l"/>
              </a:tabLst>
            </a:pPr>
            <a:r>
              <a:rPr lang="en-IN" sz="2400" spc="-5" dirty="0" smtClean="0">
                <a:latin typeface="Times New Roman"/>
                <a:cs typeface="Times New Roman"/>
              </a:rPr>
              <a:t>Multiply </a:t>
            </a:r>
            <a:r>
              <a:rPr lang="en-IN" sz="2400" dirty="0" smtClean="0">
                <a:latin typeface="Times New Roman"/>
                <a:cs typeface="Times New Roman"/>
              </a:rPr>
              <a:t>by taking control of </a:t>
            </a:r>
            <a:r>
              <a:rPr lang="en-IN" sz="2400" spc="-5" dirty="0" smtClean="0">
                <a:latin typeface="Times New Roman"/>
                <a:cs typeface="Times New Roman"/>
              </a:rPr>
              <a:t>host </a:t>
            </a:r>
            <a:r>
              <a:rPr lang="en-IN" sz="2400" spc="-20" dirty="0" smtClean="0">
                <a:latin typeface="Times New Roman"/>
                <a:cs typeface="Times New Roman"/>
              </a:rPr>
              <a:t>cell’s </a:t>
            </a:r>
            <a:r>
              <a:rPr lang="en-IN" sz="2400" dirty="0" smtClean="0">
                <a:latin typeface="Times New Roman"/>
                <a:cs typeface="Times New Roman"/>
              </a:rPr>
              <a:t>genetic  </a:t>
            </a:r>
            <a:r>
              <a:rPr lang="en-IN" sz="2400" spc="-5" dirty="0" smtClean="0">
                <a:latin typeface="Times New Roman"/>
                <a:cs typeface="Times New Roman"/>
              </a:rPr>
              <a:t>material </a:t>
            </a:r>
            <a:r>
              <a:rPr lang="en-IN" sz="2400" dirty="0" smtClean="0">
                <a:latin typeface="Times New Roman"/>
                <a:cs typeface="Times New Roman"/>
              </a:rPr>
              <a:t>and regulating the synthesis and </a:t>
            </a:r>
            <a:r>
              <a:rPr lang="en-IN" sz="2400" spc="-5" dirty="0" smtClean="0">
                <a:latin typeface="Times New Roman"/>
                <a:cs typeface="Times New Roman"/>
              </a:rPr>
              <a:t>assembly </a:t>
            </a:r>
            <a:r>
              <a:rPr lang="en-IN" sz="2400" dirty="0" smtClean="0">
                <a:latin typeface="Times New Roman"/>
                <a:cs typeface="Times New Roman"/>
              </a:rPr>
              <a:t>of</a:t>
            </a:r>
            <a:r>
              <a:rPr lang="en-IN" sz="2400" spc="-120" dirty="0" smtClean="0">
                <a:latin typeface="Times New Roman"/>
                <a:cs typeface="Times New Roman"/>
              </a:rPr>
              <a:t> </a:t>
            </a:r>
            <a:r>
              <a:rPr lang="en-IN" sz="2400" spc="-5" dirty="0" smtClean="0">
                <a:latin typeface="Times New Roman"/>
                <a:cs typeface="Times New Roman"/>
              </a:rPr>
              <a:t>new  </a:t>
            </a:r>
            <a:r>
              <a:rPr lang="en-IN" sz="2400" dirty="0" smtClean="0">
                <a:latin typeface="Times New Roman"/>
                <a:cs typeface="Times New Roman"/>
              </a:rPr>
              <a:t>viruses.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IN" sz="2400" dirty="0" smtClean="0">
                <a:latin typeface="Times New Roman"/>
                <a:cs typeface="Times New Roman"/>
              </a:rPr>
              <a:t>Lack </a:t>
            </a:r>
            <a:r>
              <a:rPr lang="en-IN" sz="2400" spc="-5" dirty="0" smtClean="0">
                <a:latin typeface="Times New Roman"/>
                <a:cs typeface="Times New Roman"/>
              </a:rPr>
              <a:t>enzymes </a:t>
            </a:r>
            <a:r>
              <a:rPr lang="en-IN" sz="2400" dirty="0" smtClean="0">
                <a:latin typeface="Times New Roman"/>
                <a:cs typeface="Times New Roman"/>
              </a:rPr>
              <a:t>for </a:t>
            </a:r>
            <a:r>
              <a:rPr lang="en-IN" sz="2400" spc="-10" dirty="0" smtClean="0">
                <a:latin typeface="Times New Roman"/>
                <a:cs typeface="Times New Roman"/>
              </a:rPr>
              <a:t>most </a:t>
            </a:r>
            <a:r>
              <a:rPr lang="en-IN" sz="2400" spc="-5" dirty="0" smtClean="0">
                <a:latin typeface="Times New Roman"/>
                <a:cs typeface="Times New Roman"/>
              </a:rPr>
              <a:t>metabolic</a:t>
            </a:r>
            <a:r>
              <a:rPr lang="en-IN" sz="2400" spc="-25" dirty="0" smtClean="0">
                <a:latin typeface="Times New Roman"/>
                <a:cs typeface="Times New Roman"/>
              </a:rPr>
              <a:t> </a:t>
            </a:r>
            <a:r>
              <a:rPr lang="en-IN" sz="2400" dirty="0" smtClean="0">
                <a:latin typeface="Times New Roman"/>
                <a:cs typeface="Times New Roman"/>
              </a:rPr>
              <a:t>processes.</a:t>
            </a: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IN" sz="2400" dirty="0" smtClean="0">
                <a:latin typeface="Times New Roman"/>
                <a:cs typeface="Times New Roman"/>
              </a:rPr>
              <a:t>Lack </a:t>
            </a:r>
            <a:r>
              <a:rPr lang="en-IN" sz="2400" spc="-5" dirty="0" smtClean="0">
                <a:latin typeface="Times New Roman"/>
                <a:cs typeface="Times New Roman"/>
              </a:rPr>
              <a:t>machinery </a:t>
            </a:r>
            <a:r>
              <a:rPr lang="en-IN" sz="2400" dirty="0" smtClean="0">
                <a:latin typeface="Times New Roman"/>
                <a:cs typeface="Times New Roman"/>
              </a:rPr>
              <a:t>for synthesizing</a:t>
            </a:r>
            <a:r>
              <a:rPr lang="en-IN" sz="2400" spc="-70" dirty="0" smtClean="0">
                <a:latin typeface="Times New Roman"/>
                <a:cs typeface="Times New Roman"/>
              </a:rPr>
              <a:t> </a:t>
            </a:r>
            <a:r>
              <a:rPr lang="en-IN" sz="2400" dirty="0" smtClean="0">
                <a:latin typeface="Times New Roman"/>
                <a:cs typeface="Times New Roman"/>
              </a:rPr>
              <a:t>proteins.</a:t>
            </a:r>
          </a:p>
          <a:p>
            <a:pPr marL="12700" marR="11430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IN" sz="2400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Viral </a:t>
            </a:r>
            <a:r>
              <a:rPr lang="en-IN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infections range from very </a:t>
            </a:r>
            <a:r>
              <a:rPr lang="en-IN" sz="2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mild </a:t>
            </a:r>
            <a:r>
              <a:rPr lang="en-IN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lang="en-IN" sz="2400" spc="-1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IN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life  threatening.</a:t>
            </a:r>
          </a:p>
          <a:p>
            <a:pPr marL="287020" indent="-274955">
              <a:lnSpc>
                <a:spcPct val="100000"/>
              </a:lnSpc>
              <a:spcBef>
                <a:spcPts val="844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1867</Words>
  <Application>Microsoft Office PowerPoint</Application>
  <PresentationFormat>On-screen Show (4:3)</PresentationFormat>
  <Paragraphs>253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In 1899 the Dutch microbiologist Martinus Beijerinck observed that the agent multiplied only in dividing  cells. Having failed to demonstrate its particulate nature he  called it a "contagium vivum fluidum", a "soluble living  germ".</vt:lpstr>
      <vt:lpstr>Slide 9</vt:lpstr>
      <vt:lpstr>Slide 10</vt:lpstr>
      <vt:lpstr>All virions contain a nucleocapsid which is  composed of nucleic acid (DNA or RNA)  and a protein coat (capsid) Some viruses consist only of a  nucleocapsid, others have additional  components</vt:lpstr>
      <vt:lpstr>Slide 12</vt:lpstr>
      <vt:lpstr>Slide 13</vt:lpstr>
      <vt:lpstr>Slide 14</vt:lpstr>
      <vt:lpstr>Viral components</vt:lpstr>
      <vt:lpstr>the sum total of the genetic  information carried by an organism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Variola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12</cp:revision>
  <dcterms:created xsi:type="dcterms:W3CDTF">2021-03-16T10:16:20Z</dcterms:created>
  <dcterms:modified xsi:type="dcterms:W3CDTF">2021-03-16T18:26:15Z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2021-03-16T00:00:00Z</vt:filetime>
  </property>
</Properties>
</file>