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2"/>
  </p:notesMasterIdLst>
  <p:sldIdLst>
    <p:sldId id="289" r:id="rId2"/>
    <p:sldId id="290" r:id="rId3"/>
    <p:sldId id="291" r:id="rId4"/>
    <p:sldId id="292" r:id="rId5"/>
    <p:sldId id="276" r:id="rId6"/>
    <p:sldId id="277" r:id="rId7"/>
    <p:sldId id="278" r:id="rId8"/>
    <p:sldId id="279" r:id="rId9"/>
    <p:sldId id="280" r:id="rId10"/>
    <p:sldId id="296" r:id="rId11"/>
    <p:sldId id="297" r:id="rId12"/>
    <p:sldId id="281" r:id="rId13"/>
    <p:sldId id="293" r:id="rId14"/>
    <p:sldId id="294" r:id="rId15"/>
    <p:sldId id="295" r:id="rId16"/>
    <p:sldId id="283" r:id="rId17"/>
    <p:sldId id="284" r:id="rId18"/>
    <p:sldId id="285" r:id="rId19"/>
    <p:sldId id="286" r:id="rId20"/>
    <p:sldId id="287" r:id="rId21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7E39F8-F754-4F53-9D31-B5C06303CB6D}" type="datetimeFigureOut">
              <a:rPr lang="en-US" smtClean="0"/>
              <a:t>3/18/2021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97CD13-7796-42E6-AC1A-97F70200E0F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97CD13-7796-42E6-AC1A-97F70200E0FC}" type="slidenum">
              <a:rPr lang="en-US" smtClean="0"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A62E5C-BAA6-45AB-AE59-C86C27D4ECE0}" type="slidenum">
              <a:rPr lang="en-US" smtClean="0"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97CD13-7796-42E6-AC1A-97F70200E0FC}" type="slidenum">
              <a:rPr lang="en-US" smtClean="0"/>
              <a:t>13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3/18/2021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bg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500" b="0" i="0">
                <a:solidFill>
                  <a:schemeClr val="bg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3/18/2021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bg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3/18/2021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bg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3/18/2021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3/18/2021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9144000" cy="685799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171954" y="461899"/>
            <a:ext cx="4800091" cy="6965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0" i="0">
                <a:solidFill>
                  <a:schemeClr val="bg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33475" y="1613357"/>
            <a:ext cx="7877048" cy="33788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500" b="0" i="0">
                <a:solidFill>
                  <a:schemeClr val="bg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3/18/2021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3"/>
          <p:cNvSpPr txBox="1">
            <a:spLocks/>
          </p:cNvSpPr>
          <p:nvPr/>
        </p:nvSpPr>
        <p:spPr>
          <a:xfrm>
            <a:off x="1752600" y="1752600"/>
            <a:ext cx="6695440" cy="17932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9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800" b="0" i="0" u="none" strike="noStrike" kern="0" cap="none" spc="-5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VIRUSES,</a:t>
            </a:r>
            <a:r>
              <a:rPr kumimoji="0" lang="en-US" sz="5800" b="0" i="0" u="none" strike="noStrike" kern="0" cap="none" spc="-45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5800" b="0" i="0" u="none" strike="noStrike" kern="0" cap="none" spc="-5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VIROIDS</a:t>
            </a:r>
            <a:endParaRPr kumimoji="0" lang="en-US" sz="5800" b="0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marL="202565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800" b="0" i="0" u="none" strike="noStrike" kern="0" cap="none" spc="-5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and</a:t>
            </a:r>
            <a:r>
              <a:rPr kumimoji="0" lang="en-US" sz="5800" b="0" i="0" u="none" strike="noStrike" kern="0" cap="none" spc="-15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5800" b="0" i="0" u="none" strike="noStrike" kern="0" cap="none" spc="-5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PRIONS</a:t>
            </a:r>
            <a:endParaRPr kumimoji="0" lang="en-US" sz="5800" b="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32889" y="0"/>
            <a:ext cx="6149975" cy="1854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072639" marR="5080" indent="-2059939">
              <a:lnSpc>
                <a:spcPct val="100000"/>
              </a:lnSpc>
              <a:spcBef>
                <a:spcPts val="100"/>
              </a:spcBef>
            </a:pPr>
            <a:r>
              <a:rPr sz="6000" b="0" spc="-5" dirty="0">
                <a:solidFill>
                  <a:srgbClr val="FFFF00"/>
                </a:solidFill>
                <a:latin typeface="Comic Sans MS"/>
                <a:cs typeface="Comic Sans MS"/>
              </a:rPr>
              <a:t>One-step</a:t>
            </a:r>
            <a:r>
              <a:rPr sz="6000" b="0" spc="-105" dirty="0">
                <a:solidFill>
                  <a:srgbClr val="FFFF00"/>
                </a:solidFill>
                <a:latin typeface="Comic Sans MS"/>
                <a:cs typeface="Comic Sans MS"/>
              </a:rPr>
              <a:t> </a:t>
            </a:r>
            <a:r>
              <a:rPr sz="6000" b="0" spc="-5" dirty="0">
                <a:solidFill>
                  <a:srgbClr val="FFFF00"/>
                </a:solidFill>
                <a:latin typeface="Comic Sans MS"/>
                <a:cs typeface="Comic Sans MS"/>
              </a:rPr>
              <a:t>Growth  Curve</a:t>
            </a:r>
            <a:endParaRPr sz="6000">
              <a:latin typeface="Comic Sans MS"/>
              <a:cs typeface="Comic Sans MS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54939" y="1817370"/>
            <a:ext cx="8821420" cy="364617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60650" y="368300"/>
            <a:ext cx="3134995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b="0" spc="-5" dirty="0">
                <a:solidFill>
                  <a:srgbClr val="FFFF00"/>
                </a:solidFill>
                <a:latin typeface="Comic Sans MS"/>
                <a:cs typeface="Comic Sans MS"/>
              </a:rPr>
              <a:t>Viral</a:t>
            </a:r>
            <a:r>
              <a:rPr sz="4000" b="0" spc="-90" dirty="0">
                <a:solidFill>
                  <a:srgbClr val="FFFF00"/>
                </a:solidFill>
                <a:latin typeface="Comic Sans MS"/>
                <a:cs typeface="Comic Sans MS"/>
              </a:rPr>
              <a:t> </a:t>
            </a:r>
            <a:r>
              <a:rPr sz="4000" b="0" spc="-10" dirty="0">
                <a:solidFill>
                  <a:srgbClr val="FFFF00"/>
                </a:solidFill>
                <a:latin typeface="Comic Sans MS"/>
                <a:cs typeface="Comic Sans MS"/>
              </a:rPr>
              <a:t>Latency</a:t>
            </a:r>
            <a:endParaRPr sz="4000">
              <a:latin typeface="Comic Sans MS"/>
              <a:cs typeface="Comic Sans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21640" y="1202690"/>
            <a:ext cx="7936865" cy="4427220"/>
          </a:xfrm>
          <a:prstGeom prst="rect">
            <a:avLst/>
          </a:prstGeom>
        </p:spPr>
        <p:txBody>
          <a:bodyPr vert="horz" wrap="square" lIns="0" tIns="67310" rIns="0" bIns="0" rtlCol="0">
            <a:spAutoFit/>
          </a:bodyPr>
          <a:lstStyle/>
          <a:p>
            <a:pPr marL="50800" marR="30480">
              <a:lnSpc>
                <a:spcPts val="3460"/>
              </a:lnSpc>
              <a:spcBef>
                <a:spcPts val="530"/>
              </a:spcBef>
            </a:pPr>
            <a:r>
              <a:rPr sz="3375" spc="-172" baseline="14814" dirty="0">
                <a:solidFill>
                  <a:srgbClr val="FFCC00"/>
                </a:solidFill>
                <a:latin typeface="UnDotum"/>
                <a:cs typeface="UnDotum"/>
              </a:rPr>
              <a:t></a:t>
            </a:r>
            <a:r>
              <a:rPr sz="3200" spc="-114" dirty="0">
                <a:solidFill>
                  <a:srgbClr val="FFCC00"/>
                </a:solidFill>
                <a:latin typeface="Comic Sans MS"/>
                <a:cs typeface="Comic Sans MS"/>
              </a:rPr>
              <a:t>Some </a:t>
            </a:r>
            <a:r>
              <a:rPr sz="3200" spc="-5" dirty="0">
                <a:solidFill>
                  <a:srgbClr val="FFCC00"/>
                </a:solidFill>
                <a:latin typeface="Comic Sans MS"/>
                <a:cs typeface="Comic Sans MS"/>
              </a:rPr>
              <a:t>viruses have the ability </a:t>
            </a:r>
            <a:r>
              <a:rPr sz="3200" dirty="0">
                <a:solidFill>
                  <a:srgbClr val="FFCC00"/>
                </a:solidFill>
                <a:latin typeface="Comic Sans MS"/>
                <a:cs typeface="Comic Sans MS"/>
              </a:rPr>
              <a:t>to </a:t>
            </a:r>
            <a:r>
              <a:rPr sz="3200" spc="-10" dirty="0">
                <a:solidFill>
                  <a:srgbClr val="FFCC00"/>
                </a:solidFill>
                <a:latin typeface="Comic Sans MS"/>
                <a:cs typeface="Comic Sans MS"/>
              </a:rPr>
              <a:t>become  </a:t>
            </a:r>
            <a:r>
              <a:rPr sz="3200" spc="-5" dirty="0">
                <a:solidFill>
                  <a:srgbClr val="FFFF00"/>
                </a:solidFill>
                <a:latin typeface="Comic Sans MS"/>
                <a:cs typeface="Comic Sans MS"/>
              </a:rPr>
              <a:t>dormant </a:t>
            </a:r>
            <a:r>
              <a:rPr sz="3200" spc="-5" dirty="0">
                <a:solidFill>
                  <a:srgbClr val="FFCC00"/>
                </a:solidFill>
                <a:latin typeface="Comic Sans MS"/>
                <a:cs typeface="Comic Sans MS"/>
              </a:rPr>
              <a:t>inside the</a:t>
            </a:r>
            <a:r>
              <a:rPr sz="3200" spc="15" dirty="0">
                <a:solidFill>
                  <a:srgbClr val="FFCC00"/>
                </a:solidFill>
                <a:latin typeface="Comic Sans MS"/>
                <a:cs typeface="Comic Sans MS"/>
              </a:rPr>
              <a:t> </a:t>
            </a:r>
            <a:r>
              <a:rPr sz="3200" spc="-5" dirty="0">
                <a:solidFill>
                  <a:srgbClr val="FFCC00"/>
                </a:solidFill>
                <a:latin typeface="Comic Sans MS"/>
                <a:cs typeface="Comic Sans MS"/>
              </a:rPr>
              <a:t>cell</a:t>
            </a:r>
            <a:endParaRPr sz="3200">
              <a:latin typeface="Comic Sans MS"/>
              <a:cs typeface="Comic Sans MS"/>
            </a:endParaRPr>
          </a:p>
          <a:p>
            <a:pPr marL="50800">
              <a:lnSpc>
                <a:spcPct val="100000"/>
              </a:lnSpc>
              <a:spcBef>
                <a:spcPts val="359"/>
              </a:spcBef>
            </a:pPr>
            <a:r>
              <a:rPr sz="3375" spc="-120" baseline="14814" dirty="0">
                <a:solidFill>
                  <a:srgbClr val="FFCC00"/>
                </a:solidFill>
                <a:latin typeface="UnDotum"/>
                <a:cs typeface="UnDotum"/>
              </a:rPr>
              <a:t></a:t>
            </a:r>
            <a:r>
              <a:rPr sz="3200" spc="-80" dirty="0">
                <a:solidFill>
                  <a:srgbClr val="FFCC00"/>
                </a:solidFill>
                <a:latin typeface="Comic Sans MS"/>
                <a:cs typeface="Comic Sans MS"/>
              </a:rPr>
              <a:t>Called </a:t>
            </a:r>
            <a:r>
              <a:rPr sz="3200" dirty="0">
                <a:solidFill>
                  <a:srgbClr val="FFFF00"/>
                </a:solidFill>
                <a:latin typeface="Comic Sans MS"/>
                <a:cs typeface="Comic Sans MS"/>
              </a:rPr>
              <a:t>latent</a:t>
            </a:r>
            <a:r>
              <a:rPr sz="3200" spc="85" dirty="0">
                <a:solidFill>
                  <a:srgbClr val="FFFF00"/>
                </a:solidFill>
                <a:latin typeface="Comic Sans MS"/>
                <a:cs typeface="Comic Sans MS"/>
              </a:rPr>
              <a:t> </a:t>
            </a:r>
            <a:r>
              <a:rPr sz="3200" spc="-5" dirty="0">
                <a:solidFill>
                  <a:srgbClr val="FFFF00"/>
                </a:solidFill>
                <a:latin typeface="Comic Sans MS"/>
                <a:cs typeface="Comic Sans MS"/>
              </a:rPr>
              <a:t>viruses</a:t>
            </a:r>
            <a:endParaRPr sz="3200">
              <a:latin typeface="Comic Sans MS"/>
              <a:cs typeface="Comic Sans MS"/>
            </a:endParaRPr>
          </a:p>
          <a:p>
            <a:pPr marL="50800" marR="1259205">
              <a:lnSpc>
                <a:spcPts val="3450"/>
              </a:lnSpc>
              <a:spcBef>
                <a:spcPts val="850"/>
              </a:spcBef>
            </a:pPr>
            <a:r>
              <a:rPr sz="3375" spc="-172" baseline="14814" dirty="0">
                <a:solidFill>
                  <a:srgbClr val="FFCC00"/>
                </a:solidFill>
                <a:latin typeface="UnDotum"/>
                <a:cs typeface="UnDotum"/>
              </a:rPr>
              <a:t></a:t>
            </a:r>
            <a:r>
              <a:rPr sz="3200" spc="-114" dirty="0">
                <a:solidFill>
                  <a:srgbClr val="FFCC00"/>
                </a:solidFill>
                <a:latin typeface="Comic Sans MS"/>
                <a:cs typeface="Comic Sans MS"/>
              </a:rPr>
              <a:t>They </a:t>
            </a:r>
            <a:r>
              <a:rPr sz="3200" dirty="0">
                <a:solidFill>
                  <a:srgbClr val="FFCC00"/>
                </a:solidFill>
                <a:latin typeface="Comic Sans MS"/>
                <a:cs typeface="Comic Sans MS"/>
              </a:rPr>
              <a:t>may </a:t>
            </a:r>
            <a:r>
              <a:rPr sz="3200" spc="-5" dirty="0">
                <a:solidFill>
                  <a:srgbClr val="FFCC00"/>
                </a:solidFill>
                <a:latin typeface="Comic Sans MS"/>
                <a:cs typeface="Comic Sans MS"/>
              </a:rPr>
              <a:t>remain </a:t>
            </a:r>
            <a:r>
              <a:rPr sz="3200" spc="-5" dirty="0">
                <a:solidFill>
                  <a:srgbClr val="FFFF00"/>
                </a:solidFill>
                <a:latin typeface="Comic Sans MS"/>
                <a:cs typeface="Comic Sans MS"/>
              </a:rPr>
              <a:t>inactive </a:t>
            </a:r>
            <a:r>
              <a:rPr sz="3200" dirty="0">
                <a:solidFill>
                  <a:srgbClr val="FFCC00"/>
                </a:solidFill>
                <a:latin typeface="Comic Sans MS"/>
                <a:cs typeface="Comic Sans MS"/>
              </a:rPr>
              <a:t>for </a:t>
            </a:r>
            <a:r>
              <a:rPr sz="3200" spc="-5" dirty="0">
                <a:solidFill>
                  <a:srgbClr val="FFCC00"/>
                </a:solidFill>
                <a:latin typeface="Comic Sans MS"/>
                <a:cs typeface="Comic Sans MS"/>
              </a:rPr>
              <a:t>long  periods of time</a:t>
            </a:r>
            <a:r>
              <a:rPr sz="3200" dirty="0">
                <a:solidFill>
                  <a:srgbClr val="FFCC00"/>
                </a:solidFill>
                <a:latin typeface="Comic Sans MS"/>
                <a:cs typeface="Comic Sans MS"/>
              </a:rPr>
              <a:t> </a:t>
            </a:r>
            <a:r>
              <a:rPr sz="3200" spc="-5" dirty="0">
                <a:solidFill>
                  <a:srgbClr val="FFCC00"/>
                </a:solidFill>
                <a:latin typeface="Comic Sans MS"/>
                <a:cs typeface="Comic Sans MS"/>
              </a:rPr>
              <a:t>(years)</a:t>
            </a:r>
            <a:endParaRPr sz="3200">
              <a:latin typeface="Comic Sans MS"/>
              <a:cs typeface="Comic Sans MS"/>
            </a:endParaRPr>
          </a:p>
          <a:p>
            <a:pPr marL="50800" marR="862965" algn="just">
              <a:lnSpc>
                <a:spcPct val="90000"/>
              </a:lnSpc>
              <a:spcBef>
                <a:spcPts val="740"/>
              </a:spcBef>
            </a:pPr>
            <a:r>
              <a:rPr sz="3375" spc="-120" baseline="14814" dirty="0">
                <a:solidFill>
                  <a:srgbClr val="FFCC00"/>
                </a:solidFill>
                <a:latin typeface="UnDotum"/>
                <a:cs typeface="UnDotum"/>
              </a:rPr>
              <a:t></a:t>
            </a:r>
            <a:r>
              <a:rPr sz="3200" spc="-80" dirty="0">
                <a:solidFill>
                  <a:srgbClr val="FFCC00"/>
                </a:solidFill>
                <a:latin typeface="Comic Sans MS"/>
                <a:cs typeface="Comic Sans MS"/>
              </a:rPr>
              <a:t>Later, </a:t>
            </a:r>
            <a:r>
              <a:rPr sz="3200" spc="-5" dirty="0">
                <a:solidFill>
                  <a:srgbClr val="FFCC00"/>
                </a:solidFill>
                <a:latin typeface="Comic Sans MS"/>
                <a:cs typeface="Comic Sans MS"/>
              </a:rPr>
              <a:t>they </a:t>
            </a:r>
            <a:r>
              <a:rPr sz="3200" spc="-5" dirty="0">
                <a:solidFill>
                  <a:srgbClr val="FFFF00"/>
                </a:solidFill>
                <a:latin typeface="Comic Sans MS"/>
                <a:cs typeface="Comic Sans MS"/>
              </a:rPr>
              <a:t>activate </a:t>
            </a:r>
            <a:r>
              <a:rPr sz="3200" spc="-5" dirty="0">
                <a:solidFill>
                  <a:srgbClr val="FFCC00"/>
                </a:solidFill>
                <a:latin typeface="Comic Sans MS"/>
                <a:cs typeface="Comic Sans MS"/>
              </a:rPr>
              <a:t>to produce new  viruses </a:t>
            </a:r>
            <a:r>
              <a:rPr sz="3200" dirty="0">
                <a:solidFill>
                  <a:srgbClr val="FFFF00"/>
                </a:solidFill>
                <a:latin typeface="Comic Sans MS"/>
                <a:cs typeface="Comic Sans MS"/>
              </a:rPr>
              <a:t>in </a:t>
            </a:r>
            <a:r>
              <a:rPr sz="3200" spc="-5" dirty="0">
                <a:solidFill>
                  <a:srgbClr val="FFFF00"/>
                </a:solidFill>
                <a:latin typeface="Comic Sans MS"/>
                <a:cs typeface="Comic Sans MS"/>
              </a:rPr>
              <a:t>response </a:t>
            </a:r>
            <a:r>
              <a:rPr sz="3200" dirty="0">
                <a:solidFill>
                  <a:srgbClr val="FFFF00"/>
                </a:solidFill>
                <a:latin typeface="Comic Sans MS"/>
                <a:cs typeface="Comic Sans MS"/>
              </a:rPr>
              <a:t>to </a:t>
            </a:r>
            <a:r>
              <a:rPr sz="3200" spc="-5" dirty="0">
                <a:solidFill>
                  <a:srgbClr val="FFFF00"/>
                </a:solidFill>
                <a:latin typeface="Comic Sans MS"/>
                <a:cs typeface="Comic Sans MS"/>
              </a:rPr>
              <a:t>some external  </a:t>
            </a:r>
            <a:r>
              <a:rPr sz="3200" dirty="0">
                <a:solidFill>
                  <a:srgbClr val="FFFF00"/>
                </a:solidFill>
                <a:latin typeface="Comic Sans MS"/>
                <a:cs typeface="Comic Sans MS"/>
              </a:rPr>
              <a:t>signal</a:t>
            </a:r>
            <a:endParaRPr sz="3200">
              <a:latin typeface="Comic Sans MS"/>
              <a:cs typeface="Comic Sans MS"/>
            </a:endParaRPr>
          </a:p>
          <a:p>
            <a:pPr marL="50800" algn="just">
              <a:lnSpc>
                <a:spcPct val="100000"/>
              </a:lnSpc>
              <a:spcBef>
                <a:spcPts val="409"/>
              </a:spcBef>
            </a:pPr>
            <a:r>
              <a:rPr sz="3375" spc="-209" baseline="14814" dirty="0">
                <a:solidFill>
                  <a:srgbClr val="FFCC00"/>
                </a:solidFill>
                <a:latin typeface="UnDotum"/>
                <a:cs typeface="UnDotum"/>
              </a:rPr>
              <a:t></a:t>
            </a:r>
            <a:r>
              <a:rPr sz="3200" spc="-140" dirty="0">
                <a:solidFill>
                  <a:srgbClr val="81003A"/>
                </a:solidFill>
                <a:latin typeface="Comic Sans MS"/>
                <a:cs typeface="Comic Sans MS"/>
              </a:rPr>
              <a:t>HIV </a:t>
            </a:r>
            <a:r>
              <a:rPr sz="3200" dirty="0">
                <a:solidFill>
                  <a:srgbClr val="FFFF00"/>
                </a:solidFill>
                <a:latin typeface="Comic Sans MS"/>
                <a:cs typeface="Comic Sans MS"/>
              </a:rPr>
              <a:t>and </a:t>
            </a:r>
            <a:r>
              <a:rPr sz="3200" spc="-5" dirty="0">
                <a:solidFill>
                  <a:srgbClr val="81003A"/>
                </a:solidFill>
                <a:latin typeface="Comic Sans MS"/>
                <a:cs typeface="Comic Sans MS"/>
              </a:rPr>
              <a:t>Herpes </a:t>
            </a:r>
            <a:r>
              <a:rPr sz="3200" spc="-5" dirty="0">
                <a:solidFill>
                  <a:srgbClr val="FFFF00"/>
                </a:solidFill>
                <a:latin typeface="Comic Sans MS"/>
                <a:cs typeface="Comic Sans MS"/>
              </a:rPr>
              <a:t>viruses </a:t>
            </a:r>
            <a:r>
              <a:rPr sz="3200" spc="5" dirty="0">
                <a:solidFill>
                  <a:srgbClr val="FFFF00"/>
                </a:solidFill>
                <a:latin typeface="Comic Sans MS"/>
                <a:cs typeface="Comic Sans MS"/>
              </a:rPr>
              <a:t>are</a:t>
            </a:r>
            <a:r>
              <a:rPr sz="3200" spc="175" dirty="0">
                <a:solidFill>
                  <a:srgbClr val="FFFF00"/>
                </a:solidFill>
                <a:latin typeface="Comic Sans MS"/>
                <a:cs typeface="Comic Sans MS"/>
              </a:rPr>
              <a:t> </a:t>
            </a:r>
            <a:r>
              <a:rPr sz="3200" spc="-5" dirty="0">
                <a:solidFill>
                  <a:srgbClr val="FFFF00"/>
                </a:solidFill>
                <a:latin typeface="Comic Sans MS"/>
                <a:cs typeface="Comic Sans MS"/>
              </a:rPr>
              <a:t>examples</a:t>
            </a:r>
            <a:endParaRPr sz="3200">
              <a:latin typeface="Comic Sans MS"/>
              <a:cs typeface="Comic Sans MS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658360" y="594106"/>
            <a:ext cx="2894839" cy="7880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5000" u="heavy" dirty="0">
                <a:uFill>
                  <a:solidFill>
                    <a:srgbClr val="FFFFFF"/>
                  </a:solidFill>
                </a:uFill>
              </a:rPr>
              <a:t>PRIO</a:t>
            </a:r>
            <a:r>
              <a:rPr sz="5000" u="heavy" spc="-20" dirty="0">
                <a:uFill>
                  <a:solidFill>
                    <a:srgbClr val="FFFFFF"/>
                  </a:solidFill>
                </a:uFill>
              </a:rPr>
              <a:t>N</a:t>
            </a:r>
            <a:r>
              <a:rPr sz="5000" u="heavy" dirty="0">
                <a:uFill>
                  <a:solidFill>
                    <a:srgbClr val="FFFFFF"/>
                  </a:solidFill>
                </a:uFill>
              </a:rPr>
              <a:t>S</a:t>
            </a:r>
            <a:endParaRPr sz="5000"/>
          </a:p>
        </p:txBody>
      </p:sp>
      <p:sp>
        <p:nvSpPr>
          <p:cNvPr id="3" name="object 3"/>
          <p:cNvSpPr txBox="1"/>
          <p:nvPr/>
        </p:nvSpPr>
        <p:spPr>
          <a:xfrm>
            <a:off x="762000" y="1988947"/>
            <a:ext cx="8001000" cy="376833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193040" indent="-34290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solidFill>
                  <a:srgbClr val="FFFFFF"/>
                </a:solidFill>
                <a:latin typeface="Carlito"/>
                <a:cs typeface="Carlito"/>
              </a:rPr>
              <a:t>Prions </a:t>
            </a:r>
            <a:r>
              <a:rPr sz="3200" spc="-15" dirty="0">
                <a:solidFill>
                  <a:srgbClr val="FFFFFF"/>
                </a:solidFill>
                <a:latin typeface="Carlito"/>
                <a:cs typeface="Carlito"/>
              </a:rPr>
              <a:t>are infectious </a:t>
            </a:r>
            <a:r>
              <a:rPr sz="3200" spc="-10" dirty="0">
                <a:solidFill>
                  <a:srgbClr val="FFFFFF"/>
                </a:solidFill>
                <a:latin typeface="Carlito"/>
                <a:cs typeface="Carlito"/>
              </a:rPr>
              <a:t>agents </a:t>
            </a:r>
            <a:r>
              <a:rPr sz="3200" spc="-5" dirty="0">
                <a:solidFill>
                  <a:srgbClr val="FFFFFF"/>
                </a:solidFill>
                <a:latin typeface="Carlito"/>
                <a:cs typeface="Carlito"/>
              </a:rPr>
              <a:t>composed  primarily of</a:t>
            </a:r>
            <a:r>
              <a:rPr sz="3200" spc="3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3200" spc="-10" dirty="0">
                <a:solidFill>
                  <a:srgbClr val="FFFFFF"/>
                </a:solidFill>
                <a:latin typeface="Carlito"/>
                <a:cs typeface="Carlito"/>
              </a:rPr>
              <a:t>sialoglycoprotein.</a:t>
            </a:r>
            <a:endParaRPr sz="320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76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solidFill>
                  <a:srgbClr val="FFFFFF"/>
                </a:solidFill>
                <a:latin typeface="Carlito"/>
                <a:cs typeface="Carlito"/>
              </a:rPr>
              <a:t>This </a:t>
            </a:r>
            <a:r>
              <a:rPr sz="3200" spc="-15" dirty="0">
                <a:solidFill>
                  <a:srgbClr val="FFFFFF"/>
                </a:solidFill>
                <a:latin typeface="Carlito"/>
                <a:cs typeface="Carlito"/>
              </a:rPr>
              <a:t>protein </a:t>
            </a:r>
            <a:r>
              <a:rPr sz="3200" dirty="0">
                <a:solidFill>
                  <a:srgbClr val="FFFFFF"/>
                </a:solidFill>
                <a:latin typeface="Carlito"/>
                <a:cs typeface="Carlito"/>
              </a:rPr>
              <a:t>is </a:t>
            </a:r>
            <a:r>
              <a:rPr sz="3200" spc="-5" dirty="0">
                <a:solidFill>
                  <a:srgbClr val="FFFFFF"/>
                </a:solidFill>
                <a:latin typeface="Carlito"/>
                <a:cs typeface="Carlito"/>
              </a:rPr>
              <a:t>called prion </a:t>
            </a:r>
            <a:r>
              <a:rPr sz="3200" spc="-15" dirty="0">
                <a:solidFill>
                  <a:srgbClr val="FFFFFF"/>
                </a:solidFill>
                <a:latin typeface="Carlito"/>
                <a:cs typeface="Carlito"/>
              </a:rPr>
              <a:t>protein</a:t>
            </a:r>
            <a:r>
              <a:rPr sz="3200" spc="1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3200" dirty="0">
                <a:solidFill>
                  <a:srgbClr val="FFFFFF"/>
                </a:solidFill>
                <a:latin typeface="Carlito"/>
                <a:cs typeface="Carlito"/>
              </a:rPr>
              <a:t>(PrP)</a:t>
            </a:r>
            <a:endParaRPr sz="320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10" dirty="0">
                <a:solidFill>
                  <a:srgbClr val="FFFFFF"/>
                </a:solidFill>
                <a:latin typeface="Carlito"/>
                <a:cs typeface="Carlito"/>
              </a:rPr>
              <a:t>They </a:t>
            </a:r>
            <a:r>
              <a:rPr sz="3200" spc="-15" dirty="0">
                <a:solidFill>
                  <a:srgbClr val="FFFFFF"/>
                </a:solidFill>
                <a:latin typeface="Carlito"/>
                <a:cs typeface="Carlito"/>
              </a:rPr>
              <a:t>contain </a:t>
            </a:r>
            <a:r>
              <a:rPr sz="3200" spc="-5" dirty="0">
                <a:solidFill>
                  <a:srgbClr val="FFFFFF"/>
                </a:solidFill>
                <a:latin typeface="Carlito"/>
                <a:cs typeface="Carlito"/>
              </a:rPr>
              <a:t>no nucleic</a:t>
            </a:r>
            <a:r>
              <a:rPr sz="3200" spc="1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3200" dirty="0">
                <a:solidFill>
                  <a:srgbClr val="FFFFFF"/>
                </a:solidFill>
                <a:latin typeface="Carlito"/>
                <a:cs typeface="Carlito"/>
              </a:rPr>
              <a:t>acid.</a:t>
            </a:r>
            <a:endParaRPr sz="3200">
              <a:latin typeface="Carlito"/>
              <a:cs typeface="Carlito"/>
            </a:endParaRPr>
          </a:p>
          <a:p>
            <a:pPr marL="355600" marR="1143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10" dirty="0">
                <a:solidFill>
                  <a:srgbClr val="FFFFFF"/>
                </a:solidFill>
                <a:latin typeface="Carlito"/>
                <a:cs typeface="Carlito"/>
              </a:rPr>
              <a:t>They </a:t>
            </a:r>
            <a:r>
              <a:rPr sz="3200" spc="-5" dirty="0">
                <a:solidFill>
                  <a:srgbClr val="FFFFFF"/>
                </a:solidFill>
                <a:latin typeface="Carlito"/>
                <a:cs typeface="Carlito"/>
              </a:rPr>
              <a:t>cause </a:t>
            </a:r>
            <a:r>
              <a:rPr sz="3200" dirty="0">
                <a:solidFill>
                  <a:srgbClr val="FFFFFF"/>
                </a:solidFill>
                <a:latin typeface="Carlito"/>
                <a:cs typeface="Carlito"/>
              </a:rPr>
              <a:t>a </a:t>
            </a:r>
            <a:r>
              <a:rPr sz="3200" spc="-10" dirty="0">
                <a:solidFill>
                  <a:srgbClr val="FFFFFF"/>
                </a:solidFill>
                <a:latin typeface="Carlito"/>
                <a:cs typeface="Carlito"/>
              </a:rPr>
              <a:t>variety </a:t>
            </a:r>
            <a:r>
              <a:rPr sz="3200" spc="-5" dirty="0">
                <a:solidFill>
                  <a:srgbClr val="FFFFFF"/>
                </a:solidFill>
                <a:latin typeface="Carlito"/>
                <a:cs typeface="Carlito"/>
              </a:rPr>
              <a:t>of  </a:t>
            </a:r>
            <a:r>
              <a:rPr sz="3200" spc="-15" dirty="0">
                <a:solidFill>
                  <a:srgbClr val="FFFFFF"/>
                </a:solidFill>
                <a:latin typeface="Carlito"/>
                <a:cs typeface="Carlito"/>
              </a:rPr>
              <a:t>neurodegenerative </a:t>
            </a:r>
            <a:r>
              <a:rPr sz="3200" spc="-5" dirty="0">
                <a:solidFill>
                  <a:srgbClr val="FFFFFF"/>
                </a:solidFill>
                <a:latin typeface="Carlito"/>
                <a:cs typeface="Carlito"/>
              </a:rPr>
              <a:t>diseases </a:t>
            </a:r>
            <a:r>
              <a:rPr sz="3200" dirty="0">
                <a:solidFill>
                  <a:srgbClr val="FFFFFF"/>
                </a:solidFill>
                <a:latin typeface="Carlito"/>
                <a:cs typeface="Carlito"/>
              </a:rPr>
              <a:t>in </a:t>
            </a:r>
            <a:r>
              <a:rPr sz="3200" spc="-5" dirty="0">
                <a:solidFill>
                  <a:srgbClr val="FFFFFF"/>
                </a:solidFill>
                <a:latin typeface="Carlito"/>
                <a:cs typeface="Carlito"/>
              </a:rPr>
              <a:t>humans  </a:t>
            </a:r>
            <a:r>
              <a:rPr sz="3200" dirty="0">
                <a:solidFill>
                  <a:srgbClr val="FFFFFF"/>
                </a:solidFill>
                <a:latin typeface="Carlito"/>
                <a:cs typeface="Carlito"/>
              </a:rPr>
              <a:t>and</a:t>
            </a:r>
            <a:r>
              <a:rPr sz="3200" spc="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3200" dirty="0">
                <a:solidFill>
                  <a:srgbClr val="FFFFFF"/>
                </a:solidFill>
                <a:latin typeface="Carlito"/>
                <a:cs typeface="Carlito"/>
              </a:rPr>
              <a:t>animals.</a:t>
            </a:r>
            <a:endParaRPr sz="32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243070" y="139700"/>
            <a:ext cx="2179955" cy="939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0" spc="-5" dirty="0">
                <a:solidFill>
                  <a:srgbClr val="FFFF00"/>
                </a:solidFill>
              </a:rPr>
              <a:t>Prio</a:t>
            </a:r>
            <a:r>
              <a:rPr sz="6000" dirty="0">
                <a:solidFill>
                  <a:srgbClr val="FFFF00"/>
                </a:solidFill>
              </a:rPr>
              <a:t>ns</a:t>
            </a:r>
            <a:endParaRPr sz="6000"/>
          </a:p>
        </p:txBody>
      </p:sp>
      <p:sp>
        <p:nvSpPr>
          <p:cNvPr id="3" name="object 3"/>
          <p:cNvSpPr txBox="1"/>
          <p:nvPr/>
        </p:nvSpPr>
        <p:spPr>
          <a:xfrm>
            <a:off x="561340" y="947420"/>
            <a:ext cx="5285740" cy="4682490"/>
          </a:xfrm>
          <a:prstGeom prst="rect">
            <a:avLst/>
          </a:prstGeom>
        </p:spPr>
        <p:txBody>
          <a:bodyPr vert="horz" wrap="square" lIns="0" tIns="52069" rIns="0" bIns="0" rtlCol="0">
            <a:spAutoFit/>
          </a:bodyPr>
          <a:lstStyle/>
          <a:p>
            <a:pPr marL="63500">
              <a:lnSpc>
                <a:spcPct val="100000"/>
              </a:lnSpc>
              <a:spcBef>
                <a:spcPts val="409"/>
              </a:spcBef>
            </a:pPr>
            <a:r>
              <a:rPr sz="2475" spc="-89" baseline="15151" dirty="0">
                <a:solidFill>
                  <a:srgbClr val="FFCC00"/>
                </a:solidFill>
                <a:latin typeface="UnDotum"/>
                <a:cs typeface="UnDotum"/>
              </a:rPr>
              <a:t></a:t>
            </a:r>
            <a:r>
              <a:rPr sz="2400" spc="-60" dirty="0">
                <a:solidFill>
                  <a:srgbClr val="FFCC00"/>
                </a:solidFill>
                <a:latin typeface="Comic Sans MS"/>
                <a:cs typeface="Comic Sans MS"/>
              </a:rPr>
              <a:t>Prions </a:t>
            </a:r>
            <a:r>
              <a:rPr sz="2400" spc="-5" dirty="0">
                <a:solidFill>
                  <a:srgbClr val="FFCC00"/>
                </a:solidFill>
                <a:latin typeface="Comic Sans MS"/>
                <a:cs typeface="Comic Sans MS"/>
              </a:rPr>
              <a:t>are </a:t>
            </a:r>
            <a:r>
              <a:rPr sz="2400" spc="-5" dirty="0">
                <a:solidFill>
                  <a:srgbClr val="FFFF00"/>
                </a:solidFill>
                <a:latin typeface="Comic Sans MS"/>
                <a:cs typeface="Comic Sans MS"/>
              </a:rPr>
              <a:t>“infectious</a:t>
            </a:r>
            <a:r>
              <a:rPr sz="2400" spc="65" dirty="0">
                <a:solidFill>
                  <a:srgbClr val="FFFF00"/>
                </a:solidFill>
                <a:latin typeface="Comic Sans MS"/>
                <a:cs typeface="Comic Sans MS"/>
              </a:rPr>
              <a:t> </a:t>
            </a:r>
            <a:r>
              <a:rPr sz="2400" spc="-5" dirty="0">
                <a:solidFill>
                  <a:srgbClr val="FFFF00"/>
                </a:solidFill>
                <a:latin typeface="Comic Sans MS"/>
                <a:cs typeface="Comic Sans MS"/>
              </a:rPr>
              <a:t>proteins”</a:t>
            </a:r>
            <a:endParaRPr sz="2400">
              <a:latin typeface="Comic Sans MS"/>
              <a:cs typeface="Comic Sans MS"/>
            </a:endParaRPr>
          </a:p>
          <a:p>
            <a:pPr marL="63500" marR="55880">
              <a:lnSpc>
                <a:spcPts val="2590"/>
              </a:lnSpc>
              <a:spcBef>
                <a:spcPts val="635"/>
              </a:spcBef>
              <a:buSzPct val="68750"/>
              <a:buFont typeface="UnDotum"/>
              <a:buChar char=""/>
              <a:tabLst>
                <a:tab pos="317500" algn="l"/>
              </a:tabLst>
            </a:pPr>
            <a:r>
              <a:rPr sz="2400" dirty="0">
                <a:solidFill>
                  <a:srgbClr val="FFCC00"/>
                </a:solidFill>
                <a:latin typeface="Comic Sans MS"/>
                <a:cs typeface="Comic Sans MS"/>
              </a:rPr>
              <a:t>They </a:t>
            </a:r>
            <a:r>
              <a:rPr sz="2400" spc="-5" dirty="0">
                <a:solidFill>
                  <a:srgbClr val="FFCC00"/>
                </a:solidFill>
                <a:latin typeface="Comic Sans MS"/>
                <a:cs typeface="Comic Sans MS"/>
              </a:rPr>
              <a:t>are normal body proteins  that get</a:t>
            </a:r>
            <a:r>
              <a:rPr sz="2400" spc="-5" dirty="0">
                <a:solidFill>
                  <a:srgbClr val="FFFF00"/>
                </a:solidFill>
                <a:latin typeface="Comic Sans MS"/>
                <a:cs typeface="Comic Sans MS"/>
              </a:rPr>
              <a:t> converted into an alternate  configuration</a:t>
            </a:r>
            <a:r>
              <a:rPr sz="2400" spc="-5" dirty="0">
                <a:solidFill>
                  <a:srgbClr val="FFCC00"/>
                </a:solidFill>
                <a:latin typeface="Comic Sans MS"/>
                <a:cs typeface="Comic Sans MS"/>
              </a:rPr>
              <a:t> </a:t>
            </a:r>
            <a:r>
              <a:rPr sz="2400" dirty="0">
                <a:solidFill>
                  <a:srgbClr val="FFCC00"/>
                </a:solidFill>
                <a:latin typeface="Comic Sans MS"/>
                <a:cs typeface="Comic Sans MS"/>
              </a:rPr>
              <a:t>by </a:t>
            </a:r>
            <a:r>
              <a:rPr sz="2400" spc="-5" dirty="0">
                <a:solidFill>
                  <a:srgbClr val="FFCC00"/>
                </a:solidFill>
                <a:latin typeface="Comic Sans MS"/>
                <a:cs typeface="Comic Sans MS"/>
              </a:rPr>
              <a:t>contact </a:t>
            </a:r>
            <a:r>
              <a:rPr sz="2400" spc="-10" dirty="0">
                <a:solidFill>
                  <a:srgbClr val="FFCC00"/>
                </a:solidFill>
                <a:latin typeface="Comic Sans MS"/>
                <a:cs typeface="Comic Sans MS"/>
              </a:rPr>
              <a:t>with </a:t>
            </a:r>
            <a:r>
              <a:rPr sz="2400" spc="-5" dirty="0">
                <a:solidFill>
                  <a:srgbClr val="FFCC00"/>
                </a:solidFill>
                <a:latin typeface="Comic Sans MS"/>
                <a:cs typeface="Comic Sans MS"/>
              </a:rPr>
              <a:t>other  prion proteins</a:t>
            </a:r>
            <a:endParaRPr sz="2400">
              <a:latin typeface="Comic Sans MS"/>
              <a:cs typeface="Comic Sans MS"/>
            </a:endParaRPr>
          </a:p>
          <a:p>
            <a:pPr marL="317500" indent="-254000">
              <a:lnSpc>
                <a:spcPct val="100000"/>
              </a:lnSpc>
              <a:spcBef>
                <a:spcPts val="275"/>
              </a:spcBef>
              <a:buSzPct val="68750"/>
              <a:buFont typeface="UnDotum"/>
              <a:buChar char=""/>
              <a:tabLst>
                <a:tab pos="317500" algn="l"/>
              </a:tabLst>
            </a:pPr>
            <a:r>
              <a:rPr sz="2400" dirty="0">
                <a:solidFill>
                  <a:srgbClr val="FFCC00"/>
                </a:solidFill>
                <a:latin typeface="Comic Sans MS"/>
                <a:cs typeface="Comic Sans MS"/>
              </a:rPr>
              <a:t>They </a:t>
            </a:r>
            <a:r>
              <a:rPr sz="2400" spc="-5" dirty="0">
                <a:solidFill>
                  <a:srgbClr val="FFCC00"/>
                </a:solidFill>
                <a:latin typeface="Comic Sans MS"/>
                <a:cs typeface="Comic Sans MS"/>
              </a:rPr>
              <a:t>have</a:t>
            </a:r>
            <a:r>
              <a:rPr sz="2400" spc="-5" dirty="0">
                <a:solidFill>
                  <a:srgbClr val="FFFF00"/>
                </a:solidFill>
                <a:latin typeface="Comic Sans MS"/>
                <a:cs typeface="Comic Sans MS"/>
              </a:rPr>
              <a:t> </a:t>
            </a:r>
            <a:r>
              <a:rPr sz="2400" spc="5" dirty="0">
                <a:solidFill>
                  <a:srgbClr val="FFFF00"/>
                </a:solidFill>
                <a:latin typeface="Comic Sans MS"/>
                <a:cs typeface="Comic Sans MS"/>
              </a:rPr>
              <a:t>no </a:t>
            </a:r>
            <a:r>
              <a:rPr sz="2400" spc="-5" dirty="0">
                <a:solidFill>
                  <a:srgbClr val="FFFF00"/>
                </a:solidFill>
                <a:latin typeface="Comic Sans MS"/>
                <a:cs typeface="Comic Sans MS"/>
              </a:rPr>
              <a:t>DNA or</a:t>
            </a:r>
            <a:r>
              <a:rPr sz="2400" spc="-15" dirty="0">
                <a:solidFill>
                  <a:srgbClr val="FFFF00"/>
                </a:solidFill>
                <a:latin typeface="Comic Sans MS"/>
                <a:cs typeface="Comic Sans MS"/>
              </a:rPr>
              <a:t> </a:t>
            </a:r>
            <a:r>
              <a:rPr sz="2400" spc="-10" dirty="0">
                <a:solidFill>
                  <a:srgbClr val="FFFF00"/>
                </a:solidFill>
                <a:latin typeface="Comic Sans MS"/>
                <a:cs typeface="Comic Sans MS"/>
              </a:rPr>
              <a:t>RNA</a:t>
            </a:r>
            <a:endParaRPr sz="2400">
              <a:latin typeface="Comic Sans MS"/>
              <a:cs typeface="Comic Sans MS"/>
            </a:endParaRPr>
          </a:p>
          <a:p>
            <a:pPr marL="63500" marR="122555">
              <a:lnSpc>
                <a:spcPts val="2590"/>
              </a:lnSpc>
              <a:spcBef>
                <a:spcPts val="635"/>
              </a:spcBef>
            </a:pPr>
            <a:r>
              <a:rPr sz="2475" spc="-142" baseline="15151" dirty="0">
                <a:solidFill>
                  <a:srgbClr val="FFCC00"/>
                </a:solidFill>
                <a:latin typeface="UnDotum"/>
                <a:cs typeface="UnDotum"/>
              </a:rPr>
              <a:t></a:t>
            </a:r>
            <a:r>
              <a:rPr sz="2400" spc="-95" dirty="0">
                <a:solidFill>
                  <a:srgbClr val="FFCC00"/>
                </a:solidFill>
                <a:latin typeface="Comic Sans MS"/>
                <a:cs typeface="Comic Sans MS"/>
              </a:rPr>
              <a:t>The </a:t>
            </a:r>
            <a:r>
              <a:rPr sz="2400" spc="-5" dirty="0">
                <a:solidFill>
                  <a:srgbClr val="FFCC00"/>
                </a:solidFill>
                <a:latin typeface="Comic Sans MS"/>
                <a:cs typeface="Comic Sans MS"/>
              </a:rPr>
              <a:t>main protein involved in human  and </a:t>
            </a:r>
            <a:r>
              <a:rPr sz="2400" spc="-5" dirty="0">
                <a:solidFill>
                  <a:srgbClr val="81003A"/>
                </a:solidFill>
                <a:latin typeface="Comic Sans MS"/>
                <a:cs typeface="Comic Sans MS"/>
              </a:rPr>
              <a:t>mammalian prion diseases </a:t>
            </a:r>
            <a:r>
              <a:rPr sz="2400" dirty="0">
                <a:solidFill>
                  <a:srgbClr val="FFCC00"/>
                </a:solidFill>
                <a:latin typeface="Comic Sans MS"/>
                <a:cs typeface="Comic Sans MS"/>
              </a:rPr>
              <a:t>is  </a:t>
            </a:r>
            <a:r>
              <a:rPr sz="2400" spc="-5" dirty="0">
                <a:solidFill>
                  <a:srgbClr val="FFCC00"/>
                </a:solidFill>
                <a:latin typeface="Comic Sans MS"/>
                <a:cs typeface="Comic Sans MS"/>
              </a:rPr>
              <a:t>called </a:t>
            </a:r>
            <a:r>
              <a:rPr sz="2400" spc="-5" dirty="0">
                <a:solidFill>
                  <a:srgbClr val="FFFF00"/>
                </a:solidFill>
                <a:latin typeface="Comic Sans MS"/>
                <a:cs typeface="Comic Sans MS"/>
              </a:rPr>
              <a:t>“PrP”(neurons)</a:t>
            </a:r>
            <a:endParaRPr sz="2400">
              <a:latin typeface="Comic Sans MS"/>
              <a:cs typeface="Comic Sans MS"/>
            </a:endParaRPr>
          </a:p>
          <a:p>
            <a:pPr marL="63500" marR="427355">
              <a:lnSpc>
                <a:spcPts val="2590"/>
              </a:lnSpc>
              <a:spcBef>
                <a:spcPts val="600"/>
              </a:spcBef>
            </a:pPr>
            <a:r>
              <a:rPr sz="2475" spc="-89" baseline="15151" dirty="0">
                <a:solidFill>
                  <a:srgbClr val="FFCC00"/>
                </a:solidFill>
                <a:latin typeface="UnDotum"/>
                <a:cs typeface="UnDotum"/>
              </a:rPr>
              <a:t></a:t>
            </a:r>
            <a:r>
              <a:rPr sz="2400" spc="-60" dirty="0">
                <a:solidFill>
                  <a:srgbClr val="FFFF00"/>
                </a:solidFill>
                <a:latin typeface="Comic Sans MS"/>
                <a:cs typeface="Comic Sans MS"/>
              </a:rPr>
              <a:t>Prions </a:t>
            </a:r>
            <a:r>
              <a:rPr sz="2400" spc="-5" dirty="0">
                <a:solidFill>
                  <a:srgbClr val="FFFF00"/>
                </a:solidFill>
                <a:latin typeface="Comic Sans MS"/>
                <a:cs typeface="Comic Sans MS"/>
              </a:rPr>
              <a:t>don’t simply subvert host  enzymes in the </a:t>
            </a:r>
            <a:r>
              <a:rPr sz="2400" dirty="0">
                <a:solidFill>
                  <a:srgbClr val="FFFF00"/>
                </a:solidFill>
                <a:latin typeface="Comic Sans MS"/>
                <a:cs typeface="Comic Sans MS"/>
              </a:rPr>
              <a:t>cell </a:t>
            </a:r>
            <a:r>
              <a:rPr sz="2400" spc="-5" dirty="0">
                <a:solidFill>
                  <a:srgbClr val="FFFF00"/>
                </a:solidFill>
                <a:latin typeface="Comic Sans MS"/>
                <a:cs typeface="Comic Sans MS"/>
              </a:rPr>
              <a:t>but convert </a:t>
            </a:r>
            <a:r>
              <a:rPr sz="2400" dirty="0">
                <a:solidFill>
                  <a:srgbClr val="FFFF00"/>
                </a:solidFill>
                <a:latin typeface="Comic Sans MS"/>
                <a:cs typeface="Comic Sans MS"/>
              </a:rPr>
              <a:t>a  </a:t>
            </a:r>
            <a:r>
              <a:rPr sz="2400" spc="-5" dirty="0">
                <a:solidFill>
                  <a:srgbClr val="FFFF00"/>
                </a:solidFill>
                <a:latin typeface="Comic Sans MS"/>
                <a:cs typeface="Comic Sans MS"/>
              </a:rPr>
              <a:t>normal protein into </a:t>
            </a:r>
            <a:r>
              <a:rPr sz="2400" dirty="0">
                <a:solidFill>
                  <a:srgbClr val="FFFF00"/>
                </a:solidFill>
                <a:latin typeface="Comic Sans MS"/>
                <a:cs typeface="Comic Sans MS"/>
              </a:rPr>
              <a:t>a </a:t>
            </a:r>
            <a:r>
              <a:rPr sz="2400" spc="-5" dirty="0">
                <a:solidFill>
                  <a:srgbClr val="FFFF00"/>
                </a:solidFill>
                <a:latin typeface="Comic Sans MS"/>
                <a:cs typeface="Comic Sans MS"/>
              </a:rPr>
              <a:t>self  propagating conformational</a:t>
            </a:r>
            <a:r>
              <a:rPr sz="2400" spc="-45" dirty="0">
                <a:solidFill>
                  <a:srgbClr val="FFFF00"/>
                </a:solidFill>
                <a:latin typeface="Comic Sans MS"/>
                <a:cs typeface="Comic Sans MS"/>
              </a:rPr>
              <a:t> </a:t>
            </a:r>
            <a:r>
              <a:rPr sz="2400" spc="-5" dirty="0">
                <a:solidFill>
                  <a:srgbClr val="FFFF00"/>
                </a:solidFill>
                <a:latin typeface="Comic Sans MS"/>
                <a:cs typeface="Comic Sans MS"/>
              </a:rPr>
              <a:t>state.</a:t>
            </a:r>
            <a:endParaRPr sz="2400">
              <a:latin typeface="Comic Sans MS"/>
              <a:cs typeface="Comic Sans MS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5637529" y="1294130"/>
            <a:ext cx="3487420" cy="5275580"/>
            <a:chOff x="5637529" y="1294130"/>
            <a:chExt cx="3487420" cy="5275580"/>
          </a:xfrm>
        </p:grpSpPr>
        <p:sp>
          <p:nvSpPr>
            <p:cNvPr id="5" name="object 5"/>
            <p:cNvSpPr/>
            <p:nvPr/>
          </p:nvSpPr>
          <p:spPr>
            <a:xfrm>
              <a:off x="5637529" y="3759200"/>
              <a:ext cx="3487420" cy="2810510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6095999" y="1294130"/>
              <a:ext cx="2524759" cy="2524760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32510" y="292100"/>
            <a:ext cx="3420745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b="0" spc="-5" dirty="0">
                <a:solidFill>
                  <a:srgbClr val="FFFF00"/>
                </a:solidFill>
                <a:latin typeface="Comic Sans MS"/>
                <a:cs typeface="Comic Sans MS"/>
              </a:rPr>
              <a:t>Prion</a:t>
            </a:r>
            <a:r>
              <a:rPr sz="4000" b="0" spc="-80" dirty="0">
                <a:solidFill>
                  <a:srgbClr val="FFFF00"/>
                </a:solidFill>
                <a:latin typeface="Comic Sans MS"/>
                <a:cs typeface="Comic Sans MS"/>
              </a:rPr>
              <a:t> </a:t>
            </a:r>
            <a:r>
              <a:rPr sz="4000" b="0" spc="-10" dirty="0">
                <a:solidFill>
                  <a:srgbClr val="FFFF00"/>
                </a:solidFill>
                <a:latin typeface="Comic Sans MS"/>
                <a:cs typeface="Comic Sans MS"/>
              </a:rPr>
              <a:t>Diseases</a:t>
            </a:r>
            <a:endParaRPr sz="4000">
              <a:latin typeface="Comic Sans MS"/>
              <a:cs typeface="Comic Sans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58140" y="1154429"/>
            <a:ext cx="4706620" cy="5496560"/>
          </a:xfrm>
          <a:prstGeom prst="rect">
            <a:avLst/>
          </a:prstGeom>
        </p:spPr>
        <p:txBody>
          <a:bodyPr vert="horz" wrap="square" lIns="0" tIns="110489" rIns="0" bIns="0" rtlCol="0">
            <a:spAutoFit/>
          </a:bodyPr>
          <a:lstStyle/>
          <a:p>
            <a:pPr marL="190500" marR="330835">
              <a:lnSpc>
                <a:spcPct val="79900"/>
              </a:lnSpc>
              <a:spcBef>
                <a:spcPts val="869"/>
              </a:spcBef>
            </a:pPr>
            <a:r>
              <a:rPr sz="3375" spc="-120" baseline="14814" dirty="0">
                <a:solidFill>
                  <a:srgbClr val="FFCC00"/>
                </a:solidFill>
                <a:latin typeface="UnDotum"/>
                <a:cs typeface="UnDotum"/>
              </a:rPr>
              <a:t></a:t>
            </a:r>
            <a:r>
              <a:rPr sz="3200" spc="-80" dirty="0">
                <a:solidFill>
                  <a:srgbClr val="FFCC00"/>
                </a:solidFill>
                <a:latin typeface="Comic Sans MS"/>
                <a:cs typeface="Comic Sans MS"/>
              </a:rPr>
              <a:t>Prions </a:t>
            </a:r>
            <a:r>
              <a:rPr sz="3200" dirty="0">
                <a:solidFill>
                  <a:srgbClr val="FFCC00"/>
                </a:solidFill>
                <a:latin typeface="Comic Sans MS"/>
                <a:cs typeface="Comic Sans MS"/>
              </a:rPr>
              <a:t>form </a:t>
            </a:r>
            <a:r>
              <a:rPr sz="3200" spc="-5" dirty="0">
                <a:solidFill>
                  <a:srgbClr val="FFFF00"/>
                </a:solidFill>
                <a:latin typeface="Comic Sans MS"/>
                <a:cs typeface="Comic Sans MS"/>
              </a:rPr>
              <a:t>insoluble  deposits in the</a:t>
            </a:r>
            <a:r>
              <a:rPr sz="3200" spc="-25" dirty="0">
                <a:solidFill>
                  <a:srgbClr val="FFFF00"/>
                </a:solidFill>
                <a:latin typeface="Comic Sans MS"/>
                <a:cs typeface="Comic Sans MS"/>
              </a:rPr>
              <a:t> </a:t>
            </a:r>
            <a:r>
              <a:rPr sz="3200" spc="-5" dirty="0">
                <a:solidFill>
                  <a:srgbClr val="FFFF00"/>
                </a:solidFill>
                <a:latin typeface="Comic Sans MS"/>
                <a:cs typeface="Comic Sans MS"/>
              </a:rPr>
              <a:t>brain</a:t>
            </a:r>
            <a:endParaRPr sz="3200">
              <a:latin typeface="Comic Sans MS"/>
              <a:cs typeface="Comic Sans MS"/>
            </a:endParaRPr>
          </a:p>
          <a:p>
            <a:pPr marL="190500" marR="514984">
              <a:lnSpc>
                <a:spcPct val="79900"/>
              </a:lnSpc>
              <a:spcBef>
                <a:spcPts val="800"/>
              </a:spcBef>
            </a:pPr>
            <a:r>
              <a:rPr sz="3375" spc="-120" baseline="14814" dirty="0">
                <a:solidFill>
                  <a:srgbClr val="FFCC00"/>
                </a:solidFill>
                <a:latin typeface="UnDotum"/>
                <a:cs typeface="UnDotum"/>
              </a:rPr>
              <a:t></a:t>
            </a:r>
            <a:r>
              <a:rPr sz="3200" spc="-80" dirty="0">
                <a:solidFill>
                  <a:srgbClr val="FFCC00"/>
                </a:solidFill>
                <a:latin typeface="Comic Sans MS"/>
                <a:cs typeface="Comic Sans MS"/>
              </a:rPr>
              <a:t>Causes </a:t>
            </a:r>
            <a:r>
              <a:rPr sz="3200" spc="-5" dirty="0">
                <a:solidFill>
                  <a:srgbClr val="FFCC00"/>
                </a:solidFill>
                <a:latin typeface="Comic Sans MS"/>
                <a:cs typeface="Comic Sans MS"/>
              </a:rPr>
              <a:t>neurons to  </a:t>
            </a:r>
            <a:r>
              <a:rPr sz="3200" dirty="0">
                <a:solidFill>
                  <a:srgbClr val="FFCC00"/>
                </a:solidFill>
                <a:latin typeface="Comic Sans MS"/>
                <a:cs typeface="Comic Sans MS"/>
              </a:rPr>
              <a:t>rapidly</a:t>
            </a:r>
            <a:r>
              <a:rPr sz="3200" spc="-60" dirty="0">
                <a:solidFill>
                  <a:srgbClr val="FFCC00"/>
                </a:solidFill>
                <a:latin typeface="Comic Sans MS"/>
                <a:cs typeface="Comic Sans MS"/>
              </a:rPr>
              <a:t> </a:t>
            </a:r>
            <a:r>
              <a:rPr sz="3200" spc="-5" dirty="0">
                <a:solidFill>
                  <a:srgbClr val="FFCC00"/>
                </a:solidFill>
                <a:latin typeface="Comic Sans MS"/>
                <a:cs typeface="Comic Sans MS"/>
              </a:rPr>
              <a:t>degeneration.</a:t>
            </a:r>
            <a:endParaRPr sz="3200">
              <a:latin typeface="Comic Sans MS"/>
              <a:cs typeface="Comic Sans MS"/>
            </a:endParaRPr>
          </a:p>
          <a:p>
            <a:pPr marL="190500">
              <a:lnSpc>
                <a:spcPts val="3454"/>
              </a:lnSpc>
              <a:spcBef>
                <a:spcPts val="30"/>
              </a:spcBef>
            </a:pPr>
            <a:r>
              <a:rPr sz="3375" spc="-202" baseline="14814" dirty="0">
                <a:solidFill>
                  <a:srgbClr val="FFCC00"/>
                </a:solidFill>
                <a:latin typeface="UnDotum"/>
                <a:cs typeface="UnDotum"/>
              </a:rPr>
              <a:t></a:t>
            </a:r>
            <a:r>
              <a:rPr sz="3200" spc="-135" dirty="0">
                <a:solidFill>
                  <a:srgbClr val="FFFF00"/>
                </a:solidFill>
                <a:latin typeface="Comic Sans MS"/>
                <a:cs typeface="Comic Sans MS"/>
              </a:rPr>
              <a:t>Mad </a:t>
            </a:r>
            <a:r>
              <a:rPr sz="3200" spc="-5" dirty="0">
                <a:solidFill>
                  <a:srgbClr val="FFFF00"/>
                </a:solidFill>
                <a:latin typeface="Comic Sans MS"/>
                <a:cs typeface="Comic Sans MS"/>
              </a:rPr>
              <a:t>cow</a:t>
            </a:r>
            <a:r>
              <a:rPr sz="3200" spc="125" dirty="0">
                <a:solidFill>
                  <a:srgbClr val="FFFF00"/>
                </a:solidFill>
                <a:latin typeface="Comic Sans MS"/>
                <a:cs typeface="Comic Sans MS"/>
              </a:rPr>
              <a:t> </a:t>
            </a:r>
            <a:r>
              <a:rPr sz="3200" spc="-5" dirty="0">
                <a:solidFill>
                  <a:srgbClr val="FFFF00"/>
                </a:solidFill>
                <a:latin typeface="Comic Sans MS"/>
                <a:cs typeface="Comic Sans MS"/>
              </a:rPr>
              <a:t>disease</a:t>
            </a:r>
            <a:endParaRPr sz="3200">
              <a:latin typeface="Comic Sans MS"/>
              <a:cs typeface="Comic Sans MS"/>
            </a:endParaRPr>
          </a:p>
          <a:p>
            <a:pPr marL="190500">
              <a:lnSpc>
                <a:spcPts val="3070"/>
              </a:lnSpc>
            </a:pPr>
            <a:r>
              <a:rPr sz="3200" spc="-5" dirty="0">
                <a:solidFill>
                  <a:srgbClr val="FFCC00"/>
                </a:solidFill>
                <a:latin typeface="Comic Sans MS"/>
                <a:cs typeface="Comic Sans MS"/>
              </a:rPr>
              <a:t>(bovine</a:t>
            </a:r>
            <a:r>
              <a:rPr sz="3200" spc="-15" dirty="0">
                <a:solidFill>
                  <a:srgbClr val="FFCC00"/>
                </a:solidFill>
                <a:latin typeface="Comic Sans MS"/>
                <a:cs typeface="Comic Sans MS"/>
              </a:rPr>
              <a:t> </a:t>
            </a:r>
            <a:r>
              <a:rPr sz="3200" spc="-5" dirty="0">
                <a:solidFill>
                  <a:srgbClr val="FFCC00"/>
                </a:solidFill>
                <a:latin typeface="Comic Sans MS"/>
                <a:cs typeface="Comic Sans MS"/>
              </a:rPr>
              <a:t>spongiform</a:t>
            </a:r>
            <a:endParaRPr sz="3200">
              <a:latin typeface="Comic Sans MS"/>
              <a:cs typeface="Comic Sans MS"/>
            </a:endParaRPr>
          </a:p>
          <a:p>
            <a:pPr marL="190500" marR="93980">
              <a:lnSpc>
                <a:spcPct val="79900"/>
              </a:lnSpc>
              <a:spcBef>
                <a:spcPts val="390"/>
              </a:spcBef>
            </a:pPr>
            <a:r>
              <a:rPr sz="3200" spc="-5" dirty="0">
                <a:solidFill>
                  <a:srgbClr val="FFCC00"/>
                </a:solidFill>
                <a:latin typeface="Comic Sans MS"/>
                <a:cs typeface="Comic Sans MS"/>
              </a:rPr>
              <a:t>encephalitis: BSE) is </a:t>
            </a:r>
            <a:r>
              <a:rPr sz="3200" dirty="0">
                <a:solidFill>
                  <a:srgbClr val="FFCC00"/>
                </a:solidFill>
                <a:latin typeface="Comic Sans MS"/>
                <a:cs typeface="Comic Sans MS"/>
              </a:rPr>
              <a:t>an  </a:t>
            </a:r>
            <a:r>
              <a:rPr sz="3200" spc="-5" dirty="0">
                <a:solidFill>
                  <a:srgbClr val="FFCC00"/>
                </a:solidFill>
                <a:latin typeface="Comic Sans MS"/>
                <a:cs typeface="Comic Sans MS"/>
              </a:rPr>
              <a:t>example</a:t>
            </a:r>
            <a:endParaRPr sz="3200">
              <a:latin typeface="Comic Sans MS"/>
              <a:cs typeface="Comic Sans MS"/>
            </a:endParaRPr>
          </a:p>
          <a:p>
            <a:pPr marL="190500">
              <a:lnSpc>
                <a:spcPts val="3454"/>
              </a:lnSpc>
              <a:spcBef>
                <a:spcPts val="30"/>
              </a:spcBef>
            </a:pPr>
            <a:r>
              <a:rPr sz="3375" spc="-120" baseline="14814" dirty="0">
                <a:solidFill>
                  <a:srgbClr val="FFCC00"/>
                </a:solidFill>
                <a:latin typeface="UnDotum"/>
                <a:cs typeface="UnDotum"/>
              </a:rPr>
              <a:t></a:t>
            </a:r>
            <a:r>
              <a:rPr sz="3200" spc="-80" dirty="0">
                <a:solidFill>
                  <a:srgbClr val="FFCC00"/>
                </a:solidFill>
                <a:latin typeface="Comic Sans MS"/>
                <a:cs typeface="Comic Sans MS"/>
              </a:rPr>
              <a:t>People </a:t>
            </a:r>
            <a:r>
              <a:rPr sz="3200" spc="-5" dirty="0">
                <a:solidFill>
                  <a:srgbClr val="FFCC00"/>
                </a:solidFill>
                <a:latin typeface="Comic Sans MS"/>
                <a:cs typeface="Comic Sans MS"/>
              </a:rPr>
              <a:t>in </a:t>
            </a:r>
            <a:r>
              <a:rPr sz="3200" dirty="0">
                <a:solidFill>
                  <a:srgbClr val="FFCC00"/>
                </a:solidFill>
                <a:latin typeface="Comic Sans MS"/>
                <a:cs typeface="Comic Sans MS"/>
              </a:rPr>
              <a:t>New</a:t>
            </a:r>
            <a:r>
              <a:rPr sz="3200" spc="45" dirty="0">
                <a:solidFill>
                  <a:srgbClr val="FFCC00"/>
                </a:solidFill>
                <a:latin typeface="Comic Sans MS"/>
                <a:cs typeface="Comic Sans MS"/>
              </a:rPr>
              <a:t> </a:t>
            </a:r>
            <a:r>
              <a:rPr sz="3200" spc="-5" dirty="0">
                <a:solidFill>
                  <a:srgbClr val="FFCC00"/>
                </a:solidFill>
                <a:latin typeface="Comic Sans MS"/>
                <a:cs typeface="Comic Sans MS"/>
              </a:rPr>
              <a:t>Guinea</a:t>
            </a:r>
            <a:endParaRPr sz="3200">
              <a:latin typeface="Comic Sans MS"/>
              <a:cs typeface="Comic Sans MS"/>
            </a:endParaRPr>
          </a:p>
          <a:p>
            <a:pPr marL="190500">
              <a:lnSpc>
                <a:spcPts val="3070"/>
              </a:lnSpc>
            </a:pPr>
            <a:r>
              <a:rPr sz="3200" spc="-5" dirty="0">
                <a:solidFill>
                  <a:srgbClr val="FFCC00"/>
                </a:solidFill>
                <a:latin typeface="Comic Sans MS"/>
                <a:cs typeface="Comic Sans MS"/>
              </a:rPr>
              <a:t>used to suffer from</a:t>
            </a:r>
            <a:endParaRPr sz="3200">
              <a:latin typeface="Comic Sans MS"/>
              <a:cs typeface="Comic Sans MS"/>
            </a:endParaRPr>
          </a:p>
          <a:p>
            <a:pPr marL="190500">
              <a:lnSpc>
                <a:spcPts val="3070"/>
              </a:lnSpc>
            </a:pPr>
            <a:r>
              <a:rPr sz="3200" dirty="0">
                <a:solidFill>
                  <a:srgbClr val="FFFF00"/>
                </a:solidFill>
                <a:latin typeface="Comic Sans MS"/>
                <a:cs typeface="Comic Sans MS"/>
              </a:rPr>
              <a:t>kuru</a:t>
            </a:r>
            <a:r>
              <a:rPr sz="3200" dirty="0">
                <a:solidFill>
                  <a:srgbClr val="FFCC00"/>
                </a:solidFill>
                <a:latin typeface="Comic Sans MS"/>
                <a:cs typeface="Comic Sans MS"/>
              </a:rPr>
              <a:t>, </a:t>
            </a:r>
            <a:r>
              <a:rPr sz="3200" spc="-5" dirty="0">
                <a:solidFill>
                  <a:srgbClr val="FFCC00"/>
                </a:solidFill>
                <a:latin typeface="Comic Sans MS"/>
                <a:cs typeface="Comic Sans MS"/>
              </a:rPr>
              <a:t>which they</a:t>
            </a:r>
            <a:r>
              <a:rPr sz="3200" spc="-25" dirty="0">
                <a:solidFill>
                  <a:srgbClr val="FFCC00"/>
                </a:solidFill>
                <a:latin typeface="Comic Sans MS"/>
                <a:cs typeface="Comic Sans MS"/>
              </a:rPr>
              <a:t> </a:t>
            </a:r>
            <a:r>
              <a:rPr sz="3200" spc="-5" dirty="0">
                <a:solidFill>
                  <a:srgbClr val="FFCC00"/>
                </a:solidFill>
                <a:latin typeface="Comic Sans MS"/>
                <a:cs typeface="Comic Sans MS"/>
              </a:rPr>
              <a:t>got</a:t>
            </a:r>
            <a:endParaRPr sz="3200">
              <a:latin typeface="Comic Sans MS"/>
              <a:cs typeface="Comic Sans MS"/>
            </a:endParaRPr>
          </a:p>
          <a:p>
            <a:pPr marL="190500" marR="227965">
              <a:lnSpc>
                <a:spcPct val="79900"/>
              </a:lnSpc>
              <a:spcBef>
                <a:spcPts val="385"/>
              </a:spcBef>
            </a:pPr>
            <a:r>
              <a:rPr sz="3200" spc="-5" dirty="0">
                <a:solidFill>
                  <a:srgbClr val="FFCC00"/>
                </a:solidFill>
                <a:latin typeface="Comic Sans MS"/>
                <a:cs typeface="Comic Sans MS"/>
              </a:rPr>
              <a:t>from eating the brains  of their</a:t>
            </a:r>
            <a:r>
              <a:rPr sz="3200" dirty="0">
                <a:solidFill>
                  <a:srgbClr val="FFCC00"/>
                </a:solidFill>
                <a:latin typeface="Comic Sans MS"/>
                <a:cs typeface="Comic Sans MS"/>
              </a:rPr>
              <a:t> </a:t>
            </a:r>
            <a:r>
              <a:rPr sz="3200" spc="-5" dirty="0">
                <a:solidFill>
                  <a:srgbClr val="FFCC00"/>
                </a:solidFill>
                <a:latin typeface="Comic Sans MS"/>
                <a:cs typeface="Comic Sans MS"/>
              </a:rPr>
              <a:t>enemies</a:t>
            </a:r>
            <a:endParaRPr sz="3200">
              <a:latin typeface="Comic Sans MS"/>
              <a:cs typeface="Comic Sans MS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715000" y="1220469"/>
            <a:ext cx="2895600" cy="193801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334000" y="3582670"/>
            <a:ext cx="3581400" cy="281431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768090" y="497840"/>
            <a:ext cx="160655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P</a:t>
            </a:r>
            <a:r>
              <a:rPr spc="-5" dirty="0"/>
              <a:t>r</a:t>
            </a:r>
            <a:r>
              <a:rPr dirty="0"/>
              <a:t>i</a:t>
            </a:r>
            <a:r>
              <a:rPr spc="-5" dirty="0"/>
              <a:t>o</a:t>
            </a:r>
            <a:r>
              <a:rPr dirty="0"/>
              <a:t>ns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480312"/>
            <a:ext cx="188595" cy="1240790"/>
          </a:xfrm>
          <a:prstGeom prst="rect">
            <a:avLst/>
          </a:prstGeom>
        </p:spPr>
        <p:txBody>
          <a:bodyPr vert="horz" wrap="square" lIns="0" tIns="1651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0"/>
              </a:spcBef>
            </a:pPr>
            <a:r>
              <a:rPr sz="1650" spc="-370" dirty="0">
                <a:solidFill>
                  <a:srgbClr val="FFCC00"/>
                </a:solidFill>
                <a:latin typeface="UnDotum"/>
                <a:cs typeface="UnDotum"/>
              </a:rPr>
              <a:t></a:t>
            </a:r>
            <a:endParaRPr sz="1650">
              <a:latin typeface="UnDotum"/>
              <a:cs typeface="UnDotum"/>
            </a:endParaRPr>
          </a:p>
          <a:p>
            <a:pPr marL="12700">
              <a:lnSpc>
                <a:spcPct val="100000"/>
              </a:lnSpc>
              <a:spcBef>
                <a:spcPts val="1210"/>
              </a:spcBef>
            </a:pPr>
            <a:r>
              <a:rPr sz="1650" spc="-370" dirty="0">
                <a:solidFill>
                  <a:srgbClr val="FFCC00"/>
                </a:solidFill>
                <a:latin typeface="UnDotum"/>
                <a:cs typeface="UnDotum"/>
              </a:rPr>
              <a:t></a:t>
            </a:r>
            <a:endParaRPr sz="1650">
              <a:latin typeface="UnDotum"/>
              <a:cs typeface="UnDotum"/>
            </a:endParaRPr>
          </a:p>
          <a:p>
            <a:pPr marL="12700">
              <a:lnSpc>
                <a:spcPct val="100000"/>
              </a:lnSpc>
              <a:spcBef>
                <a:spcPts val="1210"/>
              </a:spcBef>
            </a:pPr>
            <a:r>
              <a:rPr sz="1650" spc="-370" dirty="0">
                <a:solidFill>
                  <a:srgbClr val="FFCC00"/>
                </a:solidFill>
                <a:latin typeface="UnDotum"/>
                <a:cs typeface="UnDotum"/>
              </a:rPr>
              <a:t></a:t>
            </a:r>
            <a:endParaRPr sz="1650">
              <a:latin typeface="UnDotum"/>
              <a:cs typeface="UnDotum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78839" y="1557020"/>
            <a:ext cx="3713479" cy="124079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10800"/>
              </a:lnSpc>
              <a:spcBef>
                <a:spcPts val="95"/>
              </a:spcBef>
            </a:pPr>
            <a:r>
              <a:rPr sz="2400" spc="-5" dirty="0">
                <a:solidFill>
                  <a:srgbClr val="FFCC00"/>
                </a:solidFill>
                <a:latin typeface="Comic Sans MS"/>
                <a:cs typeface="Comic Sans MS"/>
              </a:rPr>
              <a:t>Distict extracellular form  Cause scrapie in </a:t>
            </a:r>
            <a:r>
              <a:rPr sz="2400" dirty="0">
                <a:solidFill>
                  <a:srgbClr val="FFCC00"/>
                </a:solidFill>
                <a:latin typeface="Comic Sans MS"/>
                <a:cs typeface="Comic Sans MS"/>
              </a:rPr>
              <a:t>sheep  </a:t>
            </a:r>
            <a:r>
              <a:rPr sz="2400" spc="-5" dirty="0">
                <a:solidFill>
                  <a:srgbClr val="FFCC00"/>
                </a:solidFill>
                <a:latin typeface="Comic Sans MS"/>
                <a:cs typeface="Comic Sans MS"/>
              </a:rPr>
              <a:t>BSE in</a:t>
            </a:r>
            <a:r>
              <a:rPr sz="2400" spc="-10" dirty="0">
                <a:solidFill>
                  <a:srgbClr val="FFCC00"/>
                </a:solidFill>
                <a:latin typeface="Comic Sans MS"/>
                <a:cs typeface="Comic Sans MS"/>
              </a:rPr>
              <a:t> </a:t>
            </a:r>
            <a:r>
              <a:rPr sz="2400" spc="-5" dirty="0">
                <a:solidFill>
                  <a:srgbClr val="FFCC00"/>
                </a:solidFill>
                <a:latin typeface="Comic Sans MS"/>
                <a:cs typeface="Comic Sans MS"/>
              </a:rPr>
              <a:t>cattle</a:t>
            </a:r>
            <a:endParaRPr sz="2400">
              <a:latin typeface="Comic Sans MS"/>
              <a:cs typeface="Comic Sans M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5940" y="2695701"/>
            <a:ext cx="188595" cy="1240790"/>
          </a:xfrm>
          <a:prstGeom prst="rect">
            <a:avLst/>
          </a:prstGeom>
        </p:spPr>
        <p:txBody>
          <a:bodyPr vert="horz" wrap="square" lIns="0" tIns="1657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5"/>
              </a:spcBef>
            </a:pPr>
            <a:r>
              <a:rPr sz="1650" spc="-370" dirty="0">
                <a:solidFill>
                  <a:srgbClr val="FFCC00"/>
                </a:solidFill>
                <a:latin typeface="UnDotum"/>
                <a:cs typeface="UnDotum"/>
              </a:rPr>
              <a:t></a:t>
            </a:r>
            <a:endParaRPr sz="1650">
              <a:latin typeface="UnDotum"/>
              <a:cs typeface="UnDotum"/>
            </a:endParaRPr>
          </a:p>
          <a:p>
            <a:pPr marL="12700">
              <a:lnSpc>
                <a:spcPct val="100000"/>
              </a:lnSpc>
              <a:spcBef>
                <a:spcPts val="1210"/>
              </a:spcBef>
            </a:pPr>
            <a:r>
              <a:rPr sz="1650" spc="-370" dirty="0">
                <a:solidFill>
                  <a:srgbClr val="FFCC00"/>
                </a:solidFill>
                <a:latin typeface="UnDotum"/>
                <a:cs typeface="UnDotum"/>
              </a:rPr>
              <a:t></a:t>
            </a:r>
            <a:endParaRPr sz="1650">
              <a:latin typeface="UnDotum"/>
              <a:cs typeface="UnDotum"/>
            </a:endParaRPr>
          </a:p>
          <a:p>
            <a:pPr marL="12700">
              <a:lnSpc>
                <a:spcPct val="100000"/>
              </a:lnSpc>
              <a:spcBef>
                <a:spcPts val="1210"/>
              </a:spcBef>
            </a:pPr>
            <a:r>
              <a:rPr sz="1650" spc="-370" dirty="0">
                <a:solidFill>
                  <a:srgbClr val="FFCC00"/>
                </a:solidFill>
                <a:latin typeface="UnDotum"/>
                <a:cs typeface="UnDotum"/>
              </a:rPr>
              <a:t></a:t>
            </a:r>
            <a:endParaRPr sz="1650">
              <a:latin typeface="UnDotum"/>
              <a:cs typeface="UnDotum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35940" y="4240021"/>
            <a:ext cx="188595" cy="835660"/>
          </a:xfrm>
          <a:prstGeom prst="rect">
            <a:avLst/>
          </a:prstGeom>
        </p:spPr>
        <p:txBody>
          <a:bodyPr vert="horz" wrap="square" lIns="0" tIns="1657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5"/>
              </a:spcBef>
            </a:pPr>
            <a:r>
              <a:rPr sz="1650" spc="-370" dirty="0">
                <a:solidFill>
                  <a:srgbClr val="FFCC00"/>
                </a:solidFill>
                <a:latin typeface="UnDotum"/>
                <a:cs typeface="UnDotum"/>
              </a:rPr>
              <a:t></a:t>
            </a:r>
            <a:endParaRPr sz="1650">
              <a:latin typeface="UnDotum"/>
              <a:cs typeface="UnDotum"/>
            </a:endParaRPr>
          </a:p>
          <a:p>
            <a:pPr marL="12700">
              <a:lnSpc>
                <a:spcPct val="100000"/>
              </a:lnSpc>
              <a:spcBef>
                <a:spcPts val="1210"/>
              </a:spcBef>
            </a:pPr>
            <a:r>
              <a:rPr sz="1650" spc="-370" dirty="0">
                <a:solidFill>
                  <a:srgbClr val="FFCC00"/>
                </a:solidFill>
                <a:latin typeface="UnDotum"/>
                <a:cs typeface="UnDotum"/>
              </a:rPr>
              <a:t></a:t>
            </a:r>
            <a:endParaRPr sz="1650">
              <a:latin typeface="UnDotum"/>
              <a:cs typeface="UnDotum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78839" y="2772410"/>
            <a:ext cx="7321550" cy="2708910"/>
          </a:xfrm>
          <a:prstGeom prst="rect">
            <a:avLst/>
          </a:prstGeom>
        </p:spPr>
        <p:txBody>
          <a:bodyPr vert="horz" wrap="square" lIns="0" tIns="5206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09"/>
              </a:spcBef>
            </a:pPr>
            <a:r>
              <a:rPr sz="2400" spc="-5" dirty="0">
                <a:solidFill>
                  <a:srgbClr val="FFCC00"/>
                </a:solidFill>
                <a:latin typeface="Comic Sans MS"/>
                <a:cs typeface="Comic Sans MS"/>
              </a:rPr>
              <a:t>Chronic wasting disease in deer and</a:t>
            </a:r>
            <a:r>
              <a:rPr sz="2400" dirty="0">
                <a:solidFill>
                  <a:srgbClr val="FFCC00"/>
                </a:solidFill>
                <a:latin typeface="Comic Sans MS"/>
                <a:cs typeface="Comic Sans MS"/>
              </a:rPr>
              <a:t> elk</a:t>
            </a:r>
            <a:endParaRPr sz="2400">
              <a:latin typeface="Comic Sans MS"/>
              <a:cs typeface="Comic Sans MS"/>
            </a:endParaRPr>
          </a:p>
          <a:p>
            <a:pPr marL="12700">
              <a:lnSpc>
                <a:spcPct val="100000"/>
              </a:lnSpc>
              <a:spcBef>
                <a:spcPts val="309"/>
              </a:spcBef>
            </a:pPr>
            <a:r>
              <a:rPr sz="2400" spc="-5" dirty="0">
                <a:solidFill>
                  <a:srgbClr val="FFCC00"/>
                </a:solidFill>
                <a:latin typeface="Comic Sans MS"/>
                <a:cs typeface="Comic Sans MS"/>
              </a:rPr>
              <a:t>Kuru </a:t>
            </a:r>
            <a:r>
              <a:rPr sz="2400" dirty="0">
                <a:solidFill>
                  <a:srgbClr val="FFCC00"/>
                </a:solidFill>
                <a:latin typeface="Comic Sans MS"/>
                <a:cs typeface="Comic Sans MS"/>
              </a:rPr>
              <a:t>and </a:t>
            </a:r>
            <a:r>
              <a:rPr sz="2400" spc="-5" dirty="0">
                <a:solidFill>
                  <a:srgbClr val="FFCC00"/>
                </a:solidFill>
                <a:latin typeface="Comic Sans MS"/>
                <a:cs typeface="Comic Sans MS"/>
              </a:rPr>
              <a:t>Creutzfeldt-Jacob disease </a:t>
            </a:r>
            <a:r>
              <a:rPr sz="2400" dirty="0">
                <a:solidFill>
                  <a:srgbClr val="FFCC00"/>
                </a:solidFill>
                <a:latin typeface="Comic Sans MS"/>
                <a:cs typeface="Comic Sans MS"/>
              </a:rPr>
              <a:t>CJD in</a:t>
            </a:r>
            <a:r>
              <a:rPr sz="2400" spc="-55" dirty="0">
                <a:solidFill>
                  <a:srgbClr val="FFCC00"/>
                </a:solidFill>
                <a:latin typeface="Comic Sans MS"/>
                <a:cs typeface="Comic Sans MS"/>
              </a:rPr>
              <a:t> </a:t>
            </a:r>
            <a:r>
              <a:rPr sz="2400" spc="-5" dirty="0">
                <a:solidFill>
                  <a:srgbClr val="FFCC00"/>
                </a:solidFill>
                <a:latin typeface="Comic Sans MS"/>
                <a:cs typeface="Comic Sans MS"/>
              </a:rPr>
              <a:t>humans</a:t>
            </a:r>
            <a:endParaRPr sz="2400">
              <a:latin typeface="Comic Sans MS"/>
              <a:cs typeface="Comic Sans MS"/>
            </a:endParaRPr>
          </a:p>
          <a:p>
            <a:pPr marL="12700" marR="1504950">
              <a:lnSpc>
                <a:spcPts val="2590"/>
              </a:lnSpc>
              <a:spcBef>
                <a:spcPts val="635"/>
              </a:spcBef>
            </a:pPr>
            <a:r>
              <a:rPr sz="2400" spc="-5" dirty="0">
                <a:solidFill>
                  <a:srgbClr val="FFCC00"/>
                </a:solidFill>
                <a:latin typeface="Comic Sans MS"/>
                <a:cs typeface="Comic Sans MS"/>
              </a:rPr>
              <a:t>Prion diseases =transmissible spongiform  encephalopathies</a:t>
            </a:r>
            <a:r>
              <a:rPr sz="2400" spc="-15" dirty="0">
                <a:solidFill>
                  <a:srgbClr val="FFCC00"/>
                </a:solidFill>
                <a:latin typeface="Comic Sans MS"/>
                <a:cs typeface="Comic Sans MS"/>
              </a:rPr>
              <a:t> </a:t>
            </a:r>
            <a:r>
              <a:rPr sz="2400" spc="-5" dirty="0">
                <a:solidFill>
                  <a:srgbClr val="FFCC00"/>
                </a:solidFill>
                <a:latin typeface="Comic Sans MS"/>
                <a:cs typeface="Comic Sans MS"/>
              </a:rPr>
              <a:t>–TSE</a:t>
            </a:r>
            <a:endParaRPr sz="2400">
              <a:latin typeface="Comic Sans MS"/>
              <a:cs typeface="Comic Sans MS"/>
            </a:endParaRPr>
          </a:p>
          <a:p>
            <a:pPr marL="12700">
              <a:lnSpc>
                <a:spcPct val="100000"/>
              </a:lnSpc>
              <a:spcBef>
                <a:spcPts val="275"/>
              </a:spcBef>
            </a:pPr>
            <a:r>
              <a:rPr sz="2400" spc="-5" dirty="0">
                <a:solidFill>
                  <a:srgbClr val="FFCC00"/>
                </a:solidFill>
                <a:latin typeface="Comic Sans MS"/>
                <a:cs typeface="Comic Sans MS"/>
              </a:rPr>
              <a:t>1997-Stanley Pruisner –noble</a:t>
            </a:r>
            <a:r>
              <a:rPr sz="2400" spc="-15" dirty="0">
                <a:solidFill>
                  <a:srgbClr val="FFCC00"/>
                </a:solidFill>
                <a:latin typeface="Comic Sans MS"/>
                <a:cs typeface="Comic Sans MS"/>
              </a:rPr>
              <a:t> </a:t>
            </a:r>
            <a:r>
              <a:rPr sz="2400" dirty="0">
                <a:solidFill>
                  <a:srgbClr val="FFCC00"/>
                </a:solidFill>
                <a:latin typeface="Comic Sans MS"/>
                <a:cs typeface="Comic Sans MS"/>
              </a:rPr>
              <a:t>prize</a:t>
            </a:r>
            <a:endParaRPr sz="2400">
              <a:latin typeface="Comic Sans MS"/>
              <a:cs typeface="Comic Sans MS"/>
            </a:endParaRPr>
          </a:p>
          <a:p>
            <a:pPr marL="12700" marR="79375">
              <a:lnSpc>
                <a:spcPts val="2590"/>
              </a:lnSpc>
              <a:spcBef>
                <a:spcPts val="635"/>
              </a:spcBef>
            </a:pPr>
            <a:r>
              <a:rPr sz="2400" spc="-5" dirty="0">
                <a:solidFill>
                  <a:srgbClr val="FFCC00"/>
                </a:solidFill>
                <a:latin typeface="Comic Sans MS"/>
                <a:cs typeface="Comic Sans MS"/>
              </a:rPr>
              <a:t>1996 prion causing </a:t>
            </a:r>
            <a:r>
              <a:rPr sz="2400" dirty="0">
                <a:solidFill>
                  <a:srgbClr val="FFCC00"/>
                </a:solidFill>
                <a:latin typeface="Comic Sans MS"/>
                <a:cs typeface="Comic Sans MS"/>
              </a:rPr>
              <a:t>BSE can </a:t>
            </a:r>
            <a:r>
              <a:rPr sz="2400" spc="-5" dirty="0">
                <a:solidFill>
                  <a:srgbClr val="FFCC00"/>
                </a:solidFill>
                <a:latin typeface="Comic Sans MS"/>
                <a:cs typeface="Comic Sans MS"/>
              </a:rPr>
              <a:t>cause </a:t>
            </a:r>
            <a:r>
              <a:rPr sz="2400" dirty="0">
                <a:solidFill>
                  <a:srgbClr val="FFCC00"/>
                </a:solidFill>
                <a:latin typeface="Comic Sans MS"/>
                <a:cs typeface="Comic Sans MS"/>
              </a:rPr>
              <a:t>a new </a:t>
            </a:r>
            <a:r>
              <a:rPr sz="2400" spc="-5" dirty="0">
                <a:solidFill>
                  <a:srgbClr val="FFCC00"/>
                </a:solidFill>
                <a:latin typeface="Comic Sans MS"/>
                <a:cs typeface="Comic Sans MS"/>
              </a:rPr>
              <a:t>variant nv-  </a:t>
            </a:r>
            <a:r>
              <a:rPr sz="2400" dirty="0">
                <a:solidFill>
                  <a:srgbClr val="FFCC00"/>
                </a:solidFill>
                <a:latin typeface="Comic Sans MS"/>
                <a:cs typeface="Comic Sans MS"/>
              </a:rPr>
              <a:t>CJD in </a:t>
            </a:r>
            <a:r>
              <a:rPr sz="2400" spc="-5" dirty="0">
                <a:solidFill>
                  <a:srgbClr val="FFCC00"/>
                </a:solidFill>
                <a:latin typeface="Comic Sans MS"/>
                <a:cs typeface="Comic Sans MS"/>
              </a:rPr>
              <a:t>humans </a:t>
            </a:r>
            <a:r>
              <a:rPr sz="2400" dirty="0">
                <a:solidFill>
                  <a:srgbClr val="FFCC00"/>
                </a:solidFill>
                <a:latin typeface="Comic Sans MS"/>
                <a:cs typeface="Comic Sans MS"/>
              </a:rPr>
              <a:t>by </a:t>
            </a:r>
            <a:r>
              <a:rPr sz="2400" spc="-5" dirty="0">
                <a:solidFill>
                  <a:srgbClr val="FFCC00"/>
                </a:solidFill>
                <a:latin typeface="Comic Sans MS"/>
                <a:cs typeface="Comic Sans MS"/>
              </a:rPr>
              <a:t>consuming </a:t>
            </a:r>
            <a:r>
              <a:rPr sz="2400" dirty="0">
                <a:solidFill>
                  <a:srgbClr val="FFCC00"/>
                </a:solidFill>
                <a:latin typeface="Comic Sans MS"/>
                <a:cs typeface="Comic Sans MS"/>
              </a:rPr>
              <a:t>beef </a:t>
            </a:r>
            <a:r>
              <a:rPr sz="2400" spc="-5" dirty="0">
                <a:solidFill>
                  <a:srgbClr val="FFCC00"/>
                </a:solidFill>
                <a:latin typeface="Comic Sans MS"/>
                <a:cs typeface="Comic Sans MS"/>
              </a:rPr>
              <a:t>with</a:t>
            </a:r>
            <a:r>
              <a:rPr sz="2400" spc="-50" dirty="0">
                <a:solidFill>
                  <a:srgbClr val="FFCC00"/>
                </a:solidFill>
                <a:latin typeface="Comic Sans MS"/>
                <a:cs typeface="Comic Sans MS"/>
              </a:rPr>
              <a:t> </a:t>
            </a:r>
            <a:r>
              <a:rPr sz="2400" spc="-5" dirty="0">
                <a:solidFill>
                  <a:srgbClr val="FFCC00"/>
                </a:solidFill>
                <a:latin typeface="Comic Sans MS"/>
                <a:cs typeface="Comic Sans MS"/>
              </a:rPr>
              <a:t>BSE</a:t>
            </a:r>
            <a:endParaRPr sz="2400">
              <a:latin typeface="Comic Sans MS"/>
              <a:cs typeface="Comic Sans MS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692019" y="1097661"/>
            <a:ext cx="127000" cy="36830"/>
          </a:xfrm>
          <a:custGeom>
            <a:avLst/>
            <a:gdLst/>
            <a:ahLst/>
            <a:cxnLst/>
            <a:rect l="l" t="t" r="r" b="b"/>
            <a:pathLst>
              <a:path w="127000" h="36830">
                <a:moveTo>
                  <a:pt x="126492" y="0"/>
                </a:moveTo>
                <a:lnTo>
                  <a:pt x="0" y="0"/>
                </a:lnTo>
                <a:lnTo>
                  <a:pt x="0" y="36575"/>
                </a:lnTo>
                <a:lnTo>
                  <a:pt x="126492" y="36575"/>
                </a:lnTo>
                <a:lnTo>
                  <a:pt x="126492" y="0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806444" y="461899"/>
            <a:ext cx="458495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5" dirty="0"/>
              <a:t>PATHOGENICITY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348994" y="1607261"/>
            <a:ext cx="7225030" cy="454804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0" marR="106045" indent="-34290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80365" algn="l"/>
                <a:tab pos="381000" algn="l"/>
              </a:tabLst>
            </a:pPr>
            <a:r>
              <a:rPr sz="3200" spc="-5" dirty="0">
                <a:solidFill>
                  <a:srgbClr val="FFFFFF"/>
                </a:solidFill>
                <a:latin typeface="Carlito"/>
                <a:cs typeface="Carlito"/>
              </a:rPr>
              <a:t>The </a:t>
            </a:r>
            <a:r>
              <a:rPr sz="3200" spc="-10" dirty="0">
                <a:solidFill>
                  <a:srgbClr val="FFFFFF"/>
                </a:solidFill>
                <a:latin typeface="Carlito"/>
                <a:cs typeface="Carlito"/>
              </a:rPr>
              <a:t>most studied </a:t>
            </a:r>
            <a:r>
              <a:rPr sz="3200" spc="-5" dirty="0">
                <a:solidFill>
                  <a:srgbClr val="FFFFFF"/>
                </a:solidFill>
                <a:latin typeface="Carlito"/>
                <a:cs typeface="Carlito"/>
              </a:rPr>
              <a:t>prion is </a:t>
            </a:r>
            <a:r>
              <a:rPr sz="3200" spc="-10" dirty="0">
                <a:solidFill>
                  <a:srgbClr val="FFFF00"/>
                </a:solidFill>
                <a:latin typeface="Carlito"/>
                <a:cs typeface="Carlito"/>
              </a:rPr>
              <a:t>scrapie </a:t>
            </a:r>
            <a:r>
              <a:rPr sz="3200" spc="-5" dirty="0">
                <a:solidFill>
                  <a:srgbClr val="FFFF00"/>
                </a:solidFill>
                <a:latin typeface="Carlito"/>
                <a:cs typeface="Carlito"/>
              </a:rPr>
              <a:t>prion  </a:t>
            </a:r>
            <a:r>
              <a:rPr sz="3200" spc="-10" dirty="0">
                <a:solidFill>
                  <a:srgbClr val="FFFF00"/>
                </a:solidFill>
                <a:latin typeface="Carlito"/>
                <a:cs typeface="Carlito"/>
              </a:rPr>
              <a:t>that </a:t>
            </a:r>
            <a:r>
              <a:rPr sz="3200" spc="-5" dirty="0">
                <a:solidFill>
                  <a:srgbClr val="FFFF00"/>
                </a:solidFill>
                <a:latin typeface="Carlito"/>
                <a:cs typeface="Carlito"/>
              </a:rPr>
              <a:t>causes the </a:t>
            </a:r>
            <a:r>
              <a:rPr sz="3200" spc="-10" dirty="0">
                <a:solidFill>
                  <a:srgbClr val="FFFF00"/>
                </a:solidFill>
                <a:latin typeface="Carlito"/>
                <a:cs typeface="Carlito"/>
              </a:rPr>
              <a:t>scrapie </a:t>
            </a:r>
            <a:r>
              <a:rPr sz="3200" spc="-5" dirty="0">
                <a:solidFill>
                  <a:srgbClr val="FFFF00"/>
                </a:solidFill>
                <a:latin typeface="Carlito"/>
                <a:cs typeface="Carlito"/>
              </a:rPr>
              <a:t>disease </a:t>
            </a:r>
            <a:r>
              <a:rPr sz="3200" spc="-10" dirty="0">
                <a:solidFill>
                  <a:srgbClr val="FFFF00"/>
                </a:solidFill>
                <a:latin typeface="Carlito"/>
                <a:cs typeface="Carlito"/>
              </a:rPr>
              <a:t>in </a:t>
            </a:r>
            <a:r>
              <a:rPr sz="3200" spc="-5" dirty="0">
                <a:solidFill>
                  <a:srgbClr val="FFFF00"/>
                </a:solidFill>
                <a:latin typeface="Carlito"/>
                <a:cs typeface="Carlito"/>
              </a:rPr>
              <a:t>sheeps  </a:t>
            </a:r>
            <a:r>
              <a:rPr sz="3200" dirty="0">
                <a:solidFill>
                  <a:srgbClr val="FFFF00"/>
                </a:solidFill>
                <a:latin typeface="Carlito"/>
                <a:cs typeface="Carlito"/>
              </a:rPr>
              <a:t>and</a:t>
            </a:r>
            <a:r>
              <a:rPr sz="3200" spc="5" dirty="0">
                <a:solidFill>
                  <a:srgbClr val="FFFF00"/>
                </a:solidFill>
                <a:latin typeface="Carlito"/>
                <a:cs typeface="Carlito"/>
              </a:rPr>
              <a:t> </a:t>
            </a:r>
            <a:r>
              <a:rPr sz="3200" spc="-10" dirty="0">
                <a:solidFill>
                  <a:srgbClr val="FFFF00"/>
                </a:solidFill>
                <a:latin typeface="Carlito"/>
                <a:cs typeface="Carlito"/>
              </a:rPr>
              <a:t>goats</a:t>
            </a:r>
            <a:r>
              <a:rPr sz="3200" spc="-10" dirty="0">
                <a:solidFill>
                  <a:srgbClr val="FFFFFF"/>
                </a:solidFill>
                <a:latin typeface="Carlito"/>
                <a:cs typeface="Carlito"/>
              </a:rPr>
              <a:t>.</a:t>
            </a:r>
            <a:endParaRPr sz="3200">
              <a:latin typeface="Carlito"/>
              <a:cs typeface="Carlito"/>
            </a:endParaRPr>
          </a:p>
          <a:p>
            <a:pPr marL="381000" marR="3048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80365" algn="l"/>
                <a:tab pos="381000" algn="l"/>
              </a:tabLst>
            </a:pPr>
            <a:r>
              <a:rPr sz="3200" spc="-5" dirty="0">
                <a:solidFill>
                  <a:srgbClr val="FFFFFF"/>
                </a:solidFill>
                <a:latin typeface="Carlito"/>
                <a:cs typeface="Carlito"/>
              </a:rPr>
              <a:t>Studies show that </a:t>
            </a:r>
            <a:r>
              <a:rPr sz="3200" dirty="0">
                <a:solidFill>
                  <a:srgbClr val="FFFFFF"/>
                </a:solidFill>
                <a:latin typeface="Carlito"/>
                <a:cs typeface="Carlito"/>
              </a:rPr>
              <a:t>the </a:t>
            </a:r>
            <a:r>
              <a:rPr sz="3200" spc="-15" dirty="0">
                <a:solidFill>
                  <a:srgbClr val="FFFFFF"/>
                </a:solidFill>
                <a:latin typeface="Carlito"/>
                <a:cs typeface="Carlito"/>
              </a:rPr>
              <a:t>causative </a:t>
            </a:r>
            <a:r>
              <a:rPr sz="3200" spc="-10" dirty="0">
                <a:solidFill>
                  <a:srgbClr val="FFFFFF"/>
                </a:solidFill>
                <a:latin typeface="Carlito"/>
                <a:cs typeface="Carlito"/>
              </a:rPr>
              <a:t>agent,  </a:t>
            </a:r>
            <a:r>
              <a:rPr sz="3200" dirty="0">
                <a:solidFill>
                  <a:srgbClr val="FFFFFF"/>
                </a:solidFill>
                <a:latin typeface="Carlito"/>
                <a:cs typeface="Carlito"/>
              </a:rPr>
              <a:t>PrP</a:t>
            </a:r>
            <a:r>
              <a:rPr sz="3150" baseline="25132" dirty="0">
                <a:solidFill>
                  <a:srgbClr val="FFFFFF"/>
                </a:solidFill>
                <a:latin typeface="Carlito"/>
                <a:cs typeface="Carlito"/>
              </a:rPr>
              <a:t>Sc</a:t>
            </a:r>
            <a:r>
              <a:rPr sz="3200" dirty="0">
                <a:solidFill>
                  <a:srgbClr val="FFFFFF"/>
                </a:solidFill>
                <a:latin typeface="Carlito"/>
                <a:cs typeface="Carlito"/>
              </a:rPr>
              <a:t>, </a:t>
            </a:r>
            <a:r>
              <a:rPr sz="3200" spc="-20" dirty="0">
                <a:solidFill>
                  <a:srgbClr val="FFFFFF"/>
                </a:solidFill>
                <a:latin typeface="Carlito"/>
                <a:cs typeface="Carlito"/>
              </a:rPr>
              <a:t>enters </a:t>
            </a:r>
            <a:r>
              <a:rPr sz="3200" dirty="0">
                <a:solidFill>
                  <a:srgbClr val="FFFFFF"/>
                </a:solidFill>
                <a:latin typeface="Carlito"/>
                <a:cs typeface="Carlito"/>
              </a:rPr>
              <a:t>the </a:t>
            </a:r>
            <a:r>
              <a:rPr sz="3200" spc="-15" dirty="0">
                <a:solidFill>
                  <a:srgbClr val="FFFFFF"/>
                </a:solidFill>
                <a:latin typeface="Carlito"/>
                <a:cs typeface="Carlito"/>
              </a:rPr>
              <a:t>brain </a:t>
            </a:r>
            <a:r>
              <a:rPr sz="3200" spc="-5" dirty="0">
                <a:solidFill>
                  <a:srgbClr val="FFFFFF"/>
                </a:solidFill>
                <a:latin typeface="Carlito"/>
                <a:cs typeface="Carlito"/>
              </a:rPr>
              <a:t>of </a:t>
            </a:r>
            <a:r>
              <a:rPr sz="3200" dirty="0">
                <a:solidFill>
                  <a:srgbClr val="FFFFFF"/>
                </a:solidFill>
                <a:latin typeface="Carlito"/>
                <a:cs typeface="Carlito"/>
              </a:rPr>
              <a:t>an animal  </a:t>
            </a:r>
            <a:r>
              <a:rPr sz="3200" spc="-15" dirty="0">
                <a:solidFill>
                  <a:srgbClr val="FFFFFF"/>
                </a:solidFill>
                <a:latin typeface="Carlito"/>
                <a:cs typeface="Carlito"/>
              </a:rPr>
              <a:t>converting </a:t>
            </a:r>
            <a:r>
              <a:rPr sz="3200" spc="-5" dirty="0">
                <a:solidFill>
                  <a:srgbClr val="FFFFFF"/>
                </a:solidFill>
                <a:latin typeface="Carlito"/>
                <a:cs typeface="Carlito"/>
              </a:rPr>
              <a:t>the </a:t>
            </a:r>
            <a:r>
              <a:rPr sz="3200" dirty="0">
                <a:solidFill>
                  <a:srgbClr val="FFFFFF"/>
                </a:solidFill>
                <a:latin typeface="Carlito"/>
                <a:cs typeface="Carlito"/>
              </a:rPr>
              <a:t>normal </a:t>
            </a:r>
            <a:r>
              <a:rPr sz="3200" spc="-15" dirty="0">
                <a:solidFill>
                  <a:srgbClr val="FFFFFF"/>
                </a:solidFill>
                <a:latin typeface="Carlito"/>
                <a:cs typeface="Carlito"/>
              </a:rPr>
              <a:t>PrP</a:t>
            </a:r>
            <a:r>
              <a:rPr sz="3150" spc="-22" baseline="25132" dirty="0">
                <a:solidFill>
                  <a:srgbClr val="FFFFFF"/>
                </a:solidFill>
                <a:latin typeface="Carlito"/>
                <a:cs typeface="Carlito"/>
              </a:rPr>
              <a:t>c </a:t>
            </a:r>
            <a:r>
              <a:rPr sz="3200" spc="-25" dirty="0">
                <a:solidFill>
                  <a:srgbClr val="FFFFFF"/>
                </a:solidFill>
                <a:latin typeface="Carlito"/>
                <a:cs typeface="Carlito"/>
              </a:rPr>
              <a:t>to </a:t>
            </a:r>
            <a:r>
              <a:rPr sz="3200" spc="5" dirty="0">
                <a:solidFill>
                  <a:srgbClr val="FFFFFF"/>
                </a:solidFill>
                <a:latin typeface="Carlito"/>
                <a:cs typeface="Carlito"/>
              </a:rPr>
              <a:t>PrP</a:t>
            </a:r>
            <a:r>
              <a:rPr sz="3150" spc="7" baseline="25132" dirty="0">
                <a:solidFill>
                  <a:srgbClr val="FFFFFF"/>
                </a:solidFill>
                <a:latin typeface="Carlito"/>
                <a:cs typeface="Carlito"/>
              </a:rPr>
              <a:t>Sc </a:t>
            </a:r>
            <a:r>
              <a:rPr sz="3200" dirty="0">
                <a:solidFill>
                  <a:srgbClr val="FFFFFF"/>
                </a:solidFill>
                <a:latin typeface="Carlito"/>
                <a:cs typeface="Carlito"/>
              </a:rPr>
              <a:t>which  </a:t>
            </a:r>
            <a:r>
              <a:rPr sz="3200" spc="-10" dirty="0">
                <a:solidFill>
                  <a:srgbClr val="FFFFFF"/>
                </a:solidFill>
                <a:latin typeface="Carlito"/>
                <a:cs typeface="Carlito"/>
              </a:rPr>
              <a:t>continue </a:t>
            </a:r>
            <a:r>
              <a:rPr sz="3200" dirty="0">
                <a:solidFill>
                  <a:srgbClr val="FFFFFF"/>
                </a:solidFill>
                <a:latin typeface="Carlito"/>
                <a:cs typeface="Carlito"/>
              </a:rPr>
              <a:t>this </a:t>
            </a:r>
            <a:r>
              <a:rPr sz="3200" spc="-20" dirty="0">
                <a:solidFill>
                  <a:srgbClr val="FFFFFF"/>
                </a:solidFill>
                <a:latin typeface="Carlito"/>
                <a:cs typeface="Carlito"/>
              </a:rPr>
              <a:t>conversion </a:t>
            </a:r>
            <a:r>
              <a:rPr sz="3200" dirty="0">
                <a:solidFill>
                  <a:srgbClr val="FFFFFF"/>
                </a:solidFill>
                <a:latin typeface="Carlito"/>
                <a:cs typeface="Carlito"/>
              </a:rPr>
              <a:t>chain </a:t>
            </a:r>
            <a:r>
              <a:rPr sz="3200" spc="-10" dirty="0">
                <a:solidFill>
                  <a:srgbClr val="FFFFFF"/>
                </a:solidFill>
                <a:latin typeface="Carlito"/>
                <a:cs typeface="Carlito"/>
              </a:rPr>
              <a:t>by  </a:t>
            </a:r>
            <a:r>
              <a:rPr sz="3200" dirty="0">
                <a:solidFill>
                  <a:srgbClr val="FFFFFF"/>
                </a:solidFill>
                <a:latin typeface="Carlito"/>
                <a:cs typeface="Carlito"/>
              </a:rPr>
              <a:t>changing </a:t>
            </a:r>
            <a:r>
              <a:rPr sz="3200" spc="-5" dirty="0">
                <a:solidFill>
                  <a:srgbClr val="FFFFFF"/>
                </a:solidFill>
                <a:latin typeface="Carlito"/>
                <a:cs typeface="Carlito"/>
              </a:rPr>
              <a:t>its </a:t>
            </a:r>
            <a:r>
              <a:rPr sz="3200" spc="-15" dirty="0">
                <a:solidFill>
                  <a:srgbClr val="FFFFFF"/>
                </a:solidFill>
                <a:latin typeface="Carlito"/>
                <a:cs typeface="Carlito"/>
              </a:rPr>
              <a:t>folding</a:t>
            </a:r>
            <a:r>
              <a:rPr sz="3200" spc="4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3200" spc="-15" dirty="0">
                <a:solidFill>
                  <a:srgbClr val="FFFFFF"/>
                </a:solidFill>
                <a:latin typeface="Carlito"/>
                <a:cs typeface="Carlito"/>
              </a:rPr>
              <a:t>patterns.</a:t>
            </a:r>
            <a:endParaRPr sz="3200">
              <a:latin typeface="Carlito"/>
              <a:cs typeface="Carlito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7226807" y="5931408"/>
            <a:ext cx="1092835" cy="559435"/>
            <a:chOff x="7226807" y="5931408"/>
            <a:chExt cx="1092835" cy="559435"/>
          </a:xfrm>
        </p:grpSpPr>
        <p:sp>
          <p:nvSpPr>
            <p:cNvPr id="6" name="object 6"/>
            <p:cNvSpPr/>
            <p:nvPr/>
          </p:nvSpPr>
          <p:spPr>
            <a:xfrm>
              <a:off x="7239761" y="5944362"/>
              <a:ext cx="1066800" cy="533400"/>
            </a:xfrm>
            <a:custGeom>
              <a:avLst/>
              <a:gdLst/>
              <a:ahLst/>
              <a:cxnLst/>
              <a:rect l="l" t="t" r="r" b="b"/>
              <a:pathLst>
                <a:path w="1066800" h="533400">
                  <a:moveTo>
                    <a:pt x="800100" y="0"/>
                  </a:moveTo>
                  <a:lnTo>
                    <a:pt x="800100" y="133350"/>
                  </a:lnTo>
                  <a:lnTo>
                    <a:pt x="0" y="133350"/>
                  </a:lnTo>
                  <a:lnTo>
                    <a:pt x="0" y="400050"/>
                  </a:lnTo>
                  <a:lnTo>
                    <a:pt x="800100" y="400050"/>
                  </a:lnTo>
                  <a:lnTo>
                    <a:pt x="800100" y="533400"/>
                  </a:lnTo>
                  <a:lnTo>
                    <a:pt x="1066800" y="266700"/>
                  </a:lnTo>
                  <a:lnTo>
                    <a:pt x="8001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7239761" y="5944362"/>
              <a:ext cx="1066800" cy="533400"/>
            </a:xfrm>
            <a:custGeom>
              <a:avLst/>
              <a:gdLst/>
              <a:ahLst/>
              <a:cxnLst/>
              <a:rect l="l" t="t" r="r" b="b"/>
              <a:pathLst>
                <a:path w="1066800" h="533400">
                  <a:moveTo>
                    <a:pt x="0" y="133350"/>
                  </a:moveTo>
                  <a:lnTo>
                    <a:pt x="800100" y="133350"/>
                  </a:lnTo>
                  <a:lnTo>
                    <a:pt x="800100" y="0"/>
                  </a:lnTo>
                  <a:lnTo>
                    <a:pt x="1066800" y="266700"/>
                  </a:lnTo>
                  <a:lnTo>
                    <a:pt x="800100" y="533400"/>
                  </a:lnTo>
                  <a:lnTo>
                    <a:pt x="800100" y="400050"/>
                  </a:lnTo>
                  <a:lnTo>
                    <a:pt x="0" y="400050"/>
                  </a:lnTo>
                  <a:lnTo>
                    <a:pt x="0" y="133350"/>
                  </a:lnTo>
                  <a:close/>
                </a:path>
              </a:pathLst>
            </a:custGeom>
            <a:ln w="2590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23440" y="461899"/>
            <a:ext cx="7139559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MODE </a:t>
            </a:r>
            <a:r>
              <a:rPr spc="-5" dirty="0"/>
              <a:t>OF</a:t>
            </a:r>
            <a:r>
              <a:rPr spc="-50" dirty="0"/>
              <a:t> </a:t>
            </a:r>
            <a:r>
              <a:rPr spc="-5" dirty="0"/>
              <a:t>TRANSMISSION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74394" y="1558493"/>
            <a:ext cx="7222490" cy="4514215"/>
          </a:xfrm>
          <a:prstGeom prst="rect">
            <a:avLst/>
          </a:prstGeom>
        </p:spPr>
        <p:txBody>
          <a:bodyPr vert="horz" wrap="square" lIns="0" tIns="67945" rIns="0" bIns="0" rtlCol="0">
            <a:spAutoFit/>
          </a:bodyPr>
          <a:lstStyle/>
          <a:p>
            <a:pPr marL="355600" marR="5080" indent="-342900">
              <a:lnSpc>
                <a:spcPts val="3460"/>
              </a:lnSpc>
              <a:spcBef>
                <a:spcPts val="53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solidFill>
                  <a:srgbClr val="FFFFFF"/>
                </a:solidFill>
                <a:latin typeface="Carlito"/>
                <a:cs typeface="Carlito"/>
              </a:rPr>
              <a:t>It </a:t>
            </a:r>
            <a:r>
              <a:rPr sz="3200" spc="-5" dirty="0">
                <a:solidFill>
                  <a:srgbClr val="FFFFFF"/>
                </a:solidFill>
                <a:latin typeface="Carlito"/>
                <a:cs typeface="Carlito"/>
              </a:rPr>
              <a:t>has been </a:t>
            </a:r>
            <a:r>
              <a:rPr sz="3200" spc="-15" dirty="0">
                <a:solidFill>
                  <a:srgbClr val="FFFFFF"/>
                </a:solidFill>
                <a:latin typeface="Carlito"/>
                <a:cs typeface="Carlito"/>
              </a:rPr>
              <a:t>recognized </a:t>
            </a:r>
            <a:r>
              <a:rPr sz="3200" spc="-10" dirty="0">
                <a:solidFill>
                  <a:srgbClr val="FFFFFF"/>
                </a:solidFill>
                <a:latin typeface="Carlito"/>
                <a:cs typeface="Carlito"/>
              </a:rPr>
              <a:t>that </a:t>
            </a:r>
            <a:r>
              <a:rPr sz="3200" spc="-5" dirty="0">
                <a:solidFill>
                  <a:srgbClr val="FFFFFF"/>
                </a:solidFill>
                <a:latin typeface="Carlito"/>
                <a:cs typeface="Carlito"/>
              </a:rPr>
              <a:t>prion  diseases </a:t>
            </a:r>
            <a:r>
              <a:rPr sz="3200" spc="-10" dirty="0">
                <a:solidFill>
                  <a:srgbClr val="FFFFFF"/>
                </a:solidFill>
                <a:latin typeface="Carlito"/>
                <a:cs typeface="Carlito"/>
              </a:rPr>
              <a:t>can </a:t>
            </a:r>
            <a:r>
              <a:rPr sz="3200" spc="-5" dirty="0">
                <a:solidFill>
                  <a:srgbClr val="FFFFFF"/>
                </a:solidFill>
                <a:latin typeface="Carlito"/>
                <a:cs typeface="Carlito"/>
              </a:rPr>
              <a:t>arise </a:t>
            </a:r>
            <a:r>
              <a:rPr sz="3200" spc="-10" dirty="0">
                <a:solidFill>
                  <a:srgbClr val="FFFFFF"/>
                </a:solidFill>
                <a:latin typeface="Carlito"/>
                <a:cs typeface="Carlito"/>
              </a:rPr>
              <a:t>in three </a:t>
            </a:r>
            <a:r>
              <a:rPr sz="3200" spc="-25" dirty="0">
                <a:solidFill>
                  <a:srgbClr val="FFFFFF"/>
                </a:solidFill>
                <a:latin typeface="Carlito"/>
                <a:cs typeface="Carlito"/>
              </a:rPr>
              <a:t>different</a:t>
            </a:r>
            <a:r>
              <a:rPr sz="3200" spc="4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3200" spc="-25" dirty="0">
                <a:solidFill>
                  <a:srgbClr val="FFFFFF"/>
                </a:solidFill>
                <a:latin typeface="Carlito"/>
                <a:cs typeface="Carlito"/>
              </a:rPr>
              <a:t>ways:</a:t>
            </a:r>
            <a:endParaRPr sz="3200">
              <a:latin typeface="Carlito"/>
              <a:cs typeface="Carlito"/>
            </a:endParaRPr>
          </a:p>
          <a:p>
            <a:pPr marL="414655" indent="-402590">
              <a:lnSpc>
                <a:spcPct val="100000"/>
              </a:lnSpc>
              <a:spcBef>
                <a:spcPts val="334"/>
              </a:spcBef>
              <a:buAutoNum type="arabicPeriod"/>
              <a:tabLst>
                <a:tab pos="415290" algn="l"/>
              </a:tabLst>
            </a:pPr>
            <a:r>
              <a:rPr sz="3200" spc="-5" dirty="0">
                <a:solidFill>
                  <a:srgbClr val="FFFFFF"/>
                </a:solidFill>
                <a:latin typeface="Carlito"/>
                <a:cs typeface="Carlito"/>
              </a:rPr>
              <a:t>Acquired</a:t>
            </a:r>
            <a:endParaRPr sz="3200">
              <a:latin typeface="Carlito"/>
              <a:cs typeface="Carlito"/>
            </a:endParaRPr>
          </a:p>
          <a:p>
            <a:pPr marL="414655" indent="-402590">
              <a:lnSpc>
                <a:spcPct val="100000"/>
              </a:lnSpc>
              <a:spcBef>
                <a:spcPts val="380"/>
              </a:spcBef>
              <a:buAutoNum type="arabicPeriod"/>
              <a:tabLst>
                <a:tab pos="415290" algn="l"/>
              </a:tabLst>
            </a:pPr>
            <a:r>
              <a:rPr sz="3200" spc="-15" dirty="0">
                <a:solidFill>
                  <a:srgbClr val="FFFFFF"/>
                </a:solidFill>
                <a:latin typeface="Carlito"/>
                <a:cs typeface="Carlito"/>
              </a:rPr>
              <a:t>Familial</a:t>
            </a:r>
            <a:endParaRPr sz="3200">
              <a:latin typeface="Carlito"/>
              <a:cs typeface="Carlito"/>
            </a:endParaRPr>
          </a:p>
          <a:p>
            <a:pPr marL="414655" indent="-402590">
              <a:lnSpc>
                <a:spcPct val="100000"/>
              </a:lnSpc>
              <a:spcBef>
                <a:spcPts val="390"/>
              </a:spcBef>
              <a:buAutoNum type="arabicPeriod"/>
              <a:tabLst>
                <a:tab pos="415290" algn="l"/>
              </a:tabLst>
            </a:pPr>
            <a:r>
              <a:rPr sz="3200" spc="-10" dirty="0">
                <a:solidFill>
                  <a:srgbClr val="FFFFFF"/>
                </a:solidFill>
                <a:latin typeface="Carlito"/>
                <a:cs typeface="Carlito"/>
              </a:rPr>
              <a:t>Sporadic</a:t>
            </a:r>
            <a:endParaRPr sz="32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4100">
              <a:latin typeface="Carlito"/>
              <a:cs typeface="Carlito"/>
            </a:endParaRPr>
          </a:p>
          <a:p>
            <a:pPr marL="355600" marR="55880" indent="-342900" algn="just">
              <a:lnSpc>
                <a:spcPts val="3460"/>
              </a:lnSpc>
            </a:pPr>
            <a:r>
              <a:rPr sz="3200" spc="-15" dirty="0">
                <a:solidFill>
                  <a:srgbClr val="FFFFFF"/>
                </a:solidFill>
                <a:latin typeface="Carlito"/>
                <a:cs typeface="Carlito"/>
              </a:rPr>
              <a:t>Current </a:t>
            </a:r>
            <a:r>
              <a:rPr sz="3200" spc="-10" dirty="0">
                <a:solidFill>
                  <a:srgbClr val="FFFFFF"/>
                </a:solidFill>
                <a:latin typeface="Carlito"/>
                <a:cs typeface="Carlito"/>
              </a:rPr>
              <a:t>research suggests that </a:t>
            </a:r>
            <a:r>
              <a:rPr sz="3200" dirty="0">
                <a:solidFill>
                  <a:srgbClr val="FFFFFF"/>
                </a:solidFill>
                <a:latin typeface="Carlito"/>
                <a:cs typeface="Carlito"/>
              </a:rPr>
              <a:t>the </a:t>
            </a:r>
            <a:r>
              <a:rPr sz="3200" spc="-5" dirty="0">
                <a:solidFill>
                  <a:srgbClr val="FFFFFF"/>
                </a:solidFill>
                <a:latin typeface="Carlito"/>
                <a:cs typeface="Carlito"/>
              </a:rPr>
              <a:t>primary  method of </a:t>
            </a:r>
            <a:r>
              <a:rPr sz="3200" spc="-15" dirty="0">
                <a:solidFill>
                  <a:srgbClr val="FFFFFF"/>
                </a:solidFill>
                <a:latin typeface="Carlito"/>
                <a:cs typeface="Carlito"/>
              </a:rPr>
              <a:t>infection </a:t>
            </a:r>
            <a:r>
              <a:rPr sz="3200" dirty="0">
                <a:solidFill>
                  <a:srgbClr val="FFFFFF"/>
                </a:solidFill>
                <a:latin typeface="Carlito"/>
                <a:cs typeface="Carlito"/>
              </a:rPr>
              <a:t>in animals is </a:t>
            </a:r>
            <a:r>
              <a:rPr sz="3200" spc="-10" dirty="0">
                <a:solidFill>
                  <a:srgbClr val="FFFFFF"/>
                </a:solidFill>
                <a:latin typeface="Carlito"/>
                <a:cs typeface="Carlito"/>
              </a:rPr>
              <a:t>through  ingestion.</a:t>
            </a:r>
            <a:endParaRPr sz="32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8600" y="461899"/>
            <a:ext cx="8686800" cy="69057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15" dirty="0"/>
              <a:t>DISEASES CAUSED </a:t>
            </a:r>
            <a:r>
              <a:rPr spc="-60" dirty="0"/>
              <a:t>BY</a:t>
            </a:r>
            <a:r>
              <a:rPr spc="15" dirty="0"/>
              <a:t> </a:t>
            </a:r>
            <a:r>
              <a:rPr spc="-5" dirty="0"/>
              <a:t>PRIONS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74394" y="1501772"/>
            <a:ext cx="7152640" cy="4356735"/>
          </a:xfrm>
          <a:prstGeom prst="rect">
            <a:avLst/>
          </a:prstGeom>
        </p:spPr>
        <p:txBody>
          <a:bodyPr vert="horz" wrap="square" lIns="0" tIns="11874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93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solidFill>
                  <a:srgbClr val="FFFFFF"/>
                </a:solidFill>
                <a:latin typeface="Carlito"/>
                <a:cs typeface="Carlito"/>
              </a:rPr>
              <a:t>In</a:t>
            </a:r>
            <a:r>
              <a:rPr sz="3200" spc="1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3200" spc="-20" dirty="0">
                <a:solidFill>
                  <a:srgbClr val="FFFFFF"/>
                </a:solidFill>
                <a:latin typeface="Carlito"/>
                <a:cs typeface="Carlito"/>
              </a:rPr>
              <a:t>cattles</a:t>
            </a:r>
            <a:endParaRPr sz="3200">
              <a:latin typeface="Carlito"/>
              <a:cs typeface="Carlito"/>
            </a:endParaRPr>
          </a:p>
          <a:p>
            <a:pPr marL="1155700" marR="5080" lvl="1" indent="-228600">
              <a:lnSpc>
                <a:spcPct val="100000"/>
              </a:lnSpc>
              <a:spcBef>
                <a:spcPts val="625"/>
              </a:spcBef>
              <a:buFont typeface="Arial"/>
              <a:buChar char="•"/>
              <a:tabLst>
                <a:tab pos="1155700" algn="l"/>
              </a:tabLst>
            </a:pPr>
            <a:r>
              <a:rPr sz="2400" spc="-5" dirty="0">
                <a:solidFill>
                  <a:srgbClr val="FFFFFF"/>
                </a:solidFill>
                <a:latin typeface="Carlito"/>
                <a:cs typeface="Carlito"/>
              </a:rPr>
              <a:t>Bovine </a:t>
            </a:r>
            <a:r>
              <a:rPr sz="2400" spc="-10" dirty="0">
                <a:solidFill>
                  <a:srgbClr val="FFFFFF"/>
                </a:solidFill>
                <a:latin typeface="Carlito"/>
                <a:cs typeface="Carlito"/>
              </a:rPr>
              <a:t>Spongiform </a:t>
            </a:r>
            <a:r>
              <a:rPr sz="2400" spc="-5" dirty="0">
                <a:solidFill>
                  <a:srgbClr val="FFFFFF"/>
                </a:solidFill>
                <a:latin typeface="Carlito"/>
                <a:cs typeface="Carlito"/>
              </a:rPr>
              <a:t>Encephalopathy or </a:t>
            </a:r>
            <a:r>
              <a:rPr sz="2400" dirty="0">
                <a:solidFill>
                  <a:srgbClr val="FFFFFF"/>
                </a:solidFill>
                <a:latin typeface="Carlito"/>
                <a:cs typeface="Carlito"/>
              </a:rPr>
              <a:t>Mad </a:t>
            </a:r>
            <a:r>
              <a:rPr sz="2400" spc="-10" dirty="0">
                <a:solidFill>
                  <a:srgbClr val="FFFFFF"/>
                </a:solidFill>
                <a:latin typeface="Carlito"/>
                <a:cs typeface="Carlito"/>
              </a:rPr>
              <a:t>Cow  </a:t>
            </a:r>
            <a:r>
              <a:rPr sz="2400" spc="-5" dirty="0">
                <a:solidFill>
                  <a:srgbClr val="FFFFFF"/>
                </a:solidFill>
                <a:latin typeface="Carlito"/>
                <a:cs typeface="Carlito"/>
              </a:rPr>
              <a:t>Disease</a:t>
            </a:r>
            <a:endParaRPr sz="2400">
              <a:latin typeface="Carlito"/>
              <a:cs typeface="Carlito"/>
            </a:endParaRPr>
          </a:p>
          <a:p>
            <a:pPr lvl="1">
              <a:lnSpc>
                <a:spcPct val="100000"/>
              </a:lnSpc>
              <a:buClr>
                <a:srgbClr val="FFFFFF"/>
              </a:buClr>
              <a:buFont typeface="Arial"/>
              <a:buChar char="•"/>
            </a:pPr>
            <a:endParaRPr sz="2400">
              <a:latin typeface="Carlito"/>
              <a:cs typeface="Carlito"/>
            </a:endParaRPr>
          </a:p>
          <a:p>
            <a:pPr lvl="1">
              <a:lnSpc>
                <a:spcPct val="100000"/>
              </a:lnSpc>
              <a:spcBef>
                <a:spcPts val="20"/>
              </a:spcBef>
              <a:buClr>
                <a:srgbClr val="FFFFFF"/>
              </a:buClr>
              <a:buFont typeface="Arial"/>
              <a:buChar char="•"/>
            </a:pPr>
            <a:endParaRPr sz="195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solidFill>
                  <a:srgbClr val="FFFFFF"/>
                </a:solidFill>
                <a:latin typeface="Carlito"/>
                <a:cs typeface="Carlito"/>
              </a:rPr>
              <a:t>In</a:t>
            </a:r>
            <a:r>
              <a:rPr sz="3200" spc="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Carlito"/>
                <a:cs typeface="Carlito"/>
              </a:rPr>
              <a:t>Humans</a:t>
            </a:r>
            <a:endParaRPr sz="3200">
              <a:latin typeface="Carlito"/>
              <a:cs typeface="Carlito"/>
            </a:endParaRPr>
          </a:p>
          <a:p>
            <a:pPr marL="1155700" lvl="1" indent="-228600">
              <a:lnSpc>
                <a:spcPct val="100000"/>
              </a:lnSpc>
              <a:spcBef>
                <a:spcPts val="620"/>
              </a:spcBef>
              <a:buFont typeface="Arial"/>
              <a:buChar char="•"/>
              <a:tabLst>
                <a:tab pos="1155700" algn="l"/>
              </a:tabLst>
            </a:pPr>
            <a:r>
              <a:rPr sz="2400" spc="-5" dirty="0">
                <a:solidFill>
                  <a:srgbClr val="FFFFFF"/>
                </a:solidFill>
                <a:latin typeface="Carlito"/>
                <a:cs typeface="Carlito"/>
              </a:rPr>
              <a:t>Alzheimer’s</a:t>
            </a:r>
            <a:r>
              <a:rPr sz="2400" spc="-3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Carlito"/>
                <a:cs typeface="Carlito"/>
              </a:rPr>
              <a:t>disease</a:t>
            </a:r>
            <a:endParaRPr sz="2400">
              <a:latin typeface="Carlito"/>
              <a:cs typeface="Carlito"/>
            </a:endParaRPr>
          </a:p>
          <a:p>
            <a:pPr marL="1155700" lvl="1" indent="-228600">
              <a:lnSpc>
                <a:spcPct val="100000"/>
              </a:lnSpc>
              <a:spcBef>
                <a:spcPts val="580"/>
              </a:spcBef>
              <a:buFont typeface="Arial"/>
              <a:buChar char="•"/>
              <a:tabLst>
                <a:tab pos="1155700" algn="l"/>
              </a:tabLst>
            </a:pPr>
            <a:r>
              <a:rPr sz="2400" spc="-30" dirty="0">
                <a:solidFill>
                  <a:srgbClr val="FFFFFF"/>
                </a:solidFill>
                <a:latin typeface="Carlito"/>
                <a:cs typeface="Carlito"/>
              </a:rPr>
              <a:t>Down’s</a:t>
            </a:r>
            <a:r>
              <a:rPr sz="2400" spc="-1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2400" spc="-15" dirty="0">
                <a:solidFill>
                  <a:srgbClr val="FFFFFF"/>
                </a:solidFill>
                <a:latin typeface="Carlito"/>
                <a:cs typeface="Carlito"/>
              </a:rPr>
              <a:t>syndrome</a:t>
            </a:r>
            <a:endParaRPr sz="2400">
              <a:latin typeface="Carlito"/>
              <a:cs typeface="Carlito"/>
            </a:endParaRPr>
          </a:p>
          <a:p>
            <a:pPr marL="1155700" lvl="1" indent="-228600">
              <a:lnSpc>
                <a:spcPct val="100000"/>
              </a:lnSpc>
              <a:spcBef>
                <a:spcPts val="575"/>
              </a:spcBef>
              <a:buFont typeface="Arial"/>
              <a:buChar char="•"/>
              <a:tabLst>
                <a:tab pos="1155700" algn="l"/>
              </a:tabLst>
            </a:pPr>
            <a:r>
              <a:rPr sz="2400" spc="-25" dirty="0">
                <a:solidFill>
                  <a:srgbClr val="FFFFFF"/>
                </a:solidFill>
                <a:latin typeface="Carlito"/>
                <a:cs typeface="Carlito"/>
              </a:rPr>
              <a:t>Fatal </a:t>
            </a:r>
            <a:r>
              <a:rPr sz="2400" spc="-5" dirty="0">
                <a:solidFill>
                  <a:srgbClr val="FFFFFF"/>
                </a:solidFill>
                <a:latin typeface="Carlito"/>
                <a:cs typeface="Carlito"/>
              </a:rPr>
              <a:t>familial</a:t>
            </a:r>
            <a:r>
              <a:rPr sz="2400" spc="-1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2400" dirty="0">
                <a:solidFill>
                  <a:srgbClr val="FFFFFF"/>
                </a:solidFill>
                <a:latin typeface="Carlito"/>
                <a:cs typeface="Carlito"/>
              </a:rPr>
              <a:t>insomnia</a:t>
            </a:r>
            <a:endParaRPr sz="2400">
              <a:latin typeface="Carlito"/>
              <a:cs typeface="Carlito"/>
            </a:endParaRPr>
          </a:p>
          <a:p>
            <a:pPr marL="1155700" lvl="1" indent="-228600">
              <a:lnSpc>
                <a:spcPct val="100000"/>
              </a:lnSpc>
              <a:spcBef>
                <a:spcPts val="580"/>
              </a:spcBef>
              <a:buFont typeface="Arial"/>
              <a:buChar char="•"/>
              <a:tabLst>
                <a:tab pos="1155700" algn="l"/>
              </a:tabLst>
            </a:pPr>
            <a:r>
              <a:rPr sz="2400" spc="-10" dirty="0">
                <a:solidFill>
                  <a:srgbClr val="FFFFFF"/>
                </a:solidFill>
                <a:latin typeface="Carlito"/>
                <a:cs typeface="Carlito"/>
              </a:rPr>
              <a:t>Kuru </a:t>
            </a:r>
            <a:r>
              <a:rPr sz="2400" spc="-20" dirty="0">
                <a:solidFill>
                  <a:srgbClr val="FFFFFF"/>
                </a:solidFill>
                <a:latin typeface="Carlito"/>
                <a:cs typeface="Carlito"/>
              </a:rPr>
              <a:t>Leprosy</a:t>
            </a:r>
            <a:endParaRPr sz="24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3" name="object 3"/>
            <p:cNvSpPr/>
            <p:nvPr/>
          </p:nvSpPr>
          <p:spPr>
            <a:xfrm>
              <a:off x="838200" y="457200"/>
              <a:ext cx="4191000" cy="3110484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5181600" y="1143000"/>
              <a:ext cx="3439667" cy="4686300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685800" y="3733800"/>
              <a:ext cx="4386072" cy="2909316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00810" y="63500"/>
            <a:ext cx="2531110" cy="939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0" b="0" spc="-10" dirty="0">
                <a:solidFill>
                  <a:srgbClr val="FFFF00"/>
                </a:solidFill>
                <a:latin typeface="Comic Sans MS"/>
                <a:cs typeface="Comic Sans MS"/>
              </a:rPr>
              <a:t>Viroids</a:t>
            </a:r>
            <a:endParaRPr sz="6000">
              <a:latin typeface="Comic Sans MS"/>
              <a:cs typeface="Comic Sans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28600" y="1126490"/>
            <a:ext cx="4577715" cy="5492273"/>
          </a:xfrm>
          <a:prstGeom prst="rect">
            <a:avLst/>
          </a:prstGeom>
        </p:spPr>
        <p:txBody>
          <a:bodyPr vert="horz" wrap="square" lIns="0" tIns="60960" rIns="0" bIns="0" rtlCol="0">
            <a:spAutoFit/>
          </a:bodyPr>
          <a:lstStyle/>
          <a:p>
            <a:pPr marL="50800" marR="30480">
              <a:lnSpc>
                <a:spcPct val="90000"/>
              </a:lnSpc>
              <a:spcBef>
                <a:spcPts val="480"/>
              </a:spcBef>
            </a:pPr>
            <a:r>
              <a:rPr sz="3375" spc="-120" baseline="14814" dirty="0">
                <a:solidFill>
                  <a:srgbClr val="FFCC00"/>
                </a:solidFill>
                <a:latin typeface="UnDotum"/>
                <a:cs typeface="UnDotum"/>
              </a:rPr>
              <a:t></a:t>
            </a:r>
            <a:r>
              <a:rPr sz="3200" spc="-80" dirty="0">
                <a:solidFill>
                  <a:srgbClr val="FFCC00"/>
                </a:solidFill>
                <a:latin typeface="Comic Sans MS"/>
                <a:cs typeface="Comic Sans MS"/>
              </a:rPr>
              <a:t>Small, </a:t>
            </a:r>
            <a:r>
              <a:rPr sz="3200" spc="-5" dirty="0">
                <a:solidFill>
                  <a:srgbClr val="FFCC00"/>
                </a:solidFill>
                <a:latin typeface="Comic Sans MS"/>
                <a:cs typeface="Comic Sans MS"/>
              </a:rPr>
              <a:t>circular </a:t>
            </a:r>
            <a:r>
              <a:rPr sz="3200" dirty="0">
                <a:solidFill>
                  <a:srgbClr val="FFCC00"/>
                </a:solidFill>
                <a:latin typeface="Comic Sans MS"/>
                <a:cs typeface="Comic Sans MS"/>
              </a:rPr>
              <a:t>ss-  </a:t>
            </a:r>
            <a:r>
              <a:rPr sz="3200" dirty="0">
                <a:solidFill>
                  <a:srgbClr val="FFFF00"/>
                </a:solidFill>
                <a:latin typeface="Comic Sans MS"/>
                <a:cs typeface="Comic Sans MS"/>
              </a:rPr>
              <a:t>RNA </a:t>
            </a:r>
            <a:r>
              <a:rPr sz="3200" spc="-5" dirty="0">
                <a:solidFill>
                  <a:srgbClr val="FFCC00"/>
                </a:solidFill>
                <a:latin typeface="Comic Sans MS"/>
                <a:cs typeface="Comic Sans MS"/>
              </a:rPr>
              <a:t>molecules </a:t>
            </a:r>
            <a:r>
              <a:rPr sz="3200" spc="-5" dirty="0">
                <a:solidFill>
                  <a:srgbClr val="FFFF00"/>
                </a:solidFill>
                <a:latin typeface="Comic Sans MS"/>
                <a:cs typeface="Comic Sans MS"/>
              </a:rPr>
              <a:t>without  </a:t>
            </a:r>
            <a:r>
              <a:rPr sz="3200" dirty="0">
                <a:solidFill>
                  <a:srgbClr val="FFFF00"/>
                </a:solidFill>
                <a:latin typeface="Comic Sans MS"/>
                <a:cs typeface="Comic Sans MS"/>
              </a:rPr>
              <a:t>a </a:t>
            </a:r>
            <a:r>
              <a:rPr sz="3200" spc="-5" dirty="0">
                <a:solidFill>
                  <a:srgbClr val="FFFF00"/>
                </a:solidFill>
                <a:latin typeface="Comic Sans MS"/>
                <a:cs typeface="Comic Sans MS"/>
              </a:rPr>
              <a:t>protein</a:t>
            </a:r>
            <a:r>
              <a:rPr sz="3200" dirty="0">
                <a:solidFill>
                  <a:srgbClr val="FFFF00"/>
                </a:solidFill>
                <a:latin typeface="Comic Sans MS"/>
                <a:cs typeface="Comic Sans MS"/>
              </a:rPr>
              <a:t> </a:t>
            </a:r>
            <a:r>
              <a:rPr sz="3200" spc="-5" dirty="0">
                <a:solidFill>
                  <a:srgbClr val="FFFF00"/>
                </a:solidFill>
                <a:latin typeface="Comic Sans MS"/>
                <a:cs typeface="Comic Sans MS"/>
              </a:rPr>
              <a:t>coat</a:t>
            </a:r>
            <a:endParaRPr sz="3200">
              <a:latin typeface="Comic Sans MS"/>
              <a:cs typeface="Comic Sans MS"/>
            </a:endParaRPr>
          </a:p>
          <a:p>
            <a:pPr marL="50800">
              <a:lnSpc>
                <a:spcPct val="100000"/>
              </a:lnSpc>
              <a:spcBef>
                <a:spcPts val="409"/>
              </a:spcBef>
            </a:pPr>
            <a:r>
              <a:rPr sz="3375" spc="-120" baseline="14814" dirty="0">
                <a:solidFill>
                  <a:srgbClr val="FFCC00"/>
                </a:solidFill>
                <a:latin typeface="UnDotum"/>
                <a:cs typeface="UnDotum"/>
              </a:rPr>
              <a:t></a:t>
            </a:r>
            <a:r>
              <a:rPr sz="3200" spc="-80" dirty="0">
                <a:solidFill>
                  <a:srgbClr val="FFCC00"/>
                </a:solidFill>
                <a:latin typeface="Comic Sans MS"/>
                <a:cs typeface="Comic Sans MS"/>
              </a:rPr>
              <a:t>Infect</a:t>
            </a:r>
            <a:r>
              <a:rPr sz="3200" spc="10" dirty="0">
                <a:solidFill>
                  <a:srgbClr val="FFCC00"/>
                </a:solidFill>
                <a:latin typeface="Comic Sans MS"/>
                <a:cs typeface="Comic Sans MS"/>
              </a:rPr>
              <a:t> </a:t>
            </a:r>
            <a:r>
              <a:rPr sz="3200" spc="-5" dirty="0">
                <a:solidFill>
                  <a:srgbClr val="FFFF00"/>
                </a:solidFill>
                <a:latin typeface="Comic Sans MS"/>
                <a:cs typeface="Comic Sans MS"/>
              </a:rPr>
              <a:t>plants</a:t>
            </a:r>
            <a:endParaRPr sz="3200">
              <a:latin typeface="Comic Sans MS"/>
              <a:cs typeface="Comic Sans MS"/>
            </a:endParaRPr>
          </a:p>
          <a:p>
            <a:pPr marL="50800">
              <a:lnSpc>
                <a:spcPct val="100000"/>
              </a:lnSpc>
              <a:spcBef>
                <a:spcPts val="409"/>
              </a:spcBef>
            </a:pPr>
            <a:r>
              <a:rPr sz="3375" spc="-270" baseline="14814" dirty="0">
                <a:solidFill>
                  <a:srgbClr val="FFCC00"/>
                </a:solidFill>
                <a:latin typeface="UnDotum"/>
                <a:cs typeface="UnDotum"/>
              </a:rPr>
              <a:t></a:t>
            </a:r>
            <a:r>
              <a:rPr sz="3200" spc="-180" dirty="0">
                <a:solidFill>
                  <a:srgbClr val="FFFF00"/>
                </a:solidFill>
                <a:latin typeface="Comic Sans MS"/>
                <a:cs typeface="Comic Sans MS"/>
              </a:rPr>
              <a:t>Do </a:t>
            </a:r>
            <a:r>
              <a:rPr sz="3200" spc="-5" dirty="0">
                <a:solidFill>
                  <a:srgbClr val="FFFF00"/>
                </a:solidFill>
                <a:latin typeface="Comic Sans MS"/>
                <a:cs typeface="Comic Sans MS"/>
              </a:rPr>
              <a:t>not infect</a:t>
            </a:r>
            <a:r>
              <a:rPr sz="3200" spc="114" dirty="0">
                <a:solidFill>
                  <a:srgbClr val="FFFF00"/>
                </a:solidFill>
                <a:latin typeface="Comic Sans MS"/>
                <a:cs typeface="Comic Sans MS"/>
              </a:rPr>
              <a:t> </a:t>
            </a:r>
            <a:r>
              <a:rPr sz="3200" dirty="0">
                <a:solidFill>
                  <a:srgbClr val="FFFF00"/>
                </a:solidFill>
                <a:latin typeface="Comic Sans MS"/>
                <a:cs typeface="Comic Sans MS"/>
              </a:rPr>
              <a:t>animals</a:t>
            </a:r>
            <a:endParaRPr sz="3200">
              <a:latin typeface="Comic Sans MS"/>
              <a:cs typeface="Comic Sans MS"/>
            </a:endParaRPr>
          </a:p>
          <a:p>
            <a:pPr marL="50800" marR="1101725">
              <a:lnSpc>
                <a:spcPts val="3450"/>
              </a:lnSpc>
              <a:spcBef>
                <a:spcPts val="865"/>
              </a:spcBef>
            </a:pPr>
            <a:r>
              <a:rPr sz="3375" spc="-120" baseline="14814" dirty="0">
                <a:solidFill>
                  <a:srgbClr val="FFCC00"/>
                </a:solidFill>
                <a:latin typeface="UnDotum"/>
                <a:cs typeface="UnDotum"/>
              </a:rPr>
              <a:t></a:t>
            </a:r>
            <a:r>
              <a:rPr sz="3200" spc="-80" dirty="0">
                <a:solidFill>
                  <a:srgbClr val="81003A"/>
                </a:solidFill>
                <a:latin typeface="Comic Sans MS"/>
                <a:cs typeface="Comic Sans MS"/>
              </a:rPr>
              <a:t>Potato </a:t>
            </a:r>
            <a:r>
              <a:rPr sz="3200" spc="-5">
                <a:solidFill>
                  <a:srgbClr val="81003A"/>
                </a:solidFill>
                <a:latin typeface="Comic Sans MS"/>
                <a:cs typeface="Comic Sans MS"/>
              </a:rPr>
              <a:t>famine </a:t>
            </a:r>
            <a:r>
              <a:rPr lang="en-IN" sz="3200" spc="-5" dirty="0" smtClean="0">
                <a:solidFill>
                  <a:srgbClr val="81003A"/>
                </a:solidFill>
                <a:latin typeface="Comic Sans MS"/>
                <a:cs typeface="Comic Sans MS"/>
              </a:rPr>
              <a:t>disease </a:t>
            </a:r>
            <a:r>
              <a:rPr sz="3200" spc="-5" smtClean="0">
                <a:solidFill>
                  <a:srgbClr val="FFCC00"/>
                </a:solidFill>
                <a:latin typeface="Comic Sans MS"/>
                <a:cs typeface="Comic Sans MS"/>
              </a:rPr>
              <a:t>in  </a:t>
            </a:r>
            <a:r>
              <a:rPr sz="3200" spc="-5" dirty="0">
                <a:solidFill>
                  <a:srgbClr val="FFCC00"/>
                </a:solidFill>
                <a:latin typeface="Comic Sans MS"/>
                <a:cs typeface="Comic Sans MS"/>
              </a:rPr>
              <a:t>Ireland</a:t>
            </a:r>
            <a:endParaRPr sz="3200">
              <a:latin typeface="Comic Sans MS"/>
              <a:cs typeface="Comic Sans MS"/>
            </a:endParaRPr>
          </a:p>
          <a:p>
            <a:pPr marL="50800" marR="199390">
              <a:lnSpc>
                <a:spcPts val="3450"/>
              </a:lnSpc>
              <a:spcBef>
                <a:spcPts val="800"/>
              </a:spcBef>
            </a:pPr>
            <a:r>
              <a:rPr sz="3375" spc="-97" baseline="14814" dirty="0">
                <a:solidFill>
                  <a:srgbClr val="FFCC00"/>
                </a:solidFill>
                <a:latin typeface="UnDotum"/>
                <a:cs typeface="UnDotum"/>
              </a:rPr>
              <a:t></a:t>
            </a:r>
            <a:r>
              <a:rPr sz="3200" spc="-65" dirty="0">
                <a:solidFill>
                  <a:srgbClr val="FFFF00"/>
                </a:solidFill>
                <a:latin typeface="Comic Sans MS"/>
                <a:cs typeface="Comic Sans MS"/>
              </a:rPr>
              <a:t>Resemble </a:t>
            </a:r>
            <a:r>
              <a:rPr sz="3200" spc="-5" dirty="0">
                <a:solidFill>
                  <a:srgbClr val="FFFF00"/>
                </a:solidFill>
                <a:latin typeface="Comic Sans MS"/>
                <a:cs typeface="Comic Sans MS"/>
              </a:rPr>
              <a:t>introns </a:t>
            </a:r>
            <a:r>
              <a:rPr sz="3200" spc="-5" dirty="0">
                <a:solidFill>
                  <a:srgbClr val="FFCC00"/>
                </a:solidFill>
                <a:latin typeface="Comic Sans MS"/>
                <a:cs typeface="Comic Sans MS"/>
              </a:rPr>
              <a:t>cut  out of</a:t>
            </a:r>
            <a:r>
              <a:rPr sz="3200" spc="-15" dirty="0">
                <a:solidFill>
                  <a:srgbClr val="FFCC00"/>
                </a:solidFill>
                <a:latin typeface="Comic Sans MS"/>
                <a:cs typeface="Comic Sans MS"/>
              </a:rPr>
              <a:t> </a:t>
            </a:r>
            <a:r>
              <a:rPr sz="3200" spc="-5" dirty="0">
                <a:solidFill>
                  <a:srgbClr val="FFCC00"/>
                </a:solidFill>
                <a:latin typeface="Comic Sans MS"/>
                <a:cs typeface="Comic Sans MS"/>
              </a:rPr>
              <a:t>eukaryotic</a:t>
            </a:r>
            <a:endParaRPr sz="3200">
              <a:latin typeface="Comic Sans MS"/>
              <a:cs typeface="Comic Sans MS"/>
            </a:endParaRPr>
          </a:p>
          <a:p>
            <a:pPr marL="50800" marR="1212850">
              <a:lnSpc>
                <a:spcPts val="3450"/>
              </a:lnSpc>
              <a:spcBef>
                <a:spcPts val="810"/>
              </a:spcBef>
            </a:pPr>
            <a:endParaRPr sz="3200">
              <a:latin typeface="Comic Sans MS"/>
              <a:cs typeface="Comic Sans MS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800600" y="382270"/>
            <a:ext cx="3843020" cy="240919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800600" y="3961129"/>
            <a:ext cx="3810000" cy="251333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7056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222250" y="1441450"/>
          <a:ext cx="8686800" cy="468502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171700"/>
                <a:gridCol w="2476500"/>
                <a:gridCol w="1866900"/>
                <a:gridCol w="2171700"/>
              </a:tblGrid>
              <a:tr h="54863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F79546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3000" b="1" spc="-5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Virus</a:t>
                      </a:r>
                      <a:endParaRPr sz="3000">
                        <a:latin typeface="Carlito"/>
                        <a:cs typeface="Carlito"/>
                      </a:endParaRPr>
                    </a:p>
                  </a:txBody>
                  <a:tcPr marL="0" marR="0" marT="215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F79546"/>
                    </a:solidFill>
                  </a:tcPr>
                </a:tc>
                <a:tc>
                  <a:txBody>
                    <a:bodyPr/>
                    <a:lstStyle/>
                    <a:p>
                      <a:pPr marL="382270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3000" b="1" spc="-10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Viroids</a:t>
                      </a:r>
                      <a:endParaRPr sz="3000">
                        <a:latin typeface="Carlito"/>
                        <a:cs typeface="Carlito"/>
                      </a:endParaRPr>
                    </a:p>
                  </a:txBody>
                  <a:tcPr marL="0" marR="0" marT="215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F79546"/>
                    </a:solidFill>
                  </a:tcPr>
                </a:tc>
                <a:tc>
                  <a:txBody>
                    <a:bodyPr/>
                    <a:lstStyle/>
                    <a:p>
                      <a:pPr marL="589915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3000" b="1" spc="-5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Prions</a:t>
                      </a:r>
                      <a:endParaRPr sz="3000">
                        <a:latin typeface="Carlito"/>
                        <a:cs typeface="Carlito"/>
                      </a:endParaRPr>
                    </a:p>
                  </a:txBody>
                  <a:tcPr marL="0" marR="0" marT="215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F79546"/>
                    </a:solidFill>
                  </a:tcPr>
                </a:tc>
              </a:tr>
              <a:tr h="472439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2500" spc="-5" dirty="0">
                          <a:latin typeface="Carlito"/>
                          <a:cs typeface="Carlito"/>
                        </a:rPr>
                        <a:t>Genome</a:t>
                      </a:r>
                      <a:endParaRPr sz="2500">
                        <a:latin typeface="Carlito"/>
                        <a:cs typeface="Carlito"/>
                      </a:endParaRPr>
                    </a:p>
                  </a:txBody>
                  <a:tcPr marL="0" marR="0" marT="2603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BDDCF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2500" spc="-10" dirty="0">
                          <a:latin typeface="Carlito"/>
                          <a:cs typeface="Carlito"/>
                        </a:rPr>
                        <a:t>DNA </a:t>
                      </a:r>
                      <a:r>
                        <a:rPr sz="2500" spc="-5" dirty="0">
                          <a:latin typeface="Carlito"/>
                          <a:cs typeface="Carlito"/>
                        </a:rPr>
                        <a:t>or</a:t>
                      </a:r>
                      <a:r>
                        <a:rPr sz="2500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2500" spc="-5" dirty="0">
                          <a:latin typeface="Carlito"/>
                          <a:cs typeface="Carlito"/>
                        </a:rPr>
                        <a:t>RNA</a:t>
                      </a:r>
                      <a:endParaRPr sz="2500">
                        <a:latin typeface="Carlito"/>
                        <a:cs typeface="Carlito"/>
                      </a:endParaRPr>
                    </a:p>
                  </a:txBody>
                  <a:tcPr marL="0" marR="0" marT="2603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BDDCF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2500" spc="-5" dirty="0">
                          <a:latin typeface="Carlito"/>
                          <a:cs typeface="Carlito"/>
                        </a:rPr>
                        <a:t>RNA</a:t>
                      </a:r>
                      <a:endParaRPr sz="2500">
                        <a:latin typeface="Carlito"/>
                        <a:cs typeface="Carlito"/>
                      </a:endParaRPr>
                    </a:p>
                  </a:txBody>
                  <a:tcPr marL="0" marR="0" marT="2603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BDDCF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2500" spc="-5" dirty="0">
                          <a:latin typeface="Carlito"/>
                          <a:cs typeface="Carlito"/>
                        </a:rPr>
                        <a:t>None</a:t>
                      </a:r>
                      <a:endParaRPr sz="2500">
                        <a:latin typeface="Carlito"/>
                        <a:cs typeface="Carlito"/>
                      </a:endParaRPr>
                    </a:p>
                  </a:txBody>
                  <a:tcPr marL="0" marR="0" marT="2603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BDDCF"/>
                    </a:solidFill>
                  </a:tcPr>
                </a:tc>
              </a:tr>
              <a:tr h="472440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2500" spc="-10" dirty="0">
                          <a:latin typeface="Carlito"/>
                          <a:cs typeface="Carlito"/>
                        </a:rPr>
                        <a:t>Strand</a:t>
                      </a:r>
                      <a:endParaRPr sz="2500">
                        <a:latin typeface="Carlito"/>
                        <a:cs typeface="Carlito"/>
                      </a:endParaRPr>
                    </a:p>
                  </a:txBody>
                  <a:tcPr marL="0" marR="0" marT="2603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CEEE9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2500" spc="-5" dirty="0">
                          <a:latin typeface="Carlito"/>
                          <a:cs typeface="Carlito"/>
                        </a:rPr>
                        <a:t>Ds </a:t>
                      </a:r>
                      <a:r>
                        <a:rPr sz="2500" dirty="0">
                          <a:latin typeface="Carlito"/>
                          <a:cs typeface="Carlito"/>
                        </a:rPr>
                        <a:t>or</a:t>
                      </a:r>
                      <a:r>
                        <a:rPr sz="2500" spc="-20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2500" spc="-10" dirty="0">
                          <a:latin typeface="Carlito"/>
                          <a:cs typeface="Carlito"/>
                        </a:rPr>
                        <a:t>ss</a:t>
                      </a:r>
                      <a:endParaRPr sz="2500">
                        <a:latin typeface="Carlito"/>
                        <a:cs typeface="Carlito"/>
                      </a:endParaRPr>
                    </a:p>
                  </a:txBody>
                  <a:tcPr marL="0" marR="0" marT="2603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CEEE9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2500" spc="-10" dirty="0">
                          <a:latin typeface="Carlito"/>
                          <a:cs typeface="Carlito"/>
                        </a:rPr>
                        <a:t>ss</a:t>
                      </a:r>
                      <a:endParaRPr sz="2500">
                        <a:latin typeface="Carlito"/>
                        <a:cs typeface="Carlito"/>
                      </a:endParaRPr>
                    </a:p>
                  </a:txBody>
                  <a:tcPr marL="0" marR="0" marT="2603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CEEE9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2500" spc="-10" dirty="0">
                          <a:latin typeface="Carlito"/>
                          <a:cs typeface="Carlito"/>
                        </a:rPr>
                        <a:t>ss</a:t>
                      </a:r>
                      <a:endParaRPr sz="2500">
                        <a:latin typeface="Carlito"/>
                        <a:cs typeface="Carlito"/>
                      </a:endParaRPr>
                    </a:p>
                  </a:txBody>
                  <a:tcPr marL="0" marR="0" marT="2603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CEEE9"/>
                    </a:solidFill>
                  </a:tcPr>
                </a:tc>
              </a:tr>
              <a:tr h="853439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2500" spc="-10" dirty="0">
                          <a:latin typeface="Carlito"/>
                          <a:cs typeface="Carlito"/>
                        </a:rPr>
                        <a:t>Coat</a:t>
                      </a:r>
                      <a:endParaRPr sz="2500">
                        <a:latin typeface="Carlito"/>
                        <a:cs typeface="Carlito"/>
                      </a:endParaRPr>
                    </a:p>
                  </a:txBody>
                  <a:tcPr marL="0" marR="0" marT="2603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BDDCF"/>
                    </a:solidFill>
                  </a:tcPr>
                </a:tc>
                <a:tc>
                  <a:txBody>
                    <a:bodyPr/>
                    <a:lstStyle/>
                    <a:p>
                      <a:pPr marL="91440" marR="969644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2500" spc="-10" dirty="0">
                          <a:latin typeface="Carlito"/>
                          <a:cs typeface="Carlito"/>
                        </a:rPr>
                        <a:t>Capsid</a:t>
                      </a:r>
                      <a:r>
                        <a:rPr sz="2500" spc="-60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2500" spc="-5" dirty="0">
                          <a:latin typeface="Carlito"/>
                          <a:cs typeface="Carlito"/>
                        </a:rPr>
                        <a:t>and  </a:t>
                      </a:r>
                      <a:r>
                        <a:rPr sz="2500" spc="-15" dirty="0">
                          <a:latin typeface="Carlito"/>
                          <a:cs typeface="Carlito"/>
                        </a:rPr>
                        <a:t>Envelope</a:t>
                      </a:r>
                      <a:endParaRPr sz="2500">
                        <a:latin typeface="Carlito"/>
                        <a:cs typeface="Carlito"/>
                      </a:endParaRPr>
                    </a:p>
                  </a:txBody>
                  <a:tcPr marL="0" marR="0" marT="2603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BDDCF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2500" spc="-20" dirty="0">
                          <a:latin typeface="Carlito"/>
                          <a:cs typeface="Carlito"/>
                        </a:rPr>
                        <a:t>For </a:t>
                      </a:r>
                      <a:r>
                        <a:rPr sz="2500" spc="-15" dirty="0">
                          <a:latin typeface="Carlito"/>
                          <a:cs typeface="Carlito"/>
                        </a:rPr>
                        <a:t>HDV</a:t>
                      </a:r>
                      <a:r>
                        <a:rPr sz="2500" spc="-30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2500" spc="-10" dirty="0">
                          <a:latin typeface="Carlito"/>
                          <a:cs typeface="Carlito"/>
                        </a:rPr>
                        <a:t>only</a:t>
                      </a:r>
                      <a:endParaRPr sz="2500">
                        <a:latin typeface="Carlito"/>
                        <a:cs typeface="Carlito"/>
                      </a:endParaRPr>
                    </a:p>
                  </a:txBody>
                  <a:tcPr marL="0" marR="0" marT="2603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BDDCF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2500" spc="-5" dirty="0">
                          <a:latin typeface="Carlito"/>
                          <a:cs typeface="Carlito"/>
                        </a:rPr>
                        <a:t>None</a:t>
                      </a:r>
                      <a:endParaRPr sz="2500">
                        <a:latin typeface="Carlito"/>
                        <a:cs typeface="Carlito"/>
                      </a:endParaRPr>
                    </a:p>
                  </a:txBody>
                  <a:tcPr marL="0" marR="0" marT="2603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BDDCF"/>
                    </a:solidFill>
                  </a:tcPr>
                </a:tc>
              </a:tr>
              <a:tr h="853439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2500" spc="-45" dirty="0">
                          <a:latin typeface="Carlito"/>
                          <a:cs typeface="Carlito"/>
                        </a:rPr>
                        <a:t>Target</a:t>
                      </a:r>
                      <a:endParaRPr sz="2500">
                        <a:latin typeface="Carlito"/>
                        <a:cs typeface="Carlito"/>
                      </a:endParaRPr>
                    </a:p>
                  </a:txBody>
                  <a:tcPr marL="0" marR="0" marT="2603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CEEE9"/>
                    </a:solidFill>
                  </a:tcPr>
                </a:tc>
                <a:tc>
                  <a:txBody>
                    <a:bodyPr/>
                    <a:lstStyle/>
                    <a:p>
                      <a:pPr marL="91440" marR="304800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2500" spc="-5" dirty="0">
                          <a:latin typeface="Carlito"/>
                          <a:cs typeface="Carlito"/>
                        </a:rPr>
                        <a:t>Animal, </a:t>
                      </a:r>
                      <a:r>
                        <a:rPr sz="2500" spc="-10" dirty="0">
                          <a:latin typeface="Carlito"/>
                          <a:cs typeface="Carlito"/>
                        </a:rPr>
                        <a:t>plant,  </a:t>
                      </a:r>
                      <a:r>
                        <a:rPr sz="2500" spc="-5" dirty="0">
                          <a:latin typeface="Carlito"/>
                          <a:cs typeface="Carlito"/>
                        </a:rPr>
                        <a:t>bacteria,</a:t>
                      </a:r>
                      <a:r>
                        <a:rPr sz="2500" spc="-70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2500" spc="-10" dirty="0">
                          <a:latin typeface="Carlito"/>
                          <a:cs typeface="Carlito"/>
                        </a:rPr>
                        <a:t>archea</a:t>
                      </a:r>
                      <a:endParaRPr sz="2500">
                        <a:latin typeface="Carlito"/>
                        <a:cs typeface="Carlito"/>
                      </a:endParaRPr>
                    </a:p>
                  </a:txBody>
                  <a:tcPr marL="0" marR="0" marT="2603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CEEE9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2500" spc="-10" dirty="0">
                          <a:latin typeface="Carlito"/>
                          <a:cs typeface="Carlito"/>
                        </a:rPr>
                        <a:t>Plants</a:t>
                      </a:r>
                      <a:endParaRPr sz="2500">
                        <a:latin typeface="Carlito"/>
                        <a:cs typeface="Carlito"/>
                      </a:endParaRPr>
                    </a:p>
                  </a:txBody>
                  <a:tcPr marL="0" marR="0" marT="2603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CEEE9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2500" spc="-5" dirty="0">
                          <a:latin typeface="Carlito"/>
                          <a:cs typeface="Carlito"/>
                        </a:rPr>
                        <a:t>Animals</a:t>
                      </a:r>
                      <a:endParaRPr sz="2500">
                        <a:latin typeface="Carlito"/>
                        <a:cs typeface="Carlito"/>
                      </a:endParaRPr>
                    </a:p>
                  </a:txBody>
                  <a:tcPr marL="0" marR="0" marT="2603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CEEE9"/>
                    </a:solidFill>
                  </a:tcPr>
                </a:tc>
              </a:tr>
              <a:tr h="853440">
                <a:tc>
                  <a:txBody>
                    <a:bodyPr/>
                    <a:lstStyle/>
                    <a:p>
                      <a:pPr marL="90805" marR="742950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2500" spc="-10" dirty="0">
                          <a:latin typeface="Carlito"/>
                          <a:cs typeface="Carlito"/>
                        </a:rPr>
                        <a:t>Host </a:t>
                      </a:r>
                      <a:r>
                        <a:rPr sz="2500" spc="-5" dirty="0">
                          <a:latin typeface="Carlito"/>
                          <a:cs typeface="Carlito"/>
                        </a:rPr>
                        <a:t>Cell</a:t>
                      </a:r>
                      <a:r>
                        <a:rPr sz="2500" spc="-95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2500" spc="-5" dirty="0">
                          <a:latin typeface="Carlito"/>
                          <a:cs typeface="Carlito"/>
                        </a:rPr>
                        <a:t>/  </a:t>
                      </a:r>
                      <a:r>
                        <a:rPr sz="2500" spc="-20" dirty="0">
                          <a:latin typeface="Carlito"/>
                          <a:cs typeface="Carlito"/>
                        </a:rPr>
                        <a:t>Organ</a:t>
                      </a:r>
                      <a:endParaRPr sz="2500">
                        <a:latin typeface="Carlito"/>
                        <a:cs typeface="Carlito"/>
                      </a:endParaRPr>
                    </a:p>
                  </a:txBody>
                  <a:tcPr marL="0" marR="0" marT="2603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BDDCF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2500" spc="-5" dirty="0">
                          <a:latin typeface="Carlito"/>
                          <a:cs typeface="Carlito"/>
                        </a:rPr>
                        <a:t>All type of</a:t>
                      </a:r>
                      <a:r>
                        <a:rPr sz="2500" spc="-10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2500" spc="-5" dirty="0">
                          <a:latin typeface="Carlito"/>
                          <a:cs typeface="Carlito"/>
                        </a:rPr>
                        <a:t>cells</a:t>
                      </a:r>
                      <a:endParaRPr sz="2500">
                        <a:latin typeface="Carlito"/>
                        <a:cs typeface="Carlito"/>
                      </a:endParaRPr>
                    </a:p>
                  </a:txBody>
                  <a:tcPr marL="0" marR="0" marT="2603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BDDCF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2500" spc="-10" dirty="0">
                          <a:latin typeface="Carlito"/>
                          <a:cs typeface="Carlito"/>
                        </a:rPr>
                        <a:t>Plant</a:t>
                      </a:r>
                      <a:r>
                        <a:rPr sz="2500" spc="-15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2500" spc="-5" dirty="0">
                          <a:latin typeface="Carlito"/>
                          <a:cs typeface="Carlito"/>
                        </a:rPr>
                        <a:t>cells</a:t>
                      </a:r>
                      <a:endParaRPr sz="2500">
                        <a:latin typeface="Carlito"/>
                        <a:cs typeface="Carlito"/>
                      </a:endParaRPr>
                    </a:p>
                  </a:txBody>
                  <a:tcPr marL="0" marR="0" marT="2603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BDDCF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2500" spc="-5" dirty="0">
                          <a:latin typeface="Carlito"/>
                          <a:cs typeface="Carlito"/>
                        </a:rPr>
                        <a:t>Nervous</a:t>
                      </a:r>
                      <a:r>
                        <a:rPr sz="2500" spc="-30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2500" spc="-25" dirty="0">
                          <a:latin typeface="Carlito"/>
                          <a:cs typeface="Carlito"/>
                        </a:rPr>
                        <a:t>sysem</a:t>
                      </a:r>
                      <a:endParaRPr sz="2500">
                        <a:latin typeface="Carlito"/>
                        <a:cs typeface="Carlito"/>
                      </a:endParaRPr>
                    </a:p>
                  </a:txBody>
                  <a:tcPr marL="0" marR="0" marT="2603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BDDC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630929" y="497840"/>
            <a:ext cx="188023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Viriods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97840" y="1544319"/>
            <a:ext cx="8046720" cy="3632200"/>
          </a:xfrm>
          <a:prstGeom prst="rect">
            <a:avLst/>
          </a:prstGeom>
        </p:spPr>
        <p:txBody>
          <a:bodyPr vert="horz" wrap="square" lIns="0" tIns="101600" rIns="0" bIns="0" rtlCol="0">
            <a:spAutoFit/>
          </a:bodyPr>
          <a:lstStyle/>
          <a:p>
            <a:pPr marL="393700" indent="-342900">
              <a:lnSpc>
                <a:spcPct val="100000"/>
              </a:lnSpc>
              <a:spcBef>
                <a:spcPts val="800"/>
              </a:spcBef>
              <a:buSzPct val="69642"/>
              <a:buFont typeface="UnDotum"/>
              <a:buChar char=""/>
              <a:tabLst>
                <a:tab pos="393065" algn="l"/>
                <a:tab pos="393700" algn="l"/>
              </a:tabLst>
            </a:pPr>
            <a:r>
              <a:rPr sz="2800" spc="-10" dirty="0">
                <a:solidFill>
                  <a:srgbClr val="FFCC00"/>
                </a:solidFill>
                <a:latin typeface="Comic Sans MS"/>
                <a:cs typeface="Comic Sans MS"/>
              </a:rPr>
              <a:t>ssRNA</a:t>
            </a:r>
            <a:endParaRPr sz="2800">
              <a:latin typeface="Comic Sans MS"/>
              <a:cs typeface="Comic Sans MS"/>
            </a:endParaRPr>
          </a:p>
          <a:p>
            <a:pPr marL="393700" indent="-342900">
              <a:lnSpc>
                <a:spcPct val="100000"/>
              </a:lnSpc>
              <a:spcBef>
                <a:spcPts val="700"/>
              </a:spcBef>
              <a:buSzPct val="69642"/>
              <a:buFont typeface="UnDotum"/>
              <a:buChar char=""/>
              <a:tabLst>
                <a:tab pos="393065" algn="l"/>
                <a:tab pos="393700" algn="l"/>
              </a:tabLst>
            </a:pPr>
            <a:r>
              <a:rPr sz="2800" spc="-5" dirty="0">
                <a:solidFill>
                  <a:srgbClr val="FFCC00"/>
                </a:solidFill>
                <a:latin typeface="Comic Sans MS"/>
                <a:cs typeface="Comic Sans MS"/>
              </a:rPr>
              <a:t>Size </a:t>
            </a:r>
            <a:r>
              <a:rPr sz="2800" dirty="0">
                <a:solidFill>
                  <a:srgbClr val="FFCC00"/>
                </a:solidFill>
                <a:latin typeface="Comic Sans MS"/>
                <a:cs typeface="Comic Sans MS"/>
              </a:rPr>
              <a:t>from </a:t>
            </a:r>
            <a:r>
              <a:rPr sz="2800" spc="-5" dirty="0">
                <a:solidFill>
                  <a:srgbClr val="FFCC00"/>
                </a:solidFill>
                <a:latin typeface="Comic Sans MS"/>
                <a:cs typeface="Comic Sans MS"/>
              </a:rPr>
              <a:t>246 to </a:t>
            </a:r>
            <a:r>
              <a:rPr sz="2800" spc="-10" dirty="0">
                <a:solidFill>
                  <a:srgbClr val="FFCC00"/>
                </a:solidFill>
                <a:latin typeface="Comic Sans MS"/>
                <a:cs typeface="Comic Sans MS"/>
              </a:rPr>
              <a:t>399</a:t>
            </a:r>
            <a:r>
              <a:rPr sz="2800" spc="-15" dirty="0">
                <a:solidFill>
                  <a:srgbClr val="FFCC00"/>
                </a:solidFill>
                <a:latin typeface="Comic Sans MS"/>
                <a:cs typeface="Comic Sans MS"/>
              </a:rPr>
              <a:t> </a:t>
            </a:r>
            <a:r>
              <a:rPr sz="2800" spc="-5" dirty="0">
                <a:solidFill>
                  <a:srgbClr val="FFCC00"/>
                </a:solidFill>
                <a:latin typeface="Comic Sans MS"/>
                <a:cs typeface="Comic Sans MS"/>
              </a:rPr>
              <a:t>nm</a:t>
            </a:r>
            <a:endParaRPr sz="2800">
              <a:latin typeface="Comic Sans MS"/>
              <a:cs typeface="Comic Sans MS"/>
            </a:endParaRPr>
          </a:p>
          <a:p>
            <a:pPr marL="393700" indent="-342900">
              <a:lnSpc>
                <a:spcPct val="100000"/>
              </a:lnSpc>
              <a:spcBef>
                <a:spcPts val="690"/>
              </a:spcBef>
              <a:buSzPct val="69642"/>
              <a:buFont typeface="UnDotum"/>
              <a:buChar char=""/>
              <a:tabLst>
                <a:tab pos="393065" algn="l"/>
                <a:tab pos="393700" algn="l"/>
              </a:tabLst>
            </a:pPr>
            <a:r>
              <a:rPr sz="2800" dirty="0">
                <a:solidFill>
                  <a:srgbClr val="FFCC00"/>
                </a:solidFill>
                <a:latin typeface="Comic Sans MS"/>
                <a:cs typeface="Comic Sans MS"/>
              </a:rPr>
              <a:t>Show </a:t>
            </a:r>
            <a:r>
              <a:rPr sz="2800" spc="-5" dirty="0">
                <a:solidFill>
                  <a:srgbClr val="FFCC00"/>
                </a:solidFill>
                <a:latin typeface="Comic Sans MS"/>
                <a:cs typeface="Comic Sans MS"/>
              </a:rPr>
              <a:t>considerable </a:t>
            </a:r>
            <a:r>
              <a:rPr sz="2800" spc="-10" dirty="0">
                <a:solidFill>
                  <a:srgbClr val="FFCC00"/>
                </a:solidFill>
                <a:latin typeface="Comic Sans MS"/>
                <a:cs typeface="Comic Sans MS"/>
              </a:rPr>
              <a:t>sequence </a:t>
            </a:r>
            <a:r>
              <a:rPr sz="2800" spc="-5" dirty="0">
                <a:solidFill>
                  <a:srgbClr val="FFCC00"/>
                </a:solidFill>
                <a:latin typeface="Comic Sans MS"/>
                <a:cs typeface="Comic Sans MS"/>
              </a:rPr>
              <a:t>homology</a:t>
            </a:r>
            <a:endParaRPr sz="2800">
              <a:latin typeface="Comic Sans MS"/>
              <a:cs typeface="Comic Sans MS"/>
            </a:endParaRPr>
          </a:p>
          <a:p>
            <a:pPr marL="393700" indent="-342900">
              <a:lnSpc>
                <a:spcPct val="100000"/>
              </a:lnSpc>
              <a:spcBef>
                <a:spcPts val="700"/>
              </a:spcBef>
              <a:buSzPct val="69642"/>
              <a:buFont typeface="UnDotum"/>
              <a:buChar char=""/>
              <a:tabLst>
                <a:tab pos="393065" algn="l"/>
                <a:tab pos="393700" algn="l"/>
              </a:tabLst>
            </a:pPr>
            <a:r>
              <a:rPr sz="2800" spc="-10" dirty="0">
                <a:solidFill>
                  <a:schemeClr val="bg1"/>
                </a:solidFill>
                <a:latin typeface="Comic Sans MS"/>
                <a:cs typeface="Comic Sans MS"/>
              </a:rPr>
              <a:t>Cause </a:t>
            </a:r>
            <a:r>
              <a:rPr sz="2800" dirty="0">
                <a:solidFill>
                  <a:schemeClr val="bg1"/>
                </a:solidFill>
                <a:latin typeface="Comic Sans MS"/>
                <a:cs typeface="Comic Sans MS"/>
              </a:rPr>
              <a:t>a </a:t>
            </a:r>
            <a:r>
              <a:rPr sz="2800" spc="-5" dirty="0">
                <a:solidFill>
                  <a:schemeClr val="bg1"/>
                </a:solidFill>
                <a:latin typeface="Comic Sans MS"/>
                <a:cs typeface="Comic Sans MS"/>
              </a:rPr>
              <a:t>no </a:t>
            </a:r>
            <a:r>
              <a:rPr sz="2800" dirty="0">
                <a:solidFill>
                  <a:schemeClr val="bg1"/>
                </a:solidFill>
                <a:latin typeface="Comic Sans MS"/>
                <a:cs typeface="Comic Sans MS"/>
              </a:rPr>
              <a:t>of </a:t>
            </a:r>
            <a:r>
              <a:rPr sz="2800" spc="-5" dirty="0">
                <a:solidFill>
                  <a:schemeClr val="bg1"/>
                </a:solidFill>
                <a:latin typeface="Comic Sans MS"/>
                <a:cs typeface="Comic Sans MS"/>
              </a:rPr>
              <a:t>plant</a:t>
            </a:r>
            <a:r>
              <a:rPr sz="2800" spc="-15" dirty="0">
                <a:solidFill>
                  <a:schemeClr val="bg1"/>
                </a:solidFill>
                <a:latin typeface="Comic Sans MS"/>
                <a:cs typeface="Comic Sans MS"/>
              </a:rPr>
              <a:t> </a:t>
            </a:r>
            <a:r>
              <a:rPr sz="2800" spc="-10" dirty="0">
                <a:solidFill>
                  <a:schemeClr val="bg1"/>
                </a:solidFill>
                <a:latin typeface="Comic Sans MS"/>
                <a:cs typeface="Comic Sans MS"/>
              </a:rPr>
              <a:t>diseases</a:t>
            </a:r>
            <a:r>
              <a:rPr sz="2800" spc="-10" dirty="0">
                <a:solidFill>
                  <a:srgbClr val="FFCC00"/>
                </a:solidFill>
                <a:latin typeface="Comic Sans MS"/>
                <a:cs typeface="Comic Sans MS"/>
              </a:rPr>
              <a:t>:</a:t>
            </a:r>
            <a:endParaRPr sz="2800">
              <a:latin typeface="Comic Sans MS"/>
              <a:cs typeface="Comic Sans MS"/>
            </a:endParaRPr>
          </a:p>
          <a:p>
            <a:pPr marL="393700" indent="-342900">
              <a:lnSpc>
                <a:spcPct val="100000"/>
              </a:lnSpc>
              <a:spcBef>
                <a:spcPts val="700"/>
              </a:spcBef>
              <a:buSzPct val="69642"/>
              <a:buFont typeface="UnDotum"/>
              <a:buChar char=""/>
              <a:tabLst>
                <a:tab pos="393065" algn="l"/>
                <a:tab pos="393700" algn="l"/>
              </a:tabLst>
            </a:pPr>
            <a:r>
              <a:rPr sz="2800" spc="-5" dirty="0">
                <a:solidFill>
                  <a:srgbClr val="FFCC00"/>
                </a:solidFill>
                <a:latin typeface="Comic Sans MS"/>
                <a:cs typeface="Comic Sans MS"/>
              </a:rPr>
              <a:t>Coconut cadang cadang viroid-246</a:t>
            </a:r>
            <a:r>
              <a:rPr sz="2800" spc="-45" dirty="0">
                <a:solidFill>
                  <a:srgbClr val="FFCC00"/>
                </a:solidFill>
                <a:latin typeface="Comic Sans MS"/>
                <a:cs typeface="Comic Sans MS"/>
              </a:rPr>
              <a:t> </a:t>
            </a:r>
            <a:r>
              <a:rPr sz="2800" spc="-5" dirty="0">
                <a:solidFill>
                  <a:srgbClr val="FFCC00"/>
                </a:solidFill>
                <a:latin typeface="Comic Sans MS"/>
                <a:cs typeface="Comic Sans MS"/>
              </a:rPr>
              <a:t>nucleotides</a:t>
            </a:r>
            <a:endParaRPr sz="2800">
              <a:latin typeface="Comic Sans MS"/>
              <a:cs typeface="Comic Sans MS"/>
            </a:endParaRPr>
          </a:p>
          <a:p>
            <a:pPr marL="393700" indent="-342900">
              <a:lnSpc>
                <a:spcPct val="100000"/>
              </a:lnSpc>
              <a:spcBef>
                <a:spcPts val="690"/>
              </a:spcBef>
              <a:buSzPct val="69642"/>
              <a:buFont typeface="UnDotum"/>
              <a:buChar char=""/>
              <a:tabLst>
                <a:tab pos="393065" algn="l"/>
                <a:tab pos="393700" algn="l"/>
              </a:tabLst>
            </a:pPr>
            <a:r>
              <a:rPr sz="2800" spc="-5" dirty="0">
                <a:solidFill>
                  <a:srgbClr val="FFCC00"/>
                </a:solidFill>
                <a:latin typeface="Comic Sans MS"/>
                <a:cs typeface="Comic Sans MS"/>
              </a:rPr>
              <a:t>Citrus exocortis viroid- </a:t>
            </a:r>
            <a:r>
              <a:rPr sz="2800" spc="-10" dirty="0">
                <a:solidFill>
                  <a:srgbClr val="FFCC00"/>
                </a:solidFill>
                <a:latin typeface="Comic Sans MS"/>
                <a:cs typeface="Comic Sans MS"/>
              </a:rPr>
              <a:t>375 </a:t>
            </a:r>
            <a:r>
              <a:rPr sz="2800" spc="-5" dirty="0">
                <a:solidFill>
                  <a:srgbClr val="FFCC00"/>
                </a:solidFill>
                <a:latin typeface="Comic Sans MS"/>
                <a:cs typeface="Comic Sans MS"/>
              </a:rPr>
              <a:t>nucleotides</a:t>
            </a:r>
            <a:endParaRPr sz="2800">
              <a:latin typeface="Comic Sans MS"/>
              <a:cs typeface="Comic Sans MS"/>
            </a:endParaRPr>
          </a:p>
          <a:p>
            <a:pPr marL="393700" indent="-342900">
              <a:lnSpc>
                <a:spcPct val="100000"/>
              </a:lnSpc>
              <a:spcBef>
                <a:spcPts val="700"/>
              </a:spcBef>
              <a:buSzPct val="69642"/>
              <a:buFont typeface="UnDotum"/>
              <a:buChar char=""/>
              <a:tabLst>
                <a:tab pos="393065" algn="l"/>
                <a:tab pos="393700" algn="l"/>
              </a:tabLst>
            </a:pPr>
            <a:r>
              <a:rPr sz="2800" spc="-5" dirty="0">
                <a:solidFill>
                  <a:srgbClr val="FFCC00"/>
                </a:solidFill>
                <a:latin typeface="Comic Sans MS"/>
                <a:cs typeface="Comic Sans MS"/>
              </a:rPr>
              <a:t>Potato spindle tuber viroid -359 nucleotides</a:t>
            </a:r>
            <a:endParaRPr sz="2800">
              <a:latin typeface="Comic Sans MS"/>
              <a:cs typeface="Comic Sans M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1480312"/>
            <a:ext cx="188595" cy="1240790"/>
          </a:xfrm>
          <a:prstGeom prst="rect">
            <a:avLst/>
          </a:prstGeom>
        </p:spPr>
        <p:txBody>
          <a:bodyPr vert="horz" wrap="square" lIns="0" tIns="1651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0"/>
              </a:spcBef>
            </a:pPr>
            <a:r>
              <a:rPr sz="1650" spc="-370" dirty="0">
                <a:solidFill>
                  <a:srgbClr val="FFCC00"/>
                </a:solidFill>
                <a:latin typeface="UnDotum"/>
                <a:cs typeface="UnDotum"/>
              </a:rPr>
              <a:t></a:t>
            </a:r>
            <a:endParaRPr sz="1650">
              <a:latin typeface="UnDotum"/>
              <a:cs typeface="UnDotum"/>
            </a:endParaRPr>
          </a:p>
          <a:p>
            <a:pPr marL="12700">
              <a:lnSpc>
                <a:spcPct val="100000"/>
              </a:lnSpc>
              <a:spcBef>
                <a:spcPts val="1210"/>
              </a:spcBef>
            </a:pPr>
            <a:r>
              <a:rPr sz="1650" spc="-370" dirty="0">
                <a:solidFill>
                  <a:srgbClr val="FFCC00"/>
                </a:solidFill>
                <a:latin typeface="UnDotum"/>
                <a:cs typeface="UnDotum"/>
              </a:rPr>
              <a:t></a:t>
            </a:r>
            <a:endParaRPr sz="1650">
              <a:latin typeface="UnDotum"/>
              <a:cs typeface="UnDotum"/>
            </a:endParaRPr>
          </a:p>
          <a:p>
            <a:pPr marL="12700">
              <a:lnSpc>
                <a:spcPct val="100000"/>
              </a:lnSpc>
              <a:spcBef>
                <a:spcPts val="1210"/>
              </a:spcBef>
            </a:pPr>
            <a:r>
              <a:rPr sz="1650" spc="-370" dirty="0">
                <a:solidFill>
                  <a:srgbClr val="FFCC00"/>
                </a:solidFill>
                <a:latin typeface="UnDotum"/>
                <a:cs typeface="UnDotum"/>
              </a:rPr>
              <a:t></a:t>
            </a:r>
            <a:endParaRPr sz="1650">
              <a:latin typeface="UnDotum"/>
              <a:cs typeface="UnDotum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878839" y="1557020"/>
            <a:ext cx="6318250" cy="124079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1478280">
              <a:lnSpc>
                <a:spcPct val="110800"/>
              </a:lnSpc>
              <a:spcBef>
                <a:spcPts val="95"/>
              </a:spcBef>
            </a:pPr>
            <a:r>
              <a:rPr sz="2400" b="0" spc="-5" dirty="0">
                <a:latin typeface="Comic Sans MS"/>
                <a:cs typeface="Comic Sans MS"/>
              </a:rPr>
              <a:t>Extracellular form=naked RNA  RNA </a:t>
            </a:r>
            <a:r>
              <a:rPr sz="2400" b="0" dirty="0">
                <a:latin typeface="Comic Sans MS"/>
                <a:cs typeface="Comic Sans MS"/>
              </a:rPr>
              <a:t>has no </a:t>
            </a:r>
            <a:r>
              <a:rPr sz="2400" b="0" spc="-5" dirty="0">
                <a:latin typeface="Comic Sans MS"/>
                <a:cs typeface="Comic Sans MS"/>
              </a:rPr>
              <a:t>protein encoding</a:t>
            </a:r>
            <a:r>
              <a:rPr sz="2400" b="0" spc="-60" dirty="0">
                <a:latin typeface="Comic Sans MS"/>
                <a:cs typeface="Comic Sans MS"/>
              </a:rPr>
              <a:t> </a:t>
            </a:r>
            <a:r>
              <a:rPr sz="2400" b="0" spc="-5" dirty="0">
                <a:latin typeface="Comic Sans MS"/>
                <a:cs typeface="Comic Sans MS"/>
              </a:rPr>
              <a:t>gene</a:t>
            </a:r>
            <a:endParaRPr sz="2400">
              <a:latin typeface="Comic Sans MS"/>
              <a:cs typeface="Comic Sans MS"/>
            </a:endParaRPr>
          </a:p>
          <a:p>
            <a:pPr marL="12700">
              <a:lnSpc>
                <a:spcPct val="100000"/>
              </a:lnSpc>
              <a:spcBef>
                <a:spcPts val="310"/>
              </a:spcBef>
            </a:pPr>
            <a:r>
              <a:rPr sz="2400" b="0" spc="-5" dirty="0">
                <a:latin typeface="Comic Sans MS"/>
                <a:cs typeface="Comic Sans MS"/>
              </a:rPr>
              <a:t>Viroid totally dep </a:t>
            </a:r>
            <a:r>
              <a:rPr sz="2400" b="0" spc="-10" dirty="0">
                <a:latin typeface="Comic Sans MS"/>
                <a:cs typeface="Comic Sans MS"/>
              </a:rPr>
              <a:t>on </a:t>
            </a:r>
            <a:r>
              <a:rPr sz="2400" b="0" spc="-5" dirty="0">
                <a:latin typeface="Comic Sans MS"/>
                <a:cs typeface="Comic Sans MS"/>
              </a:rPr>
              <a:t>host for its</a:t>
            </a:r>
            <a:r>
              <a:rPr sz="2400" b="0" spc="-10" dirty="0">
                <a:latin typeface="Comic Sans MS"/>
                <a:cs typeface="Comic Sans MS"/>
              </a:rPr>
              <a:t> </a:t>
            </a:r>
            <a:r>
              <a:rPr sz="2400" b="0" spc="-5" dirty="0">
                <a:latin typeface="Comic Sans MS"/>
                <a:cs typeface="Comic Sans MS"/>
              </a:rPr>
              <a:t>replication.</a:t>
            </a:r>
            <a:endParaRPr sz="2400">
              <a:latin typeface="Comic Sans MS"/>
              <a:cs typeface="Comic Sans M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5940" y="2844799"/>
            <a:ext cx="188595" cy="2819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650" spc="-370" dirty="0">
                <a:solidFill>
                  <a:srgbClr val="FFCC00"/>
                </a:solidFill>
                <a:latin typeface="UnDotum"/>
                <a:cs typeface="UnDotum"/>
              </a:rPr>
              <a:t></a:t>
            </a:r>
            <a:endParaRPr sz="1650">
              <a:latin typeface="UnDotum"/>
              <a:cs typeface="UnDotum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5940" y="3578860"/>
            <a:ext cx="188595" cy="2819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650" spc="-370" dirty="0">
                <a:solidFill>
                  <a:srgbClr val="FFCC00"/>
                </a:solidFill>
                <a:latin typeface="UnDotum"/>
                <a:cs typeface="UnDotum"/>
              </a:rPr>
              <a:t></a:t>
            </a:r>
            <a:endParaRPr sz="1650">
              <a:latin typeface="UnDotum"/>
              <a:cs typeface="UnDotum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35940" y="4163821"/>
            <a:ext cx="188595" cy="1240790"/>
          </a:xfrm>
          <a:prstGeom prst="rect">
            <a:avLst/>
          </a:prstGeom>
        </p:spPr>
        <p:txBody>
          <a:bodyPr vert="horz" wrap="square" lIns="0" tIns="1657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5"/>
              </a:spcBef>
            </a:pPr>
            <a:r>
              <a:rPr sz="1650" spc="-370" dirty="0">
                <a:solidFill>
                  <a:srgbClr val="FFCC00"/>
                </a:solidFill>
                <a:latin typeface="UnDotum"/>
                <a:cs typeface="UnDotum"/>
              </a:rPr>
              <a:t></a:t>
            </a:r>
            <a:endParaRPr sz="1650">
              <a:latin typeface="UnDotum"/>
              <a:cs typeface="UnDotum"/>
            </a:endParaRPr>
          </a:p>
          <a:p>
            <a:pPr marL="12700">
              <a:lnSpc>
                <a:spcPct val="100000"/>
              </a:lnSpc>
              <a:spcBef>
                <a:spcPts val="1210"/>
              </a:spcBef>
            </a:pPr>
            <a:r>
              <a:rPr sz="1650" spc="-370" dirty="0">
                <a:solidFill>
                  <a:srgbClr val="FFCC00"/>
                </a:solidFill>
                <a:latin typeface="UnDotum"/>
                <a:cs typeface="UnDotum"/>
              </a:rPr>
              <a:t></a:t>
            </a:r>
            <a:endParaRPr sz="1650">
              <a:latin typeface="UnDotum"/>
              <a:cs typeface="UnDotum"/>
            </a:endParaRPr>
          </a:p>
          <a:p>
            <a:pPr marL="12700">
              <a:lnSpc>
                <a:spcPct val="100000"/>
              </a:lnSpc>
              <a:spcBef>
                <a:spcPts val="1210"/>
              </a:spcBef>
            </a:pPr>
            <a:r>
              <a:rPr sz="1650" spc="-370" dirty="0">
                <a:solidFill>
                  <a:srgbClr val="FFCC00"/>
                </a:solidFill>
                <a:latin typeface="UnDotum"/>
                <a:cs typeface="UnDotum"/>
              </a:rPr>
              <a:t></a:t>
            </a:r>
            <a:endParaRPr sz="1650">
              <a:latin typeface="UnDotum"/>
              <a:cs typeface="UnDotum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78839" y="2811779"/>
            <a:ext cx="7509509" cy="2998470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12700" marR="5080">
              <a:lnSpc>
                <a:spcPts val="2590"/>
              </a:lnSpc>
              <a:spcBef>
                <a:spcPts val="425"/>
              </a:spcBef>
            </a:pPr>
            <a:r>
              <a:rPr sz="2400" spc="-5" dirty="0">
                <a:solidFill>
                  <a:srgbClr val="FFCC00"/>
                </a:solidFill>
                <a:latin typeface="Comic Sans MS"/>
                <a:cs typeface="Comic Sans MS"/>
              </a:rPr>
              <a:t>Tho’ </a:t>
            </a:r>
            <a:r>
              <a:rPr sz="2400" spc="-10" dirty="0">
                <a:solidFill>
                  <a:srgbClr val="FFCC00"/>
                </a:solidFill>
                <a:latin typeface="Comic Sans MS"/>
                <a:cs typeface="Comic Sans MS"/>
              </a:rPr>
              <a:t>ssRNA </a:t>
            </a:r>
            <a:r>
              <a:rPr sz="2400" spc="-5" dirty="0">
                <a:solidFill>
                  <a:srgbClr val="FFCC00"/>
                </a:solidFill>
                <a:latin typeface="Comic Sans MS"/>
                <a:cs typeface="Comic Sans MS"/>
              </a:rPr>
              <a:t>circular,secondary structure=resembling  </a:t>
            </a:r>
            <a:r>
              <a:rPr sz="2400" spc="-10" dirty="0">
                <a:solidFill>
                  <a:srgbClr val="FFCC00"/>
                </a:solidFill>
                <a:latin typeface="Comic Sans MS"/>
                <a:cs typeface="Comic Sans MS"/>
              </a:rPr>
              <a:t>ds </a:t>
            </a:r>
            <a:r>
              <a:rPr sz="2400" spc="-5" dirty="0">
                <a:solidFill>
                  <a:srgbClr val="FFCC00"/>
                </a:solidFill>
                <a:latin typeface="Comic Sans MS"/>
                <a:cs typeface="Comic Sans MS"/>
              </a:rPr>
              <a:t>molecule </a:t>
            </a:r>
            <a:r>
              <a:rPr sz="2400" spc="-10" dirty="0">
                <a:solidFill>
                  <a:srgbClr val="FFCC00"/>
                </a:solidFill>
                <a:latin typeface="Comic Sans MS"/>
                <a:cs typeface="Comic Sans MS"/>
              </a:rPr>
              <a:t>with </a:t>
            </a:r>
            <a:r>
              <a:rPr sz="2400" spc="-5" dirty="0">
                <a:solidFill>
                  <a:srgbClr val="FFCC00"/>
                </a:solidFill>
                <a:latin typeface="Comic Sans MS"/>
                <a:cs typeface="Comic Sans MS"/>
              </a:rPr>
              <a:t>closed</a:t>
            </a:r>
            <a:r>
              <a:rPr sz="2400" spc="25" dirty="0">
                <a:solidFill>
                  <a:srgbClr val="FFCC00"/>
                </a:solidFill>
                <a:latin typeface="Comic Sans MS"/>
                <a:cs typeface="Comic Sans MS"/>
              </a:rPr>
              <a:t> </a:t>
            </a:r>
            <a:r>
              <a:rPr sz="2400" spc="-5" dirty="0">
                <a:solidFill>
                  <a:srgbClr val="FFCC00"/>
                </a:solidFill>
                <a:latin typeface="Comic Sans MS"/>
                <a:cs typeface="Comic Sans MS"/>
              </a:rPr>
              <a:t>ends.</a:t>
            </a:r>
            <a:endParaRPr sz="2400">
              <a:latin typeface="Comic Sans MS"/>
              <a:cs typeface="Comic Sans MS"/>
            </a:endParaRPr>
          </a:p>
          <a:p>
            <a:pPr marL="12700" marR="167640">
              <a:lnSpc>
                <a:spcPts val="2590"/>
              </a:lnSpc>
              <a:spcBef>
                <a:spcPts val="600"/>
              </a:spcBef>
            </a:pPr>
            <a:r>
              <a:rPr sz="2400" spc="-5" dirty="0">
                <a:solidFill>
                  <a:srgbClr val="FFCC00"/>
                </a:solidFill>
                <a:latin typeface="Comic Sans MS"/>
                <a:cs typeface="Comic Sans MS"/>
              </a:rPr>
              <a:t>Enters plant through wound:by insect or mechanical  damage.</a:t>
            </a:r>
            <a:endParaRPr sz="2400">
              <a:latin typeface="Comic Sans MS"/>
              <a:cs typeface="Comic Sans MS"/>
            </a:endParaRPr>
          </a:p>
          <a:p>
            <a:pPr marL="12700" marR="978535">
              <a:lnSpc>
                <a:spcPts val="3190"/>
              </a:lnSpc>
              <a:spcBef>
                <a:spcPts val="120"/>
              </a:spcBef>
            </a:pPr>
            <a:r>
              <a:rPr sz="2400" spc="-5" dirty="0">
                <a:solidFill>
                  <a:srgbClr val="FFCC00"/>
                </a:solidFill>
                <a:latin typeface="Comic Sans MS"/>
                <a:cs typeface="Comic Sans MS"/>
              </a:rPr>
              <a:t>Replicated </a:t>
            </a:r>
            <a:r>
              <a:rPr sz="2400" dirty="0">
                <a:solidFill>
                  <a:srgbClr val="FFCC00"/>
                </a:solidFill>
                <a:latin typeface="Comic Sans MS"/>
                <a:cs typeface="Comic Sans MS"/>
              </a:rPr>
              <a:t>by </a:t>
            </a:r>
            <a:r>
              <a:rPr sz="2400" spc="-5" dirty="0">
                <a:solidFill>
                  <a:srgbClr val="FFCC00"/>
                </a:solidFill>
                <a:latin typeface="Comic Sans MS"/>
                <a:cs typeface="Comic Sans MS"/>
              </a:rPr>
              <a:t>plant RNA polymerases  Symptomless </a:t>
            </a:r>
            <a:r>
              <a:rPr sz="2400" dirty="0">
                <a:solidFill>
                  <a:srgbClr val="FFCC00"/>
                </a:solidFill>
                <a:latin typeface="Comic Sans MS"/>
                <a:cs typeface="Comic Sans MS"/>
              </a:rPr>
              <a:t>or </a:t>
            </a:r>
            <a:r>
              <a:rPr sz="2400" spc="-5" dirty="0">
                <a:solidFill>
                  <a:srgbClr val="FFCC00"/>
                </a:solidFill>
                <a:latin typeface="Comic Sans MS"/>
                <a:cs typeface="Comic Sans MS"/>
              </a:rPr>
              <a:t>mild to lethal</a:t>
            </a:r>
            <a:r>
              <a:rPr sz="2400" spc="-30" dirty="0">
                <a:solidFill>
                  <a:srgbClr val="FFCC00"/>
                </a:solidFill>
                <a:latin typeface="Comic Sans MS"/>
                <a:cs typeface="Comic Sans MS"/>
              </a:rPr>
              <a:t> </a:t>
            </a:r>
            <a:r>
              <a:rPr sz="2400" spc="-5" dirty="0">
                <a:solidFill>
                  <a:srgbClr val="FFCC00"/>
                </a:solidFill>
                <a:latin typeface="Comic Sans MS"/>
                <a:cs typeface="Comic Sans MS"/>
              </a:rPr>
              <a:t>symptoms</a:t>
            </a:r>
            <a:endParaRPr sz="2400">
              <a:latin typeface="Comic Sans MS"/>
              <a:cs typeface="Comic Sans MS"/>
            </a:endParaRPr>
          </a:p>
          <a:p>
            <a:pPr marL="12700" marR="978535">
              <a:lnSpc>
                <a:spcPts val="2590"/>
              </a:lnSpc>
              <a:spcBef>
                <a:spcPts val="480"/>
              </a:spcBef>
            </a:pPr>
            <a:r>
              <a:rPr sz="2400" spc="-5" dirty="0">
                <a:solidFill>
                  <a:srgbClr val="FFCC00"/>
                </a:solidFill>
                <a:latin typeface="Comic Sans MS"/>
                <a:cs typeface="Comic Sans MS"/>
              </a:rPr>
              <a:t>Severe symptoms </a:t>
            </a:r>
            <a:r>
              <a:rPr sz="2400" spc="-10" dirty="0">
                <a:solidFill>
                  <a:srgbClr val="FFCC00"/>
                </a:solidFill>
                <a:latin typeface="Comic Sans MS"/>
                <a:cs typeface="Comic Sans MS"/>
              </a:rPr>
              <a:t>growth </a:t>
            </a:r>
            <a:r>
              <a:rPr sz="2400" spc="-5" dirty="0">
                <a:solidFill>
                  <a:srgbClr val="FFCC00"/>
                </a:solidFill>
                <a:latin typeface="Comic Sans MS"/>
                <a:cs typeface="Comic Sans MS"/>
              </a:rPr>
              <a:t>related.-are type of  regulatory</a:t>
            </a:r>
            <a:r>
              <a:rPr sz="2400" spc="-15" dirty="0">
                <a:solidFill>
                  <a:srgbClr val="FFCC00"/>
                </a:solidFill>
                <a:latin typeface="Comic Sans MS"/>
                <a:cs typeface="Comic Sans MS"/>
              </a:rPr>
              <a:t> </a:t>
            </a:r>
            <a:r>
              <a:rPr sz="2400" spc="-5" dirty="0">
                <a:solidFill>
                  <a:srgbClr val="FFCC00"/>
                </a:solidFill>
                <a:latin typeface="Comic Sans MS"/>
                <a:cs typeface="Comic Sans MS"/>
              </a:rPr>
              <a:t>RNA</a:t>
            </a:r>
            <a:endParaRPr sz="2400">
              <a:latin typeface="Comic Sans MS"/>
              <a:cs typeface="Comic Sans M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65426" y="461899"/>
            <a:ext cx="461200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Mode </a:t>
            </a:r>
            <a:r>
              <a:rPr spc="-5" dirty="0"/>
              <a:t>of</a:t>
            </a:r>
            <a:r>
              <a:rPr spc="-70" dirty="0"/>
              <a:t> </a:t>
            </a:r>
            <a:r>
              <a:rPr spc="-15" dirty="0"/>
              <a:t>Replication</a:t>
            </a:r>
          </a:p>
        </p:txBody>
      </p:sp>
      <p:sp>
        <p:nvSpPr>
          <p:cNvPr id="3" name="object 3"/>
          <p:cNvSpPr/>
          <p:nvPr/>
        </p:nvSpPr>
        <p:spPr>
          <a:xfrm>
            <a:off x="91439" y="1904999"/>
            <a:ext cx="8976359" cy="420624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514601" y="461899"/>
            <a:ext cx="3537838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30" dirty="0"/>
              <a:t>Transmission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74394" y="1607261"/>
            <a:ext cx="7158990" cy="463011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38100" indent="-34290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15" dirty="0">
                <a:solidFill>
                  <a:srgbClr val="FFFFFF"/>
                </a:solidFill>
                <a:latin typeface="Carlito"/>
                <a:cs typeface="Carlito"/>
              </a:rPr>
              <a:t>Viroid infections are </a:t>
            </a:r>
            <a:r>
              <a:rPr sz="3200" spc="-20" dirty="0">
                <a:solidFill>
                  <a:srgbClr val="FFFFFF"/>
                </a:solidFill>
                <a:latin typeface="Carlito"/>
                <a:cs typeface="Carlito"/>
              </a:rPr>
              <a:t>transmitted </a:t>
            </a:r>
            <a:r>
              <a:rPr sz="3200" spc="-10" dirty="0">
                <a:solidFill>
                  <a:srgbClr val="FFFFFF"/>
                </a:solidFill>
                <a:latin typeface="Carlito"/>
                <a:cs typeface="Carlito"/>
              </a:rPr>
              <a:t>by cross  contamination </a:t>
            </a:r>
            <a:r>
              <a:rPr sz="3200" spc="-15" dirty="0">
                <a:solidFill>
                  <a:srgbClr val="FFFFFF"/>
                </a:solidFill>
                <a:latin typeface="Carlito"/>
                <a:cs typeface="Carlito"/>
              </a:rPr>
              <a:t>following </a:t>
            </a:r>
            <a:r>
              <a:rPr sz="3200" spc="-5" dirty="0">
                <a:solidFill>
                  <a:srgbClr val="FFFF00"/>
                </a:solidFill>
                <a:latin typeface="Carlito"/>
                <a:cs typeface="Carlito"/>
              </a:rPr>
              <a:t>mechanical  </a:t>
            </a:r>
            <a:r>
              <a:rPr sz="3200" spc="-10" dirty="0">
                <a:solidFill>
                  <a:srgbClr val="FFFF00"/>
                </a:solidFill>
                <a:latin typeface="Carlito"/>
                <a:cs typeface="Carlito"/>
              </a:rPr>
              <a:t>damage </a:t>
            </a:r>
            <a:r>
              <a:rPr sz="3200" spc="-20" dirty="0">
                <a:solidFill>
                  <a:srgbClr val="FFFF00"/>
                </a:solidFill>
                <a:latin typeface="Carlito"/>
                <a:cs typeface="Carlito"/>
              </a:rPr>
              <a:t>to </a:t>
            </a:r>
            <a:r>
              <a:rPr sz="3200" spc="-10" dirty="0">
                <a:solidFill>
                  <a:srgbClr val="FFFF00"/>
                </a:solidFill>
                <a:latin typeface="Carlito"/>
                <a:cs typeface="Carlito"/>
              </a:rPr>
              <a:t>plants </a:t>
            </a:r>
            <a:r>
              <a:rPr sz="3200" dirty="0">
                <a:solidFill>
                  <a:srgbClr val="FFFF00"/>
                </a:solidFill>
                <a:latin typeface="Carlito"/>
                <a:cs typeface="Carlito"/>
              </a:rPr>
              <a:t>as a </a:t>
            </a:r>
            <a:r>
              <a:rPr sz="3200" spc="-10" dirty="0">
                <a:solidFill>
                  <a:srgbClr val="FFFF00"/>
                </a:solidFill>
                <a:latin typeface="Carlito"/>
                <a:cs typeface="Carlito"/>
              </a:rPr>
              <a:t>result </a:t>
            </a:r>
            <a:r>
              <a:rPr sz="3200" spc="-5" dirty="0">
                <a:solidFill>
                  <a:srgbClr val="FFFF00"/>
                </a:solidFill>
                <a:latin typeface="Carlito"/>
                <a:cs typeface="Carlito"/>
              </a:rPr>
              <a:t>of  </a:t>
            </a:r>
            <a:r>
              <a:rPr sz="3200" spc="-10" dirty="0">
                <a:solidFill>
                  <a:srgbClr val="FFFF00"/>
                </a:solidFill>
                <a:latin typeface="Carlito"/>
                <a:cs typeface="Carlito"/>
              </a:rPr>
              <a:t>horticultural </a:t>
            </a:r>
            <a:r>
              <a:rPr sz="3200" dirty="0">
                <a:solidFill>
                  <a:srgbClr val="FFFF00"/>
                </a:solidFill>
                <a:latin typeface="Carlito"/>
                <a:cs typeface="Carlito"/>
              </a:rPr>
              <a:t>or </a:t>
            </a:r>
            <a:r>
              <a:rPr sz="3200" spc="-10" dirty="0">
                <a:solidFill>
                  <a:srgbClr val="FFFF00"/>
                </a:solidFill>
                <a:latin typeface="Carlito"/>
                <a:cs typeface="Carlito"/>
              </a:rPr>
              <a:t>agricultural</a:t>
            </a:r>
            <a:r>
              <a:rPr sz="3200" spc="40" dirty="0">
                <a:solidFill>
                  <a:srgbClr val="FFFF00"/>
                </a:solidFill>
                <a:latin typeface="Carlito"/>
                <a:cs typeface="Carlito"/>
              </a:rPr>
              <a:t> </a:t>
            </a:r>
            <a:r>
              <a:rPr sz="3200" spc="-10" dirty="0">
                <a:solidFill>
                  <a:srgbClr val="FFFF00"/>
                </a:solidFill>
                <a:latin typeface="Carlito"/>
                <a:cs typeface="Carlito"/>
              </a:rPr>
              <a:t>practices</a:t>
            </a:r>
            <a:r>
              <a:rPr sz="3200" spc="-10" dirty="0">
                <a:solidFill>
                  <a:srgbClr val="FFFFFF"/>
                </a:solidFill>
                <a:latin typeface="Carlito"/>
                <a:cs typeface="Carlito"/>
              </a:rPr>
              <a:t>.</a:t>
            </a:r>
            <a:endParaRPr sz="32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Clr>
                <a:srgbClr val="FFFFFF"/>
              </a:buClr>
              <a:buFont typeface="Arial"/>
              <a:buChar char="•"/>
            </a:pPr>
            <a:endParaRPr sz="4400">
              <a:latin typeface="Carlito"/>
              <a:cs typeface="Carlito"/>
            </a:endParaRPr>
          </a:p>
          <a:p>
            <a:pPr marL="355600" marR="508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solidFill>
                  <a:srgbClr val="FFFFFF"/>
                </a:solidFill>
                <a:latin typeface="Carlito"/>
                <a:cs typeface="Carlito"/>
              </a:rPr>
              <a:t>Some </a:t>
            </a:r>
            <a:r>
              <a:rPr sz="3200" spc="-15" dirty="0">
                <a:solidFill>
                  <a:srgbClr val="FFFFFF"/>
                </a:solidFill>
                <a:latin typeface="Carlito"/>
                <a:cs typeface="Carlito"/>
              </a:rPr>
              <a:t>are </a:t>
            </a:r>
            <a:r>
              <a:rPr sz="3200" spc="-20" dirty="0">
                <a:solidFill>
                  <a:srgbClr val="FFFFFF"/>
                </a:solidFill>
                <a:latin typeface="Carlito"/>
                <a:cs typeface="Carlito"/>
              </a:rPr>
              <a:t>transmitted </a:t>
            </a:r>
            <a:r>
              <a:rPr sz="3200" spc="-10" dirty="0">
                <a:solidFill>
                  <a:srgbClr val="FFFFFF"/>
                </a:solidFill>
                <a:latin typeface="Carlito"/>
                <a:cs typeface="Carlito"/>
              </a:rPr>
              <a:t>by </a:t>
            </a:r>
            <a:r>
              <a:rPr sz="3200" spc="-5" dirty="0">
                <a:solidFill>
                  <a:srgbClr val="FFFFFF"/>
                </a:solidFill>
                <a:latin typeface="Carlito"/>
                <a:cs typeface="Carlito"/>
              </a:rPr>
              <a:t>aphids </a:t>
            </a:r>
            <a:r>
              <a:rPr sz="3200" dirty="0">
                <a:solidFill>
                  <a:srgbClr val="FFFFFF"/>
                </a:solidFill>
                <a:latin typeface="Carlito"/>
                <a:cs typeface="Carlito"/>
              </a:rPr>
              <a:t>and </a:t>
            </a:r>
            <a:r>
              <a:rPr sz="3200" spc="-10" dirty="0">
                <a:solidFill>
                  <a:srgbClr val="FFFFFF"/>
                </a:solidFill>
                <a:latin typeface="Carlito"/>
                <a:cs typeface="Carlito"/>
              </a:rPr>
              <a:t>they  can </a:t>
            </a:r>
            <a:r>
              <a:rPr sz="3200" spc="-5" dirty="0">
                <a:solidFill>
                  <a:srgbClr val="FFFFFF"/>
                </a:solidFill>
                <a:latin typeface="Carlito"/>
                <a:cs typeface="Carlito"/>
              </a:rPr>
              <a:t>also be </a:t>
            </a:r>
            <a:r>
              <a:rPr sz="3200" spc="-20" dirty="0">
                <a:solidFill>
                  <a:srgbClr val="FFFFFF"/>
                </a:solidFill>
                <a:latin typeface="Carlito"/>
                <a:cs typeface="Carlito"/>
              </a:rPr>
              <a:t>transferred </a:t>
            </a:r>
            <a:r>
              <a:rPr sz="3200" spc="-15" dirty="0">
                <a:solidFill>
                  <a:srgbClr val="FFFFFF"/>
                </a:solidFill>
                <a:latin typeface="Carlito"/>
                <a:cs typeface="Carlito"/>
              </a:rPr>
              <a:t>from </a:t>
            </a:r>
            <a:r>
              <a:rPr sz="3200" spc="-10" dirty="0">
                <a:solidFill>
                  <a:srgbClr val="FFFFFF"/>
                </a:solidFill>
                <a:latin typeface="Carlito"/>
                <a:cs typeface="Carlito"/>
              </a:rPr>
              <a:t>plant </a:t>
            </a:r>
            <a:r>
              <a:rPr sz="3200" spc="-25" dirty="0">
                <a:solidFill>
                  <a:srgbClr val="FFFFFF"/>
                </a:solidFill>
                <a:latin typeface="Carlito"/>
                <a:cs typeface="Carlito"/>
              </a:rPr>
              <a:t>to  </a:t>
            </a:r>
            <a:r>
              <a:rPr sz="3200" spc="-10" dirty="0">
                <a:solidFill>
                  <a:srgbClr val="FFFFFF"/>
                </a:solidFill>
                <a:latin typeface="Carlito"/>
                <a:cs typeface="Carlito"/>
              </a:rPr>
              <a:t>plant by </a:t>
            </a:r>
            <a:r>
              <a:rPr sz="3200" spc="-5" dirty="0">
                <a:solidFill>
                  <a:srgbClr val="FFFFFF"/>
                </a:solidFill>
                <a:latin typeface="Carlito"/>
                <a:cs typeface="Carlito"/>
              </a:rPr>
              <a:t>leaf</a:t>
            </a:r>
            <a:r>
              <a:rPr sz="3200" spc="2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3200" spc="-15" dirty="0">
                <a:solidFill>
                  <a:srgbClr val="FFFFFF"/>
                </a:solidFill>
                <a:latin typeface="Carlito"/>
                <a:cs typeface="Carlito"/>
              </a:rPr>
              <a:t>contact.</a:t>
            </a:r>
            <a:endParaRPr sz="32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4800" y="461899"/>
            <a:ext cx="8686800" cy="69057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15" dirty="0"/>
              <a:t>DISEASES CAUSED </a:t>
            </a:r>
            <a:r>
              <a:rPr spc="-60" dirty="0"/>
              <a:t>BY</a:t>
            </a:r>
            <a:r>
              <a:rPr spc="30" dirty="0"/>
              <a:t> </a:t>
            </a:r>
            <a:r>
              <a:rPr spc="-5" dirty="0"/>
              <a:t>VIRIODS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3400" y="1295400"/>
            <a:ext cx="7458709" cy="202818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solidFill>
                  <a:srgbClr val="FFFFFF"/>
                </a:solidFill>
                <a:latin typeface="Carlito"/>
                <a:cs typeface="Carlito"/>
              </a:rPr>
              <a:t>Viriods causes </a:t>
            </a:r>
            <a:r>
              <a:rPr sz="3200" spc="-10" dirty="0">
                <a:solidFill>
                  <a:srgbClr val="FFFFFF"/>
                </a:solidFill>
                <a:latin typeface="Carlito"/>
                <a:cs typeface="Carlito"/>
              </a:rPr>
              <a:t>over </a:t>
            </a:r>
            <a:r>
              <a:rPr sz="3200" dirty="0">
                <a:solidFill>
                  <a:srgbClr val="FFFFFF"/>
                </a:solidFill>
                <a:latin typeface="Carlito"/>
                <a:cs typeface="Carlito"/>
              </a:rPr>
              <a:t>20 </a:t>
            </a:r>
            <a:r>
              <a:rPr sz="3200" spc="-25" dirty="0">
                <a:solidFill>
                  <a:srgbClr val="FFFFFF"/>
                </a:solidFill>
                <a:latin typeface="Carlito"/>
                <a:cs typeface="Carlito"/>
              </a:rPr>
              <a:t>different </a:t>
            </a:r>
            <a:r>
              <a:rPr sz="3200" spc="-10" dirty="0">
                <a:solidFill>
                  <a:srgbClr val="FFFFFF"/>
                </a:solidFill>
                <a:latin typeface="Carlito"/>
                <a:cs typeface="Carlito"/>
              </a:rPr>
              <a:t>plant  </a:t>
            </a:r>
            <a:r>
              <a:rPr sz="3200" spc="-5" dirty="0">
                <a:solidFill>
                  <a:srgbClr val="FFFFFF"/>
                </a:solidFill>
                <a:latin typeface="Carlito"/>
                <a:cs typeface="Carlito"/>
              </a:rPr>
              <a:t>diseases of which </a:t>
            </a:r>
            <a:r>
              <a:rPr sz="3200" dirty="0">
                <a:solidFill>
                  <a:srgbClr val="FFFFFF"/>
                </a:solidFill>
                <a:latin typeface="Carlito"/>
                <a:cs typeface="Carlito"/>
              </a:rPr>
              <a:t>the </a:t>
            </a:r>
            <a:r>
              <a:rPr sz="3200" spc="-10" dirty="0">
                <a:solidFill>
                  <a:srgbClr val="FFFFFF"/>
                </a:solidFill>
                <a:latin typeface="Carlito"/>
                <a:cs typeface="Carlito"/>
              </a:rPr>
              <a:t>most studied</a:t>
            </a:r>
            <a:r>
              <a:rPr sz="3200" spc="4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3200" spc="-15" dirty="0">
                <a:solidFill>
                  <a:srgbClr val="FFFFFF"/>
                </a:solidFill>
                <a:latin typeface="Carlito"/>
                <a:cs typeface="Carlito"/>
              </a:rPr>
              <a:t>are</a:t>
            </a:r>
            <a:endParaRPr sz="3200">
              <a:latin typeface="Carlito"/>
              <a:cs typeface="Carlito"/>
            </a:endParaRPr>
          </a:p>
          <a:p>
            <a:pPr marL="756285" lvl="1" indent="-287020">
              <a:lnSpc>
                <a:spcPct val="100000"/>
              </a:lnSpc>
              <a:spcBef>
                <a:spcPts val="690"/>
              </a:spcBef>
              <a:buFont typeface="Arial"/>
              <a:buChar char="–"/>
              <a:tabLst>
                <a:tab pos="756920" algn="l"/>
              </a:tabLst>
            </a:pPr>
            <a:r>
              <a:rPr sz="2800" spc="-105" dirty="0">
                <a:solidFill>
                  <a:srgbClr val="FFFFFF"/>
                </a:solidFill>
                <a:latin typeface="Carlito"/>
                <a:cs typeface="Carlito"/>
              </a:rPr>
              <a:t>POTATO </a:t>
            </a:r>
            <a:r>
              <a:rPr sz="2800" spc="-5" dirty="0">
                <a:solidFill>
                  <a:srgbClr val="FFFFFF"/>
                </a:solidFill>
                <a:latin typeface="Carlito"/>
                <a:cs typeface="Carlito"/>
              </a:rPr>
              <a:t>SPINDLE-TUBER</a:t>
            </a:r>
            <a:r>
              <a:rPr sz="2800" spc="12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2800" spc="-10" dirty="0">
                <a:solidFill>
                  <a:srgbClr val="FFFFFF"/>
                </a:solidFill>
                <a:latin typeface="Carlito"/>
                <a:cs typeface="Carlito"/>
              </a:rPr>
              <a:t>DISEASE</a:t>
            </a:r>
            <a:endParaRPr sz="2800">
              <a:latin typeface="Carlito"/>
              <a:cs typeface="Carlito"/>
            </a:endParaRPr>
          </a:p>
          <a:p>
            <a:pPr marL="756285" lvl="1" indent="-287020">
              <a:lnSpc>
                <a:spcPct val="100000"/>
              </a:lnSpc>
              <a:spcBef>
                <a:spcPts val="675"/>
              </a:spcBef>
              <a:buFont typeface="Arial"/>
              <a:buChar char="–"/>
              <a:tabLst>
                <a:tab pos="756920" algn="l"/>
              </a:tabLst>
            </a:pPr>
            <a:r>
              <a:rPr sz="2800" spc="-10" dirty="0">
                <a:solidFill>
                  <a:srgbClr val="FFFFFF"/>
                </a:solidFill>
                <a:latin typeface="Carlito"/>
                <a:cs typeface="Carlito"/>
              </a:rPr>
              <a:t>CHRYSANTHEMUM STUNT</a:t>
            </a:r>
            <a:r>
              <a:rPr sz="2800" spc="5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2800" spc="-10" dirty="0">
                <a:solidFill>
                  <a:srgbClr val="FFFFFF"/>
                </a:solidFill>
                <a:latin typeface="Carlito"/>
                <a:cs typeface="Carlito"/>
              </a:rPr>
              <a:t>DISEASE</a:t>
            </a:r>
            <a:endParaRPr sz="2800">
              <a:latin typeface="Carlito"/>
              <a:cs typeface="Carlito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609600" y="3810000"/>
            <a:ext cx="7923530" cy="2499360"/>
            <a:chOff x="762000" y="3733800"/>
            <a:chExt cx="7923530" cy="2956560"/>
          </a:xfrm>
        </p:grpSpPr>
        <p:sp>
          <p:nvSpPr>
            <p:cNvPr id="5" name="object 5"/>
            <p:cNvSpPr/>
            <p:nvPr/>
          </p:nvSpPr>
          <p:spPr>
            <a:xfrm>
              <a:off x="762000" y="3733800"/>
              <a:ext cx="3733800" cy="295656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4648200" y="3886200"/>
              <a:ext cx="4037076" cy="2697480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67000" y="461899"/>
            <a:ext cx="3169411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Hepatitis</a:t>
            </a:r>
            <a:r>
              <a:rPr spc="-100" dirty="0"/>
              <a:t> </a:t>
            </a:r>
            <a:r>
              <a:rPr dirty="0"/>
              <a:t>D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298194" y="1205458"/>
            <a:ext cx="7245350" cy="4318635"/>
          </a:xfrm>
          <a:prstGeom prst="rect">
            <a:avLst/>
          </a:prstGeom>
        </p:spPr>
        <p:txBody>
          <a:bodyPr vert="horz" wrap="square" lIns="0" tIns="110489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869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solidFill>
                  <a:srgbClr val="FFFFFF"/>
                </a:solidFill>
                <a:latin typeface="Carlito"/>
                <a:cs typeface="Carlito"/>
              </a:rPr>
              <a:t>Caused </a:t>
            </a:r>
            <a:r>
              <a:rPr sz="3200" spc="-10" dirty="0">
                <a:solidFill>
                  <a:srgbClr val="FFFFFF"/>
                </a:solidFill>
                <a:latin typeface="Carlito"/>
                <a:cs typeface="Carlito"/>
              </a:rPr>
              <a:t>by </a:t>
            </a:r>
            <a:r>
              <a:rPr sz="3200" spc="-5" dirty="0">
                <a:solidFill>
                  <a:srgbClr val="FFFFFF"/>
                </a:solidFill>
                <a:latin typeface="Carlito"/>
                <a:cs typeface="Carlito"/>
              </a:rPr>
              <a:t>Hepatitis </a:t>
            </a:r>
            <a:r>
              <a:rPr sz="3200" spc="-15" dirty="0">
                <a:solidFill>
                  <a:srgbClr val="FFFFFF"/>
                </a:solidFill>
                <a:latin typeface="Carlito"/>
                <a:cs typeface="Carlito"/>
              </a:rPr>
              <a:t>delta</a:t>
            </a:r>
            <a:r>
              <a:rPr sz="3200" spc="4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3200" spc="-10" dirty="0">
                <a:solidFill>
                  <a:srgbClr val="FFFFFF"/>
                </a:solidFill>
                <a:latin typeface="Carlito"/>
                <a:cs typeface="Carlito"/>
              </a:rPr>
              <a:t>virus(HDV).</a:t>
            </a:r>
            <a:endParaRPr sz="3200">
              <a:latin typeface="Carlito"/>
              <a:cs typeface="Carlito"/>
            </a:endParaRPr>
          </a:p>
          <a:p>
            <a:pPr marL="355600" marR="78613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15" dirty="0">
                <a:solidFill>
                  <a:srgbClr val="FFFFFF"/>
                </a:solidFill>
                <a:latin typeface="Carlito"/>
                <a:cs typeface="Carlito"/>
              </a:rPr>
              <a:t>HDV </a:t>
            </a:r>
            <a:r>
              <a:rPr sz="3200" dirty="0">
                <a:solidFill>
                  <a:srgbClr val="FFFFFF"/>
                </a:solidFill>
                <a:latin typeface="Carlito"/>
                <a:cs typeface="Carlito"/>
              </a:rPr>
              <a:t>is enclosed </a:t>
            </a:r>
            <a:r>
              <a:rPr sz="3200" spc="-5" dirty="0">
                <a:solidFill>
                  <a:srgbClr val="FFFFFF"/>
                </a:solidFill>
                <a:latin typeface="Carlito"/>
                <a:cs typeface="Carlito"/>
              </a:rPr>
              <a:t>in </a:t>
            </a:r>
            <a:r>
              <a:rPr sz="3200" dirty="0">
                <a:solidFill>
                  <a:srgbClr val="FFFFFF"/>
                </a:solidFill>
                <a:latin typeface="Carlito"/>
                <a:cs typeface="Carlito"/>
              </a:rPr>
              <a:t>a </a:t>
            </a:r>
            <a:r>
              <a:rPr sz="3200" spc="-10" dirty="0">
                <a:solidFill>
                  <a:srgbClr val="FFFFFF"/>
                </a:solidFill>
                <a:latin typeface="Carlito"/>
                <a:cs typeface="Carlito"/>
              </a:rPr>
              <a:t>Hepatitis </a:t>
            </a:r>
            <a:r>
              <a:rPr sz="3200" dirty="0">
                <a:solidFill>
                  <a:srgbClr val="FFFFFF"/>
                </a:solidFill>
                <a:latin typeface="Carlito"/>
                <a:cs typeface="Carlito"/>
              </a:rPr>
              <a:t>B </a:t>
            </a:r>
            <a:r>
              <a:rPr sz="3200" spc="-5" dirty="0">
                <a:solidFill>
                  <a:srgbClr val="FFFFFF"/>
                </a:solidFill>
                <a:latin typeface="Carlito"/>
                <a:cs typeface="Carlito"/>
              </a:rPr>
              <a:t>virus  </a:t>
            </a:r>
            <a:r>
              <a:rPr sz="3200" spc="-10" dirty="0">
                <a:solidFill>
                  <a:srgbClr val="FFFFFF"/>
                </a:solidFill>
                <a:latin typeface="Carlito"/>
                <a:cs typeface="Carlito"/>
              </a:rPr>
              <a:t>capsid</a:t>
            </a:r>
            <a:endParaRPr sz="3200">
              <a:latin typeface="Carlito"/>
              <a:cs typeface="Carlito"/>
            </a:endParaRPr>
          </a:p>
          <a:p>
            <a:pPr marL="355600" marR="227329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solidFill>
                  <a:srgbClr val="FFFFFF"/>
                </a:solidFill>
                <a:latin typeface="Carlito"/>
                <a:cs typeface="Carlito"/>
              </a:rPr>
              <a:t>The </a:t>
            </a:r>
            <a:r>
              <a:rPr sz="3200" spc="-15" dirty="0">
                <a:solidFill>
                  <a:srgbClr val="FFFFFF"/>
                </a:solidFill>
                <a:latin typeface="Carlito"/>
                <a:cs typeface="Carlito"/>
              </a:rPr>
              <a:t>HDV </a:t>
            </a:r>
            <a:r>
              <a:rPr sz="3200" spc="-5" dirty="0">
                <a:solidFill>
                  <a:srgbClr val="FFFFFF"/>
                </a:solidFill>
                <a:latin typeface="Carlito"/>
                <a:cs typeface="Carlito"/>
              </a:rPr>
              <a:t>genome </a:t>
            </a:r>
            <a:r>
              <a:rPr sz="3200" spc="-20" dirty="0">
                <a:solidFill>
                  <a:srgbClr val="FFFFFF"/>
                </a:solidFill>
                <a:latin typeface="Carlito"/>
                <a:cs typeface="Carlito"/>
              </a:rPr>
              <a:t>exists </a:t>
            </a:r>
            <a:r>
              <a:rPr sz="3200" dirty="0">
                <a:solidFill>
                  <a:srgbClr val="FFFFFF"/>
                </a:solidFill>
                <a:latin typeface="Carlito"/>
                <a:cs typeface="Carlito"/>
              </a:rPr>
              <a:t>as an </a:t>
            </a:r>
            <a:r>
              <a:rPr sz="3200" spc="-10" dirty="0">
                <a:solidFill>
                  <a:srgbClr val="FFFFFF"/>
                </a:solidFill>
                <a:latin typeface="Carlito"/>
                <a:cs typeface="Carlito"/>
              </a:rPr>
              <a:t>enveloped  </a:t>
            </a:r>
            <a:r>
              <a:rPr sz="3200" spc="-20" dirty="0">
                <a:solidFill>
                  <a:srgbClr val="FFFFFF"/>
                </a:solidFill>
                <a:latin typeface="Carlito"/>
                <a:cs typeface="Carlito"/>
              </a:rPr>
              <a:t>negative </a:t>
            </a:r>
            <a:r>
              <a:rPr sz="3200" spc="-5" dirty="0">
                <a:solidFill>
                  <a:srgbClr val="FFFFFF"/>
                </a:solidFill>
                <a:latin typeface="Carlito"/>
                <a:cs typeface="Carlito"/>
              </a:rPr>
              <a:t>sense, single- </a:t>
            </a:r>
            <a:r>
              <a:rPr sz="3200" spc="-15" dirty="0">
                <a:solidFill>
                  <a:srgbClr val="FFFFFF"/>
                </a:solidFill>
                <a:latin typeface="Carlito"/>
                <a:cs typeface="Carlito"/>
              </a:rPr>
              <a:t>stranded, </a:t>
            </a:r>
            <a:r>
              <a:rPr sz="3200" dirty="0">
                <a:solidFill>
                  <a:srgbClr val="FFFFFF"/>
                </a:solidFill>
                <a:latin typeface="Carlito"/>
                <a:cs typeface="Carlito"/>
              </a:rPr>
              <a:t>closed  </a:t>
            </a:r>
            <a:r>
              <a:rPr sz="3200" spc="-10" dirty="0">
                <a:solidFill>
                  <a:srgbClr val="FFFFFF"/>
                </a:solidFill>
                <a:latin typeface="Carlito"/>
                <a:cs typeface="Carlito"/>
              </a:rPr>
              <a:t>circular</a:t>
            </a:r>
            <a:r>
              <a:rPr sz="3200" spc="-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3200" dirty="0">
                <a:solidFill>
                  <a:srgbClr val="FFFFFF"/>
                </a:solidFill>
                <a:latin typeface="Carlito"/>
                <a:cs typeface="Carlito"/>
              </a:rPr>
              <a:t>RNA.</a:t>
            </a:r>
            <a:endParaRPr sz="3200">
              <a:latin typeface="Carlito"/>
              <a:cs typeface="Carlito"/>
            </a:endParaRPr>
          </a:p>
          <a:p>
            <a:pPr marL="355600" marR="508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15" dirty="0">
                <a:solidFill>
                  <a:srgbClr val="FFFFFF"/>
                </a:solidFill>
                <a:latin typeface="Carlito"/>
                <a:cs typeface="Carlito"/>
              </a:rPr>
              <a:t>HDV </a:t>
            </a:r>
            <a:r>
              <a:rPr sz="3200" dirty="0">
                <a:solidFill>
                  <a:srgbClr val="FFFFFF"/>
                </a:solidFill>
                <a:latin typeface="Carlito"/>
                <a:cs typeface="Carlito"/>
              </a:rPr>
              <a:t>is the </a:t>
            </a:r>
            <a:r>
              <a:rPr sz="3200" spc="-10" dirty="0">
                <a:solidFill>
                  <a:srgbClr val="FFFFFF"/>
                </a:solidFill>
                <a:latin typeface="Carlito"/>
                <a:cs typeface="Carlito"/>
              </a:rPr>
              <a:t>smallest </a:t>
            </a:r>
            <a:r>
              <a:rPr sz="3200" spc="-5" dirty="0">
                <a:solidFill>
                  <a:srgbClr val="FFFFFF"/>
                </a:solidFill>
                <a:latin typeface="Carlito"/>
                <a:cs typeface="Carlito"/>
              </a:rPr>
              <a:t>viriod </a:t>
            </a:r>
            <a:r>
              <a:rPr sz="3200" dirty="0">
                <a:solidFill>
                  <a:srgbClr val="FFFFFF"/>
                </a:solidFill>
                <a:latin typeface="Carlito"/>
                <a:cs typeface="Carlito"/>
              </a:rPr>
              <a:t>known </a:t>
            </a:r>
            <a:r>
              <a:rPr sz="3200" spc="-20" dirty="0">
                <a:solidFill>
                  <a:srgbClr val="FFFFFF"/>
                </a:solidFill>
                <a:latin typeface="Carlito"/>
                <a:cs typeface="Carlito"/>
              </a:rPr>
              <a:t>to infect  </a:t>
            </a:r>
            <a:r>
              <a:rPr sz="3200" dirty="0">
                <a:solidFill>
                  <a:srgbClr val="FFFFFF"/>
                </a:solidFill>
                <a:latin typeface="Carlito"/>
                <a:cs typeface="Carlito"/>
              </a:rPr>
              <a:t>animals.</a:t>
            </a:r>
            <a:endParaRPr sz="32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62200" y="461899"/>
            <a:ext cx="3474211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Hepatitis</a:t>
            </a:r>
            <a:r>
              <a:rPr spc="-100" dirty="0"/>
              <a:t> </a:t>
            </a:r>
            <a:r>
              <a:rPr dirty="0"/>
              <a:t>D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298194" y="1302765"/>
            <a:ext cx="7223125" cy="441642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10" dirty="0">
                <a:solidFill>
                  <a:srgbClr val="FFFFFF"/>
                </a:solidFill>
                <a:latin typeface="Carlito"/>
                <a:cs typeface="Carlito"/>
              </a:rPr>
              <a:t>Liver </a:t>
            </a:r>
            <a:r>
              <a:rPr sz="3200" spc="-15" dirty="0">
                <a:solidFill>
                  <a:srgbClr val="FFFFFF"/>
                </a:solidFill>
                <a:latin typeface="Carlito"/>
                <a:cs typeface="Carlito"/>
              </a:rPr>
              <a:t>failure </a:t>
            </a:r>
            <a:r>
              <a:rPr sz="3200" dirty="0">
                <a:solidFill>
                  <a:srgbClr val="FFFFFF"/>
                </a:solidFill>
                <a:latin typeface="Carlito"/>
                <a:cs typeface="Carlito"/>
              </a:rPr>
              <a:t>and </a:t>
            </a:r>
            <a:r>
              <a:rPr sz="3200" spc="-15" dirty="0">
                <a:solidFill>
                  <a:srgbClr val="FFFFFF"/>
                </a:solidFill>
                <a:latin typeface="Carlito"/>
                <a:cs typeface="Carlito"/>
              </a:rPr>
              <a:t>rapid </a:t>
            </a:r>
            <a:r>
              <a:rPr sz="3200" spc="-10" dirty="0">
                <a:solidFill>
                  <a:srgbClr val="FFFFFF"/>
                </a:solidFill>
                <a:latin typeface="Carlito"/>
                <a:cs typeface="Carlito"/>
              </a:rPr>
              <a:t>progression </a:t>
            </a:r>
            <a:r>
              <a:rPr sz="3200" spc="-25" dirty="0">
                <a:solidFill>
                  <a:srgbClr val="FFFFFF"/>
                </a:solidFill>
                <a:latin typeface="Carlito"/>
                <a:cs typeface="Carlito"/>
              </a:rPr>
              <a:t>to </a:t>
            </a:r>
            <a:r>
              <a:rPr sz="3200" spc="-10" dirty="0">
                <a:solidFill>
                  <a:srgbClr val="FFFFFF"/>
                </a:solidFill>
                <a:latin typeface="Carlito"/>
                <a:cs typeface="Carlito"/>
              </a:rPr>
              <a:t>liver  </a:t>
            </a:r>
            <a:r>
              <a:rPr sz="3200" spc="-5" dirty="0">
                <a:solidFill>
                  <a:srgbClr val="FFFFFF"/>
                </a:solidFill>
                <a:latin typeface="Carlito"/>
                <a:cs typeface="Carlito"/>
              </a:rPr>
              <a:t>cirrhosis.</a:t>
            </a:r>
            <a:endParaRPr sz="32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55"/>
              </a:spcBef>
              <a:buClr>
                <a:srgbClr val="FFFFFF"/>
              </a:buClr>
              <a:buFont typeface="Arial"/>
              <a:buChar char="•"/>
            </a:pPr>
            <a:endParaRPr sz="3100">
              <a:latin typeface="Carlito"/>
              <a:cs typeface="Carlito"/>
            </a:endParaRPr>
          </a:p>
          <a:p>
            <a:pPr marL="355600" marR="862965" indent="-342900" algn="just">
              <a:lnSpc>
                <a:spcPct val="100000"/>
              </a:lnSpc>
              <a:buFont typeface="Arial"/>
              <a:buChar char="•"/>
              <a:tabLst>
                <a:tab pos="355600" algn="l"/>
              </a:tabLst>
            </a:pPr>
            <a:r>
              <a:rPr sz="3200" dirty="0">
                <a:solidFill>
                  <a:srgbClr val="FFFFFF"/>
                </a:solidFill>
                <a:latin typeface="Carlito"/>
                <a:cs typeface="Carlito"/>
              </a:rPr>
              <a:t>In </a:t>
            </a:r>
            <a:r>
              <a:rPr sz="3200" spc="-10" dirty="0">
                <a:solidFill>
                  <a:srgbClr val="FFFFFF"/>
                </a:solidFill>
                <a:latin typeface="Carlito"/>
                <a:cs typeface="Carlito"/>
              </a:rPr>
              <a:t>combination </a:t>
            </a:r>
            <a:r>
              <a:rPr sz="3200" spc="-25" dirty="0">
                <a:solidFill>
                  <a:srgbClr val="FFFFFF"/>
                </a:solidFill>
                <a:latin typeface="Carlito"/>
                <a:cs typeface="Carlito"/>
              </a:rPr>
              <a:t>to </a:t>
            </a:r>
            <a:r>
              <a:rPr sz="3200" spc="-80" dirty="0">
                <a:solidFill>
                  <a:srgbClr val="FFFFFF"/>
                </a:solidFill>
                <a:latin typeface="Carlito"/>
                <a:cs typeface="Carlito"/>
              </a:rPr>
              <a:t>HBV, </a:t>
            </a:r>
            <a:r>
              <a:rPr sz="3200" spc="-15" dirty="0">
                <a:solidFill>
                  <a:srgbClr val="FFFFFF"/>
                </a:solidFill>
                <a:latin typeface="Carlito"/>
                <a:cs typeface="Carlito"/>
              </a:rPr>
              <a:t>HDV </a:t>
            </a:r>
            <a:r>
              <a:rPr sz="3200" spc="-5" dirty="0">
                <a:solidFill>
                  <a:srgbClr val="FFFFFF"/>
                </a:solidFill>
                <a:latin typeface="Carlito"/>
                <a:cs typeface="Carlito"/>
              </a:rPr>
              <a:t>has </a:t>
            </a:r>
            <a:r>
              <a:rPr sz="3200" dirty="0">
                <a:solidFill>
                  <a:srgbClr val="FFFFFF"/>
                </a:solidFill>
                <a:latin typeface="Carlito"/>
                <a:cs typeface="Carlito"/>
              </a:rPr>
              <a:t>the  </a:t>
            </a:r>
            <a:r>
              <a:rPr sz="3200" spc="-10" dirty="0">
                <a:solidFill>
                  <a:srgbClr val="FFFFFF"/>
                </a:solidFill>
                <a:latin typeface="Carlito"/>
                <a:cs typeface="Carlito"/>
              </a:rPr>
              <a:t>highest </a:t>
            </a:r>
            <a:r>
              <a:rPr sz="3200" spc="-5" dirty="0">
                <a:solidFill>
                  <a:srgbClr val="FFFFFF"/>
                </a:solidFill>
                <a:latin typeface="Carlito"/>
                <a:cs typeface="Carlito"/>
              </a:rPr>
              <a:t>mortality </a:t>
            </a:r>
            <a:r>
              <a:rPr sz="3200" spc="-35" dirty="0">
                <a:solidFill>
                  <a:srgbClr val="FFFFFF"/>
                </a:solidFill>
                <a:latin typeface="Carlito"/>
                <a:cs typeface="Carlito"/>
              </a:rPr>
              <a:t>rate </a:t>
            </a:r>
            <a:r>
              <a:rPr sz="3200" spc="-5" dirty="0">
                <a:solidFill>
                  <a:srgbClr val="FFFFFF"/>
                </a:solidFill>
                <a:latin typeface="Carlito"/>
                <a:cs typeface="Carlito"/>
              </a:rPr>
              <a:t>of all </a:t>
            </a:r>
            <a:r>
              <a:rPr sz="3200" spc="-10" dirty="0">
                <a:solidFill>
                  <a:srgbClr val="FFFFFF"/>
                </a:solidFill>
                <a:latin typeface="Carlito"/>
                <a:cs typeface="Carlito"/>
              </a:rPr>
              <a:t>hepatitis  </a:t>
            </a:r>
            <a:r>
              <a:rPr sz="3200" spc="-15" dirty="0">
                <a:solidFill>
                  <a:srgbClr val="FFFFFF"/>
                </a:solidFill>
                <a:latin typeface="Carlito"/>
                <a:cs typeface="Carlito"/>
              </a:rPr>
              <a:t>infections.</a:t>
            </a:r>
            <a:endParaRPr sz="3200">
              <a:latin typeface="Carlito"/>
              <a:cs typeface="Carlito"/>
            </a:endParaRPr>
          </a:p>
          <a:p>
            <a:pPr>
              <a:lnSpc>
                <a:spcPct val="100000"/>
              </a:lnSpc>
              <a:buClr>
                <a:srgbClr val="FFFFFF"/>
              </a:buClr>
              <a:buFont typeface="Arial"/>
              <a:buChar char="•"/>
            </a:pPr>
            <a:endParaRPr sz="3150">
              <a:latin typeface="Carlito"/>
              <a:cs typeface="Carlito"/>
            </a:endParaRPr>
          </a:p>
          <a:p>
            <a:pPr marL="355600" marR="109347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25" dirty="0">
                <a:solidFill>
                  <a:srgbClr val="FFFFFF"/>
                </a:solidFill>
                <a:latin typeface="Carlito"/>
                <a:cs typeface="Carlito"/>
              </a:rPr>
              <a:t>Enters </a:t>
            </a:r>
            <a:r>
              <a:rPr sz="3200" dirty="0">
                <a:solidFill>
                  <a:srgbClr val="FFFFFF"/>
                </a:solidFill>
                <a:latin typeface="Carlito"/>
                <a:cs typeface="Carlito"/>
              </a:rPr>
              <a:t>the </a:t>
            </a:r>
            <a:r>
              <a:rPr sz="3200" spc="-10" dirty="0">
                <a:solidFill>
                  <a:srgbClr val="FFFFFF"/>
                </a:solidFill>
                <a:latin typeface="Carlito"/>
                <a:cs typeface="Carlito"/>
              </a:rPr>
              <a:t>bloodstream </a:t>
            </a:r>
            <a:r>
              <a:rPr sz="3200" dirty="0">
                <a:solidFill>
                  <a:srgbClr val="FFFFFF"/>
                </a:solidFill>
                <a:latin typeface="Carlito"/>
                <a:cs typeface="Carlito"/>
              </a:rPr>
              <a:t>and </a:t>
            </a:r>
            <a:r>
              <a:rPr sz="3200" spc="-10" dirty="0">
                <a:solidFill>
                  <a:srgbClr val="FFFFFF"/>
                </a:solidFill>
                <a:latin typeface="Carlito"/>
                <a:cs typeface="Carlito"/>
              </a:rPr>
              <a:t>can </a:t>
            </a:r>
            <a:r>
              <a:rPr sz="3200" spc="-5" dirty="0">
                <a:solidFill>
                  <a:srgbClr val="FFFFFF"/>
                </a:solidFill>
                <a:latin typeface="Carlito"/>
                <a:cs typeface="Carlito"/>
              </a:rPr>
              <a:t>be  </a:t>
            </a:r>
            <a:r>
              <a:rPr sz="3200" spc="-20" dirty="0">
                <a:solidFill>
                  <a:srgbClr val="FFFFFF"/>
                </a:solidFill>
                <a:latin typeface="Carlito"/>
                <a:cs typeface="Carlito"/>
              </a:rPr>
              <a:t>transmitted </a:t>
            </a:r>
            <a:r>
              <a:rPr sz="3200" dirty="0">
                <a:solidFill>
                  <a:srgbClr val="FFFFFF"/>
                </a:solidFill>
                <a:latin typeface="Carlito"/>
                <a:cs typeface="Carlito"/>
              </a:rPr>
              <a:t>via </a:t>
            </a:r>
            <a:r>
              <a:rPr sz="3200" spc="-5" dirty="0">
                <a:solidFill>
                  <a:srgbClr val="FFFFFF"/>
                </a:solidFill>
                <a:latin typeface="Carlito"/>
                <a:cs typeface="Carlito"/>
              </a:rPr>
              <a:t>blood or</a:t>
            </a:r>
            <a:r>
              <a:rPr sz="3200" spc="7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Carlito"/>
                <a:cs typeface="Carlito"/>
              </a:rPr>
              <a:t>serum.</a:t>
            </a:r>
            <a:endParaRPr sz="32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36</TotalTime>
  <Words>729</Words>
  <Application>Microsoft Office PowerPoint</Application>
  <PresentationFormat>On-screen Show (4:3)</PresentationFormat>
  <Paragraphs>139</Paragraphs>
  <Slides>20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Slide 1</vt:lpstr>
      <vt:lpstr>Viroids</vt:lpstr>
      <vt:lpstr>Viriods</vt:lpstr>
      <vt:lpstr>Extracellular form=naked RNA  RNA has no protein encoding gene Viroid totally dep on host for its replication.</vt:lpstr>
      <vt:lpstr>Mode of Replication</vt:lpstr>
      <vt:lpstr>Transmission</vt:lpstr>
      <vt:lpstr>DISEASES CAUSED BY VIRIODS</vt:lpstr>
      <vt:lpstr>Hepatitis D</vt:lpstr>
      <vt:lpstr>Hepatitis D</vt:lpstr>
      <vt:lpstr>One-step Growth  Curve</vt:lpstr>
      <vt:lpstr>Viral Latency</vt:lpstr>
      <vt:lpstr>PRIONS</vt:lpstr>
      <vt:lpstr>Prions</vt:lpstr>
      <vt:lpstr>Prion Diseases</vt:lpstr>
      <vt:lpstr>Prions</vt:lpstr>
      <vt:lpstr>PATHOGENICITY</vt:lpstr>
      <vt:lpstr>MODE OF TRANSMISSION</vt:lpstr>
      <vt:lpstr>DISEASES CAUSED BY PRIONS</vt:lpstr>
      <vt:lpstr>Slide 19</vt:lpstr>
      <vt:lpstr>Slide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cp:lastModifiedBy>Microbiology</cp:lastModifiedBy>
  <cp:revision>2</cp:revision>
  <dcterms:created xsi:type="dcterms:W3CDTF">2021-03-18T07:59:17Z</dcterms:created>
  <dcterms:modified xsi:type="dcterms:W3CDTF">2021-03-18T08:41:22Z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2015-04-24T00:00:00Z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2021-03-18T00:00:00Z</vt:filetime>
  </property>
</Properties>
</file>