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89" r:id="rId2"/>
    <p:sldId id="290" r:id="rId3"/>
    <p:sldId id="291" r:id="rId4"/>
    <p:sldId id="292" r:id="rId5"/>
    <p:sldId id="276" r:id="rId6"/>
    <p:sldId id="277" r:id="rId7"/>
    <p:sldId id="278" r:id="rId8"/>
    <p:sldId id="279" r:id="rId9"/>
    <p:sldId id="280" r:id="rId10"/>
    <p:sldId id="296" r:id="rId11"/>
    <p:sldId id="297" r:id="rId12"/>
    <p:sldId id="281" r:id="rId13"/>
    <p:sldId id="293" r:id="rId14"/>
    <p:sldId id="294" r:id="rId15"/>
    <p:sldId id="295" r:id="rId16"/>
    <p:sldId id="283" r:id="rId17"/>
    <p:sldId id="284" r:id="rId18"/>
    <p:sldId id="285" r:id="rId19"/>
    <p:sldId id="286" r:id="rId20"/>
    <p:sldId id="287" r:id="rId2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E39F8-F754-4F53-9D31-B5C06303CB6D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7CD13-7796-42E6-AC1A-97F70200E0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7CD13-7796-42E6-AC1A-97F70200E0F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A62E5C-BAA6-45AB-AE59-C86C27D4ECE0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7CD13-7796-42E6-AC1A-97F70200E0F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71954" y="461899"/>
            <a:ext cx="480009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3475" y="1613357"/>
            <a:ext cx="7877048" cy="3378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chemeClr val="bg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/>
          </p:cNvSpPr>
          <p:nvPr/>
        </p:nvSpPr>
        <p:spPr>
          <a:xfrm>
            <a:off x="1752600" y="1752600"/>
            <a:ext cx="6695440" cy="17932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00" b="0" i="0" u="none" strike="noStrike" kern="0" cap="none" spc="-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VIRUSES,</a:t>
            </a:r>
            <a:r>
              <a:rPr kumimoji="0" lang="en-US" sz="5800" b="0" i="0" u="none" strike="noStrike" kern="0" cap="none" spc="-4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5800" b="0" i="0" u="none" strike="noStrike" kern="0" cap="none" spc="-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VIROIDS</a:t>
            </a:r>
            <a:endParaRPr kumimoji="0" lang="en-US" sz="58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202565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00" b="0" i="0" u="none" strike="noStrike" kern="0" cap="none" spc="-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</a:t>
            </a:r>
            <a:r>
              <a:rPr kumimoji="0" lang="en-US" sz="5800" b="0" i="0" u="none" strike="noStrike" kern="0" cap="none" spc="-1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5800" b="0" i="0" u="none" strike="noStrike" kern="0" cap="none" spc="-5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PRIONS</a:t>
            </a:r>
            <a:endParaRPr kumimoji="0" lang="en-US" sz="5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2889" y="0"/>
            <a:ext cx="614997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72639" marR="5080" indent="-2059939">
              <a:lnSpc>
                <a:spcPct val="100000"/>
              </a:lnSpc>
              <a:spcBef>
                <a:spcPts val="100"/>
              </a:spcBef>
            </a:pPr>
            <a:r>
              <a:rPr sz="6000" b="0" spc="-5" dirty="0">
                <a:solidFill>
                  <a:srgbClr val="FFFF00"/>
                </a:solidFill>
                <a:latin typeface="Comic Sans MS"/>
                <a:cs typeface="Comic Sans MS"/>
              </a:rPr>
              <a:t>One-step</a:t>
            </a:r>
            <a:r>
              <a:rPr sz="6000" b="0" spc="-10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6000" b="0" spc="-5" dirty="0">
                <a:solidFill>
                  <a:srgbClr val="FFFF00"/>
                </a:solidFill>
                <a:latin typeface="Comic Sans MS"/>
                <a:cs typeface="Comic Sans MS"/>
              </a:rPr>
              <a:t>Growth  Curve</a:t>
            </a:r>
            <a:endParaRPr sz="6000">
              <a:latin typeface="Comic Sans MS"/>
              <a:cs typeface="Comic Sans M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54939" y="1817370"/>
            <a:ext cx="8821420" cy="36461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0650" y="368300"/>
            <a:ext cx="31349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spc="-5" dirty="0">
                <a:solidFill>
                  <a:srgbClr val="FFFF00"/>
                </a:solidFill>
                <a:latin typeface="Comic Sans MS"/>
                <a:cs typeface="Comic Sans MS"/>
              </a:rPr>
              <a:t>Viral</a:t>
            </a:r>
            <a:r>
              <a:rPr sz="4000" b="0" spc="-9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4000" b="0" spc="-10" dirty="0">
                <a:solidFill>
                  <a:srgbClr val="FFFF00"/>
                </a:solidFill>
                <a:latin typeface="Comic Sans MS"/>
                <a:cs typeface="Comic Sans MS"/>
              </a:rPr>
              <a:t>Latency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1640" y="1202690"/>
            <a:ext cx="7936865" cy="442722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50800" marR="30480">
              <a:lnSpc>
                <a:spcPts val="3460"/>
              </a:lnSpc>
              <a:spcBef>
                <a:spcPts val="530"/>
              </a:spcBef>
            </a:pPr>
            <a:r>
              <a:rPr sz="3375" spc="-172" baseline="14814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r>
              <a:rPr sz="3200" spc="-114" dirty="0">
                <a:solidFill>
                  <a:srgbClr val="FFCC00"/>
                </a:solidFill>
                <a:latin typeface="Comic Sans MS"/>
                <a:cs typeface="Comic Sans MS"/>
              </a:rPr>
              <a:t>Some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viruses have the ability </a:t>
            </a:r>
            <a:r>
              <a:rPr sz="3200" dirty="0">
                <a:solidFill>
                  <a:srgbClr val="FFCC00"/>
                </a:solidFill>
                <a:latin typeface="Comic Sans MS"/>
                <a:cs typeface="Comic Sans MS"/>
              </a:rPr>
              <a:t>to </a:t>
            </a:r>
            <a:r>
              <a:rPr sz="3200" spc="-10" dirty="0">
                <a:solidFill>
                  <a:srgbClr val="FFCC00"/>
                </a:solidFill>
                <a:latin typeface="Comic Sans MS"/>
                <a:cs typeface="Comic Sans MS"/>
              </a:rPr>
              <a:t>become 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dormant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inside the</a:t>
            </a:r>
            <a:r>
              <a:rPr sz="3200" spc="15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cell</a:t>
            </a:r>
            <a:endParaRPr sz="3200">
              <a:latin typeface="Comic Sans MS"/>
              <a:cs typeface="Comic Sans MS"/>
            </a:endParaRPr>
          </a:p>
          <a:p>
            <a:pPr marL="50800">
              <a:lnSpc>
                <a:spcPct val="100000"/>
              </a:lnSpc>
              <a:spcBef>
                <a:spcPts val="359"/>
              </a:spcBef>
            </a:pPr>
            <a:r>
              <a:rPr sz="3375" spc="-120" baseline="14814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r>
              <a:rPr sz="3200" spc="-80" dirty="0">
                <a:solidFill>
                  <a:srgbClr val="FFCC00"/>
                </a:solidFill>
                <a:latin typeface="Comic Sans MS"/>
                <a:cs typeface="Comic Sans MS"/>
              </a:rPr>
              <a:t>Called </a:t>
            </a:r>
            <a:r>
              <a:rPr sz="3200" dirty="0">
                <a:solidFill>
                  <a:srgbClr val="FFFF00"/>
                </a:solidFill>
                <a:latin typeface="Comic Sans MS"/>
                <a:cs typeface="Comic Sans MS"/>
              </a:rPr>
              <a:t>latent</a:t>
            </a:r>
            <a:r>
              <a:rPr sz="3200" spc="8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viruses</a:t>
            </a:r>
            <a:endParaRPr sz="3200">
              <a:latin typeface="Comic Sans MS"/>
              <a:cs typeface="Comic Sans MS"/>
            </a:endParaRPr>
          </a:p>
          <a:p>
            <a:pPr marL="50800" marR="1259205">
              <a:lnSpc>
                <a:spcPts val="3450"/>
              </a:lnSpc>
              <a:spcBef>
                <a:spcPts val="850"/>
              </a:spcBef>
            </a:pPr>
            <a:r>
              <a:rPr sz="3375" spc="-172" baseline="14814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r>
              <a:rPr sz="3200" spc="-114" dirty="0">
                <a:solidFill>
                  <a:srgbClr val="FFCC00"/>
                </a:solidFill>
                <a:latin typeface="Comic Sans MS"/>
                <a:cs typeface="Comic Sans MS"/>
              </a:rPr>
              <a:t>They </a:t>
            </a:r>
            <a:r>
              <a:rPr sz="3200" dirty="0">
                <a:solidFill>
                  <a:srgbClr val="FFCC00"/>
                </a:solidFill>
                <a:latin typeface="Comic Sans MS"/>
                <a:cs typeface="Comic Sans MS"/>
              </a:rPr>
              <a:t>may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remain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inactive </a:t>
            </a:r>
            <a:r>
              <a:rPr sz="3200" dirty="0">
                <a:solidFill>
                  <a:srgbClr val="FFCC00"/>
                </a:solidFill>
                <a:latin typeface="Comic Sans MS"/>
                <a:cs typeface="Comic Sans MS"/>
              </a:rPr>
              <a:t>for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long  periods of time</a:t>
            </a:r>
            <a:r>
              <a:rPr sz="3200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(years)</a:t>
            </a:r>
            <a:endParaRPr sz="3200">
              <a:latin typeface="Comic Sans MS"/>
              <a:cs typeface="Comic Sans MS"/>
            </a:endParaRPr>
          </a:p>
          <a:p>
            <a:pPr marL="50800" marR="862965" algn="just">
              <a:lnSpc>
                <a:spcPct val="90000"/>
              </a:lnSpc>
              <a:spcBef>
                <a:spcPts val="740"/>
              </a:spcBef>
            </a:pPr>
            <a:r>
              <a:rPr sz="3375" spc="-120" baseline="14814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r>
              <a:rPr sz="3200" spc="-80" dirty="0">
                <a:solidFill>
                  <a:srgbClr val="FFCC00"/>
                </a:solidFill>
                <a:latin typeface="Comic Sans MS"/>
                <a:cs typeface="Comic Sans MS"/>
              </a:rPr>
              <a:t>Later,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they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activate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to produce new  viruses </a:t>
            </a:r>
            <a:r>
              <a:rPr sz="3200" dirty="0">
                <a:solidFill>
                  <a:srgbClr val="FFFF00"/>
                </a:solidFill>
                <a:latin typeface="Comic Sans MS"/>
                <a:cs typeface="Comic Sans MS"/>
              </a:rPr>
              <a:t>in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response </a:t>
            </a:r>
            <a:r>
              <a:rPr sz="3200" dirty="0">
                <a:solidFill>
                  <a:srgbClr val="FFFF00"/>
                </a:solidFill>
                <a:latin typeface="Comic Sans MS"/>
                <a:cs typeface="Comic Sans MS"/>
              </a:rPr>
              <a:t>to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some external  </a:t>
            </a:r>
            <a:r>
              <a:rPr sz="3200" dirty="0">
                <a:solidFill>
                  <a:srgbClr val="FFFF00"/>
                </a:solidFill>
                <a:latin typeface="Comic Sans MS"/>
                <a:cs typeface="Comic Sans MS"/>
              </a:rPr>
              <a:t>signal</a:t>
            </a:r>
            <a:endParaRPr sz="3200">
              <a:latin typeface="Comic Sans MS"/>
              <a:cs typeface="Comic Sans MS"/>
            </a:endParaRPr>
          </a:p>
          <a:p>
            <a:pPr marL="50800" algn="just">
              <a:lnSpc>
                <a:spcPct val="100000"/>
              </a:lnSpc>
              <a:spcBef>
                <a:spcPts val="409"/>
              </a:spcBef>
            </a:pPr>
            <a:r>
              <a:rPr sz="3375" spc="-209" baseline="14814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r>
              <a:rPr sz="3200" spc="-140" dirty="0">
                <a:solidFill>
                  <a:srgbClr val="81003A"/>
                </a:solidFill>
                <a:latin typeface="Comic Sans MS"/>
                <a:cs typeface="Comic Sans MS"/>
              </a:rPr>
              <a:t>HIV </a:t>
            </a:r>
            <a:r>
              <a:rPr sz="3200" dirty="0">
                <a:solidFill>
                  <a:srgbClr val="FFFF00"/>
                </a:solidFill>
                <a:latin typeface="Comic Sans MS"/>
                <a:cs typeface="Comic Sans MS"/>
              </a:rPr>
              <a:t>and </a:t>
            </a:r>
            <a:r>
              <a:rPr sz="3200" spc="-5" dirty="0">
                <a:solidFill>
                  <a:srgbClr val="81003A"/>
                </a:solidFill>
                <a:latin typeface="Comic Sans MS"/>
                <a:cs typeface="Comic Sans MS"/>
              </a:rPr>
              <a:t>Herpes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viruses </a:t>
            </a:r>
            <a:r>
              <a:rPr sz="3200" spc="5" dirty="0">
                <a:solidFill>
                  <a:srgbClr val="FFFF00"/>
                </a:solidFill>
                <a:latin typeface="Comic Sans MS"/>
                <a:cs typeface="Comic Sans MS"/>
              </a:rPr>
              <a:t>are</a:t>
            </a:r>
            <a:r>
              <a:rPr sz="3200" spc="17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examples</a:t>
            </a:r>
            <a:endParaRPr sz="32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58360" y="594106"/>
            <a:ext cx="2894839" cy="788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0" u="heavy" dirty="0">
                <a:uFill>
                  <a:solidFill>
                    <a:srgbClr val="FFFFFF"/>
                  </a:solidFill>
                </a:uFill>
              </a:rPr>
              <a:t>PRIO</a:t>
            </a:r>
            <a:r>
              <a:rPr sz="5000" u="heavy" spc="-20" dirty="0">
                <a:uFill>
                  <a:solidFill>
                    <a:srgbClr val="FFFFFF"/>
                  </a:solidFill>
                </a:uFill>
              </a:rPr>
              <a:t>N</a:t>
            </a:r>
            <a:r>
              <a:rPr sz="5000" u="heavy" dirty="0">
                <a:uFill>
                  <a:solidFill>
                    <a:srgbClr val="FFFFFF"/>
                  </a:solidFill>
                </a:uFill>
              </a:rPr>
              <a:t>S</a:t>
            </a:r>
            <a:endParaRPr sz="5000"/>
          </a:p>
        </p:txBody>
      </p:sp>
      <p:sp>
        <p:nvSpPr>
          <p:cNvPr id="3" name="object 3"/>
          <p:cNvSpPr txBox="1"/>
          <p:nvPr/>
        </p:nvSpPr>
        <p:spPr>
          <a:xfrm>
            <a:off x="762000" y="1988947"/>
            <a:ext cx="8001000" cy="37683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9304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Prions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are infectious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agents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composed  primarily of</a:t>
            </a:r>
            <a:r>
              <a:rPr sz="3200" spc="3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sialoglycoprotein.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This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protein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is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called prion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protein</a:t>
            </a:r>
            <a:r>
              <a:rPr sz="3200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(PrP)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They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contain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no nucleic</a:t>
            </a:r>
            <a:r>
              <a:rPr sz="3200" spc="1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acid.</a:t>
            </a:r>
            <a:endParaRPr sz="3200">
              <a:latin typeface="Carlito"/>
              <a:cs typeface="Carlito"/>
            </a:endParaRPr>
          </a:p>
          <a:p>
            <a:pPr marL="355600" marR="1143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They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cause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variety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of 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neurodegenerative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diseases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humans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</a:t>
            </a:r>
            <a:r>
              <a:rPr sz="32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animals.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43070" y="139700"/>
            <a:ext cx="217995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>
                <a:solidFill>
                  <a:srgbClr val="FFFF00"/>
                </a:solidFill>
              </a:rPr>
              <a:t>Prio</a:t>
            </a:r>
            <a:r>
              <a:rPr sz="6000" dirty="0">
                <a:solidFill>
                  <a:srgbClr val="FFFF00"/>
                </a:solidFill>
              </a:rPr>
              <a:t>ns</a:t>
            </a:r>
            <a:endParaRPr sz="6000"/>
          </a:p>
        </p:txBody>
      </p:sp>
      <p:sp>
        <p:nvSpPr>
          <p:cNvPr id="3" name="object 3"/>
          <p:cNvSpPr txBox="1"/>
          <p:nvPr/>
        </p:nvSpPr>
        <p:spPr>
          <a:xfrm>
            <a:off x="561340" y="947420"/>
            <a:ext cx="5285740" cy="468249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409"/>
              </a:spcBef>
            </a:pPr>
            <a:r>
              <a:rPr sz="2475" spc="-89" baseline="15151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r>
              <a:rPr sz="2400" spc="-60" dirty="0">
                <a:solidFill>
                  <a:srgbClr val="FFCC00"/>
                </a:solidFill>
                <a:latin typeface="Comic Sans MS"/>
                <a:cs typeface="Comic Sans MS"/>
              </a:rPr>
              <a:t>Prions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are </a:t>
            </a:r>
            <a:r>
              <a:rPr sz="2400" spc="-5" dirty="0">
                <a:solidFill>
                  <a:srgbClr val="FFFF00"/>
                </a:solidFill>
                <a:latin typeface="Comic Sans MS"/>
                <a:cs typeface="Comic Sans MS"/>
              </a:rPr>
              <a:t>“infectious</a:t>
            </a:r>
            <a:r>
              <a:rPr sz="2400" spc="6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omic Sans MS"/>
                <a:cs typeface="Comic Sans MS"/>
              </a:rPr>
              <a:t>proteins”</a:t>
            </a:r>
            <a:endParaRPr sz="2400">
              <a:latin typeface="Comic Sans MS"/>
              <a:cs typeface="Comic Sans MS"/>
            </a:endParaRPr>
          </a:p>
          <a:p>
            <a:pPr marL="63500" marR="55880">
              <a:lnSpc>
                <a:spcPts val="2590"/>
              </a:lnSpc>
              <a:spcBef>
                <a:spcPts val="635"/>
              </a:spcBef>
              <a:buSzPct val="68750"/>
              <a:buFont typeface="UnDotum"/>
              <a:buChar char=""/>
              <a:tabLst>
                <a:tab pos="317500" algn="l"/>
              </a:tabLst>
            </a:pPr>
            <a:r>
              <a:rPr sz="2400" dirty="0">
                <a:solidFill>
                  <a:srgbClr val="FFCC00"/>
                </a:solidFill>
                <a:latin typeface="Comic Sans MS"/>
                <a:cs typeface="Comic Sans MS"/>
              </a:rPr>
              <a:t>They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are normal body proteins  that get</a:t>
            </a:r>
            <a:r>
              <a:rPr sz="2400" spc="-5" dirty="0">
                <a:solidFill>
                  <a:srgbClr val="FFFF00"/>
                </a:solidFill>
                <a:latin typeface="Comic Sans MS"/>
                <a:cs typeface="Comic Sans MS"/>
              </a:rPr>
              <a:t> converted into an alternate  configuration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CC00"/>
                </a:solidFill>
                <a:latin typeface="Comic Sans MS"/>
                <a:cs typeface="Comic Sans MS"/>
              </a:rPr>
              <a:t>by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contact </a:t>
            </a:r>
            <a:r>
              <a:rPr sz="2400" spc="-10" dirty="0">
                <a:solidFill>
                  <a:srgbClr val="FFCC00"/>
                </a:solidFill>
                <a:latin typeface="Comic Sans MS"/>
                <a:cs typeface="Comic Sans MS"/>
              </a:rPr>
              <a:t>with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other  prion proteins</a:t>
            </a:r>
            <a:endParaRPr sz="2400">
              <a:latin typeface="Comic Sans MS"/>
              <a:cs typeface="Comic Sans MS"/>
            </a:endParaRPr>
          </a:p>
          <a:p>
            <a:pPr marL="317500" indent="-254000">
              <a:lnSpc>
                <a:spcPct val="100000"/>
              </a:lnSpc>
              <a:spcBef>
                <a:spcPts val="275"/>
              </a:spcBef>
              <a:buSzPct val="68750"/>
              <a:buFont typeface="UnDotum"/>
              <a:buChar char=""/>
              <a:tabLst>
                <a:tab pos="317500" algn="l"/>
              </a:tabLst>
            </a:pPr>
            <a:r>
              <a:rPr sz="2400" dirty="0">
                <a:solidFill>
                  <a:srgbClr val="FFCC00"/>
                </a:solidFill>
                <a:latin typeface="Comic Sans MS"/>
                <a:cs typeface="Comic Sans MS"/>
              </a:rPr>
              <a:t>They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have</a:t>
            </a:r>
            <a:r>
              <a:rPr sz="2400" spc="-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spc="5" dirty="0">
                <a:solidFill>
                  <a:srgbClr val="FFFF00"/>
                </a:solidFill>
                <a:latin typeface="Comic Sans MS"/>
                <a:cs typeface="Comic Sans MS"/>
              </a:rPr>
              <a:t>no </a:t>
            </a:r>
            <a:r>
              <a:rPr sz="2400" spc="-5" dirty="0">
                <a:solidFill>
                  <a:srgbClr val="FFFF00"/>
                </a:solidFill>
                <a:latin typeface="Comic Sans MS"/>
                <a:cs typeface="Comic Sans MS"/>
              </a:rPr>
              <a:t>DNA or</a:t>
            </a:r>
            <a:r>
              <a:rPr sz="2400" spc="-1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spc="-10" dirty="0">
                <a:solidFill>
                  <a:srgbClr val="FFFF00"/>
                </a:solidFill>
                <a:latin typeface="Comic Sans MS"/>
                <a:cs typeface="Comic Sans MS"/>
              </a:rPr>
              <a:t>RNA</a:t>
            </a:r>
            <a:endParaRPr sz="2400">
              <a:latin typeface="Comic Sans MS"/>
              <a:cs typeface="Comic Sans MS"/>
            </a:endParaRPr>
          </a:p>
          <a:p>
            <a:pPr marL="63500" marR="122555">
              <a:lnSpc>
                <a:spcPts val="2590"/>
              </a:lnSpc>
              <a:spcBef>
                <a:spcPts val="635"/>
              </a:spcBef>
            </a:pPr>
            <a:r>
              <a:rPr sz="2475" spc="-142" baseline="15151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r>
              <a:rPr sz="2400" spc="-95" dirty="0">
                <a:solidFill>
                  <a:srgbClr val="FFCC00"/>
                </a:solidFill>
                <a:latin typeface="Comic Sans MS"/>
                <a:cs typeface="Comic Sans MS"/>
              </a:rPr>
              <a:t>The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main protein involved in human  and </a:t>
            </a:r>
            <a:r>
              <a:rPr sz="2400" spc="-5" dirty="0">
                <a:solidFill>
                  <a:srgbClr val="81003A"/>
                </a:solidFill>
                <a:latin typeface="Comic Sans MS"/>
                <a:cs typeface="Comic Sans MS"/>
              </a:rPr>
              <a:t>mammalian prion diseases </a:t>
            </a:r>
            <a:r>
              <a:rPr sz="2400" dirty="0">
                <a:solidFill>
                  <a:srgbClr val="FFCC00"/>
                </a:solidFill>
                <a:latin typeface="Comic Sans MS"/>
                <a:cs typeface="Comic Sans MS"/>
              </a:rPr>
              <a:t>is 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called </a:t>
            </a:r>
            <a:r>
              <a:rPr sz="2400" spc="-5" dirty="0">
                <a:solidFill>
                  <a:srgbClr val="FFFF00"/>
                </a:solidFill>
                <a:latin typeface="Comic Sans MS"/>
                <a:cs typeface="Comic Sans MS"/>
              </a:rPr>
              <a:t>“PrP”(neurons)</a:t>
            </a:r>
            <a:endParaRPr sz="2400">
              <a:latin typeface="Comic Sans MS"/>
              <a:cs typeface="Comic Sans MS"/>
            </a:endParaRPr>
          </a:p>
          <a:p>
            <a:pPr marL="63500" marR="427355">
              <a:lnSpc>
                <a:spcPts val="2590"/>
              </a:lnSpc>
              <a:spcBef>
                <a:spcPts val="600"/>
              </a:spcBef>
            </a:pPr>
            <a:r>
              <a:rPr sz="2475" spc="-89" baseline="15151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r>
              <a:rPr sz="2400" spc="-60" dirty="0">
                <a:solidFill>
                  <a:srgbClr val="FFFF00"/>
                </a:solidFill>
                <a:latin typeface="Comic Sans MS"/>
                <a:cs typeface="Comic Sans MS"/>
              </a:rPr>
              <a:t>Prions </a:t>
            </a:r>
            <a:r>
              <a:rPr sz="2400" spc="-5" dirty="0">
                <a:solidFill>
                  <a:srgbClr val="FFFF00"/>
                </a:solidFill>
                <a:latin typeface="Comic Sans MS"/>
                <a:cs typeface="Comic Sans MS"/>
              </a:rPr>
              <a:t>don’t simply subvert host  enzymes in the </a:t>
            </a:r>
            <a:r>
              <a:rPr sz="2400" dirty="0">
                <a:solidFill>
                  <a:srgbClr val="FFFF00"/>
                </a:solidFill>
                <a:latin typeface="Comic Sans MS"/>
                <a:cs typeface="Comic Sans MS"/>
              </a:rPr>
              <a:t>cell </a:t>
            </a:r>
            <a:r>
              <a:rPr sz="2400" spc="-5" dirty="0">
                <a:solidFill>
                  <a:srgbClr val="FFFF00"/>
                </a:solidFill>
                <a:latin typeface="Comic Sans MS"/>
                <a:cs typeface="Comic Sans MS"/>
              </a:rPr>
              <a:t>but convert </a:t>
            </a:r>
            <a:r>
              <a:rPr sz="2400" dirty="0">
                <a:solidFill>
                  <a:srgbClr val="FFFF00"/>
                </a:solidFill>
                <a:latin typeface="Comic Sans MS"/>
                <a:cs typeface="Comic Sans MS"/>
              </a:rPr>
              <a:t>a  </a:t>
            </a:r>
            <a:r>
              <a:rPr sz="2400" spc="-5" dirty="0">
                <a:solidFill>
                  <a:srgbClr val="FFFF00"/>
                </a:solidFill>
                <a:latin typeface="Comic Sans MS"/>
                <a:cs typeface="Comic Sans MS"/>
              </a:rPr>
              <a:t>normal protein into </a:t>
            </a:r>
            <a:r>
              <a:rPr sz="2400" dirty="0">
                <a:solidFill>
                  <a:srgbClr val="FFFF00"/>
                </a:solidFill>
                <a:latin typeface="Comic Sans MS"/>
                <a:cs typeface="Comic Sans MS"/>
              </a:rPr>
              <a:t>a </a:t>
            </a:r>
            <a:r>
              <a:rPr sz="2400" spc="-5" dirty="0">
                <a:solidFill>
                  <a:srgbClr val="FFFF00"/>
                </a:solidFill>
                <a:latin typeface="Comic Sans MS"/>
                <a:cs typeface="Comic Sans MS"/>
              </a:rPr>
              <a:t>self  propagating conformational</a:t>
            </a:r>
            <a:r>
              <a:rPr sz="2400" spc="-4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FF00"/>
                </a:solidFill>
                <a:latin typeface="Comic Sans MS"/>
                <a:cs typeface="Comic Sans MS"/>
              </a:rPr>
              <a:t>state.</a:t>
            </a:r>
            <a:endParaRPr sz="2400">
              <a:latin typeface="Comic Sans MS"/>
              <a:cs typeface="Comic Sans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5637529" y="1294130"/>
            <a:ext cx="3487420" cy="5275580"/>
            <a:chOff x="5637529" y="1294130"/>
            <a:chExt cx="3487420" cy="5275580"/>
          </a:xfrm>
        </p:grpSpPr>
        <p:sp>
          <p:nvSpPr>
            <p:cNvPr id="5" name="object 5"/>
            <p:cNvSpPr/>
            <p:nvPr/>
          </p:nvSpPr>
          <p:spPr>
            <a:xfrm>
              <a:off x="5637529" y="3759200"/>
              <a:ext cx="3487420" cy="281051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095999" y="1294130"/>
              <a:ext cx="2524759" cy="252476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510" y="292100"/>
            <a:ext cx="34207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b="0" spc="-5" dirty="0">
                <a:solidFill>
                  <a:srgbClr val="FFFF00"/>
                </a:solidFill>
                <a:latin typeface="Comic Sans MS"/>
                <a:cs typeface="Comic Sans MS"/>
              </a:rPr>
              <a:t>Prion</a:t>
            </a:r>
            <a:r>
              <a:rPr sz="4000" b="0" spc="-8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4000" b="0" spc="-10" dirty="0">
                <a:solidFill>
                  <a:srgbClr val="FFFF00"/>
                </a:solidFill>
                <a:latin typeface="Comic Sans MS"/>
                <a:cs typeface="Comic Sans MS"/>
              </a:rPr>
              <a:t>Diseases</a:t>
            </a:r>
            <a:endParaRPr sz="40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8140" y="1154429"/>
            <a:ext cx="4706620" cy="5496560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90500" marR="330835">
              <a:lnSpc>
                <a:spcPct val="79900"/>
              </a:lnSpc>
              <a:spcBef>
                <a:spcPts val="869"/>
              </a:spcBef>
            </a:pPr>
            <a:r>
              <a:rPr sz="3375" spc="-120" baseline="14814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r>
              <a:rPr sz="3200" spc="-80" dirty="0">
                <a:solidFill>
                  <a:srgbClr val="FFCC00"/>
                </a:solidFill>
                <a:latin typeface="Comic Sans MS"/>
                <a:cs typeface="Comic Sans MS"/>
              </a:rPr>
              <a:t>Prions </a:t>
            </a:r>
            <a:r>
              <a:rPr sz="3200" dirty="0">
                <a:solidFill>
                  <a:srgbClr val="FFCC00"/>
                </a:solidFill>
                <a:latin typeface="Comic Sans MS"/>
                <a:cs typeface="Comic Sans MS"/>
              </a:rPr>
              <a:t>form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insoluble  deposits in the</a:t>
            </a:r>
            <a:r>
              <a:rPr sz="3200" spc="-2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brain</a:t>
            </a:r>
            <a:endParaRPr sz="3200">
              <a:latin typeface="Comic Sans MS"/>
              <a:cs typeface="Comic Sans MS"/>
            </a:endParaRPr>
          </a:p>
          <a:p>
            <a:pPr marL="190500" marR="514984">
              <a:lnSpc>
                <a:spcPct val="79900"/>
              </a:lnSpc>
              <a:spcBef>
                <a:spcPts val="800"/>
              </a:spcBef>
            </a:pPr>
            <a:r>
              <a:rPr sz="3375" spc="-120" baseline="14814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r>
              <a:rPr sz="3200" spc="-80" dirty="0">
                <a:solidFill>
                  <a:srgbClr val="FFCC00"/>
                </a:solidFill>
                <a:latin typeface="Comic Sans MS"/>
                <a:cs typeface="Comic Sans MS"/>
              </a:rPr>
              <a:t>Causes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neurons to  </a:t>
            </a:r>
            <a:r>
              <a:rPr sz="3200" dirty="0">
                <a:solidFill>
                  <a:srgbClr val="FFCC00"/>
                </a:solidFill>
                <a:latin typeface="Comic Sans MS"/>
                <a:cs typeface="Comic Sans MS"/>
              </a:rPr>
              <a:t>rapidly</a:t>
            </a:r>
            <a:r>
              <a:rPr sz="3200" spc="-60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degeneration.</a:t>
            </a:r>
            <a:endParaRPr sz="3200">
              <a:latin typeface="Comic Sans MS"/>
              <a:cs typeface="Comic Sans MS"/>
            </a:endParaRPr>
          </a:p>
          <a:p>
            <a:pPr marL="190500">
              <a:lnSpc>
                <a:spcPts val="3454"/>
              </a:lnSpc>
              <a:spcBef>
                <a:spcPts val="30"/>
              </a:spcBef>
            </a:pPr>
            <a:r>
              <a:rPr sz="3375" spc="-202" baseline="14814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r>
              <a:rPr sz="3200" spc="-135" dirty="0">
                <a:solidFill>
                  <a:srgbClr val="FFFF00"/>
                </a:solidFill>
                <a:latin typeface="Comic Sans MS"/>
                <a:cs typeface="Comic Sans MS"/>
              </a:rPr>
              <a:t>Mad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cow</a:t>
            </a:r>
            <a:r>
              <a:rPr sz="3200" spc="125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disease</a:t>
            </a:r>
            <a:endParaRPr sz="3200">
              <a:latin typeface="Comic Sans MS"/>
              <a:cs typeface="Comic Sans MS"/>
            </a:endParaRPr>
          </a:p>
          <a:p>
            <a:pPr marL="190500">
              <a:lnSpc>
                <a:spcPts val="3070"/>
              </a:lnSpc>
            </a:pP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(bovine</a:t>
            </a:r>
            <a:r>
              <a:rPr sz="3200" spc="-15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spongiform</a:t>
            </a:r>
            <a:endParaRPr sz="3200">
              <a:latin typeface="Comic Sans MS"/>
              <a:cs typeface="Comic Sans MS"/>
            </a:endParaRPr>
          </a:p>
          <a:p>
            <a:pPr marL="190500" marR="93980">
              <a:lnSpc>
                <a:spcPct val="79900"/>
              </a:lnSpc>
              <a:spcBef>
                <a:spcPts val="390"/>
              </a:spcBef>
            </a:pP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encephalitis: BSE) is </a:t>
            </a:r>
            <a:r>
              <a:rPr sz="3200" dirty="0">
                <a:solidFill>
                  <a:srgbClr val="FFCC00"/>
                </a:solidFill>
                <a:latin typeface="Comic Sans MS"/>
                <a:cs typeface="Comic Sans MS"/>
              </a:rPr>
              <a:t>an 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example</a:t>
            </a:r>
            <a:endParaRPr sz="3200">
              <a:latin typeface="Comic Sans MS"/>
              <a:cs typeface="Comic Sans MS"/>
            </a:endParaRPr>
          </a:p>
          <a:p>
            <a:pPr marL="190500">
              <a:lnSpc>
                <a:spcPts val="3454"/>
              </a:lnSpc>
              <a:spcBef>
                <a:spcPts val="30"/>
              </a:spcBef>
            </a:pPr>
            <a:r>
              <a:rPr sz="3375" spc="-120" baseline="14814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r>
              <a:rPr sz="3200" spc="-80" dirty="0">
                <a:solidFill>
                  <a:srgbClr val="FFCC00"/>
                </a:solidFill>
                <a:latin typeface="Comic Sans MS"/>
                <a:cs typeface="Comic Sans MS"/>
              </a:rPr>
              <a:t>People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in </a:t>
            </a:r>
            <a:r>
              <a:rPr sz="3200" dirty="0">
                <a:solidFill>
                  <a:srgbClr val="FFCC00"/>
                </a:solidFill>
                <a:latin typeface="Comic Sans MS"/>
                <a:cs typeface="Comic Sans MS"/>
              </a:rPr>
              <a:t>New</a:t>
            </a:r>
            <a:r>
              <a:rPr sz="3200" spc="45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Guinea</a:t>
            </a:r>
            <a:endParaRPr sz="3200">
              <a:latin typeface="Comic Sans MS"/>
              <a:cs typeface="Comic Sans MS"/>
            </a:endParaRPr>
          </a:p>
          <a:p>
            <a:pPr marL="190500">
              <a:lnSpc>
                <a:spcPts val="3070"/>
              </a:lnSpc>
            </a:pP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used to suffer from</a:t>
            </a:r>
            <a:endParaRPr sz="3200">
              <a:latin typeface="Comic Sans MS"/>
              <a:cs typeface="Comic Sans MS"/>
            </a:endParaRPr>
          </a:p>
          <a:p>
            <a:pPr marL="190500">
              <a:lnSpc>
                <a:spcPts val="3070"/>
              </a:lnSpc>
            </a:pPr>
            <a:r>
              <a:rPr sz="3200" dirty="0">
                <a:solidFill>
                  <a:srgbClr val="FFFF00"/>
                </a:solidFill>
                <a:latin typeface="Comic Sans MS"/>
                <a:cs typeface="Comic Sans MS"/>
              </a:rPr>
              <a:t>kuru</a:t>
            </a:r>
            <a:r>
              <a:rPr sz="3200" dirty="0">
                <a:solidFill>
                  <a:srgbClr val="FFCC00"/>
                </a:solidFill>
                <a:latin typeface="Comic Sans MS"/>
                <a:cs typeface="Comic Sans MS"/>
              </a:rPr>
              <a:t>,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which they</a:t>
            </a:r>
            <a:r>
              <a:rPr sz="3200" spc="-25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got</a:t>
            </a:r>
            <a:endParaRPr sz="3200">
              <a:latin typeface="Comic Sans MS"/>
              <a:cs typeface="Comic Sans MS"/>
            </a:endParaRPr>
          </a:p>
          <a:p>
            <a:pPr marL="190500" marR="227965">
              <a:lnSpc>
                <a:spcPct val="79900"/>
              </a:lnSpc>
              <a:spcBef>
                <a:spcPts val="385"/>
              </a:spcBef>
            </a:pP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from eating the brains  of their</a:t>
            </a:r>
            <a:r>
              <a:rPr sz="3200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enemies</a:t>
            </a:r>
            <a:endParaRPr sz="32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15000" y="1220469"/>
            <a:ext cx="2895600" cy="19380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34000" y="3582670"/>
            <a:ext cx="3581400" cy="28143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68090" y="497840"/>
            <a:ext cx="160655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</a:t>
            </a:r>
            <a:r>
              <a:rPr spc="-5" dirty="0"/>
              <a:t>r</a:t>
            </a:r>
            <a:r>
              <a:rPr dirty="0"/>
              <a:t>i</a:t>
            </a:r>
            <a:r>
              <a:rPr spc="-5" dirty="0"/>
              <a:t>o</a:t>
            </a:r>
            <a:r>
              <a:rPr dirty="0"/>
              <a:t>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480312"/>
            <a:ext cx="188595" cy="124079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1650" spc="-370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endParaRPr sz="16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650" spc="-370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endParaRPr sz="16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650" spc="-370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endParaRPr sz="1650">
              <a:latin typeface="UnDotum"/>
              <a:cs typeface="UnDot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39" y="1557020"/>
            <a:ext cx="3713479" cy="1240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0800"/>
              </a:lnSpc>
              <a:spcBef>
                <a:spcPts val="95"/>
              </a:spcBef>
            </a:pP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Distict extracellular form  Cause scrapie in </a:t>
            </a:r>
            <a:r>
              <a:rPr sz="2400" dirty="0">
                <a:solidFill>
                  <a:srgbClr val="FFCC00"/>
                </a:solidFill>
                <a:latin typeface="Comic Sans MS"/>
                <a:cs typeface="Comic Sans MS"/>
              </a:rPr>
              <a:t>sheep 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BSE in</a:t>
            </a:r>
            <a:r>
              <a:rPr sz="2400" spc="-10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cattle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695701"/>
            <a:ext cx="188595" cy="1240790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1650" spc="-370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endParaRPr sz="16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650" spc="-370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endParaRPr sz="16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650" spc="-370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endParaRPr sz="165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240021"/>
            <a:ext cx="188595" cy="835660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1650" spc="-370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endParaRPr sz="16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650" spc="-370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endParaRPr sz="165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2772410"/>
            <a:ext cx="7321550" cy="270891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Chronic wasting disease in deer and</a:t>
            </a:r>
            <a:r>
              <a:rPr sz="2400" dirty="0">
                <a:solidFill>
                  <a:srgbClr val="FFCC00"/>
                </a:solidFill>
                <a:latin typeface="Comic Sans MS"/>
                <a:cs typeface="Comic Sans MS"/>
              </a:rPr>
              <a:t> elk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Kuru </a:t>
            </a:r>
            <a:r>
              <a:rPr sz="2400" dirty="0">
                <a:solidFill>
                  <a:srgbClr val="FFCC00"/>
                </a:solidFill>
                <a:latin typeface="Comic Sans MS"/>
                <a:cs typeface="Comic Sans MS"/>
              </a:rPr>
              <a:t>and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Creutzfeldt-Jacob disease </a:t>
            </a:r>
            <a:r>
              <a:rPr sz="2400" dirty="0">
                <a:solidFill>
                  <a:srgbClr val="FFCC00"/>
                </a:solidFill>
                <a:latin typeface="Comic Sans MS"/>
                <a:cs typeface="Comic Sans MS"/>
              </a:rPr>
              <a:t>CJD in</a:t>
            </a:r>
            <a:r>
              <a:rPr sz="2400" spc="-55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humans</a:t>
            </a:r>
            <a:endParaRPr sz="2400">
              <a:latin typeface="Comic Sans MS"/>
              <a:cs typeface="Comic Sans MS"/>
            </a:endParaRPr>
          </a:p>
          <a:p>
            <a:pPr marL="12700" marR="1504950">
              <a:lnSpc>
                <a:spcPts val="2590"/>
              </a:lnSpc>
              <a:spcBef>
                <a:spcPts val="635"/>
              </a:spcBef>
            </a:pP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Prion diseases =transmissible spongiform  encephalopathies</a:t>
            </a:r>
            <a:r>
              <a:rPr sz="2400" spc="-15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–TSE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1997-Stanley Pruisner –noble</a:t>
            </a:r>
            <a:r>
              <a:rPr sz="2400" spc="-15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2400" dirty="0">
                <a:solidFill>
                  <a:srgbClr val="FFCC00"/>
                </a:solidFill>
                <a:latin typeface="Comic Sans MS"/>
                <a:cs typeface="Comic Sans MS"/>
              </a:rPr>
              <a:t>prize</a:t>
            </a:r>
            <a:endParaRPr sz="2400">
              <a:latin typeface="Comic Sans MS"/>
              <a:cs typeface="Comic Sans MS"/>
            </a:endParaRPr>
          </a:p>
          <a:p>
            <a:pPr marL="12700" marR="79375">
              <a:lnSpc>
                <a:spcPts val="2590"/>
              </a:lnSpc>
              <a:spcBef>
                <a:spcPts val="635"/>
              </a:spcBef>
            </a:pP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1996 prion causing </a:t>
            </a:r>
            <a:r>
              <a:rPr sz="2400" dirty="0">
                <a:solidFill>
                  <a:srgbClr val="FFCC00"/>
                </a:solidFill>
                <a:latin typeface="Comic Sans MS"/>
                <a:cs typeface="Comic Sans MS"/>
              </a:rPr>
              <a:t>BSE can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cause </a:t>
            </a:r>
            <a:r>
              <a:rPr sz="2400" dirty="0">
                <a:solidFill>
                  <a:srgbClr val="FFCC00"/>
                </a:solidFill>
                <a:latin typeface="Comic Sans MS"/>
                <a:cs typeface="Comic Sans MS"/>
              </a:rPr>
              <a:t>a new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variant nv-  </a:t>
            </a:r>
            <a:r>
              <a:rPr sz="2400" dirty="0">
                <a:solidFill>
                  <a:srgbClr val="FFCC00"/>
                </a:solidFill>
                <a:latin typeface="Comic Sans MS"/>
                <a:cs typeface="Comic Sans MS"/>
              </a:rPr>
              <a:t>CJD in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humans </a:t>
            </a:r>
            <a:r>
              <a:rPr sz="2400" dirty="0">
                <a:solidFill>
                  <a:srgbClr val="FFCC00"/>
                </a:solidFill>
                <a:latin typeface="Comic Sans MS"/>
                <a:cs typeface="Comic Sans MS"/>
              </a:rPr>
              <a:t>by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consuming </a:t>
            </a:r>
            <a:r>
              <a:rPr sz="2400" dirty="0">
                <a:solidFill>
                  <a:srgbClr val="FFCC00"/>
                </a:solidFill>
                <a:latin typeface="Comic Sans MS"/>
                <a:cs typeface="Comic Sans MS"/>
              </a:rPr>
              <a:t>beef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with</a:t>
            </a:r>
            <a:r>
              <a:rPr sz="2400" spc="-50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BSE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92019" y="1097661"/>
            <a:ext cx="127000" cy="36830"/>
          </a:xfrm>
          <a:custGeom>
            <a:avLst/>
            <a:gdLst/>
            <a:ahLst/>
            <a:cxnLst/>
            <a:rect l="l" t="t" r="r" b="b"/>
            <a:pathLst>
              <a:path w="127000" h="36830">
                <a:moveTo>
                  <a:pt x="126492" y="0"/>
                </a:moveTo>
                <a:lnTo>
                  <a:pt x="0" y="0"/>
                </a:lnTo>
                <a:lnTo>
                  <a:pt x="0" y="36575"/>
                </a:lnTo>
                <a:lnTo>
                  <a:pt x="126492" y="36575"/>
                </a:lnTo>
                <a:lnTo>
                  <a:pt x="126492" y="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06444" y="461899"/>
            <a:ext cx="45849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5" dirty="0"/>
              <a:t>PATHOGENICITY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348994" y="1607261"/>
            <a:ext cx="7225030" cy="45480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 marR="106045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most studied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prion is </a:t>
            </a:r>
            <a:r>
              <a:rPr sz="3200" spc="-10" dirty="0">
                <a:solidFill>
                  <a:srgbClr val="FFFF00"/>
                </a:solidFill>
                <a:latin typeface="Carlito"/>
                <a:cs typeface="Carlito"/>
              </a:rPr>
              <a:t>scrapie </a:t>
            </a:r>
            <a:r>
              <a:rPr sz="3200" spc="-5" dirty="0">
                <a:solidFill>
                  <a:srgbClr val="FFFF00"/>
                </a:solidFill>
                <a:latin typeface="Carlito"/>
                <a:cs typeface="Carlito"/>
              </a:rPr>
              <a:t>prion  </a:t>
            </a:r>
            <a:r>
              <a:rPr sz="3200" spc="-10" dirty="0">
                <a:solidFill>
                  <a:srgbClr val="FFFF00"/>
                </a:solidFill>
                <a:latin typeface="Carlito"/>
                <a:cs typeface="Carlito"/>
              </a:rPr>
              <a:t>that </a:t>
            </a:r>
            <a:r>
              <a:rPr sz="3200" spc="-5" dirty="0">
                <a:solidFill>
                  <a:srgbClr val="FFFF00"/>
                </a:solidFill>
                <a:latin typeface="Carlito"/>
                <a:cs typeface="Carlito"/>
              </a:rPr>
              <a:t>causes the </a:t>
            </a:r>
            <a:r>
              <a:rPr sz="3200" spc="-10" dirty="0">
                <a:solidFill>
                  <a:srgbClr val="FFFF00"/>
                </a:solidFill>
                <a:latin typeface="Carlito"/>
                <a:cs typeface="Carlito"/>
              </a:rPr>
              <a:t>scrapie </a:t>
            </a:r>
            <a:r>
              <a:rPr sz="3200" spc="-5" dirty="0">
                <a:solidFill>
                  <a:srgbClr val="FFFF00"/>
                </a:solidFill>
                <a:latin typeface="Carlito"/>
                <a:cs typeface="Carlito"/>
              </a:rPr>
              <a:t>disease </a:t>
            </a:r>
            <a:r>
              <a:rPr sz="3200" spc="-10" dirty="0">
                <a:solidFill>
                  <a:srgbClr val="FFFF00"/>
                </a:solidFill>
                <a:latin typeface="Carlito"/>
                <a:cs typeface="Carlito"/>
              </a:rPr>
              <a:t>in </a:t>
            </a:r>
            <a:r>
              <a:rPr sz="3200" spc="-5" dirty="0">
                <a:solidFill>
                  <a:srgbClr val="FFFF00"/>
                </a:solidFill>
                <a:latin typeface="Carlito"/>
                <a:cs typeface="Carlito"/>
              </a:rPr>
              <a:t>sheeps  </a:t>
            </a:r>
            <a:r>
              <a:rPr sz="3200" dirty="0">
                <a:solidFill>
                  <a:srgbClr val="FFFF00"/>
                </a:solidFill>
                <a:latin typeface="Carlito"/>
                <a:cs typeface="Carlito"/>
              </a:rPr>
              <a:t>and</a:t>
            </a:r>
            <a:r>
              <a:rPr sz="3200" spc="5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00"/>
                </a:solidFill>
                <a:latin typeface="Carlito"/>
                <a:cs typeface="Carlito"/>
              </a:rPr>
              <a:t>goats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381000" marR="304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Studies show that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causative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agent,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PrP</a:t>
            </a:r>
            <a:r>
              <a:rPr sz="3150" baseline="25132" dirty="0">
                <a:solidFill>
                  <a:srgbClr val="FFFFFF"/>
                </a:solidFill>
                <a:latin typeface="Carlito"/>
                <a:cs typeface="Carlito"/>
              </a:rPr>
              <a:t>Sc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,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enters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brain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of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 animal 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converting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normal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PrP</a:t>
            </a:r>
            <a:r>
              <a:rPr sz="3150" spc="-22" baseline="25132" dirty="0">
                <a:solidFill>
                  <a:srgbClr val="FFFFFF"/>
                </a:solidFill>
                <a:latin typeface="Carlito"/>
                <a:cs typeface="Carlito"/>
              </a:rPr>
              <a:t>c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200" spc="5" dirty="0">
                <a:solidFill>
                  <a:srgbClr val="FFFFFF"/>
                </a:solidFill>
                <a:latin typeface="Carlito"/>
                <a:cs typeface="Carlito"/>
              </a:rPr>
              <a:t>PrP</a:t>
            </a:r>
            <a:r>
              <a:rPr sz="3150" spc="7" baseline="25132" dirty="0">
                <a:solidFill>
                  <a:srgbClr val="FFFFFF"/>
                </a:solidFill>
                <a:latin typeface="Carlito"/>
                <a:cs typeface="Carlito"/>
              </a:rPr>
              <a:t>Sc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which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continue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this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conversion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chain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by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changing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its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folding</a:t>
            </a:r>
            <a:r>
              <a:rPr sz="3200" spc="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patterns.</a:t>
            </a:r>
            <a:endParaRPr sz="3200">
              <a:latin typeface="Carlito"/>
              <a:cs typeface="Carlito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226807" y="5931408"/>
            <a:ext cx="1092835" cy="559435"/>
            <a:chOff x="7226807" y="5931408"/>
            <a:chExt cx="1092835" cy="559435"/>
          </a:xfrm>
        </p:grpSpPr>
        <p:sp>
          <p:nvSpPr>
            <p:cNvPr id="6" name="object 6"/>
            <p:cNvSpPr/>
            <p:nvPr/>
          </p:nvSpPr>
          <p:spPr>
            <a:xfrm>
              <a:off x="7239761" y="5944362"/>
              <a:ext cx="1066800" cy="533400"/>
            </a:xfrm>
            <a:custGeom>
              <a:avLst/>
              <a:gdLst/>
              <a:ahLst/>
              <a:cxnLst/>
              <a:rect l="l" t="t" r="r" b="b"/>
              <a:pathLst>
                <a:path w="1066800" h="533400">
                  <a:moveTo>
                    <a:pt x="800100" y="0"/>
                  </a:moveTo>
                  <a:lnTo>
                    <a:pt x="800100" y="133350"/>
                  </a:lnTo>
                  <a:lnTo>
                    <a:pt x="0" y="133350"/>
                  </a:lnTo>
                  <a:lnTo>
                    <a:pt x="0" y="400050"/>
                  </a:lnTo>
                  <a:lnTo>
                    <a:pt x="800100" y="400050"/>
                  </a:lnTo>
                  <a:lnTo>
                    <a:pt x="800100" y="533400"/>
                  </a:lnTo>
                  <a:lnTo>
                    <a:pt x="1066800" y="266700"/>
                  </a:lnTo>
                  <a:lnTo>
                    <a:pt x="8001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39761" y="5944362"/>
              <a:ext cx="1066800" cy="533400"/>
            </a:xfrm>
            <a:custGeom>
              <a:avLst/>
              <a:gdLst/>
              <a:ahLst/>
              <a:cxnLst/>
              <a:rect l="l" t="t" r="r" b="b"/>
              <a:pathLst>
                <a:path w="1066800" h="533400">
                  <a:moveTo>
                    <a:pt x="0" y="133350"/>
                  </a:moveTo>
                  <a:lnTo>
                    <a:pt x="800100" y="133350"/>
                  </a:lnTo>
                  <a:lnTo>
                    <a:pt x="800100" y="0"/>
                  </a:lnTo>
                  <a:lnTo>
                    <a:pt x="1066800" y="266700"/>
                  </a:lnTo>
                  <a:lnTo>
                    <a:pt x="800100" y="533400"/>
                  </a:lnTo>
                  <a:lnTo>
                    <a:pt x="800100" y="400050"/>
                  </a:lnTo>
                  <a:lnTo>
                    <a:pt x="0" y="400050"/>
                  </a:lnTo>
                  <a:lnTo>
                    <a:pt x="0" y="133350"/>
                  </a:lnTo>
                  <a:close/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3440" y="461899"/>
            <a:ext cx="713955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MODE </a:t>
            </a:r>
            <a:r>
              <a:rPr spc="-5" dirty="0"/>
              <a:t>OF</a:t>
            </a:r>
            <a:r>
              <a:rPr spc="-50" dirty="0"/>
              <a:t> </a:t>
            </a:r>
            <a:r>
              <a:rPr spc="-5" dirty="0"/>
              <a:t>TRANSMISSION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4394" y="1558493"/>
            <a:ext cx="7222490" cy="451421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has been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recognized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that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prion  diseases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can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arise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in three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different</a:t>
            </a:r>
            <a:r>
              <a:rPr sz="3200" spc="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ways:</a:t>
            </a:r>
            <a:endParaRPr sz="3200">
              <a:latin typeface="Carlito"/>
              <a:cs typeface="Carlito"/>
            </a:endParaRPr>
          </a:p>
          <a:p>
            <a:pPr marL="414655" indent="-402590">
              <a:lnSpc>
                <a:spcPct val="100000"/>
              </a:lnSpc>
              <a:spcBef>
                <a:spcPts val="334"/>
              </a:spcBef>
              <a:buAutoNum type="arabicPeriod"/>
              <a:tabLst>
                <a:tab pos="41529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Acquired</a:t>
            </a:r>
            <a:endParaRPr sz="3200">
              <a:latin typeface="Carlito"/>
              <a:cs typeface="Carlito"/>
            </a:endParaRPr>
          </a:p>
          <a:p>
            <a:pPr marL="414655" indent="-402590">
              <a:lnSpc>
                <a:spcPct val="100000"/>
              </a:lnSpc>
              <a:spcBef>
                <a:spcPts val="380"/>
              </a:spcBef>
              <a:buAutoNum type="arabicPeriod"/>
              <a:tabLst>
                <a:tab pos="415290" algn="l"/>
              </a:tabLst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Familial</a:t>
            </a:r>
            <a:endParaRPr sz="3200">
              <a:latin typeface="Carlito"/>
              <a:cs typeface="Carlito"/>
            </a:endParaRPr>
          </a:p>
          <a:p>
            <a:pPr marL="414655" indent="-402590">
              <a:lnSpc>
                <a:spcPct val="100000"/>
              </a:lnSpc>
              <a:spcBef>
                <a:spcPts val="390"/>
              </a:spcBef>
              <a:buAutoNum type="arabicPeriod"/>
              <a:tabLst>
                <a:tab pos="41529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Sporadic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4100">
              <a:latin typeface="Carlito"/>
              <a:cs typeface="Carlito"/>
            </a:endParaRPr>
          </a:p>
          <a:p>
            <a:pPr marL="355600" marR="55880" indent="-342900" algn="just">
              <a:lnSpc>
                <a:spcPts val="3460"/>
              </a:lnSpc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Current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research suggests that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primary  method of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infection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animals is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through  ingestion.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461899"/>
            <a:ext cx="86868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DISEASES CAUSED </a:t>
            </a:r>
            <a:r>
              <a:rPr spc="-60" dirty="0"/>
              <a:t>BY</a:t>
            </a:r>
            <a:r>
              <a:rPr spc="15" dirty="0"/>
              <a:t> </a:t>
            </a:r>
            <a:r>
              <a:rPr spc="-5" dirty="0"/>
              <a:t>PRIONS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4394" y="1501772"/>
            <a:ext cx="7152640" cy="4356735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sz="3200" spc="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cattles</a:t>
            </a:r>
            <a:endParaRPr sz="3200">
              <a:latin typeface="Carlito"/>
              <a:cs typeface="Carlito"/>
            </a:endParaRPr>
          </a:p>
          <a:p>
            <a:pPr marL="1155700" marR="5080" lvl="1" indent="-2286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Bovine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Spongiform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Encephalopathy or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Mad 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Cow 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Disease</a:t>
            </a:r>
            <a:endParaRPr sz="24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endParaRPr sz="2400">
              <a:latin typeface="Carlito"/>
              <a:cs typeface="Carlito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Clr>
                <a:srgbClr val="FFFFFF"/>
              </a:buClr>
              <a:buFont typeface="Arial"/>
              <a:buChar char="•"/>
            </a:pPr>
            <a:endParaRPr sz="195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</a:t>
            </a:r>
            <a:r>
              <a:rPr sz="3200" spc="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Humans</a:t>
            </a:r>
            <a:endParaRPr sz="3200">
              <a:latin typeface="Carlito"/>
              <a:cs typeface="Carlito"/>
            </a:endParaRPr>
          </a:p>
          <a:p>
            <a:pPr marL="1155700" lvl="1" indent="-228600">
              <a:lnSpc>
                <a:spcPct val="100000"/>
              </a:lnSpc>
              <a:spcBef>
                <a:spcPts val="62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Alzheimer’s</a:t>
            </a: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disease</a:t>
            </a:r>
            <a:endParaRPr sz="2400">
              <a:latin typeface="Carlito"/>
              <a:cs typeface="Carlito"/>
            </a:endParaRPr>
          </a:p>
          <a:p>
            <a:pPr marL="1155700" lvl="1" indent="-2286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30" dirty="0">
                <a:solidFill>
                  <a:srgbClr val="FFFFFF"/>
                </a:solidFill>
                <a:latin typeface="Carlito"/>
                <a:cs typeface="Carlito"/>
              </a:rPr>
              <a:t>Down’s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arlito"/>
                <a:cs typeface="Carlito"/>
              </a:rPr>
              <a:t>syndrome</a:t>
            </a:r>
            <a:endParaRPr sz="2400">
              <a:latin typeface="Carlito"/>
              <a:cs typeface="Carlito"/>
            </a:endParaRPr>
          </a:p>
          <a:p>
            <a:pPr marL="1155700" lvl="1" indent="-22860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25" dirty="0">
                <a:solidFill>
                  <a:srgbClr val="FFFFFF"/>
                </a:solidFill>
                <a:latin typeface="Carlito"/>
                <a:cs typeface="Carlito"/>
              </a:rPr>
              <a:t>Fatal </a:t>
            </a:r>
            <a:r>
              <a:rPr sz="2400" spc="-5" dirty="0">
                <a:solidFill>
                  <a:srgbClr val="FFFFFF"/>
                </a:solidFill>
                <a:latin typeface="Carlito"/>
                <a:cs typeface="Carlito"/>
              </a:rPr>
              <a:t>familial</a:t>
            </a: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400" dirty="0">
                <a:solidFill>
                  <a:srgbClr val="FFFFFF"/>
                </a:solidFill>
                <a:latin typeface="Carlito"/>
                <a:cs typeface="Carlito"/>
              </a:rPr>
              <a:t>insomnia</a:t>
            </a:r>
            <a:endParaRPr sz="2400">
              <a:latin typeface="Carlito"/>
              <a:cs typeface="Carlito"/>
            </a:endParaRPr>
          </a:p>
          <a:p>
            <a:pPr marL="1155700" lvl="1" indent="-2286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1155700" algn="l"/>
              </a:tabLst>
            </a:pPr>
            <a:r>
              <a:rPr sz="2400" spc="-10" dirty="0">
                <a:solidFill>
                  <a:srgbClr val="FFFFFF"/>
                </a:solidFill>
                <a:latin typeface="Carlito"/>
                <a:cs typeface="Carlito"/>
              </a:rPr>
              <a:t>Kuru </a:t>
            </a:r>
            <a:r>
              <a:rPr sz="2400" spc="-20" dirty="0">
                <a:solidFill>
                  <a:srgbClr val="FFFFFF"/>
                </a:solidFill>
                <a:latin typeface="Carlito"/>
                <a:cs typeface="Carlito"/>
              </a:rPr>
              <a:t>Leprosy</a:t>
            </a:r>
            <a:endParaRPr sz="24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838200" y="457200"/>
              <a:ext cx="4191000" cy="31104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181600" y="1143000"/>
              <a:ext cx="3439667" cy="46863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5800" y="3733800"/>
              <a:ext cx="4386072" cy="290931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00810" y="63500"/>
            <a:ext cx="253111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0" spc="-10" dirty="0">
                <a:solidFill>
                  <a:srgbClr val="FFFF00"/>
                </a:solidFill>
                <a:latin typeface="Comic Sans MS"/>
                <a:cs typeface="Comic Sans MS"/>
              </a:rPr>
              <a:t>Viroids</a:t>
            </a:r>
            <a:endParaRPr sz="6000">
              <a:latin typeface="Comic Sans MS"/>
              <a:cs typeface="Comic Sans M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126490"/>
            <a:ext cx="4577715" cy="5492273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50800" marR="30480">
              <a:lnSpc>
                <a:spcPct val="90000"/>
              </a:lnSpc>
              <a:spcBef>
                <a:spcPts val="480"/>
              </a:spcBef>
            </a:pPr>
            <a:r>
              <a:rPr sz="3375" spc="-120" baseline="14814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r>
              <a:rPr sz="3200" spc="-80" dirty="0">
                <a:solidFill>
                  <a:srgbClr val="FFCC00"/>
                </a:solidFill>
                <a:latin typeface="Comic Sans MS"/>
                <a:cs typeface="Comic Sans MS"/>
              </a:rPr>
              <a:t>Small,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circular </a:t>
            </a:r>
            <a:r>
              <a:rPr sz="3200" dirty="0">
                <a:solidFill>
                  <a:srgbClr val="FFCC00"/>
                </a:solidFill>
                <a:latin typeface="Comic Sans MS"/>
                <a:cs typeface="Comic Sans MS"/>
              </a:rPr>
              <a:t>ss-  </a:t>
            </a:r>
            <a:r>
              <a:rPr sz="3200" dirty="0">
                <a:solidFill>
                  <a:srgbClr val="FFFF00"/>
                </a:solidFill>
                <a:latin typeface="Comic Sans MS"/>
                <a:cs typeface="Comic Sans MS"/>
              </a:rPr>
              <a:t>RNA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molecules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without  </a:t>
            </a:r>
            <a:r>
              <a:rPr sz="3200" dirty="0">
                <a:solidFill>
                  <a:srgbClr val="FFFF00"/>
                </a:solidFill>
                <a:latin typeface="Comic Sans MS"/>
                <a:cs typeface="Comic Sans MS"/>
              </a:rPr>
              <a:t>a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protein</a:t>
            </a:r>
            <a:r>
              <a:rPr sz="3200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coat</a:t>
            </a:r>
            <a:endParaRPr sz="3200">
              <a:latin typeface="Comic Sans MS"/>
              <a:cs typeface="Comic Sans MS"/>
            </a:endParaRPr>
          </a:p>
          <a:p>
            <a:pPr marL="50800">
              <a:lnSpc>
                <a:spcPct val="100000"/>
              </a:lnSpc>
              <a:spcBef>
                <a:spcPts val="409"/>
              </a:spcBef>
            </a:pPr>
            <a:r>
              <a:rPr sz="3375" spc="-120" baseline="14814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r>
              <a:rPr sz="3200" spc="-80" dirty="0">
                <a:solidFill>
                  <a:srgbClr val="FFCC00"/>
                </a:solidFill>
                <a:latin typeface="Comic Sans MS"/>
                <a:cs typeface="Comic Sans MS"/>
              </a:rPr>
              <a:t>Infect</a:t>
            </a:r>
            <a:r>
              <a:rPr sz="3200" spc="10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plants</a:t>
            </a:r>
            <a:endParaRPr sz="3200">
              <a:latin typeface="Comic Sans MS"/>
              <a:cs typeface="Comic Sans MS"/>
            </a:endParaRPr>
          </a:p>
          <a:p>
            <a:pPr marL="50800">
              <a:lnSpc>
                <a:spcPct val="100000"/>
              </a:lnSpc>
              <a:spcBef>
                <a:spcPts val="409"/>
              </a:spcBef>
            </a:pPr>
            <a:r>
              <a:rPr sz="3375" spc="-270" baseline="14814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r>
              <a:rPr sz="3200" spc="-180" dirty="0">
                <a:solidFill>
                  <a:srgbClr val="FFFF00"/>
                </a:solidFill>
                <a:latin typeface="Comic Sans MS"/>
                <a:cs typeface="Comic Sans MS"/>
              </a:rPr>
              <a:t>Do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not infect</a:t>
            </a:r>
            <a:r>
              <a:rPr sz="3200" spc="114" dirty="0">
                <a:solidFill>
                  <a:srgbClr val="FFFF00"/>
                </a:solidFill>
                <a:latin typeface="Comic Sans MS"/>
                <a:cs typeface="Comic Sans MS"/>
              </a:rPr>
              <a:t> </a:t>
            </a:r>
            <a:r>
              <a:rPr sz="3200" dirty="0">
                <a:solidFill>
                  <a:srgbClr val="FFFF00"/>
                </a:solidFill>
                <a:latin typeface="Comic Sans MS"/>
                <a:cs typeface="Comic Sans MS"/>
              </a:rPr>
              <a:t>animals</a:t>
            </a:r>
            <a:endParaRPr sz="3200">
              <a:latin typeface="Comic Sans MS"/>
              <a:cs typeface="Comic Sans MS"/>
            </a:endParaRPr>
          </a:p>
          <a:p>
            <a:pPr marL="50800" marR="1101725">
              <a:lnSpc>
                <a:spcPts val="3450"/>
              </a:lnSpc>
              <a:spcBef>
                <a:spcPts val="865"/>
              </a:spcBef>
            </a:pPr>
            <a:r>
              <a:rPr sz="3375" spc="-120" baseline="14814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r>
              <a:rPr sz="3200" spc="-80" dirty="0">
                <a:solidFill>
                  <a:srgbClr val="81003A"/>
                </a:solidFill>
                <a:latin typeface="Comic Sans MS"/>
                <a:cs typeface="Comic Sans MS"/>
              </a:rPr>
              <a:t>Potato </a:t>
            </a:r>
            <a:r>
              <a:rPr sz="3200" spc="-5">
                <a:solidFill>
                  <a:srgbClr val="81003A"/>
                </a:solidFill>
                <a:latin typeface="Comic Sans MS"/>
                <a:cs typeface="Comic Sans MS"/>
              </a:rPr>
              <a:t>famine </a:t>
            </a:r>
            <a:r>
              <a:rPr lang="en-IN" sz="3200" spc="-5" dirty="0" smtClean="0">
                <a:solidFill>
                  <a:srgbClr val="81003A"/>
                </a:solidFill>
                <a:latin typeface="Comic Sans MS"/>
                <a:cs typeface="Comic Sans MS"/>
              </a:rPr>
              <a:t>disease </a:t>
            </a:r>
            <a:r>
              <a:rPr sz="3200" spc="-5" smtClean="0">
                <a:solidFill>
                  <a:srgbClr val="FFCC00"/>
                </a:solidFill>
                <a:latin typeface="Comic Sans MS"/>
                <a:cs typeface="Comic Sans MS"/>
              </a:rPr>
              <a:t>in 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Ireland</a:t>
            </a:r>
            <a:endParaRPr sz="3200">
              <a:latin typeface="Comic Sans MS"/>
              <a:cs typeface="Comic Sans MS"/>
            </a:endParaRPr>
          </a:p>
          <a:p>
            <a:pPr marL="50800" marR="199390">
              <a:lnSpc>
                <a:spcPts val="3450"/>
              </a:lnSpc>
              <a:spcBef>
                <a:spcPts val="800"/>
              </a:spcBef>
            </a:pPr>
            <a:r>
              <a:rPr sz="3375" spc="-97" baseline="14814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r>
              <a:rPr sz="3200" spc="-65" dirty="0">
                <a:solidFill>
                  <a:srgbClr val="FFFF00"/>
                </a:solidFill>
                <a:latin typeface="Comic Sans MS"/>
                <a:cs typeface="Comic Sans MS"/>
              </a:rPr>
              <a:t>Resemble </a:t>
            </a:r>
            <a:r>
              <a:rPr sz="3200" spc="-5" dirty="0">
                <a:solidFill>
                  <a:srgbClr val="FFFF00"/>
                </a:solidFill>
                <a:latin typeface="Comic Sans MS"/>
                <a:cs typeface="Comic Sans MS"/>
              </a:rPr>
              <a:t>introns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cut  out of</a:t>
            </a:r>
            <a:r>
              <a:rPr sz="3200" spc="-15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3200" spc="-5" dirty="0">
                <a:solidFill>
                  <a:srgbClr val="FFCC00"/>
                </a:solidFill>
                <a:latin typeface="Comic Sans MS"/>
                <a:cs typeface="Comic Sans MS"/>
              </a:rPr>
              <a:t>eukaryotic</a:t>
            </a:r>
            <a:endParaRPr sz="3200">
              <a:latin typeface="Comic Sans MS"/>
              <a:cs typeface="Comic Sans MS"/>
            </a:endParaRPr>
          </a:p>
          <a:p>
            <a:pPr marL="50800" marR="1212850">
              <a:lnSpc>
                <a:spcPts val="3450"/>
              </a:lnSpc>
              <a:spcBef>
                <a:spcPts val="810"/>
              </a:spcBef>
            </a:pPr>
            <a:endParaRPr sz="3200">
              <a:latin typeface="Comic Sans MS"/>
              <a:cs typeface="Comic Sans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800600" y="382270"/>
            <a:ext cx="3843020" cy="24091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00600" y="3961129"/>
            <a:ext cx="3810000" cy="25133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70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222250" y="1441450"/>
          <a:ext cx="8686800" cy="46850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1700"/>
                <a:gridCol w="2476500"/>
                <a:gridCol w="1866900"/>
                <a:gridCol w="2171700"/>
              </a:tblGrid>
              <a:tr h="5486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Virus</a:t>
                      </a:r>
                      <a:endParaRPr sz="3000">
                        <a:latin typeface="Carlito"/>
                        <a:cs typeface="Carlito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38227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000" b="1" spc="-10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Viroids</a:t>
                      </a:r>
                      <a:endParaRPr sz="3000">
                        <a:latin typeface="Carlito"/>
                        <a:cs typeface="Carlito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  <a:tc>
                  <a:txBody>
                    <a:bodyPr/>
                    <a:lstStyle/>
                    <a:p>
                      <a:pPr marL="58991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sz="3000" b="1" spc="-5" dirty="0">
                          <a:solidFill>
                            <a:srgbClr val="FFFFFF"/>
                          </a:solidFill>
                          <a:latin typeface="Carlito"/>
                          <a:cs typeface="Carlito"/>
                        </a:rPr>
                        <a:t>Prions</a:t>
                      </a:r>
                      <a:endParaRPr sz="3000">
                        <a:latin typeface="Carlito"/>
                        <a:cs typeface="Carlito"/>
                      </a:endParaRPr>
                    </a:p>
                  </a:txBody>
                  <a:tcPr marL="0" marR="0" marT="2159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F79546"/>
                    </a:solidFill>
                  </a:tcPr>
                </a:tc>
              </a:tr>
              <a:tr h="4724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5" dirty="0">
                          <a:latin typeface="Carlito"/>
                          <a:cs typeface="Carlito"/>
                        </a:rPr>
                        <a:t>Genome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10" dirty="0">
                          <a:latin typeface="Carlito"/>
                          <a:cs typeface="Carlito"/>
                        </a:rPr>
                        <a:t>DNA </a:t>
                      </a:r>
                      <a:r>
                        <a:rPr sz="2500" spc="-5" dirty="0">
                          <a:latin typeface="Carlito"/>
                          <a:cs typeface="Carlito"/>
                        </a:rPr>
                        <a:t>or</a:t>
                      </a:r>
                      <a:r>
                        <a:rPr sz="250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500" spc="-5" dirty="0">
                          <a:latin typeface="Carlito"/>
                          <a:cs typeface="Carlito"/>
                        </a:rPr>
                        <a:t>RNA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5" dirty="0">
                          <a:latin typeface="Carlito"/>
                          <a:cs typeface="Carlito"/>
                        </a:rPr>
                        <a:t>RNA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5" dirty="0">
                          <a:latin typeface="Carlito"/>
                          <a:cs typeface="Carlito"/>
                        </a:rPr>
                        <a:t>None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</a:tr>
              <a:tr h="4724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10" dirty="0">
                          <a:latin typeface="Carlito"/>
                          <a:cs typeface="Carlito"/>
                        </a:rPr>
                        <a:t>Strand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5" dirty="0">
                          <a:latin typeface="Carlito"/>
                          <a:cs typeface="Carlito"/>
                        </a:rPr>
                        <a:t>Ds </a:t>
                      </a:r>
                      <a:r>
                        <a:rPr sz="2500" dirty="0">
                          <a:latin typeface="Carlito"/>
                          <a:cs typeface="Carlito"/>
                        </a:rPr>
                        <a:t>or</a:t>
                      </a:r>
                      <a:r>
                        <a:rPr sz="2500" spc="-2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500" spc="-10" dirty="0">
                          <a:latin typeface="Carlito"/>
                          <a:cs typeface="Carlito"/>
                        </a:rPr>
                        <a:t>ss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10" dirty="0">
                          <a:latin typeface="Carlito"/>
                          <a:cs typeface="Carlito"/>
                        </a:rPr>
                        <a:t>ss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10" dirty="0">
                          <a:latin typeface="Carlito"/>
                          <a:cs typeface="Carlito"/>
                        </a:rPr>
                        <a:t>ss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  <a:tr h="8534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10" dirty="0">
                          <a:latin typeface="Carlito"/>
                          <a:cs typeface="Carlito"/>
                        </a:rPr>
                        <a:t>Coat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969644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10" dirty="0">
                          <a:latin typeface="Carlito"/>
                          <a:cs typeface="Carlito"/>
                        </a:rPr>
                        <a:t>Capsid</a:t>
                      </a:r>
                      <a:r>
                        <a:rPr sz="2500" spc="-6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500" spc="-5" dirty="0">
                          <a:latin typeface="Carlito"/>
                          <a:cs typeface="Carlito"/>
                        </a:rPr>
                        <a:t>and  </a:t>
                      </a:r>
                      <a:r>
                        <a:rPr sz="2500" spc="-15" dirty="0">
                          <a:latin typeface="Carlito"/>
                          <a:cs typeface="Carlito"/>
                        </a:rPr>
                        <a:t>Envelope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20" dirty="0">
                          <a:latin typeface="Carlito"/>
                          <a:cs typeface="Carlito"/>
                        </a:rPr>
                        <a:t>For </a:t>
                      </a:r>
                      <a:r>
                        <a:rPr sz="2500" spc="-15" dirty="0">
                          <a:latin typeface="Carlito"/>
                          <a:cs typeface="Carlito"/>
                        </a:rPr>
                        <a:t>HDV</a:t>
                      </a:r>
                      <a:r>
                        <a:rPr sz="25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500" spc="-10" dirty="0">
                          <a:latin typeface="Carlito"/>
                          <a:cs typeface="Carlito"/>
                        </a:rPr>
                        <a:t>only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5" dirty="0">
                          <a:latin typeface="Carlito"/>
                          <a:cs typeface="Carlito"/>
                        </a:rPr>
                        <a:t>None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</a:tr>
              <a:tr h="853439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45" dirty="0">
                          <a:latin typeface="Carlito"/>
                          <a:cs typeface="Carlito"/>
                        </a:rPr>
                        <a:t>Target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048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5" dirty="0">
                          <a:latin typeface="Carlito"/>
                          <a:cs typeface="Carlito"/>
                        </a:rPr>
                        <a:t>Animal, </a:t>
                      </a:r>
                      <a:r>
                        <a:rPr sz="2500" spc="-10" dirty="0">
                          <a:latin typeface="Carlito"/>
                          <a:cs typeface="Carlito"/>
                        </a:rPr>
                        <a:t>plant,  </a:t>
                      </a:r>
                      <a:r>
                        <a:rPr sz="2500" spc="-5" dirty="0">
                          <a:latin typeface="Carlito"/>
                          <a:cs typeface="Carlito"/>
                        </a:rPr>
                        <a:t>bacteria,</a:t>
                      </a:r>
                      <a:r>
                        <a:rPr sz="2500" spc="-7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500" spc="-10" dirty="0">
                          <a:latin typeface="Carlito"/>
                          <a:cs typeface="Carlito"/>
                        </a:rPr>
                        <a:t>archea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10" dirty="0">
                          <a:latin typeface="Carlito"/>
                          <a:cs typeface="Carlito"/>
                        </a:rPr>
                        <a:t>Plants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5" dirty="0">
                          <a:latin typeface="Carlito"/>
                          <a:cs typeface="Carlito"/>
                        </a:rPr>
                        <a:t>Animals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CEEE9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90805" marR="7429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10" dirty="0">
                          <a:latin typeface="Carlito"/>
                          <a:cs typeface="Carlito"/>
                        </a:rPr>
                        <a:t>Host </a:t>
                      </a:r>
                      <a:r>
                        <a:rPr sz="2500" spc="-5" dirty="0">
                          <a:latin typeface="Carlito"/>
                          <a:cs typeface="Carlito"/>
                        </a:rPr>
                        <a:t>Cell</a:t>
                      </a:r>
                      <a:r>
                        <a:rPr sz="2500" spc="-9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500" spc="-5" dirty="0">
                          <a:latin typeface="Carlito"/>
                          <a:cs typeface="Carlito"/>
                        </a:rPr>
                        <a:t>/  </a:t>
                      </a:r>
                      <a:r>
                        <a:rPr sz="2500" spc="-20" dirty="0">
                          <a:latin typeface="Carlito"/>
                          <a:cs typeface="Carlito"/>
                        </a:rPr>
                        <a:t>Organ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5" dirty="0">
                          <a:latin typeface="Carlito"/>
                          <a:cs typeface="Carlito"/>
                        </a:rPr>
                        <a:t>All type of</a:t>
                      </a:r>
                      <a:r>
                        <a:rPr sz="2500" spc="-1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500" spc="-5" dirty="0">
                          <a:latin typeface="Carlito"/>
                          <a:cs typeface="Carlito"/>
                        </a:rPr>
                        <a:t>cells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10" dirty="0">
                          <a:latin typeface="Carlito"/>
                          <a:cs typeface="Carlito"/>
                        </a:rPr>
                        <a:t>Plant</a:t>
                      </a:r>
                      <a:r>
                        <a:rPr sz="2500" spc="-15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500" spc="-5" dirty="0">
                          <a:latin typeface="Carlito"/>
                          <a:cs typeface="Carlito"/>
                        </a:rPr>
                        <a:t>cells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500" spc="-5" dirty="0">
                          <a:latin typeface="Carlito"/>
                          <a:cs typeface="Carlito"/>
                        </a:rPr>
                        <a:t>Nervous</a:t>
                      </a:r>
                      <a:r>
                        <a:rPr sz="2500" spc="-30" dirty="0">
                          <a:latin typeface="Carlito"/>
                          <a:cs typeface="Carlito"/>
                        </a:rPr>
                        <a:t> </a:t>
                      </a:r>
                      <a:r>
                        <a:rPr sz="2500" spc="-25" dirty="0">
                          <a:latin typeface="Carlito"/>
                          <a:cs typeface="Carlito"/>
                        </a:rPr>
                        <a:t>sysem</a:t>
                      </a:r>
                      <a:endParaRPr sz="2500">
                        <a:latin typeface="Carlito"/>
                        <a:cs typeface="Carlito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FBDDC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30929" y="497840"/>
            <a:ext cx="188023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Viriods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7840" y="1544319"/>
            <a:ext cx="8046720" cy="363220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800"/>
              </a:spcBef>
              <a:buSzPct val="69642"/>
              <a:buFont typeface="UnDotum"/>
              <a:buChar char=""/>
              <a:tabLst>
                <a:tab pos="393065" algn="l"/>
                <a:tab pos="393700" algn="l"/>
              </a:tabLst>
            </a:pPr>
            <a:r>
              <a:rPr sz="2800" spc="-10" dirty="0">
                <a:solidFill>
                  <a:srgbClr val="FFCC00"/>
                </a:solidFill>
                <a:latin typeface="Comic Sans MS"/>
                <a:cs typeface="Comic Sans MS"/>
              </a:rPr>
              <a:t>ssRNA</a:t>
            </a:r>
            <a:endParaRPr sz="2800">
              <a:latin typeface="Comic Sans MS"/>
              <a:cs typeface="Comic Sans MS"/>
            </a:endParaRPr>
          </a:p>
          <a:p>
            <a:pPr marL="393700" indent="-342900">
              <a:lnSpc>
                <a:spcPct val="100000"/>
              </a:lnSpc>
              <a:spcBef>
                <a:spcPts val="700"/>
              </a:spcBef>
              <a:buSzPct val="69642"/>
              <a:buFont typeface="UnDotum"/>
              <a:buChar char=""/>
              <a:tabLst>
                <a:tab pos="393065" algn="l"/>
                <a:tab pos="393700" algn="l"/>
              </a:tabLst>
            </a:pPr>
            <a:r>
              <a:rPr sz="2800" spc="-5" dirty="0">
                <a:solidFill>
                  <a:srgbClr val="FFCC00"/>
                </a:solidFill>
                <a:latin typeface="Comic Sans MS"/>
                <a:cs typeface="Comic Sans MS"/>
              </a:rPr>
              <a:t>Size </a:t>
            </a:r>
            <a:r>
              <a:rPr sz="2800" dirty="0">
                <a:solidFill>
                  <a:srgbClr val="FFCC00"/>
                </a:solidFill>
                <a:latin typeface="Comic Sans MS"/>
                <a:cs typeface="Comic Sans MS"/>
              </a:rPr>
              <a:t>from </a:t>
            </a:r>
            <a:r>
              <a:rPr sz="2800" spc="-5" dirty="0">
                <a:solidFill>
                  <a:srgbClr val="FFCC00"/>
                </a:solidFill>
                <a:latin typeface="Comic Sans MS"/>
                <a:cs typeface="Comic Sans MS"/>
              </a:rPr>
              <a:t>246 to </a:t>
            </a:r>
            <a:r>
              <a:rPr sz="2800" spc="-10" dirty="0">
                <a:solidFill>
                  <a:srgbClr val="FFCC00"/>
                </a:solidFill>
                <a:latin typeface="Comic Sans MS"/>
                <a:cs typeface="Comic Sans MS"/>
              </a:rPr>
              <a:t>399</a:t>
            </a:r>
            <a:r>
              <a:rPr sz="2800" spc="-15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CC00"/>
                </a:solidFill>
                <a:latin typeface="Comic Sans MS"/>
                <a:cs typeface="Comic Sans MS"/>
              </a:rPr>
              <a:t>nm</a:t>
            </a:r>
            <a:endParaRPr sz="2800">
              <a:latin typeface="Comic Sans MS"/>
              <a:cs typeface="Comic Sans MS"/>
            </a:endParaRPr>
          </a:p>
          <a:p>
            <a:pPr marL="393700" indent="-342900">
              <a:lnSpc>
                <a:spcPct val="100000"/>
              </a:lnSpc>
              <a:spcBef>
                <a:spcPts val="690"/>
              </a:spcBef>
              <a:buSzPct val="69642"/>
              <a:buFont typeface="UnDotum"/>
              <a:buChar char=""/>
              <a:tabLst>
                <a:tab pos="393065" algn="l"/>
                <a:tab pos="393700" algn="l"/>
              </a:tabLst>
            </a:pPr>
            <a:r>
              <a:rPr sz="2800" dirty="0">
                <a:solidFill>
                  <a:srgbClr val="FFCC00"/>
                </a:solidFill>
                <a:latin typeface="Comic Sans MS"/>
                <a:cs typeface="Comic Sans MS"/>
              </a:rPr>
              <a:t>Show </a:t>
            </a:r>
            <a:r>
              <a:rPr sz="2800" spc="-5" dirty="0">
                <a:solidFill>
                  <a:srgbClr val="FFCC00"/>
                </a:solidFill>
                <a:latin typeface="Comic Sans MS"/>
                <a:cs typeface="Comic Sans MS"/>
              </a:rPr>
              <a:t>considerable </a:t>
            </a:r>
            <a:r>
              <a:rPr sz="2800" spc="-10" dirty="0">
                <a:solidFill>
                  <a:srgbClr val="FFCC00"/>
                </a:solidFill>
                <a:latin typeface="Comic Sans MS"/>
                <a:cs typeface="Comic Sans MS"/>
              </a:rPr>
              <a:t>sequence </a:t>
            </a:r>
            <a:r>
              <a:rPr sz="2800" spc="-5" dirty="0">
                <a:solidFill>
                  <a:srgbClr val="FFCC00"/>
                </a:solidFill>
                <a:latin typeface="Comic Sans MS"/>
                <a:cs typeface="Comic Sans MS"/>
              </a:rPr>
              <a:t>homology</a:t>
            </a:r>
            <a:endParaRPr sz="2800">
              <a:latin typeface="Comic Sans MS"/>
              <a:cs typeface="Comic Sans MS"/>
            </a:endParaRPr>
          </a:p>
          <a:p>
            <a:pPr marL="393700" indent="-342900">
              <a:lnSpc>
                <a:spcPct val="100000"/>
              </a:lnSpc>
              <a:spcBef>
                <a:spcPts val="700"/>
              </a:spcBef>
              <a:buSzPct val="69642"/>
              <a:buFont typeface="UnDotum"/>
              <a:buChar char=""/>
              <a:tabLst>
                <a:tab pos="393065" algn="l"/>
                <a:tab pos="393700" algn="l"/>
              </a:tabLst>
            </a:pPr>
            <a:r>
              <a:rPr sz="2800" spc="-10" dirty="0">
                <a:solidFill>
                  <a:schemeClr val="bg1"/>
                </a:solidFill>
                <a:latin typeface="Comic Sans MS"/>
                <a:cs typeface="Comic Sans MS"/>
              </a:rPr>
              <a:t>Cause </a:t>
            </a:r>
            <a:r>
              <a:rPr sz="2800" dirty="0">
                <a:solidFill>
                  <a:schemeClr val="bg1"/>
                </a:solidFill>
                <a:latin typeface="Comic Sans MS"/>
                <a:cs typeface="Comic Sans MS"/>
              </a:rPr>
              <a:t>a </a:t>
            </a:r>
            <a:r>
              <a:rPr sz="2800" spc="-5" dirty="0">
                <a:solidFill>
                  <a:schemeClr val="bg1"/>
                </a:solidFill>
                <a:latin typeface="Comic Sans MS"/>
                <a:cs typeface="Comic Sans MS"/>
              </a:rPr>
              <a:t>no </a:t>
            </a:r>
            <a:r>
              <a:rPr sz="2800" dirty="0">
                <a:solidFill>
                  <a:schemeClr val="bg1"/>
                </a:solidFill>
                <a:latin typeface="Comic Sans MS"/>
                <a:cs typeface="Comic Sans MS"/>
              </a:rPr>
              <a:t>of </a:t>
            </a:r>
            <a:r>
              <a:rPr sz="2800" spc="-5" dirty="0">
                <a:solidFill>
                  <a:schemeClr val="bg1"/>
                </a:solidFill>
                <a:latin typeface="Comic Sans MS"/>
                <a:cs typeface="Comic Sans MS"/>
              </a:rPr>
              <a:t>plant</a:t>
            </a:r>
            <a:r>
              <a:rPr sz="2800" spc="-15" dirty="0">
                <a:solidFill>
                  <a:schemeClr val="bg1"/>
                </a:solidFill>
                <a:latin typeface="Comic Sans MS"/>
                <a:cs typeface="Comic Sans MS"/>
              </a:rPr>
              <a:t> </a:t>
            </a:r>
            <a:r>
              <a:rPr sz="2800" spc="-10" dirty="0">
                <a:solidFill>
                  <a:schemeClr val="bg1"/>
                </a:solidFill>
                <a:latin typeface="Comic Sans MS"/>
                <a:cs typeface="Comic Sans MS"/>
              </a:rPr>
              <a:t>diseases</a:t>
            </a:r>
            <a:r>
              <a:rPr sz="2800" spc="-10" dirty="0">
                <a:solidFill>
                  <a:srgbClr val="FFCC00"/>
                </a:solidFill>
                <a:latin typeface="Comic Sans MS"/>
                <a:cs typeface="Comic Sans MS"/>
              </a:rPr>
              <a:t>:</a:t>
            </a:r>
            <a:endParaRPr sz="2800">
              <a:latin typeface="Comic Sans MS"/>
              <a:cs typeface="Comic Sans MS"/>
            </a:endParaRPr>
          </a:p>
          <a:p>
            <a:pPr marL="393700" indent="-342900">
              <a:lnSpc>
                <a:spcPct val="100000"/>
              </a:lnSpc>
              <a:spcBef>
                <a:spcPts val="700"/>
              </a:spcBef>
              <a:buSzPct val="69642"/>
              <a:buFont typeface="UnDotum"/>
              <a:buChar char=""/>
              <a:tabLst>
                <a:tab pos="393065" algn="l"/>
                <a:tab pos="393700" algn="l"/>
              </a:tabLst>
            </a:pPr>
            <a:r>
              <a:rPr sz="2800" spc="-5" dirty="0">
                <a:solidFill>
                  <a:srgbClr val="FFCC00"/>
                </a:solidFill>
                <a:latin typeface="Comic Sans MS"/>
                <a:cs typeface="Comic Sans MS"/>
              </a:rPr>
              <a:t>Coconut cadang cadang viroid-246</a:t>
            </a:r>
            <a:r>
              <a:rPr sz="2800" spc="-45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2800" spc="-5" dirty="0">
                <a:solidFill>
                  <a:srgbClr val="FFCC00"/>
                </a:solidFill>
                <a:latin typeface="Comic Sans MS"/>
                <a:cs typeface="Comic Sans MS"/>
              </a:rPr>
              <a:t>nucleotides</a:t>
            </a:r>
            <a:endParaRPr sz="2800">
              <a:latin typeface="Comic Sans MS"/>
              <a:cs typeface="Comic Sans MS"/>
            </a:endParaRPr>
          </a:p>
          <a:p>
            <a:pPr marL="393700" indent="-342900">
              <a:lnSpc>
                <a:spcPct val="100000"/>
              </a:lnSpc>
              <a:spcBef>
                <a:spcPts val="690"/>
              </a:spcBef>
              <a:buSzPct val="69642"/>
              <a:buFont typeface="UnDotum"/>
              <a:buChar char=""/>
              <a:tabLst>
                <a:tab pos="393065" algn="l"/>
                <a:tab pos="393700" algn="l"/>
              </a:tabLst>
            </a:pPr>
            <a:r>
              <a:rPr sz="2800" spc="-5" dirty="0">
                <a:solidFill>
                  <a:srgbClr val="FFCC00"/>
                </a:solidFill>
                <a:latin typeface="Comic Sans MS"/>
                <a:cs typeface="Comic Sans MS"/>
              </a:rPr>
              <a:t>Citrus exocortis viroid- </a:t>
            </a:r>
            <a:r>
              <a:rPr sz="2800" spc="-10" dirty="0">
                <a:solidFill>
                  <a:srgbClr val="FFCC00"/>
                </a:solidFill>
                <a:latin typeface="Comic Sans MS"/>
                <a:cs typeface="Comic Sans MS"/>
              </a:rPr>
              <a:t>375 </a:t>
            </a:r>
            <a:r>
              <a:rPr sz="2800" spc="-5" dirty="0">
                <a:solidFill>
                  <a:srgbClr val="FFCC00"/>
                </a:solidFill>
                <a:latin typeface="Comic Sans MS"/>
                <a:cs typeface="Comic Sans MS"/>
              </a:rPr>
              <a:t>nucleotides</a:t>
            </a:r>
            <a:endParaRPr sz="2800">
              <a:latin typeface="Comic Sans MS"/>
              <a:cs typeface="Comic Sans MS"/>
            </a:endParaRPr>
          </a:p>
          <a:p>
            <a:pPr marL="393700" indent="-342900">
              <a:lnSpc>
                <a:spcPct val="100000"/>
              </a:lnSpc>
              <a:spcBef>
                <a:spcPts val="700"/>
              </a:spcBef>
              <a:buSzPct val="69642"/>
              <a:buFont typeface="UnDotum"/>
              <a:buChar char=""/>
              <a:tabLst>
                <a:tab pos="393065" algn="l"/>
                <a:tab pos="393700" algn="l"/>
              </a:tabLst>
            </a:pPr>
            <a:r>
              <a:rPr sz="2800" spc="-5" dirty="0">
                <a:solidFill>
                  <a:srgbClr val="FFCC00"/>
                </a:solidFill>
                <a:latin typeface="Comic Sans MS"/>
                <a:cs typeface="Comic Sans MS"/>
              </a:rPr>
              <a:t>Potato spindle tuber viroid -359 nucleotides</a:t>
            </a:r>
            <a:endParaRPr sz="28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480312"/>
            <a:ext cx="188595" cy="1240790"/>
          </a:xfrm>
          <a:prstGeom prst="rect">
            <a:avLst/>
          </a:prstGeom>
        </p:spPr>
        <p:txBody>
          <a:bodyPr vert="horz" wrap="square" lIns="0" tIns="1651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0"/>
              </a:spcBef>
            </a:pPr>
            <a:r>
              <a:rPr sz="1650" spc="-370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endParaRPr sz="16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650" spc="-370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endParaRPr sz="16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650" spc="-370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endParaRPr sz="1650">
              <a:latin typeface="UnDotum"/>
              <a:cs typeface="UnDot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78839" y="1557020"/>
            <a:ext cx="6318250" cy="1240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478280">
              <a:lnSpc>
                <a:spcPct val="110800"/>
              </a:lnSpc>
              <a:spcBef>
                <a:spcPts val="95"/>
              </a:spcBef>
            </a:pPr>
            <a:r>
              <a:rPr sz="2400" b="0" spc="-5" dirty="0">
                <a:latin typeface="Comic Sans MS"/>
                <a:cs typeface="Comic Sans MS"/>
              </a:rPr>
              <a:t>Extracellular form=naked RNA  RNA </a:t>
            </a:r>
            <a:r>
              <a:rPr sz="2400" b="0" dirty="0">
                <a:latin typeface="Comic Sans MS"/>
                <a:cs typeface="Comic Sans MS"/>
              </a:rPr>
              <a:t>has no </a:t>
            </a:r>
            <a:r>
              <a:rPr sz="2400" b="0" spc="-5" dirty="0">
                <a:latin typeface="Comic Sans MS"/>
                <a:cs typeface="Comic Sans MS"/>
              </a:rPr>
              <a:t>protein encoding</a:t>
            </a:r>
            <a:r>
              <a:rPr sz="2400" b="0" spc="-60" dirty="0">
                <a:latin typeface="Comic Sans MS"/>
                <a:cs typeface="Comic Sans MS"/>
              </a:rPr>
              <a:t> </a:t>
            </a:r>
            <a:r>
              <a:rPr sz="2400" b="0" spc="-5" dirty="0">
                <a:latin typeface="Comic Sans MS"/>
                <a:cs typeface="Comic Sans MS"/>
              </a:rPr>
              <a:t>gene</a:t>
            </a:r>
            <a:endParaRPr sz="24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2400" b="0" spc="-5" dirty="0">
                <a:latin typeface="Comic Sans MS"/>
                <a:cs typeface="Comic Sans MS"/>
              </a:rPr>
              <a:t>Viroid totally dep </a:t>
            </a:r>
            <a:r>
              <a:rPr sz="2400" b="0" spc="-10" dirty="0">
                <a:latin typeface="Comic Sans MS"/>
                <a:cs typeface="Comic Sans MS"/>
              </a:rPr>
              <a:t>on </a:t>
            </a:r>
            <a:r>
              <a:rPr sz="2400" b="0" spc="-5" dirty="0">
                <a:latin typeface="Comic Sans MS"/>
                <a:cs typeface="Comic Sans MS"/>
              </a:rPr>
              <a:t>host for its</a:t>
            </a:r>
            <a:r>
              <a:rPr sz="2400" b="0" spc="-10" dirty="0">
                <a:latin typeface="Comic Sans MS"/>
                <a:cs typeface="Comic Sans MS"/>
              </a:rPr>
              <a:t> </a:t>
            </a:r>
            <a:r>
              <a:rPr sz="2400" b="0" spc="-5" dirty="0">
                <a:latin typeface="Comic Sans MS"/>
                <a:cs typeface="Comic Sans MS"/>
              </a:rPr>
              <a:t>replication.</a:t>
            </a:r>
            <a:endParaRPr sz="240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844799"/>
            <a:ext cx="18859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-370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endParaRPr sz="1650">
              <a:latin typeface="UnDotum"/>
              <a:cs typeface="UnDot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3578860"/>
            <a:ext cx="188595" cy="2819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650" spc="-370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endParaRPr sz="1650">
              <a:latin typeface="UnDotum"/>
              <a:cs typeface="UnDot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4163821"/>
            <a:ext cx="188595" cy="1240790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1650" spc="-370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endParaRPr sz="16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650" spc="-370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endParaRPr sz="1650">
              <a:latin typeface="UnDotum"/>
              <a:cs typeface="UnDotum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650" spc="-370" dirty="0">
                <a:solidFill>
                  <a:srgbClr val="FFCC00"/>
                </a:solidFill>
                <a:latin typeface="UnDotum"/>
                <a:cs typeface="UnDotum"/>
              </a:rPr>
              <a:t></a:t>
            </a:r>
            <a:endParaRPr sz="1650">
              <a:latin typeface="UnDotum"/>
              <a:cs typeface="UnDotum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39" y="2811779"/>
            <a:ext cx="7509509" cy="299847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2700" marR="5080">
              <a:lnSpc>
                <a:spcPts val="2590"/>
              </a:lnSpc>
              <a:spcBef>
                <a:spcPts val="425"/>
              </a:spcBef>
            </a:pP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Tho’ </a:t>
            </a:r>
            <a:r>
              <a:rPr sz="2400" spc="-10" dirty="0">
                <a:solidFill>
                  <a:srgbClr val="FFCC00"/>
                </a:solidFill>
                <a:latin typeface="Comic Sans MS"/>
                <a:cs typeface="Comic Sans MS"/>
              </a:rPr>
              <a:t>ssRNA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circular,secondary structure=resembling  </a:t>
            </a:r>
            <a:r>
              <a:rPr sz="2400" spc="-10" dirty="0">
                <a:solidFill>
                  <a:srgbClr val="FFCC00"/>
                </a:solidFill>
                <a:latin typeface="Comic Sans MS"/>
                <a:cs typeface="Comic Sans MS"/>
              </a:rPr>
              <a:t>ds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molecule </a:t>
            </a:r>
            <a:r>
              <a:rPr sz="2400" spc="-10" dirty="0">
                <a:solidFill>
                  <a:srgbClr val="FFCC00"/>
                </a:solidFill>
                <a:latin typeface="Comic Sans MS"/>
                <a:cs typeface="Comic Sans MS"/>
              </a:rPr>
              <a:t>with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closed</a:t>
            </a:r>
            <a:r>
              <a:rPr sz="2400" spc="25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ends.</a:t>
            </a:r>
            <a:endParaRPr sz="2400">
              <a:latin typeface="Comic Sans MS"/>
              <a:cs typeface="Comic Sans MS"/>
            </a:endParaRPr>
          </a:p>
          <a:p>
            <a:pPr marL="12700" marR="167640">
              <a:lnSpc>
                <a:spcPts val="2590"/>
              </a:lnSpc>
              <a:spcBef>
                <a:spcPts val="600"/>
              </a:spcBef>
            </a:pP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Enters plant through wound:by insect or mechanical  damage.</a:t>
            </a:r>
            <a:endParaRPr sz="2400">
              <a:latin typeface="Comic Sans MS"/>
              <a:cs typeface="Comic Sans MS"/>
            </a:endParaRPr>
          </a:p>
          <a:p>
            <a:pPr marL="12700" marR="978535">
              <a:lnSpc>
                <a:spcPts val="3190"/>
              </a:lnSpc>
              <a:spcBef>
                <a:spcPts val="120"/>
              </a:spcBef>
            </a:pP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Replicated </a:t>
            </a:r>
            <a:r>
              <a:rPr sz="2400" dirty="0">
                <a:solidFill>
                  <a:srgbClr val="FFCC00"/>
                </a:solidFill>
                <a:latin typeface="Comic Sans MS"/>
                <a:cs typeface="Comic Sans MS"/>
              </a:rPr>
              <a:t>by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plant RNA polymerases  Symptomless </a:t>
            </a:r>
            <a:r>
              <a:rPr sz="2400" dirty="0">
                <a:solidFill>
                  <a:srgbClr val="FFCC00"/>
                </a:solidFill>
                <a:latin typeface="Comic Sans MS"/>
                <a:cs typeface="Comic Sans MS"/>
              </a:rPr>
              <a:t>or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mild to lethal</a:t>
            </a:r>
            <a:r>
              <a:rPr sz="2400" spc="-30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symptoms</a:t>
            </a:r>
            <a:endParaRPr sz="2400">
              <a:latin typeface="Comic Sans MS"/>
              <a:cs typeface="Comic Sans MS"/>
            </a:endParaRPr>
          </a:p>
          <a:p>
            <a:pPr marL="12700" marR="978535">
              <a:lnSpc>
                <a:spcPts val="2590"/>
              </a:lnSpc>
              <a:spcBef>
                <a:spcPts val="480"/>
              </a:spcBef>
            </a:pP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Severe symptoms </a:t>
            </a:r>
            <a:r>
              <a:rPr sz="2400" spc="-10" dirty="0">
                <a:solidFill>
                  <a:srgbClr val="FFCC00"/>
                </a:solidFill>
                <a:latin typeface="Comic Sans MS"/>
                <a:cs typeface="Comic Sans MS"/>
              </a:rPr>
              <a:t>growth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related.-are type of  regulatory</a:t>
            </a:r>
            <a:r>
              <a:rPr sz="2400" spc="-15" dirty="0">
                <a:solidFill>
                  <a:srgbClr val="FFCC00"/>
                </a:solidFill>
                <a:latin typeface="Comic Sans MS"/>
                <a:cs typeface="Comic Sans MS"/>
              </a:rPr>
              <a:t> </a:t>
            </a:r>
            <a:r>
              <a:rPr sz="2400" spc="-5" dirty="0">
                <a:solidFill>
                  <a:srgbClr val="FFCC00"/>
                </a:solidFill>
                <a:latin typeface="Comic Sans MS"/>
                <a:cs typeface="Comic Sans MS"/>
              </a:rPr>
              <a:t>RNA</a:t>
            </a:r>
            <a:endParaRPr sz="2400">
              <a:latin typeface="Comic Sans MS"/>
              <a:cs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65426" y="461899"/>
            <a:ext cx="46120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Mode </a:t>
            </a:r>
            <a:r>
              <a:rPr spc="-5" dirty="0"/>
              <a:t>of</a:t>
            </a:r>
            <a:r>
              <a:rPr spc="-70" dirty="0"/>
              <a:t> </a:t>
            </a:r>
            <a:r>
              <a:rPr spc="-15" dirty="0"/>
              <a:t>Replication</a:t>
            </a:r>
          </a:p>
        </p:txBody>
      </p:sp>
      <p:sp>
        <p:nvSpPr>
          <p:cNvPr id="3" name="object 3"/>
          <p:cNvSpPr/>
          <p:nvPr/>
        </p:nvSpPr>
        <p:spPr>
          <a:xfrm>
            <a:off x="91439" y="1904999"/>
            <a:ext cx="8976359" cy="4206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1" y="461899"/>
            <a:ext cx="3537838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30" dirty="0"/>
              <a:t>Transmission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74394" y="1607261"/>
            <a:ext cx="7158990" cy="46301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81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Viroid infections are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transmitted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by cross  contamination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following </a:t>
            </a:r>
            <a:r>
              <a:rPr sz="3200" spc="-5" dirty="0">
                <a:solidFill>
                  <a:srgbClr val="FFFF00"/>
                </a:solidFill>
                <a:latin typeface="Carlito"/>
                <a:cs typeface="Carlito"/>
              </a:rPr>
              <a:t>mechanical  </a:t>
            </a:r>
            <a:r>
              <a:rPr sz="3200" spc="-10" dirty="0">
                <a:solidFill>
                  <a:srgbClr val="FFFF00"/>
                </a:solidFill>
                <a:latin typeface="Carlito"/>
                <a:cs typeface="Carlito"/>
              </a:rPr>
              <a:t>damage </a:t>
            </a:r>
            <a:r>
              <a:rPr sz="3200" spc="-20" dirty="0">
                <a:solidFill>
                  <a:srgbClr val="FFFF00"/>
                </a:solidFill>
                <a:latin typeface="Carlito"/>
                <a:cs typeface="Carlito"/>
              </a:rPr>
              <a:t>to </a:t>
            </a:r>
            <a:r>
              <a:rPr sz="3200" spc="-10" dirty="0">
                <a:solidFill>
                  <a:srgbClr val="FFFF00"/>
                </a:solidFill>
                <a:latin typeface="Carlito"/>
                <a:cs typeface="Carlito"/>
              </a:rPr>
              <a:t>plants </a:t>
            </a:r>
            <a:r>
              <a:rPr sz="3200" dirty="0">
                <a:solidFill>
                  <a:srgbClr val="FFFF00"/>
                </a:solidFill>
                <a:latin typeface="Carlito"/>
                <a:cs typeface="Carlito"/>
              </a:rPr>
              <a:t>as a </a:t>
            </a:r>
            <a:r>
              <a:rPr sz="3200" spc="-10" dirty="0">
                <a:solidFill>
                  <a:srgbClr val="FFFF00"/>
                </a:solidFill>
                <a:latin typeface="Carlito"/>
                <a:cs typeface="Carlito"/>
              </a:rPr>
              <a:t>result </a:t>
            </a:r>
            <a:r>
              <a:rPr sz="3200" spc="-5" dirty="0">
                <a:solidFill>
                  <a:srgbClr val="FFFF00"/>
                </a:solidFill>
                <a:latin typeface="Carlito"/>
                <a:cs typeface="Carlito"/>
              </a:rPr>
              <a:t>of  </a:t>
            </a:r>
            <a:r>
              <a:rPr sz="3200" spc="-10" dirty="0">
                <a:solidFill>
                  <a:srgbClr val="FFFF00"/>
                </a:solidFill>
                <a:latin typeface="Carlito"/>
                <a:cs typeface="Carlito"/>
              </a:rPr>
              <a:t>horticultural </a:t>
            </a:r>
            <a:r>
              <a:rPr sz="3200" dirty="0">
                <a:solidFill>
                  <a:srgbClr val="FFFF00"/>
                </a:solidFill>
                <a:latin typeface="Carlito"/>
                <a:cs typeface="Carlito"/>
              </a:rPr>
              <a:t>or </a:t>
            </a:r>
            <a:r>
              <a:rPr sz="3200" spc="-10" dirty="0">
                <a:solidFill>
                  <a:srgbClr val="FFFF00"/>
                </a:solidFill>
                <a:latin typeface="Carlito"/>
                <a:cs typeface="Carlito"/>
              </a:rPr>
              <a:t>agricultural</a:t>
            </a:r>
            <a:r>
              <a:rPr sz="3200" spc="40" dirty="0">
                <a:solidFill>
                  <a:srgbClr val="FFFF00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00"/>
                </a:solidFill>
                <a:latin typeface="Carlito"/>
                <a:cs typeface="Carlito"/>
              </a:rPr>
              <a:t>practices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FFFFFF"/>
              </a:buClr>
              <a:buFont typeface="Arial"/>
              <a:buChar char="•"/>
            </a:pPr>
            <a:endParaRPr sz="44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Some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are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transmitted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aphids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they  can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also be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transferred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from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plant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to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plant by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leaf</a:t>
            </a:r>
            <a:r>
              <a:rPr sz="3200" spc="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contact.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461899"/>
            <a:ext cx="86868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DISEASES CAUSED </a:t>
            </a:r>
            <a:r>
              <a:rPr spc="-60" dirty="0"/>
              <a:t>BY</a:t>
            </a:r>
            <a:r>
              <a:rPr spc="30" dirty="0"/>
              <a:t> </a:t>
            </a:r>
            <a:r>
              <a:rPr spc="-5" dirty="0"/>
              <a:t>VIRIODS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3400" y="1295400"/>
            <a:ext cx="7458709" cy="20281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Viriods causes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over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20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different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plant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diseases of which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most studied</a:t>
            </a:r>
            <a:r>
              <a:rPr sz="3200" spc="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are</a:t>
            </a:r>
            <a:endParaRPr sz="32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90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5" dirty="0">
                <a:solidFill>
                  <a:srgbClr val="FFFFFF"/>
                </a:solidFill>
                <a:latin typeface="Carlito"/>
                <a:cs typeface="Carlito"/>
              </a:rPr>
              <a:t>POTATO </a:t>
            </a:r>
            <a:r>
              <a:rPr sz="2800" spc="-5" dirty="0">
                <a:solidFill>
                  <a:srgbClr val="FFFFFF"/>
                </a:solidFill>
                <a:latin typeface="Carlito"/>
                <a:cs typeface="Carlito"/>
              </a:rPr>
              <a:t>SPINDLE-TUBER</a:t>
            </a:r>
            <a:r>
              <a:rPr sz="2800" spc="12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DISEASE</a:t>
            </a:r>
            <a:endParaRPr sz="28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CHRYSANTHEMUM STUNT</a:t>
            </a:r>
            <a:r>
              <a:rPr sz="2800" spc="5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2800" spc="-10" dirty="0">
                <a:solidFill>
                  <a:srgbClr val="FFFFFF"/>
                </a:solidFill>
                <a:latin typeface="Carlito"/>
                <a:cs typeface="Carlito"/>
              </a:rPr>
              <a:t>DISEASE</a:t>
            </a:r>
            <a:endParaRPr sz="28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609600" y="3810000"/>
            <a:ext cx="7923530" cy="2499360"/>
            <a:chOff x="762000" y="3733800"/>
            <a:chExt cx="7923530" cy="2956560"/>
          </a:xfrm>
        </p:grpSpPr>
        <p:sp>
          <p:nvSpPr>
            <p:cNvPr id="5" name="object 5"/>
            <p:cNvSpPr/>
            <p:nvPr/>
          </p:nvSpPr>
          <p:spPr>
            <a:xfrm>
              <a:off x="762000" y="3733800"/>
              <a:ext cx="3733800" cy="295656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648200" y="3886200"/>
              <a:ext cx="4037076" cy="269748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461899"/>
            <a:ext cx="3169411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Hepatitis</a:t>
            </a:r>
            <a:r>
              <a:rPr spc="-100" dirty="0"/>
              <a:t> </a:t>
            </a:r>
            <a:r>
              <a:rPr dirty="0"/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8194" y="1205458"/>
            <a:ext cx="7245350" cy="431863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6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Caused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by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Hepatitis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delta</a:t>
            </a:r>
            <a:r>
              <a:rPr sz="3200" spc="4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virus(HDV).</a:t>
            </a:r>
            <a:endParaRPr sz="3200">
              <a:latin typeface="Carlito"/>
              <a:cs typeface="Carlito"/>
            </a:endParaRPr>
          </a:p>
          <a:p>
            <a:pPr marL="355600" marR="78613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HDV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is enclosed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Hepatitis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B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virus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capsid</a:t>
            </a:r>
            <a:endParaRPr sz="3200">
              <a:latin typeface="Carlito"/>
              <a:cs typeface="Carlito"/>
            </a:endParaRPr>
          </a:p>
          <a:p>
            <a:pPr marL="355600" marR="227329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HDV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genome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exists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as an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enveloped 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negative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sense, single-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stranded,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closed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circular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RNA.</a:t>
            </a:r>
            <a:endParaRPr sz="32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HDV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is 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smallest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viriod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known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to infect 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animals.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461899"/>
            <a:ext cx="3474211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Hepatitis</a:t>
            </a:r>
            <a:r>
              <a:rPr spc="-100" dirty="0"/>
              <a:t> </a:t>
            </a:r>
            <a:r>
              <a:rPr dirty="0"/>
              <a:t>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8194" y="1302765"/>
            <a:ext cx="7223125" cy="44164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Liver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failure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rapid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progression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liver 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cirrhosis.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FFFFFF"/>
              </a:buClr>
              <a:buFont typeface="Arial"/>
              <a:buChar char="•"/>
            </a:pPr>
            <a:endParaRPr sz="3100">
              <a:latin typeface="Carlito"/>
              <a:cs typeface="Carlito"/>
            </a:endParaRPr>
          </a:p>
          <a:p>
            <a:pPr marL="355600" marR="862965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In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combination </a:t>
            </a: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to </a:t>
            </a:r>
            <a:r>
              <a:rPr sz="3200" spc="-80" dirty="0">
                <a:solidFill>
                  <a:srgbClr val="FFFFFF"/>
                </a:solidFill>
                <a:latin typeface="Carlito"/>
                <a:cs typeface="Carlito"/>
              </a:rPr>
              <a:t>HBV,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HDV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has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highest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mortality </a:t>
            </a:r>
            <a:r>
              <a:rPr sz="3200" spc="-35" dirty="0">
                <a:solidFill>
                  <a:srgbClr val="FFFFFF"/>
                </a:solidFill>
                <a:latin typeface="Carlito"/>
                <a:cs typeface="Carlito"/>
              </a:rPr>
              <a:t>rate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of all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hepatitis  </a:t>
            </a:r>
            <a:r>
              <a:rPr sz="3200" spc="-15" dirty="0">
                <a:solidFill>
                  <a:srgbClr val="FFFFFF"/>
                </a:solidFill>
                <a:latin typeface="Carlito"/>
                <a:cs typeface="Carlito"/>
              </a:rPr>
              <a:t>infections.</a:t>
            </a:r>
            <a:endParaRPr sz="3200">
              <a:latin typeface="Carlito"/>
              <a:cs typeface="Carlito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endParaRPr sz="3150">
              <a:latin typeface="Carlito"/>
              <a:cs typeface="Carlito"/>
            </a:endParaRPr>
          </a:p>
          <a:p>
            <a:pPr marL="355600" marR="109347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5" dirty="0">
                <a:solidFill>
                  <a:srgbClr val="FFFFFF"/>
                </a:solidFill>
                <a:latin typeface="Carlito"/>
                <a:cs typeface="Carlito"/>
              </a:rPr>
              <a:t>Enters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the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bloodstream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and </a:t>
            </a:r>
            <a:r>
              <a:rPr sz="3200" spc="-10" dirty="0">
                <a:solidFill>
                  <a:srgbClr val="FFFFFF"/>
                </a:solidFill>
                <a:latin typeface="Carlito"/>
                <a:cs typeface="Carlito"/>
              </a:rPr>
              <a:t>can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be  </a:t>
            </a:r>
            <a:r>
              <a:rPr sz="3200" spc="-20" dirty="0">
                <a:solidFill>
                  <a:srgbClr val="FFFFFF"/>
                </a:solidFill>
                <a:latin typeface="Carlito"/>
                <a:cs typeface="Carlito"/>
              </a:rPr>
              <a:t>transmitted </a:t>
            </a:r>
            <a:r>
              <a:rPr sz="3200" dirty="0">
                <a:solidFill>
                  <a:srgbClr val="FFFFFF"/>
                </a:solidFill>
                <a:latin typeface="Carlito"/>
                <a:cs typeface="Carlito"/>
              </a:rPr>
              <a:t>via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blood or</a:t>
            </a:r>
            <a:r>
              <a:rPr sz="3200" spc="70" dirty="0">
                <a:solidFill>
                  <a:srgbClr val="FFFFFF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arlito"/>
                <a:cs typeface="Carlito"/>
              </a:rPr>
              <a:t>serum.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36</TotalTime>
  <Words>729</Words>
  <Application>Microsoft Office PowerPoint</Application>
  <PresentationFormat>On-screen Show (4:3)</PresentationFormat>
  <Paragraphs>139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Viroids</vt:lpstr>
      <vt:lpstr>Viriods</vt:lpstr>
      <vt:lpstr>Extracellular form=naked RNA  RNA has no protein encoding gene Viroid totally dep on host for its replication.</vt:lpstr>
      <vt:lpstr>Mode of Replication</vt:lpstr>
      <vt:lpstr>Transmission</vt:lpstr>
      <vt:lpstr>DISEASES CAUSED BY VIRIODS</vt:lpstr>
      <vt:lpstr>Hepatitis D</vt:lpstr>
      <vt:lpstr>Hepatitis D</vt:lpstr>
      <vt:lpstr>One-step Growth  Curve</vt:lpstr>
      <vt:lpstr>Viral Latency</vt:lpstr>
      <vt:lpstr>PRIONS</vt:lpstr>
      <vt:lpstr>Prions</vt:lpstr>
      <vt:lpstr>Prion Diseases</vt:lpstr>
      <vt:lpstr>Prions</vt:lpstr>
      <vt:lpstr>PATHOGENICITY</vt:lpstr>
      <vt:lpstr>MODE OF TRANSMISSION</vt:lpstr>
      <vt:lpstr>DISEASES CAUSED BY PRIONS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Microbiology</cp:lastModifiedBy>
  <cp:revision>2</cp:revision>
  <dcterms:created xsi:type="dcterms:W3CDTF">2021-03-18T07:59:17Z</dcterms:created>
  <dcterms:modified xsi:type="dcterms:W3CDTF">2021-03-18T08:41:22Z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2015-04-24T00:00:00Z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2021-03-18T00:00:00Z</vt:filetime>
  </property>
</Properties>
</file>