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515600" cy="7315200"/>
  <p:notesSz cx="10515600" cy="7315200"/>
  <p:defaultTextStyle>
    <a:defPPr>
      <a:defRPr lang="en-US"/>
    </a:defPPr>
    <a:lvl1pPr marL="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4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0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7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8670" y="2267713"/>
            <a:ext cx="893826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7340" y="4096512"/>
            <a:ext cx="7360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8461" y="39369"/>
            <a:ext cx="7218679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8461" y="39369"/>
            <a:ext cx="7218679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5780" y="1682496"/>
            <a:ext cx="45742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15534" y="1682496"/>
            <a:ext cx="45742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8461" y="39369"/>
            <a:ext cx="7218679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515600" cy="7315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8461" y="39369"/>
            <a:ext cx="721867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780" y="1682496"/>
            <a:ext cx="94640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75304" y="6803136"/>
            <a:ext cx="336499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5780" y="6803136"/>
            <a:ext cx="24185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71232" y="6803136"/>
            <a:ext cx="24185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6">
        <a:defRPr>
          <a:latin typeface="+mn-lt"/>
          <a:ea typeface="+mn-ea"/>
          <a:cs typeface="+mn-cs"/>
        </a:defRPr>
      </a:lvl2pPr>
      <a:lvl3pPr marL="914294">
        <a:defRPr>
          <a:latin typeface="+mn-lt"/>
          <a:ea typeface="+mn-ea"/>
          <a:cs typeface="+mn-cs"/>
        </a:defRPr>
      </a:lvl3pPr>
      <a:lvl4pPr marL="1371440">
        <a:defRPr>
          <a:latin typeface="+mn-lt"/>
          <a:ea typeface="+mn-ea"/>
          <a:cs typeface="+mn-cs"/>
        </a:defRPr>
      </a:lvl4pPr>
      <a:lvl5pPr marL="1828586">
        <a:defRPr>
          <a:latin typeface="+mn-lt"/>
          <a:ea typeface="+mn-ea"/>
          <a:cs typeface="+mn-cs"/>
        </a:defRPr>
      </a:lvl5pPr>
      <a:lvl6pPr marL="2285732">
        <a:defRPr>
          <a:latin typeface="+mn-lt"/>
          <a:ea typeface="+mn-ea"/>
          <a:cs typeface="+mn-cs"/>
        </a:defRPr>
      </a:lvl6pPr>
      <a:lvl7pPr marL="2742880">
        <a:defRPr>
          <a:latin typeface="+mn-lt"/>
          <a:ea typeface="+mn-ea"/>
          <a:cs typeface="+mn-cs"/>
        </a:defRPr>
      </a:lvl7pPr>
      <a:lvl8pPr marL="3200026">
        <a:defRPr>
          <a:latin typeface="+mn-lt"/>
          <a:ea typeface="+mn-ea"/>
          <a:cs typeface="+mn-cs"/>
        </a:defRPr>
      </a:lvl8pPr>
      <a:lvl9pPr marL="36571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6">
        <a:defRPr>
          <a:latin typeface="+mn-lt"/>
          <a:ea typeface="+mn-ea"/>
          <a:cs typeface="+mn-cs"/>
        </a:defRPr>
      </a:lvl2pPr>
      <a:lvl3pPr marL="914294">
        <a:defRPr>
          <a:latin typeface="+mn-lt"/>
          <a:ea typeface="+mn-ea"/>
          <a:cs typeface="+mn-cs"/>
        </a:defRPr>
      </a:lvl3pPr>
      <a:lvl4pPr marL="1371440">
        <a:defRPr>
          <a:latin typeface="+mn-lt"/>
          <a:ea typeface="+mn-ea"/>
          <a:cs typeface="+mn-cs"/>
        </a:defRPr>
      </a:lvl4pPr>
      <a:lvl5pPr marL="1828586">
        <a:defRPr>
          <a:latin typeface="+mn-lt"/>
          <a:ea typeface="+mn-ea"/>
          <a:cs typeface="+mn-cs"/>
        </a:defRPr>
      </a:lvl5pPr>
      <a:lvl6pPr marL="2285732">
        <a:defRPr>
          <a:latin typeface="+mn-lt"/>
          <a:ea typeface="+mn-ea"/>
          <a:cs typeface="+mn-cs"/>
        </a:defRPr>
      </a:lvl6pPr>
      <a:lvl7pPr marL="2742880">
        <a:defRPr>
          <a:latin typeface="+mn-lt"/>
          <a:ea typeface="+mn-ea"/>
          <a:cs typeface="+mn-cs"/>
        </a:defRPr>
      </a:lvl7pPr>
      <a:lvl8pPr marL="3200026">
        <a:defRPr>
          <a:latin typeface="+mn-lt"/>
          <a:ea typeface="+mn-ea"/>
          <a:cs typeface="+mn-cs"/>
        </a:defRPr>
      </a:lvl8pPr>
      <a:lvl9pPr marL="36571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267713"/>
            <a:ext cx="8938260" cy="49244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Domain and kingdom classification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590540" y="2583180"/>
            <a:ext cx="4259579" cy="2945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8191" y="553719"/>
            <a:ext cx="7275830" cy="46397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lvl="1">
              <a:spcBef>
                <a:spcPts val="14"/>
              </a:spcBef>
              <a:buClr>
                <a:srgbClr val="A5000C"/>
              </a:buClr>
            </a:pPr>
            <a:endParaRPr sz="2500">
              <a:latin typeface="Arial"/>
              <a:cs typeface="Arial"/>
            </a:endParaRPr>
          </a:p>
          <a:p>
            <a:pPr marL="127620"/>
            <a:r>
              <a:rPr sz="2900" dirty="0">
                <a:solidFill>
                  <a:srgbClr val="0070C0"/>
                </a:solidFill>
                <a:latin typeface="Arial"/>
                <a:cs typeface="Arial"/>
              </a:rPr>
              <a:t>Kingdom</a:t>
            </a:r>
            <a:r>
              <a:rPr sz="29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0070C0"/>
                </a:solidFill>
                <a:latin typeface="Arial"/>
                <a:cs typeface="Arial"/>
              </a:rPr>
              <a:t>Animalia</a:t>
            </a:r>
            <a:endParaRPr sz="2900">
              <a:solidFill>
                <a:srgbClr val="0070C0"/>
              </a:solidFill>
              <a:latin typeface="Arial"/>
              <a:cs typeface="Arial"/>
            </a:endParaRPr>
          </a:p>
          <a:p>
            <a:pPr marL="385400" marR="43175" lvl="2" indent="-252699">
              <a:lnSpc>
                <a:spcPts val="3470"/>
              </a:lnSpc>
              <a:spcBef>
                <a:spcPts val="1895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2900" spc="-4" dirty="0">
                <a:latin typeface="Arial"/>
                <a:cs typeface="Arial"/>
              </a:rPr>
              <a:t>All </a:t>
            </a:r>
            <a:r>
              <a:rPr sz="2900" dirty="0">
                <a:latin typeface="Arial"/>
                <a:cs typeface="Arial"/>
              </a:rPr>
              <a:t>animals </a:t>
            </a:r>
            <a:r>
              <a:rPr sz="2900" spc="4" dirty="0">
                <a:latin typeface="Arial"/>
                <a:cs typeface="Arial"/>
              </a:rPr>
              <a:t>are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heterotrophic</a:t>
            </a:r>
            <a:r>
              <a:rPr sz="2900" dirty="0">
                <a:latin typeface="Arial"/>
                <a:cs typeface="Arial"/>
              </a:rPr>
              <a:t>, multicellular  eukaryotes.</a:t>
            </a:r>
            <a:endParaRPr sz="2900">
              <a:latin typeface="Arial"/>
              <a:cs typeface="Arial"/>
            </a:endParaRPr>
          </a:p>
          <a:p>
            <a:pPr marL="385400" marR="2960024" lvl="2" indent="-252699">
              <a:spcBef>
                <a:spcPts val="1604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2900" dirty="0">
                <a:latin typeface="Arial"/>
                <a:cs typeface="Arial"/>
              </a:rPr>
              <a:t>Animal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organs </a:t>
            </a:r>
            <a:r>
              <a:rPr sz="2900" dirty="0">
                <a:latin typeface="Arial"/>
                <a:cs typeface="Arial"/>
              </a:rPr>
              <a:t>often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are  organized </a:t>
            </a:r>
            <a:r>
              <a:rPr sz="2900" spc="-4" dirty="0">
                <a:latin typeface="Arial"/>
                <a:cs typeface="Arial"/>
              </a:rPr>
              <a:t>into </a:t>
            </a:r>
            <a:r>
              <a:rPr sz="2900" dirty="0">
                <a:latin typeface="Arial"/>
                <a:cs typeface="Arial"/>
              </a:rPr>
              <a:t>complex  organ</a:t>
            </a:r>
            <a:r>
              <a:rPr sz="2900" spc="-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systems.</a:t>
            </a:r>
            <a:endParaRPr sz="2900">
              <a:latin typeface="Arial"/>
              <a:cs typeface="Arial"/>
            </a:endParaRPr>
          </a:p>
          <a:p>
            <a:pPr marL="385400" marR="3229867" lvl="2" indent="-252699">
              <a:spcBef>
                <a:spcPts val="1700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2900" spc="4" dirty="0">
                <a:latin typeface="Arial"/>
                <a:cs typeface="Arial"/>
              </a:rPr>
              <a:t>They </a:t>
            </a:r>
            <a:r>
              <a:rPr sz="2900" dirty="0">
                <a:latin typeface="Arial"/>
                <a:cs typeface="Arial"/>
              </a:rPr>
              <a:t>live in the </a:t>
            </a:r>
            <a:r>
              <a:rPr sz="2900" spc="-4" dirty="0">
                <a:latin typeface="Arial"/>
                <a:cs typeface="Arial"/>
              </a:rPr>
              <a:t>water,  </a:t>
            </a:r>
            <a:r>
              <a:rPr sz="2900" spc="4" dirty="0">
                <a:latin typeface="Arial"/>
                <a:cs typeface="Arial"/>
              </a:rPr>
              <a:t>on </a:t>
            </a:r>
            <a:r>
              <a:rPr sz="2900" dirty="0">
                <a:latin typeface="Arial"/>
                <a:cs typeface="Arial"/>
              </a:rPr>
              <a:t>land, and in </a:t>
            </a:r>
            <a:r>
              <a:rPr sz="2900" spc="-4" dirty="0">
                <a:latin typeface="Arial"/>
                <a:cs typeface="Arial"/>
              </a:rPr>
              <a:t>the</a:t>
            </a:r>
            <a:r>
              <a:rPr sz="2900" spc="-8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air.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461" y="39369"/>
            <a:ext cx="3231515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0"/>
              </a:spcBef>
            </a:pPr>
            <a:r>
              <a:rPr spc="-4" dirty="0"/>
              <a:t>Organizing </a:t>
            </a:r>
            <a:r>
              <a:rPr dirty="0"/>
              <a:t>Life’s</a:t>
            </a:r>
            <a:r>
              <a:rPr spc="-50" dirty="0"/>
              <a:t> </a:t>
            </a:r>
            <a:r>
              <a:rPr spc="-4" dirty="0"/>
              <a:t>Diversity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515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70892" y="553720"/>
            <a:ext cx="7926705" cy="497828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lvl="1">
              <a:spcBef>
                <a:spcPts val="14"/>
              </a:spcBef>
              <a:buClr>
                <a:srgbClr val="A5000C"/>
              </a:buClr>
            </a:pPr>
            <a:endParaRPr sz="2500">
              <a:latin typeface="Arial"/>
              <a:cs typeface="Arial"/>
            </a:endParaRPr>
          </a:p>
          <a:p>
            <a:pPr marL="114922"/>
            <a:r>
              <a:rPr sz="3200" dirty="0">
                <a:solidFill>
                  <a:srgbClr val="0070C0"/>
                </a:solidFill>
                <a:latin typeface="Arial"/>
                <a:cs typeface="Arial"/>
              </a:rPr>
              <a:t>Viruses—An</a:t>
            </a:r>
            <a:r>
              <a:rPr sz="3200" spc="-4" dirty="0">
                <a:solidFill>
                  <a:srgbClr val="0070C0"/>
                </a:solidFill>
                <a:latin typeface="Arial"/>
                <a:cs typeface="Arial"/>
              </a:rPr>
              <a:t> Exception</a:t>
            </a:r>
            <a:endParaRPr sz="3200">
              <a:solidFill>
                <a:srgbClr val="0070C0"/>
              </a:solidFill>
              <a:latin typeface="Arial"/>
              <a:cs typeface="Arial"/>
            </a:endParaRPr>
          </a:p>
          <a:p>
            <a:pPr marL="374606" marR="262859" lvl="2" indent="-253971">
              <a:spcBef>
                <a:spcPts val="1739"/>
              </a:spcBef>
              <a:buClr>
                <a:srgbClr val="A5000C"/>
              </a:buClr>
              <a:buFont typeface="UnDotum"/>
              <a:buChar char=""/>
              <a:tabLst>
                <a:tab pos="374606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virus </a:t>
            </a:r>
            <a:r>
              <a:rPr sz="3200" spc="-4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 nucleic acid surrounded by a  </a:t>
            </a:r>
            <a:r>
              <a:rPr sz="3200" spc="-4" dirty="0">
                <a:latin typeface="Arial"/>
                <a:cs typeface="Arial"/>
              </a:rPr>
              <a:t>protein </a:t>
            </a:r>
            <a:r>
              <a:rPr sz="3200" dirty="0">
                <a:latin typeface="Arial"/>
                <a:cs typeface="Arial"/>
              </a:rPr>
              <a:t>coat.</a:t>
            </a:r>
            <a:endParaRPr sz="3200">
              <a:latin typeface="Arial"/>
              <a:cs typeface="Arial"/>
            </a:endParaRPr>
          </a:p>
          <a:p>
            <a:pPr marL="374606" marR="5080" lvl="2" indent="-253971">
              <a:spcBef>
                <a:spcPts val="1710"/>
              </a:spcBef>
              <a:buClr>
                <a:srgbClr val="A5000C"/>
              </a:buClr>
              <a:buFont typeface="UnDotum"/>
              <a:buChar char=""/>
              <a:tabLst>
                <a:tab pos="374606" algn="l"/>
              </a:tabLst>
            </a:pPr>
            <a:r>
              <a:rPr sz="3200" spc="-4" dirty="0">
                <a:latin typeface="Arial"/>
                <a:cs typeface="Arial"/>
              </a:rPr>
              <a:t>Viruses </a:t>
            </a:r>
            <a:r>
              <a:rPr sz="3200" dirty="0">
                <a:latin typeface="Arial"/>
                <a:cs typeface="Arial"/>
              </a:rPr>
              <a:t>do not possess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cells</a:t>
            </a:r>
            <a:r>
              <a:rPr sz="3200" dirty="0">
                <a:latin typeface="Arial"/>
                <a:cs typeface="Arial"/>
              </a:rPr>
              <a:t>, nor </a:t>
            </a:r>
            <a:r>
              <a:rPr sz="3200" spc="-4" dirty="0">
                <a:latin typeface="Arial"/>
                <a:cs typeface="Arial"/>
              </a:rPr>
              <a:t>are they </a:t>
            </a: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cells</a:t>
            </a:r>
            <a:r>
              <a:rPr sz="3200" dirty="0">
                <a:latin typeface="Arial"/>
                <a:cs typeface="Arial"/>
              </a:rPr>
              <a:t>, and </a:t>
            </a:r>
            <a:r>
              <a:rPr sz="3200" spc="-4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not considered </a:t>
            </a:r>
            <a:r>
              <a:rPr sz="3200" spc="-4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be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living.</a:t>
            </a:r>
            <a:endParaRPr sz="3200">
              <a:latin typeface="Arial"/>
              <a:cs typeface="Arial"/>
            </a:endParaRPr>
          </a:p>
          <a:p>
            <a:pPr marL="374606" marR="278733" lvl="2" indent="-253971">
              <a:spcBef>
                <a:spcPts val="1630"/>
              </a:spcBef>
              <a:buClr>
                <a:srgbClr val="A5000C"/>
              </a:buClr>
              <a:buFont typeface="UnDotum"/>
              <a:buChar char=""/>
              <a:tabLst>
                <a:tab pos="374606" algn="l"/>
              </a:tabLst>
            </a:pPr>
            <a:r>
              <a:rPr sz="3200" dirty="0">
                <a:latin typeface="Arial"/>
                <a:cs typeface="Arial"/>
              </a:rPr>
              <a:t>Because </a:t>
            </a:r>
            <a:r>
              <a:rPr sz="3200" spc="-4" dirty="0">
                <a:latin typeface="Arial"/>
                <a:cs typeface="Arial"/>
              </a:rPr>
              <a:t>they are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nonliving</a:t>
            </a:r>
            <a:r>
              <a:rPr sz="3200" dirty="0">
                <a:latin typeface="Arial"/>
                <a:cs typeface="Arial"/>
              </a:rPr>
              <a:t>, they </a:t>
            </a:r>
            <a:r>
              <a:rPr sz="3200" spc="-4" dirty="0">
                <a:latin typeface="Arial"/>
                <a:cs typeface="Arial"/>
              </a:rPr>
              <a:t>usually  are </a:t>
            </a:r>
            <a:r>
              <a:rPr sz="3200" dirty="0">
                <a:latin typeface="Arial"/>
                <a:cs typeface="Arial"/>
              </a:rPr>
              <a:t>not placed </a:t>
            </a:r>
            <a:r>
              <a:rPr sz="3200" spc="-4" dirty="0">
                <a:latin typeface="Arial"/>
                <a:cs typeface="Arial"/>
              </a:rPr>
              <a:t>in the biological  classification </a:t>
            </a:r>
            <a:r>
              <a:rPr sz="3200" dirty="0">
                <a:latin typeface="Arial"/>
                <a:cs typeface="Arial"/>
              </a:rPr>
              <a:t>system.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38292" y="6743700"/>
            <a:ext cx="481329" cy="528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8190" y="553721"/>
            <a:ext cx="8768716" cy="629146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815880" lvl="1" indent="-791118">
              <a:spcBef>
                <a:spcPts val="100"/>
              </a:spcBef>
              <a:tabLst>
                <a:tab pos="816515" algn="l"/>
              </a:tabLst>
            </a:pPr>
            <a:r>
              <a:rPr lang="en-US" sz="2800" b="1" spc="-10" dirty="0">
                <a:solidFill>
                  <a:srgbClr val="A5000C"/>
                </a:solidFill>
                <a:latin typeface="Arial"/>
                <a:cs typeface="Arial"/>
              </a:rPr>
              <a:t>                </a:t>
            </a:r>
            <a:r>
              <a:rPr sz="2800" b="1" spc="-10">
                <a:solidFill>
                  <a:srgbClr val="A5000C"/>
                </a:solidFill>
                <a:latin typeface="Arial"/>
                <a:cs typeface="Arial"/>
              </a:rPr>
              <a:t>Domains </a:t>
            </a:r>
            <a:r>
              <a:rPr sz="2800" b="1" spc="-4" dirty="0">
                <a:solidFill>
                  <a:srgbClr val="A5000C"/>
                </a:solidFill>
                <a:latin typeface="Arial"/>
                <a:cs typeface="Arial"/>
              </a:rPr>
              <a:t>and</a:t>
            </a:r>
            <a:r>
              <a:rPr sz="2800" b="1" spc="-10" dirty="0">
                <a:solidFill>
                  <a:srgbClr val="A5000C"/>
                </a:solidFill>
                <a:latin typeface="Arial"/>
                <a:cs typeface="Arial"/>
              </a:rPr>
              <a:t> Kingdoms</a:t>
            </a:r>
            <a:endParaRPr sz="2800">
              <a:latin typeface="Arial"/>
              <a:cs typeface="Arial"/>
            </a:endParaRPr>
          </a:p>
          <a:p>
            <a:pPr lvl="1">
              <a:spcBef>
                <a:spcPts val="14"/>
              </a:spcBef>
              <a:buClr>
                <a:srgbClr val="A5000C"/>
              </a:buClr>
              <a:buFont typeface="Arial"/>
              <a:buAutoNum type="arabicPeriod" startAt="3"/>
            </a:pPr>
            <a:endParaRPr sz="2500">
              <a:latin typeface="Arial"/>
              <a:cs typeface="Arial"/>
            </a:endParaRPr>
          </a:p>
          <a:p>
            <a:pPr marL="127620"/>
            <a:r>
              <a:rPr sz="3000" spc="-10" dirty="0">
                <a:solidFill>
                  <a:srgbClr val="003366"/>
                </a:solidFill>
                <a:latin typeface="Arial"/>
                <a:cs typeface="Arial"/>
              </a:rPr>
              <a:t>Grouping</a:t>
            </a:r>
            <a:r>
              <a:rPr sz="3000" spc="-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000" spc="-4" dirty="0">
                <a:solidFill>
                  <a:srgbClr val="003366"/>
                </a:solidFill>
                <a:latin typeface="Arial"/>
                <a:cs typeface="Arial"/>
              </a:rPr>
              <a:t>Species</a:t>
            </a:r>
            <a:endParaRPr sz="3000">
              <a:latin typeface="Arial"/>
              <a:cs typeface="Arial"/>
            </a:endParaRPr>
          </a:p>
          <a:p>
            <a:pPr marL="385400" marR="337781" lvl="2" indent="-252699">
              <a:spcBef>
                <a:spcPts val="1720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000" dirty="0">
                <a:latin typeface="Arial"/>
                <a:cs typeface="Arial"/>
              </a:rPr>
              <a:t>The </a:t>
            </a:r>
            <a:r>
              <a:rPr sz="3000" spc="-4" dirty="0">
                <a:latin typeface="Arial"/>
                <a:cs typeface="Arial"/>
              </a:rPr>
              <a:t>broadest category </a:t>
            </a:r>
            <a:r>
              <a:rPr sz="3000" spc="4" dirty="0">
                <a:latin typeface="Arial"/>
                <a:cs typeface="Arial"/>
              </a:rPr>
              <a:t>in </a:t>
            </a:r>
            <a:r>
              <a:rPr sz="3000" spc="-4" dirty="0">
                <a:latin typeface="Arial"/>
                <a:cs typeface="Arial"/>
              </a:rPr>
              <a:t>the classification used  by most biologists is </a:t>
            </a:r>
            <a:r>
              <a:rPr sz="3000" spc="-10" dirty="0">
                <a:latin typeface="Arial"/>
                <a:cs typeface="Arial"/>
              </a:rPr>
              <a:t>the</a:t>
            </a:r>
            <a:r>
              <a:rPr sz="3000" spc="10" dirty="0">
                <a:latin typeface="Arial"/>
                <a:cs typeface="Arial"/>
              </a:rPr>
              <a:t> </a:t>
            </a:r>
            <a:r>
              <a:rPr sz="3000" spc="-4" dirty="0">
                <a:solidFill>
                  <a:srgbClr val="FF0000"/>
                </a:solidFill>
                <a:latin typeface="Arial"/>
                <a:cs typeface="Arial"/>
              </a:rPr>
              <a:t>domain</a:t>
            </a:r>
            <a:r>
              <a:rPr sz="3000" spc="-4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385400" marR="733974" lvl="2" indent="-252699">
              <a:lnSpc>
                <a:spcPts val="3590"/>
              </a:lnSpc>
              <a:spcBef>
                <a:spcPts val="1855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000" dirty="0">
                <a:latin typeface="Arial"/>
                <a:cs typeface="Arial"/>
              </a:rPr>
              <a:t>The </a:t>
            </a:r>
            <a:r>
              <a:rPr sz="3000" spc="-4" dirty="0">
                <a:latin typeface="Arial"/>
                <a:cs typeface="Arial"/>
              </a:rPr>
              <a:t>most widely used biological </a:t>
            </a:r>
            <a:r>
              <a:rPr sz="3000" dirty="0">
                <a:latin typeface="Arial"/>
                <a:cs typeface="Arial"/>
              </a:rPr>
              <a:t>classification  </a:t>
            </a:r>
            <a:r>
              <a:rPr sz="3000" spc="-4" dirty="0">
                <a:latin typeface="Arial"/>
                <a:cs typeface="Arial"/>
              </a:rPr>
              <a:t>system has 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six </a:t>
            </a:r>
            <a:r>
              <a:rPr sz="3000" spc="-4" dirty="0">
                <a:latin typeface="Arial"/>
                <a:cs typeface="Arial"/>
              </a:rPr>
              <a:t>kingdoms and </a:t>
            </a:r>
            <a:r>
              <a:rPr sz="3000" spc="-10" dirty="0">
                <a:solidFill>
                  <a:srgbClr val="FF0000"/>
                </a:solidFill>
                <a:latin typeface="Arial"/>
                <a:cs typeface="Arial"/>
              </a:rPr>
              <a:t>three</a:t>
            </a:r>
            <a:r>
              <a:rPr sz="30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spc="-4" dirty="0">
                <a:latin typeface="Arial"/>
                <a:cs typeface="Arial"/>
              </a:rPr>
              <a:t>domains.</a:t>
            </a:r>
            <a:endParaRPr sz="3000">
              <a:latin typeface="Arial"/>
              <a:cs typeface="Arial"/>
            </a:endParaRPr>
          </a:p>
          <a:p>
            <a:pPr marL="387305" marR="563179" lvl="2" indent="-253971">
              <a:spcBef>
                <a:spcPts val="1625"/>
              </a:spcBef>
              <a:buClr>
                <a:srgbClr val="A5000C"/>
              </a:buClr>
              <a:buFont typeface="UnDotum"/>
              <a:buChar char=""/>
              <a:tabLst>
                <a:tab pos="387305" algn="l"/>
              </a:tabLst>
            </a:pPr>
            <a:r>
              <a:rPr sz="3000" dirty="0">
                <a:latin typeface="Arial"/>
                <a:cs typeface="Arial"/>
              </a:rPr>
              <a:t>The </a:t>
            </a:r>
            <a:r>
              <a:rPr sz="3000" spc="-4" dirty="0">
                <a:latin typeface="Arial"/>
                <a:cs typeface="Arial"/>
              </a:rPr>
              <a:t>three domains are </a:t>
            </a:r>
            <a:r>
              <a:rPr sz="3000" spc="-4" dirty="0">
                <a:solidFill>
                  <a:srgbClr val="FF0000"/>
                </a:solidFill>
                <a:latin typeface="Arial"/>
                <a:cs typeface="Arial"/>
              </a:rPr>
              <a:t>Bacteria</a:t>
            </a:r>
            <a:r>
              <a:rPr sz="3000" spc="-4" dirty="0">
                <a:latin typeface="Arial"/>
                <a:cs typeface="Arial"/>
              </a:rPr>
              <a:t>, </a:t>
            </a:r>
            <a:r>
              <a:rPr sz="3000" spc="-4" dirty="0">
                <a:solidFill>
                  <a:srgbClr val="FF0000"/>
                </a:solidFill>
                <a:latin typeface="Arial"/>
                <a:cs typeface="Arial"/>
              </a:rPr>
              <a:t>Archaea</a:t>
            </a:r>
            <a:r>
              <a:rPr sz="3000" spc="-4" dirty="0">
                <a:latin typeface="Arial"/>
                <a:cs typeface="Arial"/>
              </a:rPr>
              <a:t>, and </a:t>
            </a:r>
            <a:r>
              <a:rPr sz="3000" spc="-4" dirty="0">
                <a:solidFill>
                  <a:srgbClr val="FF0000"/>
                </a:solidFill>
                <a:latin typeface="Arial"/>
                <a:cs typeface="Arial"/>
              </a:rPr>
              <a:t> Eukarya</a:t>
            </a:r>
            <a:r>
              <a:rPr sz="3000" spc="-4" dirty="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385400" marR="43175" lvl="2" indent="-252699">
              <a:spcBef>
                <a:spcPts val="1720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000" dirty="0">
                <a:latin typeface="Arial"/>
                <a:cs typeface="Arial"/>
              </a:rPr>
              <a:t>The six </a:t>
            </a:r>
            <a:r>
              <a:rPr sz="3000" spc="-4" dirty="0">
                <a:latin typeface="Arial"/>
                <a:cs typeface="Arial"/>
              </a:rPr>
              <a:t>kingdoms are </a:t>
            </a:r>
            <a:r>
              <a:rPr sz="3000" spc="-10" dirty="0">
                <a:latin typeface="Arial"/>
                <a:cs typeface="Arial"/>
              </a:rPr>
              <a:t>Bacteria, </a:t>
            </a:r>
            <a:r>
              <a:rPr sz="3000" spc="-4" dirty="0">
                <a:latin typeface="Arial"/>
                <a:cs typeface="Arial"/>
              </a:rPr>
              <a:t>Archaea, Protists,  Fungi, Plantae, and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4" dirty="0">
                <a:latin typeface="Arial"/>
                <a:cs typeface="Arial"/>
              </a:rPr>
              <a:t>Animalia.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812" y="1557054"/>
            <a:ext cx="4948904" cy="5421611"/>
          </a:xfrm>
          <a:prstGeom prst="rect">
            <a:avLst/>
          </a:prstGeom>
        </p:spPr>
        <p:txBody>
          <a:bodyPr vert="horz" wrap="square" lIns="0" tIns="14858" rIns="0" bIns="0" rtlCol="0">
            <a:spAutoFit/>
          </a:bodyPr>
          <a:lstStyle/>
          <a:p>
            <a:pPr marL="319090" marR="5660" indent="-305647">
              <a:spcBef>
                <a:spcPts val="117"/>
              </a:spcBef>
            </a:pPr>
            <a:r>
              <a:rPr sz="2500" spc="-635" dirty="0">
                <a:solidFill>
                  <a:srgbClr val="F3A346"/>
                </a:solidFill>
                <a:latin typeface="Arial"/>
                <a:cs typeface="Arial"/>
              </a:rPr>
              <a:t></a:t>
            </a:r>
            <a:r>
              <a:rPr sz="2500" spc="-591" dirty="0">
                <a:solidFill>
                  <a:srgbClr val="F3A346"/>
                </a:solidFill>
                <a:latin typeface="Arial"/>
                <a:cs typeface="Arial"/>
              </a:rPr>
              <a:t> </a:t>
            </a:r>
            <a:r>
              <a:rPr sz="2900" spc="-17" dirty="0">
                <a:latin typeface="Georgia"/>
                <a:cs typeface="Georgia"/>
              </a:rPr>
              <a:t>The </a:t>
            </a:r>
            <a:r>
              <a:rPr sz="2900" spc="-28">
                <a:latin typeface="Georgia"/>
                <a:cs typeface="Georgia"/>
              </a:rPr>
              <a:t>three </a:t>
            </a:r>
            <a:r>
              <a:rPr sz="2900" spc="-45" smtClean="0">
                <a:latin typeface="Georgia"/>
                <a:cs typeface="Georgia"/>
              </a:rPr>
              <a:t>dom</a:t>
            </a:r>
            <a:r>
              <a:rPr lang="en-US" sz="2900" spc="-45" dirty="0" err="1" smtClean="0">
                <a:latin typeface="Georgia"/>
                <a:cs typeface="Georgia"/>
              </a:rPr>
              <a:t>ai</a:t>
            </a:r>
            <a:r>
              <a:rPr sz="2900" spc="-45" smtClean="0">
                <a:latin typeface="Georgia"/>
                <a:cs typeface="Georgia"/>
              </a:rPr>
              <a:t>ns </a:t>
            </a:r>
            <a:r>
              <a:rPr sz="2900" spc="-67" dirty="0">
                <a:latin typeface="Georgia"/>
                <a:cs typeface="Georgia"/>
              </a:rPr>
              <a:t>are </a:t>
            </a:r>
            <a:r>
              <a:rPr sz="2900" spc="-6" dirty="0">
                <a:latin typeface="Georgia"/>
                <a:cs typeface="Georgia"/>
              </a:rPr>
              <a:t>the  </a:t>
            </a:r>
            <a:r>
              <a:rPr sz="2900" spc="-39" dirty="0">
                <a:latin typeface="Georgia"/>
                <a:cs typeface="Georgia"/>
              </a:rPr>
              <a:t>domain </a:t>
            </a:r>
            <a:r>
              <a:rPr sz="2900" spc="-72" dirty="0">
                <a:latin typeface="Georgia"/>
                <a:cs typeface="Georgia"/>
              </a:rPr>
              <a:t>Eukarya, </a:t>
            </a:r>
            <a:r>
              <a:rPr sz="2900" spc="-11" dirty="0">
                <a:latin typeface="Georgia"/>
                <a:cs typeface="Georgia"/>
              </a:rPr>
              <a:t>which </a:t>
            </a:r>
            <a:r>
              <a:rPr sz="2900" spc="-61" dirty="0">
                <a:latin typeface="Georgia"/>
                <a:cs typeface="Georgia"/>
              </a:rPr>
              <a:t>is  </a:t>
            </a:r>
            <a:r>
              <a:rPr sz="2900" spc="-28" dirty="0">
                <a:latin typeface="Georgia"/>
                <a:cs typeface="Georgia"/>
              </a:rPr>
              <a:t>composed </a:t>
            </a:r>
            <a:r>
              <a:rPr sz="2900" spc="-22" dirty="0">
                <a:latin typeface="Georgia"/>
                <a:cs typeface="Georgia"/>
              </a:rPr>
              <a:t>of </a:t>
            </a:r>
            <a:r>
              <a:rPr sz="2900" spc="-39" dirty="0">
                <a:latin typeface="Georgia"/>
                <a:cs typeface="Georgia"/>
              </a:rPr>
              <a:t>protists, </a:t>
            </a:r>
            <a:r>
              <a:rPr sz="2900" spc="-28" dirty="0">
                <a:latin typeface="Georgia"/>
                <a:cs typeface="Georgia"/>
              </a:rPr>
              <a:t>fungi,  </a:t>
            </a:r>
            <a:r>
              <a:rPr sz="2900" spc="-45" dirty="0">
                <a:latin typeface="Georgia"/>
                <a:cs typeface="Georgia"/>
              </a:rPr>
              <a:t>plants, </a:t>
            </a:r>
            <a:r>
              <a:rPr sz="2900" spc="-39" dirty="0">
                <a:latin typeface="Georgia"/>
                <a:cs typeface="Georgia"/>
              </a:rPr>
              <a:t>and </a:t>
            </a:r>
            <a:r>
              <a:rPr sz="2900" spc="-67">
                <a:latin typeface="Georgia"/>
                <a:cs typeface="Georgia"/>
              </a:rPr>
              <a:t>animals</a:t>
            </a:r>
            <a:r>
              <a:rPr sz="2900" spc="-67" smtClean="0">
                <a:latin typeface="Georgia"/>
                <a:cs typeface="Georgia"/>
              </a:rPr>
              <a:t>;</a:t>
            </a:r>
            <a:endParaRPr lang="en-US" sz="2900" spc="-67" dirty="0" smtClean="0">
              <a:latin typeface="Georgia"/>
              <a:cs typeface="Georgia"/>
            </a:endParaRPr>
          </a:p>
          <a:p>
            <a:pPr marL="319090" marR="5660" indent="-305647">
              <a:spcBef>
                <a:spcPts val="117"/>
              </a:spcBef>
            </a:pPr>
            <a:endParaRPr lang="en-US" sz="2900" spc="-67" dirty="0">
              <a:latin typeface="Georgia"/>
              <a:cs typeface="Georgia"/>
            </a:endParaRPr>
          </a:p>
          <a:p>
            <a:pPr marL="319090" marR="5660" indent="-305647">
              <a:spcBef>
                <a:spcPts val="117"/>
              </a:spcBef>
            </a:pPr>
            <a:r>
              <a:rPr lang="en-US" sz="2900" spc="-67" dirty="0" smtClean="0">
                <a:latin typeface="Georgia"/>
                <a:cs typeface="Georgia"/>
              </a:rPr>
              <a:t>   </a:t>
            </a:r>
            <a:r>
              <a:rPr sz="2900" spc="-67" smtClean="0">
                <a:latin typeface="Georgia"/>
                <a:cs typeface="Georgia"/>
              </a:rPr>
              <a:t> </a:t>
            </a:r>
            <a:r>
              <a:rPr sz="2900" spc="-6" dirty="0">
                <a:latin typeface="Georgia"/>
                <a:cs typeface="Georgia"/>
              </a:rPr>
              <a:t>the  </a:t>
            </a:r>
            <a:r>
              <a:rPr sz="2900" spc="-39" dirty="0">
                <a:latin typeface="Georgia"/>
                <a:cs typeface="Georgia"/>
              </a:rPr>
              <a:t>domain </a:t>
            </a:r>
            <a:r>
              <a:rPr sz="2900" spc="-50" dirty="0">
                <a:latin typeface="Georgia"/>
                <a:cs typeface="Georgia"/>
              </a:rPr>
              <a:t>Bacteria, </a:t>
            </a:r>
            <a:r>
              <a:rPr sz="2900" spc="-11" dirty="0">
                <a:latin typeface="Georgia"/>
                <a:cs typeface="Georgia"/>
              </a:rPr>
              <a:t>which  </a:t>
            </a:r>
            <a:r>
              <a:rPr sz="2900" spc="-45" dirty="0">
                <a:latin typeface="Georgia"/>
                <a:cs typeface="Georgia"/>
              </a:rPr>
              <a:t>corresponds </a:t>
            </a:r>
            <a:r>
              <a:rPr sz="2900" spc="-6" dirty="0">
                <a:latin typeface="Georgia"/>
                <a:cs typeface="Georgia"/>
              </a:rPr>
              <a:t>to the</a:t>
            </a:r>
            <a:r>
              <a:rPr sz="2900" spc="-240" dirty="0">
                <a:latin typeface="Georgia"/>
                <a:cs typeface="Georgia"/>
              </a:rPr>
              <a:t> </a:t>
            </a:r>
            <a:r>
              <a:rPr sz="2900" spc="-33" dirty="0">
                <a:latin typeface="Georgia"/>
                <a:cs typeface="Georgia"/>
              </a:rPr>
              <a:t>kingdom  </a:t>
            </a:r>
            <a:r>
              <a:rPr sz="2900" spc="-61">
                <a:latin typeface="Georgia"/>
                <a:cs typeface="Georgia"/>
              </a:rPr>
              <a:t>Eubacteria</a:t>
            </a:r>
            <a:r>
              <a:rPr sz="2900" spc="-61" smtClean="0">
                <a:latin typeface="Georgia"/>
                <a:cs typeface="Georgia"/>
              </a:rPr>
              <a:t>;</a:t>
            </a:r>
            <a:endParaRPr lang="en-US" sz="2900" spc="-61" dirty="0" smtClean="0">
              <a:latin typeface="Georgia"/>
              <a:cs typeface="Georgia"/>
            </a:endParaRPr>
          </a:p>
          <a:p>
            <a:pPr marL="319090" marR="5660" indent="-305647">
              <a:spcBef>
                <a:spcPts val="117"/>
              </a:spcBef>
            </a:pPr>
            <a:endParaRPr lang="en-US" sz="2900" spc="-61" dirty="0">
              <a:latin typeface="Georgia"/>
              <a:cs typeface="Georgia"/>
            </a:endParaRPr>
          </a:p>
          <a:p>
            <a:pPr marL="319090" marR="5660" indent="-305647">
              <a:spcBef>
                <a:spcPts val="117"/>
              </a:spcBef>
            </a:pPr>
            <a:r>
              <a:rPr lang="en-US" sz="2900" spc="-61" dirty="0" smtClean="0">
                <a:latin typeface="Georgia"/>
                <a:cs typeface="Georgia"/>
              </a:rPr>
              <a:t>   </a:t>
            </a:r>
            <a:r>
              <a:rPr sz="2900" spc="-61" smtClean="0">
                <a:latin typeface="Georgia"/>
                <a:cs typeface="Georgia"/>
              </a:rPr>
              <a:t> </a:t>
            </a:r>
            <a:r>
              <a:rPr sz="2900" spc="-39" dirty="0">
                <a:latin typeface="Georgia"/>
                <a:cs typeface="Georgia"/>
              </a:rPr>
              <a:t>and </a:t>
            </a:r>
            <a:r>
              <a:rPr sz="2900" spc="-6" dirty="0">
                <a:latin typeface="Georgia"/>
                <a:cs typeface="Georgia"/>
              </a:rPr>
              <a:t>the </a:t>
            </a:r>
            <a:r>
              <a:rPr sz="2900" spc="-39" dirty="0">
                <a:latin typeface="Georgia"/>
                <a:cs typeface="Georgia"/>
              </a:rPr>
              <a:t>domain  Archaea, </a:t>
            </a:r>
            <a:r>
              <a:rPr sz="2900" spc="-11" dirty="0">
                <a:latin typeface="Georgia"/>
                <a:cs typeface="Georgia"/>
              </a:rPr>
              <a:t>which</a:t>
            </a:r>
            <a:r>
              <a:rPr sz="2900" spc="-206" dirty="0">
                <a:latin typeface="Georgia"/>
                <a:cs typeface="Georgia"/>
              </a:rPr>
              <a:t> </a:t>
            </a:r>
            <a:r>
              <a:rPr sz="2900" spc="-45" dirty="0">
                <a:latin typeface="Georgia"/>
                <a:cs typeface="Georgia"/>
              </a:rPr>
              <a:t>corresponds  </a:t>
            </a:r>
            <a:r>
              <a:rPr sz="2900" spc="-6" dirty="0">
                <a:latin typeface="Georgia"/>
                <a:cs typeface="Georgia"/>
              </a:rPr>
              <a:t>to the </a:t>
            </a:r>
            <a:r>
              <a:rPr sz="2900" spc="-33" dirty="0">
                <a:latin typeface="Georgia"/>
                <a:cs typeface="Georgia"/>
              </a:rPr>
              <a:t>kingdom  Archaebacteria.</a:t>
            </a:r>
            <a:endParaRPr sz="29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01673" y="21132"/>
            <a:ext cx="7019163" cy="1395307"/>
            <a:chOff x="1566672" y="19811"/>
            <a:chExt cx="6103620" cy="1308100"/>
          </a:xfrm>
        </p:grpSpPr>
        <p:sp>
          <p:nvSpPr>
            <p:cNvPr id="4" name="object 4"/>
            <p:cNvSpPr/>
            <p:nvPr/>
          </p:nvSpPr>
          <p:spPr>
            <a:xfrm>
              <a:off x="1862074" y="261746"/>
              <a:ext cx="5475478" cy="4743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6672" y="19811"/>
              <a:ext cx="6103620" cy="7284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61867" y="840867"/>
              <a:ext cx="2618232" cy="3651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53511" y="598931"/>
              <a:ext cx="3235452" cy="7284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520690" y="1625600"/>
            <a:ext cx="4655344" cy="4470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705600" y="1837688"/>
            <a:ext cx="3130550" cy="3286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8190" y="553719"/>
            <a:ext cx="5695950" cy="518859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815880" lvl="1" indent="-791118">
              <a:spcBef>
                <a:spcPts val="100"/>
              </a:spcBef>
              <a:buAutoNum type="arabicPeriod" startAt="3"/>
              <a:tabLst>
                <a:tab pos="816515" algn="l"/>
              </a:tabLst>
            </a:pPr>
            <a:r>
              <a:rPr sz="2800" b="1" spc="-10" dirty="0">
                <a:solidFill>
                  <a:srgbClr val="A5000C"/>
                </a:solidFill>
                <a:latin typeface="Arial"/>
                <a:cs typeface="Arial"/>
              </a:rPr>
              <a:t>Domains </a:t>
            </a:r>
            <a:r>
              <a:rPr sz="2800" b="1" spc="-4" dirty="0">
                <a:solidFill>
                  <a:srgbClr val="A5000C"/>
                </a:solidFill>
                <a:latin typeface="Arial"/>
                <a:cs typeface="Arial"/>
              </a:rPr>
              <a:t>and</a:t>
            </a:r>
            <a:r>
              <a:rPr sz="2800" b="1" spc="-20" dirty="0">
                <a:solidFill>
                  <a:srgbClr val="A5000C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A5000C"/>
                </a:solidFill>
                <a:latin typeface="Arial"/>
                <a:cs typeface="Arial"/>
              </a:rPr>
              <a:t>Kingdoms</a:t>
            </a:r>
            <a:endParaRPr sz="2800">
              <a:latin typeface="Arial"/>
              <a:cs typeface="Arial"/>
            </a:endParaRPr>
          </a:p>
          <a:p>
            <a:pPr lvl="1">
              <a:spcBef>
                <a:spcPts val="14"/>
              </a:spcBef>
              <a:buClr>
                <a:srgbClr val="A5000C"/>
              </a:buClr>
              <a:buFont typeface="Arial"/>
              <a:buAutoNum type="arabicPeriod" startAt="3"/>
            </a:pPr>
            <a:endParaRPr sz="2500">
              <a:latin typeface="Arial"/>
              <a:cs typeface="Arial"/>
            </a:endParaRPr>
          </a:p>
          <a:p>
            <a:pPr marL="127620"/>
            <a:r>
              <a:rPr sz="3200" dirty="0">
                <a:solidFill>
                  <a:srgbClr val="003366"/>
                </a:solidFill>
                <a:latin typeface="Arial"/>
                <a:cs typeface="Arial"/>
              </a:rPr>
              <a:t>Domain</a:t>
            </a:r>
            <a:r>
              <a:rPr sz="3200" spc="-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3366"/>
                </a:solidFill>
                <a:latin typeface="Arial"/>
                <a:cs typeface="Arial"/>
              </a:rPr>
              <a:t>Bacteria</a:t>
            </a:r>
            <a:endParaRPr sz="3200">
              <a:latin typeface="Arial"/>
              <a:cs typeface="Arial"/>
            </a:endParaRPr>
          </a:p>
          <a:p>
            <a:pPr marL="385400" marR="412067" lvl="2" indent="-252699">
              <a:lnSpc>
                <a:spcPct val="99900"/>
              </a:lnSpc>
              <a:spcBef>
                <a:spcPts val="1715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Eubacteria </a:t>
            </a:r>
            <a:r>
              <a:rPr sz="3200" dirty="0">
                <a:latin typeface="Arial"/>
                <a:cs typeface="Arial"/>
              </a:rPr>
              <a:t>are prokaryotes  </a:t>
            </a:r>
            <a:r>
              <a:rPr sz="3200" spc="-4" dirty="0">
                <a:latin typeface="Arial"/>
                <a:cs typeface="Arial"/>
              </a:rPr>
              <a:t>whose cell </a:t>
            </a:r>
            <a:r>
              <a:rPr sz="3200" spc="-10">
                <a:latin typeface="Arial"/>
                <a:cs typeface="Arial"/>
              </a:rPr>
              <a:t>walls </a:t>
            </a:r>
            <a:r>
              <a:rPr sz="3200" spc="-4" smtClean="0">
                <a:latin typeface="Arial"/>
                <a:cs typeface="Arial"/>
              </a:rPr>
              <a:t>contain</a:t>
            </a:r>
            <a:r>
              <a:rPr lang="en-US" sz="3200" spc="-4" dirty="0" smtClean="0">
                <a:latin typeface="Arial"/>
                <a:cs typeface="Arial"/>
              </a:rPr>
              <a:t> </a:t>
            </a:r>
            <a:r>
              <a:rPr sz="3200" smtClean="0">
                <a:latin typeface="Arial"/>
                <a:cs typeface="Arial"/>
              </a:rPr>
              <a:t>peptidoglycan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86035" lvl="2" indent="-252699">
              <a:lnSpc>
                <a:spcPts val="3835"/>
              </a:lnSpc>
              <a:spcBef>
                <a:spcPts val="1739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spc="-4" dirty="0">
                <a:latin typeface="Arial"/>
                <a:cs typeface="Arial"/>
              </a:rPr>
              <a:t>Eubacteria </a:t>
            </a:r>
            <a:r>
              <a:rPr sz="3200" dirty="0">
                <a:latin typeface="Arial"/>
                <a:cs typeface="Arial"/>
              </a:rPr>
              <a:t>are </a:t>
            </a:r>
            <a:r>
              <a:rPr sz="3200">
                <a:latin typeface="Arial"/>
                <a:cs typeface="Arial"/>
              </a:rPr>
              <a:t>a</a:t>
            </a:r>
            <a:r>
              <a:rPr sz="3200" spc="-20">
                <a:latin typeface="Arial"/>
                <a:cs typeface="Arial"/>
              </a:rPr>
              <a:t> </a:t>
            </a:r>
            <a:r>
              <a:rPr sz="3200" smtClean="0">
                <a:latin typeface="Arial"/>
                <a:cs typeface="Arial"/>
              </a:rPr>
              <a:t>diverse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mtClean="0">
                <a:latin typeface="Arial"/>
                <a:cs typeface="Arial"/>
              </a:rPr>
              <a:t>group </a:t>
            </a:r>
            <a:r>
              <a:rPr sz="3200">
                <a:latin typeface="Arial"/>
                <a:cs typeface="Arial"/>
              </a:rPr>
              <a:t>that</a:t>
            </a:r>
            <a:r>
              <a:rPr sz="3200" spc="-45">
                <a:latin typeface="Arial"/>
                <a:cs typeface="Arial"/>
              </a:rPr>
              <a:t> </a:t>
            </a:r>
            <a:r>
              <a:rPr sz="3200" smtClean="0">
                <a:latin typeface="Arial"/>
                <a:cs typeface="Arial"/>
              </a:rPr>
              <a:t>can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sz="3200" spc="-4" smtClean="0">
                <a:latin typeface="Arial"/>
                <a:cs typeface="Arial"/>
              </a:rPr>
              <a:t>survive </a:t>
            </a:r>
            <a:r>
              <a:rPr sz="3200" spc="-10" smtClean="0">
                <a:latin typeface="Arial"/>
                <a:cs typeface="Arial"/>
              </a:rPr>
              <a:t>in</a:t>
            </a:r>
            <a:r>
              <a:rPr lang="en-US" sz="3200" spc="-10" dirty="0">
                <a:latin typeface="Arial"/>
                <a:cs typeface="Arial"/>
              </a:rPr>
              <a:t> </a:t>
            </a:r>
            <a:r>
              <a:rPr sz="3200" spc="4" smtClean="0">
                <a:latin typeface="Arial"/>
                <a:cs typeface="Arial"/>
              </a:rPr>
              <a:t>many </a:t>
            </a:r>
            <a:r>
              <a:rPr sz="3200" dirty="0">
                <a:latin typeface="Arial"/>
                <a:cs typeface="Arial"/>
              </a:rPr>
              <a:t>different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4" dirty="0">
                <a:solidFill>
                  <a:srgbClr val="FF0000"/>
                </a:solidFill>
                <a:latin typeface="Arial"/>
                <a:cs typeface="Arial"/>
              </a:rPr>
              <a:t>environments</a:t>
            </a:r>
            <a:r>
              <a:rPr sz="3200" spc="4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8190" y="553720"/>
            <a:ext cx="8516621" cy="497828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lvl="1">
              <a:spcBef>
                <a:spcPts val="14"/>
              </a:spcBef>
              <a:buClr>
                <a:srgbClr val="A5000C"/>
              </a:buClr>
            </a:pPr>
            <a:endParaRPr sz="2500">
              <a:latin typeface="Arial"/>
              <a:cs typeface="Arial"/>
            </a:endParaRPr>
          </a:p>
          <a:p>
            <a:pPr marL="127620" algn="ctr"/>
            <a:r>
              <a:rPr sz="3200" dirty="0">
                <a:solidFill>
                  <a:srgbClr val="0070C0"/>
                </a:solidFill>
                <a:latin typeface="Arial"/>
                <a:cs typeface="Arial"/>
              </a:rPr>
              <a:t>Domain</a:t>
            </a:r>
            <a:r>
              <a:rPr sz="3200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70C0"/>
                </a:solidFill>
                <a:latin typeface="Arial"/>
                <a:cs typeface="Arial"/>
              </a:rPr>
              <a:t>Archaea</a:t>
            </a:r>
            <a:endParaRPr sz="3200">
              <a:solidFill>
                <a:srgbClr val="0070C0"/>
              </a:solidFill>
              <a:latin typeface="Arial"/>
              <a:cs typeface="Arial"/>
            </a:endParaRPr>
          </a:p>
          <a:p>
            <a:pPr marL="385400" marR="43175" lvl="2" indent="-252699">
              <a:spcBef>
                <a:spcPts val="1670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Archaea </a:t>
            </a:r>
            <a:r>
              <a:rPr sz="3200" spc="-4" dirty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thought </a:t>
            </a:r>
            <a:r>
              <a:rPr sz="3200" spc="-4" dirty="0">
                <a:latin typeface="Arial"/>
                <a:cs typeface="Arial"/>
              </a:rPr>
              <a:t>to be </a:t>
            </a:r>
            <a:r>
              <a:rPr sz="3200" dirty="0">
                <a:latin typeface="Arial"/>
                <a:cs typeface="Arial"/>
              </a:rPr>
              <a:t>more ancient than  </a:t>
            </a:r>
            <a:r>
              <a:rPr sz="3200" spc="-4" dirty="0">
                <a:latin typeface="Arial"/>
                <a:cs typeface="Arial"/>
              </a:rPr>
              <a:t>bacteria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4" dirty="0">
                <a:latin typeface="Arial"/>
                <a:cs typeface="Arial"/>
              </a:rPr>
              <a:t>yet </a:t>
            </a:r>
            <a:r>
              <a:rPr sz="3200" dirty="0">
                <a:latin typeface="Arial"/>
                <a:cs typeface="Arial"/>
              </a:rPr>
              <a:t>more closely </a:t>
            </a:r>
            <a:r>
              <a:rPr sz="3200" spc="-4" dirty="0">
                <a:latin typeface="Arial"/>
                <a:cs typeface="Arial"/>
              </a:rPr>
              <a:t>related to our  </a:t>
            </a:r>
            <a:r>
              <a:rPr sz="3200" dirty="0">
                <a:latin typeface="Arial"/>
                <a:cs typeface="Arial"/>
              </a:rPr>
              <a:t>eukaryote</a:t>
            </a:r>
            <a:r>
              <a:rPr sz="3200" spc="-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ancestors.</a:t>
            </a:r>
            <a:endParaRPr sz="3200">
              <a:latin typeface="Arial"/>
              <a:cs typeface="Arial"/>
            </a:endParaRPr>
          </a:p>
          <a:p>
            <a:pPr marL="385400" marR="466670" lvl="2" indent="-252699">
              <a:spcBef>
                <a:spcPts val="1680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dirty="0">
                <a:latin typeface="Arial"/>
                <a:cs typeface="Arial"/>
              </a:rPr>
              <a:t>Archaea </a:t>
            </a:r>
            <a:r>
              <a:rPr sz="3200" spc="-4" dirty="0">
                <a:latin typeface="Arial"/>
                <a:cs typeface="Arial"/>
              </a:rPr>
              <a:t>are diverse in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shape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nutrition </a:t>
            </a:r>
            <a:r>
              <a:rPr sz="3200" spc="-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requirements.</a:t>
            </a:r>
            <a:endParaRPr sz="3200">
              <a:latin typeface="Arial"/>
              <a:cs typeface="Arial"/>
            </a:endParaRPr>
          </a:p>
          <a:p>
            <a:pPr marL="385400" marR="151112" lvl="2" indent="-252699">
              <a:spcBef>
                <a:spcPts val="1620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dirty="0">
                <a:latin typeface="Arial"/>
                <a:cs typeface="Arial"/>
              </a:rPr>
              <a:t>They are </a:t>
            </a:r>
            <a:r>
              <a:rPr sz="3200" spc="-4" dirty="0">
                <a:latin typeface="Arial"/>
                <a:cs typeface="Arial"/>
              </a:rPr>
              <a:t>called </a:t>
            </a: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extremophiles </a:t>
            </a:r>
            <a:r>
              <a:rPr sz="3200" dirty="0">
                <a:latin typeface="Arial"/>
                <a:cs typeface="Arial"/>
              </a:rPr>
              <a:t>because they  can </a:t>
            </a:r>
            <a:r>
              <a:rPr sz="3200" spc="-10" dirty="0">
                <a:latin typeface="Arial"/>
                <a:cs typeface="Arial"/>
              </a:rPr>
              <a:t>live in </a:t>
            </a:r>
            <a:r>
              <a:rPr sz="3200" spc="-4" dirty="0">
                <a:latin typeface="Arial"/>
                <a:cs typeface="Arial"/>
              </a:rPr>
              <a:t>extreme</a:t>
            </a:r>
            <a:r>
              <a:rPr sz="3200" spc="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environments.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58190" y="553720"/>
            <a:ext cx="8843009" cy="475001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lvl="1">
              <a:spcBef>
                <a:spcPts val="14"/>
              </a:spcBef>
              <a:buClr>
                <a:srgbClr val="A5000C"/>
              </a:buClr>
            </a:pPr>
            <a:endParaRPr sz="2500">
              <a:latin typeface="Arial"/>
              <a:cs typeface="Arial"/>
            </a:endParaRPr>
          </a:p>
          <a:p>
            <a:pPr marL="127620" algn="ctr"/>
            <a:r>
              <a:rPr sz="3200" dirty="0">
                <a:solidFill>
                  <a:srgbClr val="0070C0"/>
                </a:solidFill>
                <a:latin typeface="Arial"/>
                <a:cs typeface="Arial"/>
              </a:rPr>
              <a:t>Domain</a:t>
            </a:r>
            <a:r>
              <a:rPr sz="3200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70C0"/>
                </a:solidFill>
                <a:latin typeface="Arial"/>
                <a:cs typeface="Arial"/>
              </a:rPr>
              <a:t>Eukarya</a:t>
            </a:r>
            <a:endParaRPr sz="3200">
              <a:solidFill>
                <a:srgbClr val="0070C0"/>
              </a:solidFill>
              <a:latin typeface="Arial"/>
              <a:cs typeface="Arial"/>
            </a:endParaRPr>
          </a:p>
          <a:p>
            <a:pPr marL="385400" marR="43175" lvl="2" indent="-252699">
              <a:spcBef>
                <a:spcPts val="1630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spc="-4" dirty="0">
                <a:latin typeface="Arial"/>
                <a:cs typeface="Arial"/>
              </a:rPr>
              <a:t>All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eukaryotes </a:t>
            </a:r>
            <a:r>
              <a:rPr sz="3200" spc="-4" dirty="0">
                <a:latin typeface="Arial"/>
                <a:cs typeface="Arial"/>
              </a:rPr>
              <a:t>are classified in </a:t>
            </a:r>
            <a:r>
              <a:rPr sz="3200" dirty="0">
                <a:latin typeface="Arial"/>
                <a:cs typeface="Arial"/>
              </a:rPr>
              <a:t>Domain  Eukarya.</a:t>
            </a:r>
            <a:endParaRPr sz="3200">
              <a:latin typeface="Arial"/>
              <a:cs typeface="Arial"/>
            </a:endParaRPr>
          </a:p>
          <a:p>
            <a:pPr marL="386035" lvl="2" indent="-252699">
              <a:lnSpc>
                <a:spcPts val="3835"/>
              </a:lnSpc>
              <a:spcBef>
                <a:spcPts val="1749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dirty="0">
                <a:latin typeface="Arial"/>
                <a:cs typeface="Arial"/>
              </a:rPr>
              <a:t>Domain </a:t>
            </a:r>
            <a:r>
              <a:rPr sz="3200" spc="-4" dirty="0">
                <a:latin typeface="Arial"/>
                <a:cs typeface="Arial"/>
              </a:rPr>
              <a:t>Eukarya contains:</a:t>
            </a:r>
            <a:endParaRPr sz="3200">
              <a:latin typeface="Arial"/>
              <a:cs typeface="Arial"/>
            </a:endParaRPr>
          </a:p>
          <a:p>
            <a:pPr marL="641910">
              <a:lnSpc>
                <a:spcPts val="3835"/>
              </a:lnSpc>
            </a:pPr>
            <a:r>
              <a:rPr sz="4800" spc="-330" baseline="5208" dirty="0">
                <a:solidFill>
                  <a:srgbClr val="A5000C"/>
                </a:solidFill>
                <a:latin typeface="UnDotum"/>
                <a:cs typeface="UnDotum"/>
              </a:rPr>
              <a:t></a:t>
            </a:r>
            <a:r>
              <a:rPr sz="3200" spc="-219" dirty="0">
                <a:latin typeface="Arial"/>
                <a:cs typeface="Arial"/>
              </a:rPr>
              <a:t>Kingdom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Protista</a:t>
            </a:r>
            <a:endParaRPr sz="3200">
              <a:latin typeface="Arial"/>
              <a:cs typeface="Arial"/>
            </a:endParaRPr>
          </a:p>
          <a:p>
            <a:pPr marL="641910"/>
            <a:r>
              <a:rPr sz="4800" spc="-330" baseline="5208" dirty="0">
                <a:solidFill>
                  <a:srgbClr val="A5000C"/>
                </a:solidFill>
                <a:latin typeface="UnDotum"/>
                <a:cs typeface="UnDotum"/>
              </a:rPr>
              <a:t></a:t>
            </a:r>
            <a:r>
              <a:rPr sz="3200" spc="-219" dirty="0">
                <a:latin typeface="Arial"/>
                <a:cs typeface="Arial"/>
              </a:rPr>
              <a:t>Kingdom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Fungi</a:t>
            </a:r>
            <a:endParaRPr sz="3200">
              <a:latin typeface="Arial"/>
              <a:cs typeface="Arial"/>
            </a:endParaRPr>
          </a:p>
          <a:p>
            <a:pPr marL="641910"/>
            <a:r>
              <a:rPr sz="4800" spc="-330" baseline="5208" dirty="0">
                <a:solidFill>
                  <a:srgbClr val="A5000C"/>
                </a:solidFill>
                <a:latin typeface="UnDotum"/>
                <a:cs typeface="UnDotum"/>
              </a:rPr>
              <a:t></a:t>
            </a:r>
            <a:r>
              <a:rPr sz="3200" spc="-219" dirty="0">
                <a:latin typeface="Arial"/>
                <a:cs typeface="Arial"/>
              </a:rPr>
              <a:t>Kingdom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Plantae</a:t>
            </a:r>
            <a:endParaRPr sz="3200">
              <a:latin typeface="Arial"/>
              <a:cs typeface="Arial"/>
            </a:endParaRPr>
          </a:p>
          <a:p>
            <a:pPr marL="641910"/>
            <a:r>
              <a:rPr sz="4800" spc="-330" baseline="6076" dirty="0">
                <a:solidFill>
                  <a:srgbClr val="A5000C"/>
                </a:solidFill>
                <a:latin typeface="UnDotum"/>
                <a:cs typeface="UnDotum"/>
              </a:rPr>
              <a:t></a:t>
            </a:r>
            <a:r>
              <a:rPr sz="3200" spc="-219" dirty="0">
                <a:latin typeface="Arial"/>
                <a:cs typeface="Arial"/>
              </a:rPr>
              <a:t>Kingdom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Animalia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914900" y="2595880"/>
            <a:ext cx="5181600" cy="403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8190" y="553719"/>
            <a:ext cx="8580120" cy="523733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lvl="1">
              <a:spcBef>
                <a:spcPts val="14"/>
              </a:spcBef>
              <a:buClr>
                <a:srgbClr val="A5000C"/>
              </a:buClr>
            </a:pPr>
            <a:endParaRPr sz="2500">
              <a:latin typeface="Arial"/>
              <a:cs typeface="Arial"/>
            </a:endParaRPr>
          </a:p>
          <a:p>
            <a:pPr marL="127620"/>
            <a:r>
              <a:rPr sz="3200" spc="-4" dirty="0">
                <a:solidFill>
                  <a:srgbClr val="003366"/>
                </a:solidFill>
                <a:latin typeface="Arial"/>
                <a:cs typeface="Arial"/>
              </a:rPr>
              <a:t>Kingdom</a:t>
            </a:r>
            <a:r>
              <a:rPr sz="3200" spc="1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3200" spc="-4" dirty="0">
                <a:solidFill>
                  <a:srgbClr val="003366"/>
                </a:solidFill>
                <a:latin typeface="Arial"/>
                <a:cs typeface="Arial"/>
              </a:rPr>
              <a:t>Protista</a:t>
            </a:r>
            <a:endParaRPr sz="3200">
              <a:latin typeface="Arial"/>
              <a:cs typeface="Arial"/>
            </a:endParaRPr>
          </a:p>
          <a:p>
            <a:pPr marL="380955" marR="43175" lvl="2" indent="-247621">
              <a:lnSpc>
                <a:spcPts val="3749"/>
              </a:lnSpc>
              <a:spcBef>
                <a:spcPts val="1870"/>
              </a:spcBef>
              <a:buClr>
                <a:srgbClr val="A5000C"/>
              </a:buClr>
              <a:buFont typeface="UnDotum"/>
              <a:buChar char=""/>
              <a:tabLst>
                <a:tab pos="387305" algn="l"/>
              </a:tabLst>
            </a:pP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Protists </a:t>
            </a:r>
            <a:r>
              <a:rPr sz="3200" spc="-4" dirty="0">
                <a:latin typeface="Arial"/>
                <a:cs typeface="Arial"/>
              </a:rPr>
              <a:t>are eukaryotic </a:t>
            </a:r>
            <a:r>
              <a:rPr sz="3200" dirty="0">
                <a:latin typeface="Arial"/>
                <a:cs typeface="Arial"/>
              </a:rPr>
              <a:t>organisms that can </a:t>
            </a:r>
            <a:r>
              <a:rPr sz="3200" spc="-4" dirty="0">
                <a:latin typeface="Arial"/>
                <a:cs typeface="Arial"/>
              </a:rPr>
              <a:t>be  unicellular,</a:t>
            </a:r>
            <a:r>
              <a:rPr sz="3200" spc="-14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colonial,</a:t>
            </a:r>
            <a:endParaRPr sz="3200">
              <a:latin typeface="Arial"/>
              <a:cs typeface="Arial"/>
            </a:endParaRPr>
          </a:p>
          <a:p>
            <a:pPr marL="380955">
              <a:lnSpc>
                <a:spcPts val="3728"/>
              </a:lnSpc>
            </a:pPr>
            <a:r>
              <a:rPr sz="3200" spc="-4" dirty="0">
                <a:latin typeface="Arial"/>
                <a:cs typeface="Arial"/>
              </a:rPr>
              <a:t>or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multicellular.</a:t>
            </a:r>
            <a:endParaRPr sz="3200">
              <a:latin typeface="Arial"/>
              <a:cs typeface="Arial"/>
            </a:endParaRPr>
          </a:p>
          <a:p>
            <a:pPr marL="381590" marR="4616545" lvl="2" indent="-253971">
              <a:spcBef>
                <a:spcPts val="1689"/>
              </a:spcBef>
              <a:buClr>
                <a:srgbClr val="A5000C"/>
              </a:buClr>
              <a:buFont typeface="UnDotum"/>
              <a:buChar char=""/>
              <a:tabLst>
                <a:tab pos="382225" algn="l"/>
              </a:tabLst>
            </a:pP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Protists </a:t>
            </a:r>
            <a:r>
              <a:rPr sz="3200" spc="-4" dirty="0">
                <a:latin typeface="Arial"/>
                <a:cs typeface="Arial"/>
              </a:rPr>
              <a:t>are  </a:t>
            </a:r>
            <a:r>
              <a:rPr sz="3200" dirty="0">
                <a:latin typeface="Arial"/>
                <a:cs typeface="Arial"/>
              </a:rPr>
              <a:t>classified </a:t>
            </a:r>
            <a:r>
              <a:rPr sz="3200" spc="-4" dirty="0">
                <a:latin typeface="Arial"/>
                <a:cs typeface="Arial"/>
              </a:rPr>
              <a:t>into </a:t>
            </a:r>
            <a:r>
              <a:rPr sz="3200" dirty="0">
                <a:latin typeface="Arial"/>
                <a:cs typeface="Arial"/>
              </a:rPr>
              <a:t>three  </a:t>
            </a:r>
            <a:r>
              <a:rPr sz="3200" spc="-4" dirty="0">
                <a:latin typeface="Arial"/>
                <a:cs typeface="Arial"/>
              </a:rPr>
              <a:t>different </a:t>
            </a:r>
            <a:r>
              <a:rPr sz="3200" dirty="0">
                <a:latin typeface="Arial"/>
                <a:cs typeface="Arial"/>
              </a:rPr>
              <a:t>groups—  </a:t>
            </a:r>
            <a:r>
              <a:rPr sz="3200" spc="-4" dirty="0">
                <a:latin typeface="Arial"/>
                <a:cs typeface="Arial"/>
              </a:rPr>
              <a:t>plantlike, </a:t>
            </a:r>
            <a:r>
              <a:rPr sz="3200" dirty="0">
                <a:latin typeface="Arial"/>
                <a:cs typeface="Arial"/>
              </a:rPr>
              <a:t>animal-  </a:t>
            </a:r>
            <a:r>
              <a:rPr sz="3200" spc="-4" dirty="0">
                <a:latin typeface="Arial"/>
                <a:cs typeface="Arial"/>
              </a:rPr>
              <a:t>like,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funguslike.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61001" y="2557780"/>
            <a:ext cx="4398009" cy="2943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0890" y="553721"/>
            <a:ext cx="7722870" cy="559858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lvl="1">
              <a:spcBef>
                <a:spcPts val="14"/>
              </a:spcBef>
              <a:buClr>
                <a:srgbClr val="A5000C"/>
              </a:buClr>
            </a:pPr>
            <a:endParaRPr sz="2500">
              <a:latin typeface="Arial"/>
              <a:cs typeface="Arial"/>
            </a:endParaRPr>
          </a:p>
          <a:p>
            <a:pPr marL="114922"/>
            <a:r>
              <a:rPr sz="3200" spc="-4" dirty="0">
                <a:solidFill>
                  <a:srgbClr val="0070C0"/>
                </a:solidFill>
                <a:latin typeface="Arial"/>
                <a:cs typeface="Arial"/>
              </a:rPr>
              <a:t>Kingdom</a:t>
            </a:r>
            <a:r>
              <a:rPr sz="32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70C0"/>
                </a:solidFill>
                <a:latin typeface="Arial"/>
                <a:cs typeface="Arial"/>
              </a:rPr>
              <a:t>Fungi</a:t>
            </a:r>
            <a:endParaRPr sz="3200">
              <a:solidFill>
                <a:srgbClr val="0070C0"/>
              </a:solidFill>
              <a:latin typeface="Arial"/>
              <a:cs typeface="Arial"/>
            </a:endParaRPr>
          </a:p>
          <a:p>
            <a:pPr marL="377146" marR="306034" lvl="2" indent="-256510">
              <a:lnSpc>
                <a:spcPct val="100800"/>
              </a:lnSpc>
              <a:spcBef>
                <a:spcPts val="1150"/>
              </a:spcBef>
              <a:buClr>
                <a:srgbClr val="A5000C"/>
              </a:buClr>
              <a:buFont typeface="UnDotum"/>
              <a:buChar char=""/>
              <a:tabLst>
                <a:tab pos="373336" algn="l"/>
              </a:tabLst>
            </a:pPr>
            <a:r>
              <a:rPr sz="3200" dirty="0">
                <a:latin typeface="Arial"/>
                <a:cs typeface="Arial"/>
              </a:rPr>
              <a:t>A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fungus </a:t>
            </a:r>
            <a:r>
              <a:rPr sz="3200" spc="-10" dirty="0">
                <a:latin typeface="Arial"/>
                <a:cs typeface="Arial"/>
              </a:rPr>
              <a:t>is </a:t>
            </a:r>
            <a:r>
              <a:rPr sz="3200" dirty="0">
                <a:latin typeface="Arial"/>
                <a:cs typeface="Arial"/>
              </a:rPr>
              <a:t>a unicellular or </a:t>
            </a:r>
            <a:r>
              <a:rPr sz="3200" spc="-4" dirty="0">
                <a:latin typeface="Arial"/>
                <a:cs typeface="Arial"/>
              </a:rPr>
              <a:t>multicellular  </a:t>
            </a:r>
            <a:r>
              <a:rPr sz="3200" dirty="0">
                <a:latin typeface="Arial"/>
                <a:cs typeface="Arial"/>
              </a:rPr>
              <a:t>eukaryote </a:t>
            </a:r>
            <a:r>
              <a:rPr sz="3200" spc="-4" dirty="0">
                <a:latin typeface="Arial"/>
                <a:cs typeface="Arial"/>
              </a:rPr>
              <a:t>that</a:t>
            </a:r>
            <a:r>
              <a:rPr sz="3200" spc="-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absorbs</a:t>
            </a:r>
            <a:endParaRPr sz="3200">
              <a:latin typeface="Arial"/>
              <a:cs typeface="Arial"/>
            </a:endParaRPr>
          </a:p>
          <a:p>
            <a:pPr marL="377146" marR="3403836">
              <a:lnSpc>
                <a:spcPts val="3840"/>
              </a:lnSpc>
              <a:spcBef>
                <a:spcPts val="114"/>
              </a:spcBef>
            </a:pPr>
            <a:r>
              <a:rPr sz="3200" spc="-4" dirty="0">
                <a:latin typeface="Arial"/>
                <a:cs typeface="Arial"/>
              </a:rPr>
              <a:t>nutrients from </a:t>
            </a:r>
            <a:r>
              <a:rPr sz="3200" dirty="0">
                <a:latin typeface="Arial"/>
                <a:cs typeface="Arial"/>
              </a:rPr>
              <a:t>organic  materials </a:t>
            </a:r>
            <a:r>
              <a:rPr sz="3200" spc="-4" dirty="0">
                <a:latin typeface="Arial"/>
                <a:cs typeface="Arial"/>
              </a:rPr>
              <a:t>in </a:t>
            </a:r>
            <a:r>
              <a:rPr sz="3200" spc="-10" dirty="0">
                <a:latin typeface="Arial"/>
                <a:cs typeface="Arial"/>
              </a:rPr>
              <a:t>its  </a:t>
            </a:r>
            <a:r>
              <a:rPr sz="3200" dirty="0">
                <a:latin typeface="Arial"/>
                <a:cs typeface="Arial"/>
              </a:rPr>
              <a:t>environment.</a:t>
            </a:r>
            <a:endParaRPr sz="3200">
              <a:latin typeface="Arial"/>
              <a:cs typeface="Arial"/>
            </a:endParaRPr>
          </a:p>
          <a:p>
            <a:pPr marL="374606" marR="3675585" lvl="2" indent="-253971">
              <a:spcBef>
                <a:spcPts val="945"/>
              </a:spcBef>
              <a:buClr>
                <a:srgbClr val="A5000C"/>
              </a:buClr>
              <a:buFont typeface="UnDotum"/>
              <a:buChar char=""/>
              <a:tabLst>
                <a:tab pos="374606" algn="l"/>
              </a:tabLst>
            </a:pPr>
            <a:r>
              <a:rPr sz="3200" spc="4" dirty="0">
                <a:latin typeface="Arial"/>
                <a:cs typeface="Arial"/>
              </a:rPr>
              <a:t>Member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Kingdom  </a:t>
            </a:r>
            <a:r>
              <a:rPr sz="3200" dirty="0">
                <a:latin typeface="Arial"/>
                <a:cs typeface="Arial"/>
              </a:rPr>
              <a:t>Fungi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631116" marR="5080" indent="-253971">
              <a:spcBef>
                <a:spcPts val="20"/>
              </a:spcBef>
            </a:pPr>
            <a:r>
              <a:rPr sz="3200" dirty="0">
                <a:latin typeface="Arial"/>
                <a:cs typeface="Arial"/>
              </a:rPr>
              <a:t>heterotrophic, lack </a:t>
            </a: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motility</a:t>
            </a:r>
            <a:r>
              <a:rPr sz="3200" spc="-4" dirty="0">
                <a:latin typeface="Arial"/>
                <a:cs typeface="Arial"/>
              </a:rPr>
              <a:t>, </a:t>
            </a:r>
            <a:r>
              <a:rPr sz="3200" dirty="0">
                <a:latin typeface="Arial"/>
                <a:cs typeface="Arial"/>
              </a:rPr>
              <a:t>and have </a:t>
            </a:r>
            <a:r>
              <a:rPr sz="3200" spc="-4" dirty="0">
                <a:latin typeface="Arial"/>
                <a:cs typeface="Arial"/>
              </a:rPr>
              <a:t>cell  walls.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671820" y="2559051"/>
            <a:ext cx="4114800" cy="3087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8191" y="553720"/>
            <a:ext cx="8402955" cy="524246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lvl="1">
              <a:spcBef>
                <a:spcPts val="14"/>
              </a:spcBef>
              <a:buClr>
                <a:srgbClr val="A5000C"/>
              </a:buClr>
            </a:pPr>
            <a:endParaRPr sz="2500">
              <a:latin typeface="Arial"/>
              <a:cs typeface="Arial"/>
            </a:endParaRPr>
          </a:p>
          <a:p>
            <a:pPr marL="127620"/>
            <a:r>
              <a:rPr sz="3200" spc="-4" dirty="0">
                <a:solidFill>
                  <a:srgbClr val="0070C0"/>
                </a:solidFill>
                <a:latin typeface="Arial"/>
                <a:cs typeface="Arial"/>
              </a:rPr>
              <a:t>Kingdom</a:t>
            </a:r>
            <a:r>
              <a:rPr sz="3200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200" spc="-4" dirty="0">
                <a:solidFill>
                  <a:srgbClr val="0070C0"/>
                </a:solidFill>
                <a:latin typeface="Arial"/>
                <a:cs typeface="Arial"/>
              </a:rPr>
              <a:t>Plantae</a:t>
            </a:r>
            <a:endParaRPr sz="3200">
              <a:solidFill>
                <a:srgbClr val="0070C0"/>
              </a:solidFill>
              <a:latin typeface="Arial"/>
              <a:cs typeface="Arial"/>
            </a:endParaRPr>
          </a:p>
          <a:p>
            <a:pPr marL="387305" marR="43175" lvl="2" indent="-253971">
              <a:lnSpc>
                <a:spcPts val="3828"/>
              </a:lnSpc>
              <a:spcBef>
                <a:spcPts val="1285"/>
              </a:spcBef>
              <a:buClr>
                <a:srgbClr val="A5000C"/>
              </a:buClr>
              <a:buFont typeface="UnDotum"/>
              <a:buChar char=""/>
              <a:tabLst>
                <a:tab pos="387305" algn="l"/>
              </a:tabLst>
            </a:pPr>
            <a:r>
              <a:rPr sz="3200" dirty="0">
                <a:latin typeface="Arial"/>
                <a:cs typeface="Arial"/>
              </a:rPr>
              <a:t>Members of Kingdom Plantae </a:t>
            </a:r>
            <a:r>
              <a:rPr sz="3200" spc="-4" dirty="0">
                <a:latin typeface="Arial"/>
                <a:cs typeface="Arial"/>
              </a:rPr>
              <a:t>form the </a:t>
            </a:r>
            <a:r>
              <a:rPr sz="3200" dirty="0">
                <a:latin typeface="Arial"/>
                <a:cs typeface="Arial"/>
              </a:rPr>
              <a:t>base  of all </a:t>
            </a:r>
            <a:r>
              <a:rPr sz="3200" spc="-4" dirty="0">
                <a:latin typeface="Arial"/>
                <a:cs typeface="Arial"/>
              </a:rPr>
              <a:t>terrestrial</a:t>
            </a:r>
            <a:r>
              <a:rPr sz="3200" spc="14" dirty="0"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habitats</a:t>
            </a:r>
            <a:r>
              <a:rPr sz="3200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85400" marR="3935905" lvl="2" indent="-252699">
              <a:spcBef>
                <a:spcPts val="935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spc="-4" dirty="0">
                <a:latin typeface="Arial"/>
                <a:cs typeface="Arial"/>
              </a:rPr>
              <a:t>All </a:t>
            </a:r>
            <a:r>
              <a:rPr sz="3200" dirty="0">
                <a:latin typeface="Arial"/>
                <a:cs typeface="Arial"/>
              </a:rPr>
              <a:t>plants are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4" dirty="0">
                <a:solidFill>
                  <a:srgbClr val="FF0000"/>
                </a:solidFill>
                <a:latin typeface="Arial"/>
                <a:cs typeface="Arial"/>
              </a:rPr>
              <a:t>multicellular </a:t>
            </a:r>
            <a:r>
              <a:rPr sz="3200" dirty="0">
                <a:latin typeface="Arial"/>
                <a:cs typeface="Arial"/>
              </a:rPr>
              <a:t>and </a:t>
            </a:r>
            <a:r>
              <a:rPr sz="3200" spc="-4" dirty="0">
                <a:latin typeface="Arial"/>
                <a:cs typeface="Arial"/>
              </a:rPr>
              <a:t>have  </a:t>
            </a:r>
            <a:r>
              <a:rPr sz="3200" dirty="0">
                <a:latin typeface="Arial"/>
                <a:cs typeface="Arial"/>
              </a:rPr>
              <a:t>cell </a:t>
            </a:r>
            <a:r>
              <a:rPr sz="3200" spc="-10" dirty="0">
                <a:latin typeface="Arial"/>
                <a:cs typeface="Arial"/>
              </a:rPr>
              <a:t>walls </a:t>
            </a:r>
            <a:r>
              <a:rPr sz="3200" dirty="0">
                <a:latin typeface="Arial"/>
                <a:cs typeface="Arial"/>
              </a:rPr>
              <a:t>composed of  cellulose.</a:t>
            </a:r>
            <a:endParaRPr sz="3200">
              <a:latin typeface="Arial"/>
              <a:cs typeface="Arial"/>
            </a:endParaRPr>
          </a:p>
          <a:p>
            <a:pPr marL="386035" lvl="2" indent="-252699">
              <a:spcBef>
                <a:spcPts val="1140"/>
              </a:spcBef>
              <a:buClr>
                <a:srgbClr val="A5000C"/>
              </a:buClr>
              <a:buFont typeface="UnDotum"/>
              <a:buChar char=""/>
              <a:tabLst>
                <a:tab pos="386035" algn="l"/>
              </a:tabLst>
            </a:pPr>
            <a:r>
              <a:rPr sz="3200" spc="4" dirty="0">
                <a:latin typeface="Arial"/>
                <a:cs typeface="Arial"/>
              </a:rPr>
              <a:t>Most </a:t>
            </a:r>
            <a:r>
              <a:rPr sz="3200" dirty="0">
                <a:latin typeface="Arial"/>
                <a:cs typeface="Arial"/>
              </a:rPr>
              <a:t>plants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380955"/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autotrophs</a:t>
            </a:r>
            <a:r>
              <a:rPr sz="3200" dirty="0">
                <a:latin typeface="Arial"/>
                <a:cs typeface="Arial"/>
              </a:rPr>
              <a:t>, but </a:t>
            </a:r>
            <a:r>
              <a:rPr sz="3200" spc="4" dirty="0">
                <a:latin typeface="Arial"/>
                <a:cs typeface="Arial"/>
              </a:rPr>
              <a:t>some </a:t>
            </a:r>
            <a:r>
              <a:rPr sz="3200" spc="-4" dirty="0">
                <a:latin typeface="Arial"/>
                <a:cs typeface="Arial"/>
              </a:rPr>
              <a:t>are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heterotrophic.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399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Domain and kingdom classification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Organizing Life’s Diversity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9</cp:revision>
  <dcterms:created xsi:type="dcterms:W3CDTF">2021-02-18T10:10:06Z</dcterms:created>
  <dcterms:modified xsi:type="dcterms:W3CDTF">2021-02-18T13:11:28Z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2021-02-18T00:00:00Z</vt:filetime>
  </property>
</Properties>
</file>