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96" r:id="rId3"/>
    <p:sldId id="258" r:id="rId4"/>
    <p:sldId id="297" r:id="rId5"/>
    <p:sldId id="298" r:id="rId6"/>
    <p:sldId id="262" r:id="rId7"/>
    <p:sldId id="269" r:id="rId8"/>
    <p:sldId id="300" r:id="rId9"/>
    <p:sldId id="301" r:id="rId10"/>
    <p:sldId id="303" r:id="rId11"/>
    <p:sldId id="304" r:id="rId12"/>
    <p:sldId id="305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839970" y="1991360"/>
            <a:ext cx="3938904" cy="43141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13384" y="262890"/>
            <a:ext cx="8317230" cy="7569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0229" y="1521459"/>
            <a:ext cx="8003540" cy="4201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3/31/2021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3.png"/><Relationship Id="rId3" Type="http://schemas.openxmlformats.org/officeDocument/2006/relationships/image" Target="../media/image15.png"/><Relationship Id="rId21" Type="http://schemas.openxmlformats.org/officeDocument/2006/relationships/image" Target="../media/image38.png"/><Relationship Id="rId7" Type="http://schemas.openxmlformats.org/officeDocument/2006/relationships/image" Target="../media/image18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42.png"/><Relationship Id="rId33" Type="http://schemas.openxmlformats.org/officeDocument/2006/relationships/image" Target="../media/image105.png"/><Relationship Id="rId2" Type="http://schemas.openxmlformats.org/officeDocument/2006/relationships/image" Target="../media/image14.png"/><Relationship Id="rId16" Type="http://schemas.openxmlformats.org/officeDocument/2006/relationships/image" Target="../media/image11.png"/><Relationship Id="rId20" Type="http://schemas.openxmlformats.org/officeDocument/2006/relationships/image" Target="../media/image46.png"/><Relationship Id="rId29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5.png"/><Relationship Id="rId11" Type="http://schemas.openxmlformats.org/officeDocument/2006/relationships/image" Target="../media/image20.png"/><Relationship Id="rId24" Type="http://schemas.openxmlformats.org/officeDocument/2006/relationships/image" Target="../media/image1.png"/><Relationship Id="rId32" Type="http://schemas.openxmlformats.org/officeDocument/2006/relationships/image" Target="../media/image104.png"/><Relationship Id="rId5" Type="http://schemas.openxmlformats.org/officeDocument/2006/relationships/image" Target="../media/image96.png"/><Relationship Id="rId15" Type="http://schemas.openxmlformats.org/officeDocument/2006/relationships/image" Target="../media/image22.png"/><Relationship Id="rId23" Type="http://schemas.openxmlformats.org/officeDocument/2006/relationships/image" Target="../media/image26.png"/><Relationship Id="rId28" Type="http://schemas.openxmlformats.org/officeDocument/2006/relationships/image" Target="../media/image43.png"/><Relationship Id="rId10" Type="http://schemas.openxmlformats.org/officeDocument/2006/relationships/image" Target="../media/image5.png"/><Relationship Id="rId19" Type="http://schemas.openxmlformats.org/officeDocument/2006/relationships/image" Target="../media/image99.png"/><Relationship Id="rId31" Type="http://schemas.openxmlformats.org/officeDocument/2006/relationships/image" Target="../media/image44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21.png"/><Relationship Id="rId22" Type="http://schemas.openxmlformats.org/officeDocument/2006/relationships/image" Target="../media/image39.png"/><Relationship Id="rId27" Type="http://schemas.openxmlformats.org/officeDocument/2006/relationships/image" Target="../media/image4.png"/><Relationship Id="rId30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13" Type="http://schemas.openxmlformats.org/officeDocument/2006/relationships/image" Target="../media/image8.png"/><Relationship Id="rId18" Type="http://schemas.openxmlformats.org/officeDocument/2006/relationships/image" Target="../media/image13.png"/><Relationship Id="rId26" Type="http://schemas.openxmlformats.org/officeDocument/2006/relationships/image" Target="../media/image75.png"/><Relationship Id="rId3" Type="http://schemas.openxmlformats.org/officeDocument/2006/relationships/image" Target="../media/image15.png"/><Relationship Id="rId21" Type="http://schemas.openxmlformats.org/officeDocument/2006/relationships/image" Target="../media/image38.png"/><Relationship Id="rId34" Type="http://schemas.openxmlformats.org/officeDocument/2006/relationships/image" Target="../media/image46.png"/><Relationship Id="rId7" Type="http://schemas.openxmlformats.org/officeDocument/2006/relationships/image" Target="../media/image18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74.png"/><Relationship Id="rId33" Type="http://schemas.openxmlformats.org/officeDocument/2006/relationships/image" Target="../media/image37.png"/><Relationship Id="rId2" Type="http://schemas.openxmlformats.org/officeDocument/2006/relationships/image" Target="../media/image14.png"/><Relationship Id="rId16" Type="http://schemas.openxmlformats.org/officeDocument/2006/relationships/image" Target="../media/image11.png"/><Relationship Id="rId20" Type="http://schemas.openxmlformats.org/officeDocument/2006/relationships/image" Target="../media/image107.png"/><Relationship Id="rId29" Type="http://schemas.openxmlformats.org/officeDocument/2006/relationships/image" Target="../media/image4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06.png"/><Relationship Id="rId11" Type="http://schemas.openxmlformats.org/officeDocument/2006/relationships/image" Target="../media/image20.png"/><Relationship Id="rId24" Type="http://schemas.openxmlformats.org/officeDocument/2006/relationships/image" Target="../media/image73.png"/><Relationship Id="rId32" Type="http://schemas.openxmlformats.org/officeDocument/2006/relationships/image" Target="../media/image81.png"/><Relationship Id="rId5" Type="http://schemas.openxmlformats.org/officeDocument/2006/relationships/image" Target="../media/image96.png"/><Relationship Id="rId15" Type="http://schemas.openxmlformats.org/officeDocument/2006/relationships/image" Target="../media/image22.png"/><Relationship Id="rId23" Type="http://schemas.openxmlformats.org/officeDocument/2006/relationships/image" Target="../media/image26.png"/><Relationship Id="rId28" Type="http://schemas.openxmlformats.org/officeDocument/2006/relationships/image" Target="../media/image4.png"/><Relationship Id="rId10" Type="http://schemas.openxmlformats.org/officeDocument/2006/relationships/image" Target="../media/image5.png"/><Relationship Id="rId19" Type="http://schemas.openxmlformats.org/officeDocument/2006/relationships/image" Target="../media/image99.png"/><Relationship Id="rId31" Type="http://schemas.openxmlformats.org/officeDocument/2006/relationships/image" Target="../media/image10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21.png"/><Relationship Id="rId22" Type="http://schemas.openxmlformats.org/officeDocument/2006/relationships/image" Target="../media/image39.png"/><Relationship Id="rId27" Type="http://schemas.openxmlformats.org/officeDocument/2006/relationships/image" Target="../media/image76.png"/><Relationship Id="rId30" Type="http://schemas.openxmlformats.org/officeDocument/2006/relationships/image" Target="../media/image9.png"/><Relationship Id="rId35" Type="http://schemas.openxmlformats.org/officeDocument/2006/relationships/image" Target="../media/image47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01.png"/><Relationship Id="rId18" Type="http://schemas.openxmlformats.org/officeDocument/2006/relationships/image" Target="../media/image38.png"/><Relationship Id="rId26" Type="http://schemas.openxmlformats.org/officeDocument/2006/relationships/image" Target="../media/image20.png"/><Relationship Id="rId3" Type="http://schemas.openxmlformats.org/officeDocument/2006/relationships/image" Target="../media/image15.png"/><Relationship Id="rId21" Type="http://schemas.openxmlformats.org/officeDocument/2006/relationships/image" Target="../media/image73.png"/><Relationship Id="rId34" Type="http://schemas.openxmlformats.org/officeDocument/2006/relationships/image" Target="../media/image46.png"/><Relationship Id="rId7" Type="http://schemas.openxmlformats.org/officeDocument/2006/relationships/image" Target="../media/image19.png"/><Relationship Id="rId12" Type="http://schemas.openxmlformats.org/officeDocument/2006/relationships/image" Target="../media/image11.png"/><Relationship Id="rId17" Type="http://schemas.openxmlformats.org/officeDocument/2006/relationships/image" Target="../media/image109.png"/><Relationship Id="rId25" Type="http://schemas.openxmlformats.org/officeDocument/2006/relationships/image" Target="../media/image76.png"/><Relationship Id="rId33" Type="http://schemas.openxmlformats.org/officeDocument/2006/relationships/image" Target="../media/image37.png"/><Relationship Id="rId2" Type="http://schemas.openxmlformats.org/officeDocument/2006/relationships/image" Target="../media/image14.png"/><Relationship Id="rId16" Type="http://schemas.openxmlformats.org/officeDocument/2006/relationships/image" Target="../media/image23.png"/><Relationship Id="rId20" Type="http://schemas.openxmlformats.org/officeDocument/2006/relationships/image" Target="../media/image110.png"/><Relationship Id="rId29" Type="http://schemas.openxmlformats.org/officeDocument/2006/relationships/image" Target="../media/image2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8.png"/><Relationship Id="rId11" Type="http://schemas.openxmlformats.org/officeDocument/2006/relationships/image" Target="../media/image108.png"/><Relationship Id="rId24" Type="http://schemas.openxmlformats.org/officeDocument/2006/relationships/image" Target="../media/image75.png"/><Relationship Id="rId32" Type="http://schemas.openxmlformats.org/officeDocument/2006/relationships/image" Target="../media/image81.png"/><Relationship Id="rId5" Type="http://schemas.openxmlformats.org/officeDocument/2006/relationships/image" Target="../media/image106.png"/><Relationship Id="rId15" Type="http://schemas.openxmlformats.org/officeDocument/2006/relationships/image" Target="../media/image102.png"/><Relationship Id="rId23" Type="http://schemas.openxmlformats.org/officeDocument/2006/relationships/image" Target="../media/image74.png"/><Relationship Id="rId28" Type="http://schemas.openxmlformats.org/officeDocument/2006/relationships/image" Target="../media/image21.png"/><Relationship Id="rId36" Type="http://schemas.openxmlformats.org/officeDocument/2006/relationships/image" Target="../media/image26.png"/><Relationship Id="rId10" Type="http://schemas.openxmlformats.org/officeDocument/2006/relationships/image" Target="../media/image7.png"/><Relationship Id="rId19" Type="http://schemas.openxmlformats.org/officeDocument/2006/relationships/image" Target="../media/image39.png"/><Relationship Id="rId31" Type="http://schemas.openxmlformats.org/officeDocument/2006/relationships/hyperlink" Target="http://www.icp.ucl.ac.be/~opperd/private/upgma.html" TargetMode="External"/><Relationship Id="rId4" Type="http://schemas.openxmlformats.org/officeDocument/2006/relationships/image" Target="../media/image16.png"/><Relationship Id="rId9" Type="http://schemas.openxmlformats.org/officeDocument/2006/relationships/image" Target="../media/image5.png"/><Relationship Id="rId14" Type="http://schemas.openxmlformats.org/officeDocument/2006/relationships/image" Target="../media/image12.png"/><Relationship Id="rId22" Type="http://schemas.openxmlformats.org/officeDocument/2006/relationships/image" Target="../media/image36.png"/><Relationship Id="rId27" Type="http://schemas.openxmlformats.org/officeDocument/2006/relationships/image" Target="../media/image8.png"/><Relationship Id="rId30" Type="http://schemas.openxmlformats.org/officeDocument/2006/relationships/image" Target="../media/image13.png"/><Relationship Id="rId35" Type="http://schemas.openxmlformats.org/officeDocument/2006/relationships/image" Target="../media/image47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3" Type="http://schemas.openxmlformats.org/officeDocument/2006/relationships/image" Target="../media/image8.png"/><Relationship Id="rId18" Type="http://schemas.openxmlformats.org/officeDocument/2006/relationships/image" Target="../media/image26.png"/><Relationship Id="rId26" Type="http://schemas.openxmlformats.org/officeDocument/2006/relationships/image" Target="../media/image13.png"/><Relationship Id="rId3" Type="http://schemas.openxmlformats.org/officeDocument/2006/relationships/image" Target="../media/image15.png"/><Relationship Id="rId21" Type="http://schemas.openxmlformats.org/officeDocument/2006/relationships/image" Target="../media/image3.png"/><Relationship Id="rId7" Type="http://schemas.openxmlformats.org/officeDocument/2006/relationships/image" Target="../media/image38.png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10.png"/><Relationship Id="rId2" Type="http://schemas.openxmlformats.org/officeDocument/2006/relationships/image" Target="../media/image14.png"/><Relationship Id="rId16" Type="http://schemas.openxmlformats.org/officeDocument/2006/relationships/image" Target="../media/image11.png"/><Relationship Id="rId20" Type="http://schemas.openxmlformats.org/officeDocument/2006/relationships/image" Target="../media/image42.png"/><Relationship Id="rId29" Type="http://schemas.openxmlformats.org/officeDocument/2006/relationships/image" Target="../media/image46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png"/><Relationship Id="rId11" Type="http://schemas.openxmlformats.org/officeDocument/2006/relationships/image" Target="../media/image20.png"/><Relationship Id="rId24" Type="http://schemas.openxmlformats.org/officeDocument/2006/relationships/image" Target="../media/image9.png"/><Relationship Id="rId5" Type="http://schemas.openxmlformats.org/officeDocument/2006/relationships/image" Target="../media/image37.png"/><Relationship Id="rId15" Type="http://schemas.openxmlformats.org/officeDocument/2006/relationships/image" Target="../media/image22.png"/><Relationship Id="rId23" Type="http://schemas.openxmlformats.org/officeDocument/2006/relationships/image" Target="../media/image43.png"/><Relationship Id="rId28" Type="http://schemas.openxmlformats.org/officeDocument/2006/relationships/image" Target="../media/image45.png"/><Relationship Id="rId10" Type="http://schemas.openxmlformats.org/officeDocument/2006/relationships/image" Target="../media/image5.png"/><Relationship Id="rId19" Type="http://schemas.openxmlformats.org/officeDocument/2006/relationships/image" Target="../media/image41.png"/><Relationship Id="rId4" Type="http://schemas.openxmlformats.org/officeDocument/2006/relationships/image" Target="../media/image36.png"/><Relationship Id="rId9" Type="http://schemas.openxmlformats.org/officeDocument/2006/relationships/image" Target="../media/image40.png"/><Relationship Id="rId14" Type="http://schemas.openxmlformats.org/officeDocument/2006/relationships/image" Target="../media/image21.png"/><Relationship Id="rId22" Type="http://schemas.openxmlformats.org/officeDocument/2006/relationships/image" Target="../media/image4.png"/><Relationship Id="rId27" Type="http://schemas.openxmlformats.org/officeDocument/2006/relationships/image" Target="../media/image44.png"/><Relationship Id="rId30" Type="http://schemas.openxmlformats.org/officeDocument/2006/relationships/image" Target="../media/image47.png"/></Relationships>
</file>

<file path=ppt/slides/_rels/slide5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6.png"/><Relationship Id="rId18" Type="http://schemas.openxmlformats.org/officeDocument/2006/relationships/image" Target="../media/image61.png"/><Relationship Id="rId26" Type="http://schemas.openxmlformats.org/officeDocument/2006/relationships/image" Target="../media/image69.png"/><Relationship Id="rId39" Type="http://schemas.openxmlformats.org/officeDocument/2006/relationships/image" Target="../media/image21.png"/><Relationship Id="rId21" Type="http://schemas.openxmlformats.org/officeDocument/2006/relationships/image" Target="../media/image64.png"/><Relationship Id="rId34" Type="http://schemas.openxmlformats.org/officeDocument/2006/relationships/image" Target="../media/image4.png"/><Relationship Id="rId42" Type="http://schemas.openxmlformats.org/officeDocument/2006/relationships/image" Target="../media/image26.png"/><Relationship Id="rId47" Type="http://schemas.openxmlformats.org/officeDocument/2006/relationships/image" Target="../media/image76.png"/><Relationship Id="rId50" Type="http://schemas.openxmlformats.org/officeDocument/2006/relationships/image" Target="../media/image79.png"/><Relationship Id="rId55" Type="http://schemas.openxmlformats.org/officeDocument/2006/relationships/image" Target="../media/image47.png"/><Relationship Id="rId7" Type="http://schemas.openxmlformats.org/officeDocument/2006/relationships/image" Target="../media/image13.png"/><Relationship Id="rId2" Type="http://schemas.openxmlformats.org/officeDocument/2006/relationships/image" Target="../media/image48.png"/><Relationship Id="rId16" Type="http://schemas.openxmlformats.org/officeDocument/2006/relationships/image" Target="../media/image59.png"/><Relationship Id="rId20" Type="http://schemas.openxmlformats.org/officeDocument/2006/relationships/image" Target="../media/image63.png"/><Relationship Id="rId29" Type="http://schemas.openxmlformats.org/officeDocument/2006/relationships/image" Target="../media/image15.png"/><Relationship Id="rId41" Type="http://schemas.openxmlformats.org/officeDocument/2006/relationships/image" Target="../media/image11.png"/><Relationship Id="rId54" Type="http://schemas.openxmlformats.org/officeDocument/2006/relationships/image" Target="../media/image46.png"/><Relationship Id="rId6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11" Type="http://schemas.openxmlformats.org/officeDocument/2006/relationships/image" Target="../media/image54.png"/><Relationship Id="rId24" Type="http://schemas.openxmlformats.org/officeDocument/2006/relationships/image" Target="../media/image67.png"/><Relationship Id="rId32" Type="http://schemas.openxmlformats.org/officeDocument/2006/relationships/image" Target="../media/image38.png"/><Relationship Id="rId37" Type="http://schemas.openxmlformats.org/officeDocument/2006/relationships/image" Target="../media/image7.png"/><Relationship Id="rId40" Type="http://schemas.openxmlformats.org/officeDocument/2006/relationships/image" Target="../media/image22.png"/><Relationship Id="rId45" Type="http://schemas.openxmlformats.org/officeDocument/2006/relationships/image" Target="../media/image74.png"/><Relationship Id="rId53" Type="http://schemas.openxmlformats.org/officeDocument/2006/relationships/image" Target="../media/image37.png"/><Relationship Id="rId58" Type="http://schemas.openxmlformats.org/officeDocument/2006/relationships/image" Target="../media/image84.png"/><Relationship Id="rId5" Type="http://schemas.openxmlformats.org/officeDocument/2006/relationships/image" Target="../media/image50.png"/><Relationship Id="rId15" Type="http://schemas.openxmlformats.org/officeDocument/2006/relationships/image" Target="../media/image58.png"/><Relationship Id="rId23" Type="http://schemas.openxmlformats.org/officeDocument/2006/relationships/image" Target="../media/image66.png"/><Relationship Id="rId28" Type="http://schemas.openxmlformats.org/officeDocument/2006/relationships/image" Target="../media/image14.png"/><Relationship Id="rId36" Type="http://schemas.openxmlformats.org/officeDocument/2006/relationships/image" Target="../media/image20.png"/><Relationship Id="rId49" Type="http://schemas.openxmlformats.org/officeDocument/2006/relationships/image" Target="../media/image78.png"/><Relationship Id="rId57" Type="http://schemas.openxmlformats.org/officeDocument/2006/relationships/image" Target="../media/image83.png"/><Relationship Id="rId61" Type="http://schemas.openxmlformats.org/officeDocument/2006/relationships/image" Target="../media/image87.png"/><Relationship Id="rId10" Type="http://schemas.openxmlformats.org/officeDocument/2006/relationships/image" Target="../media/image53.png"/><Relationship Id="rId19" Type="http://schemas.openxmlformats.org/officeDocument/2006/relationships/image" Target="../media/image62.png"/><Relationship Id="rId31" Type="http://schemas.openxmlformats.org/officeDocument/2006/relationships/image" Target="../media/image72.png"/><Relationship Id="rId44" Type="http://schemas.openxmlformats.org/officeDocument/2006/relationships/image" Target="../media/image36.png"/><Relationship Id="rId52" Type="http://schemas.openxmlformats.org/officeDocument/2006/relationships/image" Target="../media/image81.png"/><Relationship Id="rId60" Type="http://schemas.openxmlformats.org/officeDocument/2006/relationships/image" Target="../media/image86.png"/><Relationship Id="rId4" Type="http://schemas.openxmlformats.org/officeDocument/2006/relationships/image" Target="../media/image18.png"/><Relationship Id="rId9" Type="http://schemas.openxmlformats.org/officeDocument/2006/relationships/image" Target="../media/image52.png"/><Relationship Id="rId14" Type="http://schemas.openxmlformats.org/officeDocument/2006/relationships/image" Target="../media/image57.png"/><Relationship Id="rId22" Type="http://schemas.openxmlformats.org/officeDocument/2006/relationships/image" Target="../media/image65.png"/><Relationship Id="rId27" Type="http://schemas.openxmlformats.org/officeDocument/2006/relationships/image" Target="../media/image70.png"/><Relationship Id="rId30" Type="http://schemas.openxmlformats.org/officeDocument/2006/relationships/image" Target="../media/image71.png"/><Relationship Id="rId35" Type="http://schemas.openxmlformats.org/officeDocument/2006/relationships/image" Target="../media/image5.png"/><Relationship Id="rId43" Type="http://schemas.openxmlformats.org/officeDocument/2006/relationships/image" Target="../media/image73.png"/><Relationship Id="rId48" Type="http://schemas.openxmlformats.org/officeDocument/2006/relationships/image" Target="../media/image77.png"/><Relationship Id="rId56" Type="http://schemas.openxmlformats.org/officeDocument/2006/relationships/image" Target="../media/image82.png"/><Relationship Id="rId8" Type="http://schemas.openxmlformats.org/officeDocument/2006/relationships/image" Target="../media/image51.png"/><Relationship Id="rId51" Type="http://schemas.openxmlformats.org/officeDocument/2006/relationships/image" Target="../media/image80.png"/><Relationship Id="rId3" Type="http://schemas.openxmlformats.org/officeDocument/2006/relationships/image" Target="../media/image49.png"/><Relationship Id="rId12" Type="http://schemas.openxmlformats.org/officeDocument/2006/relationships/image" Target="../media/image55.png"/><Relationship Id="rId17" Type="http://schemas.openxmlformats.org/officeDocument/2006/relationships/image" Target="../media/image60.png"/><Relationship Id="rId25" Type="http://schemas.openxmlformats.org/officeDocument/2006/relationships/image" Target="../media/image68.png"/><Relationship Id="rId33" Type="http://schemas.openxmlformats.org/officeDocument/2006/relationships/image" Target="../media/image39.png"/><Relationship Id="rId38" Type="http://schemas.openxmlformats.org/officeDocument/2006/relationships/image" Target="../media/image8.png"/><Relationship Id="rId46" Type="http://schemas.openxmlformats.org/officeDocument/2006/relationships/image" Target="../media/image75.png"/><Relationship Id="rId59" Type="http://schemas.openxmlformats.org/officeDocument/2006/relationships/image" Target="../media/image8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11.png"/><Relationship Id="rId18" Type="http://schemas.openxmlformats.org/officeDocument/2006/relationships/image" Target="../media/image46.png"/><Relationship Id="rId26" Type="http://schemas.openxmlformats.org/officeDocument/2006/relationships/image" Target="../media/image20.png"/><Relationship Id="rId3" Type="http://schemas.openxmlformats.org/officeDocument/2006/relationships/image" Target="../media/image36.png"/><Relationship Id="rId21" Type="http://schemas.openxmlformats.org/officeDocument/2006/relationships/image" Target="../media/image14.png"/><Relationship Id="rId7" Type="http://schemas.openxmlformats.org/officeDocument/2006/relationships/image" Target="../media/image4.png"/><Relationship Id="rId12" Type="http://schemas.openxmlformats.org/officeDocument/2006/relationships/image" Target="../media/image10.png"/><Relationship Id="rId17" Type="http://schemas.openxmlformats.org/officeDocument/2006/relationships/image" Target="../media/image93.png"/><Relationship Id="rId25" Type="http://schemas.openxmlformats.org/officeDocument/2006/relationships/image" Target="../media/image5.png"/><Relationship Id="rId2" Type="http://schemas.openxmlformats.org/officeDocument/2006/relationships/image" Target="../media/image1.png"/><Relationship Id="rId16" Type="http://schemas.openxmlformats.org/officeDocument/2006/relationships/image" Target="../media/image92.png"/><Relationship Id="rId20" Type="http://schemas.openxmlformats.org/officeDocument/2006/relationships/image" Target="../media/image26.png"/><Relationship Id="rId29" Type="http://schemas.openxmlformats.org/officeDocument/2006/relationships/image" Target="../media/image95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1.png"/><Relationship Id="rId11" Type="http://schemas.openxmlformats.org/officeDocument/2006/relationships/image" Target="../media/image9.png"/><Relationship Id="rId24" Type="http://schemas.openxmlformats.org/officeDocument/2006/relationships/image" Target="../media/image94.png"/><Relationship Id="rId5" Type="http://schemas.openxmlformats.org/officeDocument/2006/relationships/image" Target="../media/image75.png"/><Relationship Id="rId15" Type="http://schemas.openxmlformats.org/officeDocument/2006/relationships/image" Target="../media/image13.png"/><Relationship Id="rId23" Type="http://schemas.openxmlformats.org/officeDocument/2006/relationships/image" Target="../media/image16.png"/><Relationship Id="rId28" Type="http://schemas.openxmlformats.org/officeDocument/2006/relationships/image" Target="../media/image22.png"/><Relationship Id="rId10" Type="http://schemas.openxmlformats.org/officeDocument/2006/relationships/image" Target="../media/image8.png"/><Relationship Id="rId19" Type="http://schemas.openxmlformats.org/officeDocument/2006/relationships/image" Target="../media/image25.png"/><Relationship Id="rId4" Type="http://schemas.openxmlformats.org/officeDocument/2006/relationships/image" Target="../media/image90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Relationship Id="rId22" Type="http://schemas.openxmlformats.org/officeDocument/2006/relationships/image" Target="../media/image15.png"/><Relationship Id="rId27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image" Target="../media/image10.png"/><Relationship Id="rId18" Type="http://schemas.openxmlformats.org/officeDocument/2006/relationships/image" Target="../media/image98.png"/><Relationship Id="rId26" Type="http://schemas.openxmlformats.org/officeDocument/2006/relationships/image" Target="../media/image15.png"/><Relationship Id="rId3" Type="http://schemas.openxmlformats.org/officeDocument/2006/relationships/image" Target="../media/image36.png"/><Relationship Id="rId21" Type="http://schemas.openxmlformats.org/officeDocument/2006/relationships/image" Target="../media/image46.png"/><Relationship Id="rId34" Type="http://schemas.openxmlformats.org/officeDocument/2006/relationships/image" Target="../media/image23.png"/><Relationship Id="rId7" Type="http://schemas.openxmlformats.org/officeDocument/2006/relationships/image" Target="../media/image76.png"/><Relationship Id="rId12" Type="http://schemas.openxmlformats.org/officeDocument/2006/relationships/image" Target="../media/image9.png"/><Relationship Id="rId17" Type="http://schemas.openxmlformats.org/officeDocument/2006/relationships/image" Target="../media/image97.png"/><Relationship Id="rId25" Type="http://schemas.openxmlformats.org/officeDocument/2006/relationships/image" Target="../media/image14.png"/><Relationship Id="rId33" Type="http://schemas.openxmlformats.org/officeDocument/2006/relationships/image" Target="../media/image102.png"/><Relationship Id="rId2" Type="http://schemas.openxmlformats.org/officeDocument/2006/relationships/image" Target="../media/image73.png"/><Relationship Id="rId16" Type="http://schemas.openxmlformats.org/officeDocument/2006/relationships/image" Target="../media/image13.png"/><Relationship Id="rId20" Type="http://schemas.openxmlformats.org/officeDocument/2006/relationships/image" Target="../media/image99.png"/><Relationship Id="rId29" Type="http://schemas.openxmlformats.org/officeDocument/2006/relationships/image" Target="../media/image9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8.png"/><Relationship Id="rId24" Type="http://schemas.openxmlformats.org/officeDocument/2006/relationships/image" Target="../media/image26.png"/><Relationship Id="rId32" Type="http://schemas.openxmlformats.org/officeDocument/2006/relationships/image" Target="../media/image101.png"/><Relationship Id="rId37" Type="http://schemas.openxmlformats.org/officeDocument/2006/relationships/image" Target="../media/image103.png"/><Relationship Id="rId5" Type="http://schemas.openxmlformats.org/officeDocument/2006/relationships/image" Target="../media/image75.png"/><Relationship Id="rId15" Type="http://schemas.openxmlformats.org/officeDocument/2006/relationships/image" Target="../media/image12.png"/><Relationship Id="rId23" Type="http://schemas.openxmlformats.org/officeDocument/2006/relationships/image" Target="../media/image47.png"/><Relationship Id="rId28" Type="http://schemas.openxmlformats.org/officeDocument/2006/relationships/image" Target="../media/image94.png"/><Relationship Id="rId36" Type="http://schemas.openxmlformats.org/officeDocument/2006/relationships/image" Target="../media/image25.png"/><Relationship Id="rId10" Type="http://schemas.openxmlformats.org/officeDocument/2006/relationships/image" Target="../media/image7.png"/><Relationship Id="rId19" Type="http://schemas.openxmlformats.org/officeDocument/2006/relationships/image" Target="../media/image81.png"/><Relationship Id="rId31" Type="http://schemas.openxmlformats.org/officeDocument/2006/relationships/image" Target="../media/image100.png"/><Relationship Id="rId4" Type="http://schemas.openxmlformats.org/officeDocument/2006/relationships/image" Target="../media/image96.png"/><Relationship Id="rId9" Type="http://schemas.openxmlformats.org/officeDocument/2006/relationships/image" Target="../media/image43.png"/><Relationship Id="rId14" Type="http://schemas.openxmlformats.org/officeDocument/2006/relationships/image" Target="../media/image11.png"/><Relationship Id="rId22" Type="http://schemas.openxmlformats.org/officeDocument/2006/relationships/image" Target="../media/image38.png"/><Relationship Id="rId27" Type="http://schemas.openxmlformats.org/officeDocument/2006/relationships/image" Target="../media/image16.png"/><Relationship Id="rId30" Type="http://schemas.openxmlformats.org/officeDocument/2006/relationships/image" Target="../media/image5.png"/><Relationship Id="rId35" Type="http://schemas.openxmlformats.org/officeDocument/2006/relationships/image" Target="../media/image7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33600" y="2133600"/>
            <a:ext cx="4879975" cy="56682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3333CC"/>
                </a:solidFill>
              </a:rPr>
              <a:t>Phylogenetic</a:t>
            </a:r>
            <a:r>
              <a:rPr sz="3600" spc="-40" dirty="0">
                <a:solidFill>
                  <a:srgbClr val="3333CC"/>
                </a:solidFill>
              </a:rPr>
              <a:t> </a:t>
            </a:r>
            <a:r>
              <a:rPr sz="3600" spc="-5" dirty="0">
                <a:solidFill>
                  <a:srgbClr val="3333CC"/>
                </a:solidFill>
              </a:rPr>
              <a:t>Analysis</a:t>
            </a:r>
            <a:endParaRPr sz="36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17113" y="770381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68418" y="773936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198587" y="772516"/>
            <a:ext cx="50222" cy="7284"/>
            <a:chOff x="3518446" y="875518"/>
            <a:chExt cx="55244" cy="8255"/>
          </a:xfrm>
        </p:grpSpPr>
        <p:sp>
          <p:nvSpPr>
            <p:cNvPr id="5" name="object 5"/>
            <p:cNvSpPr/>
            <p:nvPr/>
          </p:nvSpPr>
          <p:spPr>
            <a:xfrm>
              <a:off x="3518446" y="87712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43459" y="0"/>
                  </a:moveTo>
                  <a:lnTo>
                    <a:pt x="54726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18446" y="88115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425397" y="777485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07515" y="781744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4828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2566462" y="779613"/>
            <a:ext cx="99868" cy="4482"/>
            <a:chOff x="2823108" y="883561"/>
            <a:chExt cx="109855" cy="5080"/>
          </a:xfrm>
        </p:grpSpPr>
        <p:sp>
          <p:nvSpPr>
            <p:cNvPr id="10" name="object 10"/>
            <p:cNvSpPr/>
            <p:nvPr/>
          </p:nvSpPr>
          <p:spPr>
            <a:xfrm>
              <a:off x="2823108" y="885976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89097" y="883561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430967" y="785288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99731" y="785288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08015" y="785288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3914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ECD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62680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0716" y="788847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08015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42108" y="788847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EDD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847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6373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0635" y="779613"/>
            <a:ext cx="1164758" cy="1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23183" y="792393"/>
            <a:ext cx="60036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0" y="0"/>
                </a:moveTo>
                <a:lnTo>
                  <a:pt x="65993" y="0"/>
                </a:lnTo>
              </a:path>
            </a:pathLst>
          </a:custGeom>
          <a:ln w="3219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391457" y="790972"/>
            <a:ext cx="98136" cy="3362"/>
            <a:chOff x="1530603" y="896435"/>
            <a:chExt cx="107950" cy="3810"/>
          </a:xfrm>
        </p:grpSpPr>
        <p:sp>
          <p:nvSpPr>
            <p:cNvPr id="25" name="object 25"/>
            <p:cNvSpPr/>
            <p:nvPr/>
          </p:nvSpPr>
          <p:spPr>
            <a:xfrm>
              <a:off x="1530603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94980" y="8980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11267" y="0"/>
                  </a:lnTo>
                </a:path>
                <a:path w="43814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568507" y="792393"/>
            <a:ext cx="60036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22534" y="0"/>
                </a:lnTo>
              </a:path>
              <a:path w="66039">
                <a:moveTo>
                  <a:pt x="54724" y="0"/>
                </a:moveTo>
                <a:lnTo>
                  <a:pt x="65991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97274" y="792393"/>
            <a:ext cx="50222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11267" y="0"/>
                </a:lnTo>
              </a:path>
              <a:path w="55244">
                <a:moveTo>
                  <a:pt x="22542" y="0"/>
                </a:moveTo>
                <a:lnTo>
                  <a:pt x="54734" y="0"/>
                </a:lnTo>
              </a:path>
            </a:pathLst>
          </a:custGeom>
          <a:ln w="3219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16611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7597" y="795941"/>
            <a:ext cx="98136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9657" y="0"/>
                </a:lnTo>
              </a:path>
              <a:path w="107950">
                <a:moveTo>
                  <a:pt x="20929" y="0"/>
                </a:moveTo>
                <a:lnTo>
                  <a:pt x="32197" y="0"/>
                </a:lnTo>
              </a:path>
              <a:path w="107950">
                <a:moveTo>
                  <a:pt x="43459" y="0"/>
                </a:moveTo>
                <a:lnTo>
                  <a:pt x="53116" y="0"/>
                </a:lnTo>
              </a:path>
              <a:path w="107950">
                <a:moveTo>
                  <a:pt x="96583" y="0"/>
                </a:moveTo>
                <a:lnTo>
                  <a:pt x="107850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43665" y="795941"/>
            <a:ext cx="48491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116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4" name="object 32"/>
          <p:cNvGrpSpPr/>
          <p:nvPr/>
        </p:nvGrpSpPr>
        <p:grpSpPr>
          <a:xfrm>
            <a:off x="1430966" y="793811"/>
            <a:ext cx="69273" cy="4482"/>
            <a:chOff x="1574063" y="899652"/>
            <a:chExt cx="76200" cy="5080"/>
          </a:xfrm>
        </p:grpSpPr>
        <p:sp>
          <p:nvSpPr>
            <p:cNvPr id="33" name="object 33"/>
            <p:cNvSpPr/>
            <p:nvPr/>
          </p:nvSpPr>
          <p:spPr>
            <a:xfrm>
              <a:off x="1574063" y="90206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617522" y="902067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1915310" y="795941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E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33824" y="795941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5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7856" y="800210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36382" y="800210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5" name="object 39"/>
          <p:cNvGrpSpPr/>
          <p:nvPr/>
        </p:nvGrpSpPr>
        <p:grpSpPr>
          <a:xfrm>
            <a:off x="1025640" y="798080"/>
            <a:ext cx="29440" cy="4482"/>
            <a:chOff x="1128204" y="904491"/>
            <a:chExt cx="32384" cy="5080"/>
          </a:xfrm>
        </p:grpSpPr>
        <p:sp>
          <p:nvSpPr>
            <p:cNvPr id="40" name="object 40"/>
            <p:cNvSpPr/>
            <p:nvPr/>
          </p:nvSpPr>
          <p:spPr>
            <a:xfrm>
              <a:off x="112820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15073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1154406" y="800210"/>
            <a:ext cx="29440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11267" y="0"/>
                </a:lnTo>
              </a:path>
              <a:path w="32384">
                <a:moveTo>
                  <a:pt x="20916" y="0"/>
                </a:moveTo>
                <a:lnTo>
                  <a:pt x="3218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772189" y="800210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9657" y="0"/>
                </a:lnTo>
              </a:path>
              <a:path w="43814">
                <a:moveTo>
                  <a:pt x="32194" y="0"/>
                </a:moveTo>
                <a:lnTo>
                  <a:pt x="43461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49249" y="800210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6C6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672690" y="807304"/>
            <a:ext cx="99868" cy="4482"/>
          </a:xfrm>
          <a:custGeom>
            <a:avLst/>
            <a:gdLst/>
            <a:ahLst/>
            <a:cxnLst/>
            <a:rect l="l" t="t" r="r" b="b"/>
            <a:pathLst>
              <a:path w="109854" h="5080">
                <a:moveTo>
                  <a:pt x="0" y="0"/>
                </a:moveTo>
                <a:lnTo>
                  <a:pt x="32191" y="0"/>
                </a:lnTo>
              </a:path>
              <a:path w="109854" h="5080">
                <a:moveTo>
                  <a:pt x="54724" y="0"/>
                </a:moveTo>
                <a:lnTo>
                  <a:pt x="75648" y="0"/>
                </a:lnTo>
              </a:path>
              <a:path w="109854" h="5080">
                <a:moveTo>
                  <a:pt x="54724" y="4838"/>
                </a:moveTo>
                <a:lnTo>
                  <a:pt x="109451" y="4838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6" name="object 46"/>
          <p:cNvGrpSpPr/>
          <p:nvPr/>
        </p:nvGrpSpPr>
        <p:grpSpPr>
          <a:xfrm>
            <a:off x="532511" y="790973"/>
            <a:ext cx="3950855" cy="112619"/>
            <a:chOff x="585762" y="896435"/>
            <a:chExt cx="4345940" cy="127635"/>
          </a:xfrm>
        </p:grpSpPr>
        <p:sp>
          <p:nvSpPr>
            <p:cNvPr id="47" name="object 47"/>
            <p:cNvSpPr/>
            <p:nvPr/>
          </p:nvSpPr>
          <p:spPr>
            <a:xfrm>
              <a:off x="4236326" y="917369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50151" y="896435"/>
              <a:ext cx="3966043" cy="4185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85762" y="922191"/>
              <a:ext cx="4345914" cy="4990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50151" y="967267"/>
              <a:ext cx="4281525" cy="965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82345" y="976915"/>
              <a:ext cx="4249331" cy="804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203845" y="98254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37653" y="982546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80">
                  <a:moveTo>
                    <a:pt x="20929" y="0"/>
                  </a:moveTo>
                  <a:lnTo>
                    <a:pt x="32197" y="0"/>
                  </a:lnTo>
                </a:path>
                <a:path w="86994" h="5080">
                  <a:moveTo>
                    <a:pt x="75653" y="0"/>
                  </a:moveTo>
                  <a:lnTo>
                    <a:pt x="86921" y="0"/>
                  </a:lnTo>
                </a:path>
                <a:path w="86994" h="5080">
                  <a:moveTo>
                    <a:pt x="0" y="4838"/>
                  </a:moveTo>
                  <a:lnTo>
                    <a:pt x="20924" y="4838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6766" y="980132"/>
              <a:ext cx="3574910" cy="1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8008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997379" y="989793"/>
              <a:ext cx="2923019" cy="3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47305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08644" y="993010"/>
              <a:ext cx="2900489" cy="805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87144" y="993010"/>
              <a:ext cx="107843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42114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00864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7303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301149" y="1001062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59952" y="1001062"/>
              <a:ext cx="989900" cy="128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561905" y="1001062"/>
              <a:ext cx="1347228" cy="1288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768384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898749" y="1010723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2912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367584" y="1013940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01947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257255" y="1010723"/>
              <a:ext cx="630963" cy="1287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54142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/>
          <p:nvPr/>
        </p:nvSpPr>
        <p:spPr>
          <a:xfrm>
            <a:off x="503416" y="289791"/>
            <a:ext cx="3305464" cy="480680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175598" marR="4559" indent="-1164771">
              <a:lnSpc>
                <a:spcPct val="102400"/>
              </a:lnSpc>
              <a:spcBef>
                <a:spcPts val="76"/>
              </a:spcBef>
            </a:pPr>
            <a:r>
              <a:rPr sz="1500" spc="13" dirty="0">
                <a:latin typeface="Arial"/>
                <a:cs typeface="Arial"/>
              </a:rPr>
              <a:t>Character </a:t>
            </a:r>
            <a:r>
              <a:rPr sz="1500" spc="18" dirty="0">
                <a:latin typeface="Arial"/>
                <a:cs typeface="Arial"/>
              </a:rPr>
              <a:t>Based </a:t>
            </a:r>
            <a:r>
              <a:rPr sz="1500" spc="13" dirty="0">
                <a:latin typeface="Arial"/>
                <a:cs typeface="Arial"/>
              </a:rPr>
              <a:t>Methods </a:t>
            </a:r>
            <a:r>
              <a:rPr sz="1500" spc="9" dirty="0">
                <a:latin typeface="Arial"/>
                <a:cs typeface="Arial"/>
              </a:rPr>
              <a:t>- </a:t>
            </a:r>
            <a:r>
              <a:rPr sz="1500" spc="18" dirty="0">
                <a:latin typeface="Arial"/>
                <a:cs typeface="Arial"/>
              </a:rPr>
              <a:t>Maximum  </a:t>
            </a:r>
            <a:r>
              <a:rPr sz="1500" spc="13" dirty="0">
                <a:latin typeface="Arial"/>
                <a:cs typeface="Arial"/>
              </a:rPr>
              <a:t>Parsimony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47" name="object 74"/>
          <p:cNvGrpSpPr/>
          <p:nvPr/>
        </p:nvGrpSpPr>
        <p:grpSpPr>
          <a:xfrm>
            <a:off x="5098737" y="768251"/>
            <a:ext cx="3950855" cy="135031"/>
            <a:chOff x="5608611" y="870684"/>
            <a:chExt cx="4345940" cy="153035"/>
          </a:xfrm>
        </p:grpSpPr>
        <p:sp>
          <p:nvSpPr>
            <p:cNvPr id="75" name="object 75"/>
            <p:cNvSpPr/>
            <p:nvPr/>
          </p:nvSpPr>
          <p:spPr>
            <a:xfrm>
              <a:off x="8671674" y="87309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738109" y="877128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845958" y="881150"/>
              <a:ext cx="956310" cy="5080"/>
            </a:xfrm>
            <a:custGeom>
              <a:avLst/>
              <a:gdLst/>
              <a:ahLst/>
              <a:cxnLst/>
              <a:rect l="l" t="t" r="r" b="b"/>
              <a:pathLst>
                <a:path w="956309" h="5080">
                  <a:moveTo>
                    <a:pt x="695337" y="0"/>
                  </a:moveTo>
                  <a:lnTo>
                    <a:pt x="717872" y="0"/>
                  </a:lnTo>
                </a:path>
                <a:path w="956309" h="5080">
                  <a:moveTo>
                    <a:pt x="944827" y="0"/>
                  </a:moveTo>
                  <a:lnTo>
                    <a:pt x="956095" y="0"/>
                  </a:lnTo>
                </a:path>
                <a:path w="956309" h="5080">
                  <a:moveTo>
                    <a:pt x="0" y="4825"/>
                  </a:moveTo>
                  <a:lnTo>
                    <a:pt x="11267" y="4825"/>
                  </a:lnTo>
                </a:path>
                <a:path w="956309" h="5080">
                  <a:moveTo>
                    <a:pt x="22529" y="4825"/>
                  </a:moveTo>
                  <a:lnTo>
                    <a:pt x="32186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911947" y="883561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7509547" y="883561"/>
              <a:ext cx="1281234" cy="160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8781122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690111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6889851" y="898045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596913" y="889993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651637" y="89402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553453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617830" y="8980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11267" y="0"/>
                  </a:lnTo>
                </a:path>
                <a:path w="43815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6596913" y="90206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640372" y="902067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791667" y="88999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791667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748208" y="8980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22534" y="0"/>
                  </a:lnTo>
                </a:path>
                <a:path w="66040">
                  <a:moveTo>
                    <a:pt x="54724" y="0"/>
                  </a:moveTo>
                  <a:lnTo>
                    <a:pt x="6599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270154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292697" y="894027"/>
              <a:ext cx="142240" cy="13335"/>
            </a:xfrm>
            <a:custGeom>
              <a:avLst/>
              <a:gdLst/>
              <a:ahLst/>
              <a:cxnLst/>
              <a:rect l="l" t="t" r="r" b="b"/>
              <a:pathLst>
                <a:path w="142239" h="13334">
                  <a:moveTo>
                    <a:pt x="0" y="12877"/>
                  </a:moveTo>
                  <a:lnTo>
                    <a:pt x="11267" y="12877"/>
                  </a:lnTo>
                </a:path>
                <a:path w="142239" h="13334">
                  <a:moveTo>
                    <a:pt x="119113" y="0"/>
                  </a:moveTo>
                  <a:lnTo>
                    <a:pt x="141648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368351" y="8980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313614" y="902067"/>
              <a:ext cx="130810" cy="5080"/>
            </a:xfrm>
            <a:custGeom>
              <a:avLst/>
              <a:gdLst/>
              <a:ahLst/>
              <a:cxnLst/>
              <a:rect l="l" t="t" r="r" b="b"/>
              <a:pathLst>
                <a:path w="130810" h="5080">
                  <a:moveTo>
                    <a:pt x="77266" y="0"/>
                  </a:moveTo>
                  <a:lnTo>
                    <a:pt x="130383" y="0"/>
                  </a:lnTo>
                </a:path>
                <a:path w="130810" h="5080">
                  <a:moveTo>
                    <a:pt x="0" y="4838"/>
                  </a:moveTo>
                  <a:lnTo>
                    <a:pt x="11267" y="4838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379169" y="89402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5988481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043205" y="9020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118859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922492" y="902067"/>
              <a:ext cx="228600" cy="5080"/>
            </a:xfrm>
            <a:custGeom>
              <a:avLst/>
              <a:gdLst/>
              <a:ahLst/>
              <a:cxnLst/>
              <a:rect l="l" t="t" r="r" b="b"/>
              <a:pathLst>
                <a:path w="228600" h="5080">
                  <a:moveTo>
                    <a:pt x="141643" y="0"/>
                  </a:moveTo>
                  <a:lnTo>
                    <a:pt x="152910" y="0"/>
                  </a:lnTo>
                </a:path>
                <a:path w="228600" h="5080">
                  <a:moveTo>
                    <a:pt x="164172" y="0"/>
                  </a:moveTo>
                  <a:lnTo>
                    <a:pt x="173829" y="0"/>
                  </a:lnTo>
                </a:path>
                <a:path w="228600" h="5080">
                  <a:moveTo>
                    <a:pt x="217296" y="0"/>
                  </a:moveTo>
                  <a:lnTo>
                    <a:pt x="228564" y="0"/>
                  </a:lnTo>
                </a:path>
                <a:path w="228600" h="5080">
                  <a:moveTo>
                    <a:pt x="0" y="4838"/>
                  </a:moveTo>
                  <a:lnTo>
                    <a:pt x="22534" y="4838"/>
                  </a:lnTo>
                </a:path>
                <a:path w="228600" h="5080">
                  <a:moveTo>
                    <a:pt x="130378" y="4838"/>
                  </a:moveTo>
                  <a:lnTo>
                    <a:pt x="141645" y="4838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15105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17358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7129690" y="9020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260056" y="9020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062807" y="906905"/>
              <a:ext cx="153035" cy="13335"/>
            </a:xfrm>
            <a:custGeom>
              <a:avLst/>
              <a:gdLst/>
              <a:ahLst/>
              <a:cxnLst/>
              <a:rect l="l" t="t" r="r" b="b"/>
              <a:pathLst>
                <a:path w="153034" h="13334">
                  <a:moveTo>
                    <a:pt x="109452" y="0"/>
                  </a:moveTo>
                  <a:lnTo>
                    <a:pt x="119109" y="0"/>
                  </a:lnTo>
                </a:path>
                <a:path w="153034" h="13334">
                  <a:moveTo>
                    <a:pt x="141644" y="0"/>
                  </a:moveTo>
                  <a:lnTo>
                    <a:pt x="152911" y="0"/>
                  </a:lnTo>
                </a:path>
                <a:path w="153034" h="13334">
                  <a:moveTo>
                    <a:pt x="0" y="8039"/>
                  </a:moveTo>
                  <a:lnTo>
                    <a:pt x="32191" y="8039"/>
                  </a:lnTo>
                </a:path>
                <a:path w="153034" h="13334">
                  <a:moveTo>
                    <a:pt x="54726" y="8039"/>
                  </a:moveTo>
                  <a:lnTo>
                    <a:pt x="75651" y="8039"/>
                  </a:lnTo>
                </a:path>
                <a:path w="153034" h="13334">
                  <a:moveTo>
                    <a:pt x="54726" y="12877"/>
                  </a:moveTo>
                  <a:lnTo>
                    <a:pt x="109453" y="12877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259178" y="917369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367020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5673000" y="896435"/>
              <a:ext cx="3966041" cy="41852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608611" y="922191"/>
              <a:ext cx="4345914" cy="4990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673000" y="967267"/>
              <a:ext cx="4281525" cy="965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705195" y="976915"/>
              <a:ext cx="4249331" cy="804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226708" y="98254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260502" y="982546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38"/>
                  </a:moveTo>
                  <a:lnTo>
                    <a:pt x="20924" y="4838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379616" y="980132"/>
              <a:ext cx="3574910" cy="1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80293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7020229" y="989793"/>
              <a:ext cx="2923019" cy="3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6270154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031494" y="993010"/>
              <a:ext cx="2900489" cy="805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509994" y="993010"/>
              <a:ext cx="107843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44399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03149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09588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8323998" y="1001062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7182802" y="1001062"/>
              <a:ext cx="989900" cy="128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8584755" y="1001062"/>
              <a:ext cx="1347228" cy="1288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7791233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7921599" y="1010723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805197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7390434" y="1013940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804232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9280103" y="1010723"/>
              <a:ext cx="630961" cy="1287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756427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3" name="object 133"/>
          <p:cNvSpPr txBox="1">
            <a:spLocks noGrp="1"/>
          </p:cNvSpPr>
          <p:nvPr>
            <p:ph type="title"/>
          </p:nvPr>
        </p:nvSpPr>
        <p:spPr>
          <a:xfrm>
            <a:off x="0" y="262890"/>
            <a:ext cx="9144000" cy="755883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5344614" marR="4559" indent="-1096389">
              <a:lnSpc>
                <a:spcPct val="100600"/>
              </a:lnSpc>
              <a:spcBef>
                <a:spcPts val="76"/>
              </a:spcBef>
            </a:pPr>
            <a:r>
              <a:rPr spc="-4"/>
              <a:t>Maximum </a:t>
            </a:r>
            <a:r>
              <a:rPr spc="-4" smtClean="0"/>
              <a:t>Parsimony</a:t>
            </a:r>
            <a:r>
              <a:rPr lang="en-US" spc="-4" dirty="0" smtClean="0"/>
              <a:t> </a:t>
            </a:r>
            <a:r>
              <a:rPr spc="-4" smtClean="0"/>
              <a:t>Methods </a:t>
            </a:r>
            <a:r>
              <a:rPr spc="-4" dirty="0"/>
              <a:t>are  Available…</a:t>
            </a:r>
          </a:p>
        </p:txBody>
      </p:sp>
      <p:sp>
        <p:nvSpPr>
          <p:cNvPr id="134" name="object 134"/>
          <p:cNvSpPr txBox="1"/>
          <p:nvPr/>
        </p:nvSpPr>
        <p:spPr>
          <a:xfrm>
            <a:off x="5131100" y="984856"/>
            <a:ext cx="2946099" cy="1727747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 marR="239906" algn="just">
              <a:lnSpc>
                <a:spcPct val="122700"/>
              </a:lnSpc>
              <a:spcBef>
                <a:spcPts val="90"/>
              </a:spcBef>
              <a:buFont typeface="Wingdings"/>
              <a:buChar char=""/>
              <a:tabLst>
                <a:tab pos="161837" algn="l"/>
              </a:tabLst>
            </a:pPr>
            <a:r>
              <a:rPr sz="1300" spc="13" dirty="0">
                <a:latin typeface="Arial"/>
                <a:cs typeface="Arial"/>
              </a:rPr>
              <a:t>For DNA </a:t>
            </a:r>
            <a:r>
              <a:rPr sz="1300" spc="9" dirty="0">
                <a:latin typeface="Arial"/>
                <a:cs typeface="Arial"/>
              </a:rPr>
              <a:t>in</a:t>
            </a:r>
            <a:r>
              <a:rPr sz="1300" spc="-67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Programs: </a:t>
            </a: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spc="9" dirty="0">
                <a:solidFill>
                  <a:srgbClr val="FF0000"/>
                </a:solidFill>
                <a:latin typeface="Arial"/>
                <a:cs typeface="Arial"/>
              </a:rPr>
              <a:t>paup, molphy,phylo_win </a:t>
            </a:r>
            <a:r>
              <a:rPr sz="1300" spc="9" dirty="0">
                <a:latin typeface="Arial"/>
                <a:cs typeface="Arial"/>
              </a:rPr>
              <a:t> In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Phylip</a:t>
            </a:r>
            <a:r>
              <a:rPr sz="1300" spc="-45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package:</a:t>
            </a:r>
            <a:endParaRPr sz="1300">
              <a:latin typeface="Arial"/>
              <a:cs typeface="Arial"/>
            </a:endParaRPr>
          </a:p>
          <a:p>
            <a:pPr marL="11397">
              <a:spcBef>
                <a:spcPts val="350"/>
              </a:spcBef>
            </a:pPr>
            <a:r>
              <a:rPr sz="1300" spc="13" dirty="0">
                <a:solidFill>
                  <a:srgbClr val="3333CC"/>
                </a:solidFill>
                <a:latin typeface="Arial"/>
                <a:cs typeface="Arial"/>
              </a:rPr>
              <a:t>DNAPars, DNAPenny</a:t>
            </a:r>
            <a:r>
              <a:rPr sz="1300" spc="13" dirty="0">
                <a:latin typeface="Arial"/>
                <a:cs typeface="Arial"/>
              </a:rPr>
              <a:t>,</a:t>
            </a:r>
            <a:r>
              <a:rPr sz="1300" spc="-27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etc..</a:t>
            </a:r>
            <a:endParaRPr sz="1300">
              <a:latin typeface="Arial"/>
              <a:cs typeface="Arial"/>
            </a:endParaRPr>
          </a:p>
          <a:p>
            <a:pPr marL="161267" indent="-150440">
              <a:spcBef>
                <a:spcPts val="345"/>
              </a:spcBef>
              <a:buClr>
                <a:srgbClr val="3333CC"/>
              </a:buClr>
              <a:buFont typeface="Wingdings"/>
              <a:buChar char=""/>
              <a:tabLst>
                <a:tab pos="161837" algn="l"/>
              </a:tabLst>
            </a:pPr>
            <a:r>
              <a:rPr sz="1300" spc="13" dirty="0">
                <a:latin typeface="Arial"/>
                <a:cs typeface="Arial"/>
              </a:rPr>
              <a:t>For </a:t>
            </a:r>
            <a:r>
              <a:rPr sz="1300" spc="9" dirty="0">
                <a:latin typeface="Arial"/>
                <a:cs typeface="Arial"/>
              </a:rPr>
              <a:t>Protein in</a:t>
            </a:r>
            <a:r>
              <a:rPr sz="1300" spc="-22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Programs:</a:t>
            </a:r>
            <a:endParaRPr sz="1300">
              <a:latin typeface="Arial"/>
              <a:cs typeface="Arial"/>
            </a:endParaRPr>
          </a:p>
          <a:p>
            <a:pPr marL="11397" marR="241616">
              <a:lnSpc>
                <a:spcPct val="122400"/>
              </a:lnSpc>
              <a:spcBef>
                <a:spcPts val="13"/>
              </a:spcBef>
            </a:pPr>
            <a:r>
              <a:rPr sz="1300" spc="9" dirty="0">
                <a:solidFill>
                  <a:srgbClr val="FF0000"/>
                </a:solidFill>
                <a:latin typeface="Arial"/>
                <a:cs typeface="Arial"/>
              </a:rPr>
              <a:t>paup, molphy,phylo_win 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Phylip </a:t>
            </a:r>
            <a:r>
              <a:rPr sz="1300" spc="13" dirty="0">
                <a:latin typeface="Arial"/>
                <a:cs typeface="Arial"/>
              </a:rPr>
              <a:t>package:  </a:t>
            </a:r>
            <a:r>
              <a:rPr sz="1300" spc="9" dirty="0">
                <a:latin typeface="Arial"/>
                <a:cs typeface="Arial"/>
              </a:rPr>
              <a:t>PROTPars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48" name="object 135"/>
          <p:cNvGrpSpPr/>
          <p:nvPr/>
        </p:nvGrpSpPr>
        <p:grpSpPr>
          <a:xfrm>
            <a:off x="93541" y="3520517"/>
            <a:ext cx="4390159" cy="3195918"/>
            <a:chOff x="102895" y="3989920"/>
            <a:chExt cx="4829175" cy="3622040"/>
          </a:xfrm>
        </p:grpSpPr>
        <p:sp>
          <p:nvSpPr>
            <p:cNvPr id="136" name="object 136"/>
            <p:cNvSpPr/>
            <p:nvPr/>
          </p:nvSpPr>
          <p:spPr>
            <a:xfrm>
              <a:off x="102895" y="3989920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878266" y="471503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574063" y="4719069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247305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388948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628787" y="4723090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35631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965631" y="4727120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2486698" y="4699759"/>
              <a:ext cx="1292506" cy="2897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345501" y="4727120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530603" y="472712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594980" y="4727120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867001" y="4727120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11267" y="0"/>
                  </a:lnTo>
                </a:path>
                <a:path w="55244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3758273" y="472712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020356" y="4731142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368031" y="4731142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40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574063" y="473114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617522" y="473114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106841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23720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899642" y="4735968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40">
                  <a:moveTo>
                    <a:pt x="0" y="0"/>
                  </a:moveTo>
                  <a:lnTo>
                    <a:pt x="22534" y="0"/>
                  </a:lnTo>
                </a:path>
                <a:path w="142240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112820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50734" y="47359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269847" y="4735968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4149407" y="473596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9657" y="0"/>
                  </a:lnTo>
                </a:path>
                <a:path w="43814">
                  <a:moveTo>
                    <a:pt x="32194" y="0"/>
                  </a:moveTo>
                  <a:lnTo>
                    <a:pt x="4346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34417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4039958" y="4744020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4" y="0"/>
                  </a:moveTo>
                  <a:lnTo>
                    <a:pt x="75648" y="0"/>
                  </a:lnTo>
                </a:path>
                <a:path w="109854" h="5079">
                  <a:moveTo>
                    <a:pt x="54724" y="4825"/>
                  </a:moveTo>
                  <a:lnTo>
                    <a:pt x="109451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236326" y="4746431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213796" y="4752863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651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4529277" y="475286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5762" y="4725511"/>
              <a:ext cx="4345914" cy="75647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50151" y="4759305"/>
              <a:ext cx="4281525" cy="54730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203845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237653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356766" y="4809208"/>
              <a:ext cx="3574910" cy="12867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780082" y="482046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997379" y="4818856"/>
              <a:ext cx="2923019" cy="11271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247305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487144" y="4822085"/>
              <a:ext cx="107843" cy="1286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42114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008644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073033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3301149" y="4830124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159952" y="4830124"/>
              <a:ext cx="989900" cy="1288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3561905" y="4830124"/>
              <a:ext cx="1347228" cy="12880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768384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898749" y="4839785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302912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2367584" y="4843002"/>
              <a:ext cx="336405" cy="9667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3019475" y="4845416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4257255" y="4839785"/>
              <a:ext cx="630963" cy="12884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254142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8" name="object 188"/>
          <p:cNvSpPr txBox="1"/>
          <p:nvPr/>
        </p:nvSpPr>
        <p:spPr>
          <a:xfrm>
            <a:off x="345365" y="1055297"/>
            <a:ext cx="3804805" cy="5713131"/>
          </a:xfrm>
          <a:prstGeom prst="rect">
            <a:avLst/>
          </a:prstGeom>
        </p:spPr>
        <p:txBody>
          <a:bodyPr vert="horz" wrap="square" lIns="0" tIns="34191" rIns="0" bIns="0" rtlCol="0">
            <a:spAutoFit/>
          </a:bodyPr>
          <a:lstStyle/>
          <a:p>
            <a:pPr marL="282645" marR="102573" indent="-163547">
              <a:lnSpc>
                <a:spcPts val="1436"/>
              </a:lnSpc>
              <a:spcBef>
                <a:spcPts val="269"/>
              </a:spcBef>
            </a:pPr>
            <a:r>
              <a:rPr sz="1300" spc="18" dirty="0">
                <a:latin typeface="Arial"/>
                <a:cs typeface="Arial"/>
              </a:rPr>
              <a:t>∞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The </a:t>
            </a:r>
            <a:r>
              <a:rPr sz="1300" spc="18" dirty="0">
                <a:solidFill>
                  <a:srgbClr val="FF3300"/>
                </a:solidFill>
                <a:latin typeface="Arial"/>
                <a:cs typeface="Arial"/>
              </a:rPr>
              <a:t>Maximum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Parsimony </a:t>
            </a:r>
            <a:r>
              <a:rPr sz="1300" spc="13" dirty="0">
                <a:latin typeface="Arial"/>
                <a:cs typeface="Arial"/>
              </a:rPr>
              <a:t>method </a:t>
            </a: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good</a:t>
            </a:r>
            <a:r>
              <a:rPr sz="1300" spc="-94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for  similar </a:t>
            </a:r>
            <a:r>
              <a:rPr sz="1300" spc="13" dirty="0">
                <a:latin typeface="Arial"/>
                <a:cs typeface="Arial"/>
              </a:rPr>
              <a:t>sequences, a sequences group </a:t>
            </a:r>
            <a:r>
              <a:rPr sz="1300" spc="9" dirty="0">
                <a:latin typeface="Arial"/>
                <a:cs typeface="Arial"/>
              </a:rPr>
              <a:t>with  </a:t>
            </a:r>
            <a:r>
              <a:rPr sz="1300" spc="13" dirty="0">
                <a:latin typeface="Arial"/>
                <a:cs typeface="Arial"/>
              </a:rPr>
              <a:t>small amount </a:t>
            </a:r>
            <a:r>
              <a:rPr sz="1300" spc="9" dirty="0">
                <a:latin typeface="Arial"/>
                <a:cs typeface="Arial"/>
              </a:rPr>
              <a:t>of variations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Arial"/>
              <a:cs typeface="Arial"/>
            </a:endParaRPr>
          </a:p>
          <a:p>
            <a:pPr marL="282645" marR="203436" indent="-163547">
              <a:lnSpc>
                <a:spcPts val="1436"/>
              </a:lnSpc>
            </a:pPr>
            <a:r>
              <a:rPr sz="1300" spc="18" dirty="0">
                <a:solidFill>
                  <a:srgbClr val="990099"/>
                </a:solidFill>
                <a:latin typeface="Arial"/>
                <a:cs typeface="Arial"/>
              </a:rPr>
              <a:t>Maximum </a:t>
            </a: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Parsimony methods do not give</a:t>
            </a:r>
            <a:r>
              <a:rPr sz="1300" spc="-130" dirty="0">
                <a:solidFill>
                  <a:srgbClr val="990099"/>
                </a:solidFill>
                <a:latin typeface="Arial"/>
                <a:cs typeface="Arial"/>
              </a:rPr>
              <a:t> </a:t>
            </a: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the  branch lengths only the branch</a:t>
            </a:r>
            <a:r>
              <a:rPr sz="1300" spc="-72" dirty="0">
                <a:solidFill>
                  <a:srgbClr val="990099"/>
                </a:solidFill>
                <a:latin typeface="Arial"/>
                <a:cs typeface="Arial"/>
              </a:rPr>
              <a:t> </a:t>
            </a:r>
            <a:r>
              <a:rPr sz="1300" spc="9" dirty="0">
                <a:solidFill>
                  <a:srgbClr val="990099"/>
                </a:solidFill>
                <a:latin typeface="Arial"/>
                <a:cs typeface="Arial"/>
              </a:rPr>
              <a:t>order.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1500">
              <a:latin typeface="Arial"/>
              <a:cs typeface="Arial"/>
            </a:endParaRPr>
          </a:p>
          <a:p>
            <a:pPr marL="119668" marR="668433" algn="just">
              <a:lnSpc>
                <a:spcPct val="112200"/>
              </a:lnSpc>
            </a:pP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For </a:t>
            </a:r>
            <a:r>
              <a:rPr sz="1300" spc="4" dirty="0">
                <a:solidFill>
                  <a:srgbClr val="990099"/>
                </a:solidFill>
                <a:latin typeface="Arial"/>
                <a:cs typeface="Arial"/>
              </a:rPr>
              <a:t>larger </a:t>
            </a:r>
            <a:r>
              <a:rPr sz="1300" spc="9" dirty="0">
                <a:solidFill>
                  <a:srgbClr val="990099"/>
                </a:solidFill>
                <a:latin typeface="Arial"/>
                <a:cs typeface="Arial"/>
              </a:rPr>
              <a:t>set </a:t>
            </a:r>
            <a:r>
              <a:rPr sz="1300" spc="4" dirty="0">
                <a:solidFill>
                  <a:srgbClr val="990099"/>
                </a:solidFill>
                <a:latin typeface="Arial"/>
                <a:cs typeface="Arial"/>
              </a:rPr>
              <a:t>it is </a:t>
            </a:r>
            <a:r>
              <a:rPr sz="1300" spc="9" dirty="0">
                <a:solidFill>
                  <a:srgbClr val="990099"/>
                </a:solidFill>
                <a:latin typeface="Arial"/>
                <a:cs typeface="Arial"/>
              </a:rPr>
              <a:t>recommended to </a:t>
            </a: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use  the “branch </a:t>
            </a:r>
            <a:r>
              <a:rPr sz="1300" spc="9" dirty="0">
                <a:solidFill>
                  <a:srgbClr val="990099"/>
                </a:solidFill>
                <a:latin typeface="Arial"/>
                <a:cs typeface="Arial"/>
              </a:rPr>
              <a:t>and bound” </a:t>
            </a: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method</a:t>
            </a:r>
            <a:r>
              <a:rPr sz="1300" spc="-27" dirty="0">
                <a:solidFill>
                  <a:srgbClr val="990099"/>
                </a:solidFill>
                <a:latin typeface="Arial"/>
                <a:cs typeface="Arial"/>
              </a:rPr>
              <a:t> </a:t>
            </a: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instead  Of </a:t>
            </a:r>
            <a:r>
              <a:rPr sz="1300" spc="18" dirty="0">
                <a:solidFill>
                  <a:srgbClr val="990099"/>
                </a:solidFill>
                <a:latin typeface="Arial"/>
                <a:cs typeface="Arial"/>
              </a:rPr>
              <a:t>Maximum</a:t>
            </a:r>
            <a:r>
              <a:rPr sz="1300" spc="-4" dirty="0">
                <a:solidFill>
                  <a:srgbClr val="990099"/>
                </a:solidFill>
                <a:latin typeface="Arial"/>
                <a:cs typeface="Arial"/>
              </a:rPr>
              <a:t> </a:t>
            </a:r>
            <a:r>
              <a:rPr sz="1300" spc="13" dirty="0">
                <a:solidFill>
                  <a:srgbClr val="990099"/>
                </a:solidFill>
                <a:latin typeface="Arial"/>
                <a:cs typeface="Arial"/>
              </a:rPr>
              <a:t>Parsimony.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1900">
              <a:latin typeface="Arial"/>
              <a:cs typeface="Arial"/>
            </a:endParaRPr>
          </a:p>
          <a:p>
            <a:pPr marR="180072" algn="ctr">
              <a:spcBef>
                <a:spcPts val="4"/>
              </a:spcBef>
            </a:pPr>
            <a:r>
              <a:rPr sz="1700" spc="-4" dirty="0">
                <a:latin typeface="Arial"/>
                <a:cs typeface="Arial"/>
              </a:rPr>
              <a:t>Character Based Methods</a:t>
            </a:r>
            <a:r>
              <a:rPr sz="1700" spc="-27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endParaRPr sz="1700">
              <a:latin typeface="Arial"/>
              <a:cs typeface="Arial"/>
            </a:endParaRPr>
          </a:p>
          <a:p>
            <a:pPr marR="170955" algn="ctr"/>
            <a:r>
              <a:rPr sz="1900" spc="9" dirty="0">
                <a:solidFill>
                  <a:srgbClr val="FF3300"/>
                </a:solidFill>
                <a:latin typeface="Arial"/>
                <a:cs typeface="Arial"/>
              </a:rPr>
              <a:t>Maximum</a:t>
            </a:r>
            <a:r>
              <a:rPr sz="1900" spc="-4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900" spc="4" dirty="0">
                <a:solidFill>
                  <a:srgbClr val="FF3300"/>
                </a:solidFill>
                <a:latin typeface="Arial"/>
                <a:cs typeface="Arial"/>
              </a:rPr>
              <a:t>Likelihood</a:t>
            </a:r>
            <a:endParaRPr sz="19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74374" marR="212553" indent="-163547">
              <a:lnSpc>
                <a:spcPts val="1445"/>
              </a:lnSpc>
              <a:spcBef>
                <a:spcPts val="4"/>
              </a:spcBef>
            </a:pPr>
            <a:r>
              <a:rPr sz="1300" spc="175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Basic idea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18" dirty="0">
                <a:solidFill>
                  <a:srgbClr val="FF3300"/>
                </a:solidFill>
                <a:latin typeface="Arial"/>
                <a:cs typeface="Arial"/>
              </a:rPr>
              <a:t>Maximum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Likelihood </a:t>
            </a:r>
            <a:r>
              <a:rPr sz="1300" spc="13" dirty="0">
                <a:latin typeface="Arial"/>
                <a:cs typeface="Arial"/>
              </a:rPr>
              <a:t>method </a:t>
            </a:r>
            <a:r>
              <a:rPr sz="1300" spc="9" dirty="0">
                <a:latin typeface="Arial"/>
                <a:cs typeface="Arial"/>
              </a:rPr>
              <a:t>is  </a:t>
            </a:r>
            <a:r>
              <a:rPr sz="1300" spc="4" dirty="0">
                <a:latin typeface="Arial"/>
                <a:cs typeface="Arial"/>
              </a:rPr>
              <a:t>building </a:t>
            </a:r>
            <a:r>
              <a:rPr sz="1300" spc="13" dirty="0">
                <a:latin typeface="Arial"/>
                <a:cs typeface="Arial"/>
              </a:rPr>
              <a:t>a </a:t>
            </a:r>
            <a:r>
              <a:rPr sz="1300" spc="9" dirty="0">
                <a:latin typeface="Arial"/>
                <a:cs typeface="Arial"/>
              </a:rPr>
              <a:t>tree based </a:t>
            </a:r>
            <a:r>
              <a:rPr sz="1300" spc="13" dirty="0">
                <a:latin typeface="Arial"/>
                <a:cs typeface="Arial"/>
              </a:rPr>
              <a:t>on mathemaical</a:t>
            </a:r>
            <a:r>
              <a:rPr sz="1300" spc="-36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model.</a:t>
            </a:r>
            <a:endParaRPr sz="1300">
              <a:latin typeface="Arial"/>
              <a:cs typeface="Arial"/>
            </a:endParaRPr>
          </a:p>
          <a:p>
            <a:pPr marL="174374" marR="227940" indent="-163547">
              <a:lnSpc>
                <a:spcPts val="1436"/>
              </a:lnSpc>
              <a:spcBef>
                <a:spcPts val="314"/>
              </a:spcBef>
            </a:pPr>
            <a:r>
              <a:rPr sz="1300" spc="175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This method </a:t>
            </a:r>
            <a:r>
              <a:rPr sz="1300" spc="9" dirty="0">
                <a:latin typeface="Arial"/>
                <a:cs typeface="Arial"/>
              </a:rPr>
              <a:t>find </a:t>
            </a:r>
            <a:r>
              <a:rPr sz="1300" spc="13" dirty="0">
                <a:latin typeface="Arial"/>
                <a:cs typeface="Arial"/>
              </a:rPr>
              <a:t>a </a:t>
            </a:r>
            <a:r>
              <a:rPr sz="1300" spc="9" dirty="0">
                <a:latin typeface="Arial"/>
                <a:cs typeface="Arial"/>
              </a:rPr>
              <a:t>tree </a:t>
            </a:r>
            <a:r>
              <a:rPr sz="1300" spc="13" dirty="0">
                <a:latin typeface="Arial"/>
                <a:cs typeface="Arial"/>
              </a:rPr>
              <a:t>based on </a:t>
            </a:r>
            <a:r>
              <a:rPr sz="1300" spc="9" dirty="0">
                <a:latin typeface="Arial"/>
                <a:cs typeface="Arial"/>
              </a:rPr>
              <a:t>probability  calculations that </a:t>
            </a:r>
            <a:r>
              <a:rPr sz="1300" spc="13" dirty="0">
                <a:latin typeface="Arial"/>
                <a:cs typeface="Arial"/>
              </a:rPr>
              <a:t>best accounts </a:t>
            </a:r>
            <a:r>
              <a:rPr sz="1300" spc="9" dirty="0">
                <a:latin typeface="Arial"/>
                <a:cs typeface="Arial"/>
              </a:rPr>
              <a:t>for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large  </a:t>
            </a:r>
            <a:r>
              <a:rPr sz="1300" spc="13" dirty="0">
                <a:latin typeface="Arial"/>
                <a:cs typeface="Arial"/>
              </a:rPr>
              <a:t>amount </a:t>
            </a:r>
            <a:r>
              <a:rPr sz="1300" spc="9" dirty="0">
                <a:latin typeface="Arial"/>
                <a:cs typeface="Arial"/>
              </a:rPr>
              <a:t>of variations of </a:t>
            </a:r>
            <a:r>
              <a:rPr sz="1300" spc="-13" dirty="0">
                <a:latin typeface="Arial"/>
                <a:cs typeface="Arial"/>
              </a:rPr>
              <a:t>the </a:t>
            </a:r>
            <a:r>
              <a:rPr sz="1300" spc="13" dirty="0">
                <a:latin typeface="Arial"/>
                <a:cs typeface="Arial"/>
              </a:rPr>
              <a:t>data (sequences)  set.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1700">
              <a:latin typeface="Arial"/>
              <a:cs typeface="Arial"/>
            </a:endParaRPr>
          </a:p>
          <a:p>
            <a:pPr marL="174374" marR="4559" indent="-163547">
              <a:lnSpc>
                <a:spcPts val="1436"/>
              </a:lnSpc>
            </a:pPr>
            <a:r>
              <a:rPr sz="1300" spc="175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300" spc="18" dirty="0">
                <a:solidFill>
                  <a:srgbClr val="FF3300"/>
                </a:solidFill>
                <a:latin typeface="Arial"/>
                <a:cs typeface="Arial"/>
              </a:rPr>
              <a:t>Maximum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Likelihood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method </a:t>
            </a:r>
            <a:r>
              <a:rPr sz="1300" spc="9" dirty="0">
                <a:latin typeface="Arial"/>
                <a:cs typeface="Arial"/>
              </a:rPr>
              <a:t>(like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18" dirty="0">
                <a:latin typeface="Arial"/>
                <a:cs typeface="Arial"/>
              </a:rPr>
              <a:t>Maximum  </a:t>
            </a:r>
            <a:r>
              <a:rPr sz="1300" spc="13" dirty="0">
                <a:latin typeface="Arial"/>
                <a:cs typeface="Arial"/>
              </a:rPr>
              <a:t>Parsimony method) performs </a:t>
            </a:r>
            <a:r>
              <a:rPr sz="1300" spc="9" dirty="0">
                <a:latin typeface="Arial"/>
                <a:cs typeface="Arial"/>
              </a:rPr>
              <a:t>its </a:t>
            </a:r>
            <a:r>
              <a:rPr sz="1300" dirty="0">
                <a:latin typeface="Arial"/>
                <a:cs typeface="Arial"/>
              </a:rPr>
              <a:t>analysis </a:t>
            </a:r>
            <a:r>
              <a:rPr sz="1300" spc="13" dirty="0">
                <a:latin typeface="Arial"/>
                <a:cs typeface="Arial"/>
              </a:rPr>
              <a:t>on  each </a:t>
            </a:r>
            <a:r>
              <a:rPr sz="1300" spc="9" dirty="0">
                <a:latin typeface="Arial"/>
                <a:cs typeface="Arial"/>
              </a:rPr>
              <a:t>position of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multiple</a:t>
            </a:r>
            <a:r>
              <a:rPr sz="1300" spc="-49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alignment.</a:t>
            </a:r>
            <a:endParaRPr sz="1300">
              <a:latin typeface="Arial"/>
              <a:cs typeface="Arial"/>
            </a:endParaRPr>
          </a:p>
          <a:p>
            <a:pPr marL="154999">
              <a:spcBef>
                <a:spcPts val="157"/>
              </a:spcBef>
            </a:pPr>
            <a:r>
              <a:rPr sz="1300" spc="13" dirty="0">
                <a:latin typeface="Arial"/>
                <a:cs typeface="Arial"/>
              </a:rPr>
              <a:t>This </a:t>
            </a: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why </a:t>
            </a:r>
            <a:r>
              <a:rPr sz="1300" spc="-9" dirty="0">
                <a:latin typeface="Arial"/>
                <a:cs typeface="Arial"/>
              </a:rPr>
              <a:t>this </a:t>
            </a:r>
            <a:r>
              <a:rPr sz="1300" spc="13" dirty="0">
                <a:latin typeface="Arial"/>
                <a:cs typeface="Arial"/>
              </a:rPr>
              <a:t>method </a:t>
            </a: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very heavy on</a:t>
            </a:r>
            <a:r>
              <a:rPr sz="1300" spc="-49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CPU.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49" name="object 189"/>
          <p:cNvGrpSpPr/>
          <p:nvPr/>
        </p:nvGrpSpPr>
        <p:grpSpPr>
          <a:xfrm>
            <a:off x="5098737" y="4146835"/>
            <a:ext cx="3950855" cy="135031"/>
            <a:chOff x="5608611" y="4699746"/>
            <a:chExt cx="4345940" cy="153035"/>
          </a:xfrm>
        </p:grpSpPr>
        <p:sp>
          <p:nvSpPr>
            <p:cNvPr id="190" name="object 190"/>
            <p:cNvSpPr/>
            <p:nvPr/>
          </p:nvSpPr>
          <p:spPr>
            <a:xfrm>
              <a:off x="6901116" y="471503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6889851" y="4727121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596913" y="471906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6651637" y="472309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553453" y="472712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6617830" y="4727121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11267" y="0"/>
                  </a:lnTo>
                </a:path>
                <a:path w="43815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596913" y="473114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640372" y="473114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791667" y="471906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791667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748208" y="4727121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22534" y="0"/>
                  </a:lnTo>
                </a:path>
                <a:path w="66040">
                  <a:moveTo>
                    <a:pt x="54724" y="0"/>
                  </a:moveTo>
                  <a:lnTo>
                    <a:pt x="6599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270154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292697" y="4723090"/>
              <a:ext cx="142240" cy="13335"/>
            </a:xfrm>
            <a:custGeom>
              <a:avLst/>
              <a:gdLst/>
              <a:ahLst/>
              <a:cxnLst/>
              <a:rect l="l" t="t" r="r" b="b"/>
              <a:pathLst>
                <a:path w="142239" h="13335">
                  <a:moveTo>
                    <a:pt x="0" y="12877"/>
                  </a:moveTo>
                  <a:lnTo>
                    <a:pt x="11267" y="12877"/>
                  </a:lnTo>
                </a:path>
                <a:path w="142239" h="13335">
                  <a:moveTo>
                    <a:pt x="119113" y="0"/>
                  </a:moveTo>
                  <a:lnTo>
                    <a:pt x="141648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368351" y="4727121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313614" y="4731142"/>
              <a:ext cx="130810" cy="5080"/>
            </a:xfrm>
            <a:custGeom>
              <a:avLst/>
              <a:gdLst/>
              <a:ahLst/>
              <a:cxnLst/>
              <a:rect l="l" t="t" r="r" b="b"/>
              <a:pathLst>
                <a:path w="130810" h="5079">
                  <a:moveTo>
                    <a:pt x="77266" y="0"/>
                  </a:moveTo>
                  <a:lnTo>
                    <a:pt x="130383" y="0"/>
                  </a:lnTo>
                </a:path>
                <a:path w="130810" h="5079">
                  <a:moveTo>
                    <a:pt x="0" y="4826"/>
                  </a:moveTo>
                  <a:lnTo>
                    <a:pt x="11267" y="4826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737916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988481" y="472712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043205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6118859" y="472712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922492" y="4731142"/>
              <a:ext cx="228600" cy="5080"/>
            </a:xfrm>
            <a:custGeom>
              <a:avLst/>
              <a:gdLst/>
              <a:ahLst/>
              <a:cxnLst/>
              <a:rect l="l" t="t" r="r" b="b"/>
              <a:pathLst>
                <a:path w="228600" h="5079">
                  <a:moveTo>
                    <a:pt x="141643" y="0"/>
                  </a:moveTo>
                  <a:lnTo>
                    <a:pt x="152910" y="0"/>
                  </a:lnTo>
                </a:path>
                <a:path w="228600" h="5079">
                  <a:moveTo>
                    <a:pt x="164172" y="0"/>
                  </a:moveTo>
                  <a:lnTo>
                    <a:pt x="173829" y="0"/>
                  </a:lnTo>
                </a:path>
                <a:path w="228600" h="5079">
                  <a:moveTo>
                    <a:pt x="217296" y="0"/>
                  </a:moveTo>
                  <a:lnTo>
                    <a:pt x="228564" y="0"/>
                  </a:lnTo>
                </a:path>
                <a:path w="228600" h="5079">
                  <a:moveTo>
                    <a:pt x="0" y="4826"/>
                  </a:moveTo>
                  <a:lnTo>
                    <a:pt x="22534" y="4826"/>
                  </a:lnTo>
                </a:path>
                <a:path w="228600" h="5079">
                  <a:moveTo>
                    <a:pt x="130378" y="4826"/>
                  </a:moveTo>
                  <a:lnTo>
                    <a:pt x="141645" y="4826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15105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173584" y="47359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7509547" y="4699746"/>
              <a:ext cx="1292505" cy="28983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8781122" y="472712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7129690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726005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9062807" y="4735968"/>
              <a:ext cx="153035" cy="13335"/>
            </a:xfrm>
            <a:custGeom>
              <a:avLst/>
              <a:gdLst/>
              <a:ahLst/>
              <a:cxnLst/>
              <a:rect l="l" t="t" r="r" b="b"/>
              <a:pathLst>
                <a:path w="153034" h="13335">
                  <a:moveTo>
                    <a:pt x="109452" y="0"/>
                  </a:moveTo>
                  <a:lnTo>
                    <a:pt x="119109" y="0"/>
                  </a:lnTo>
                </a:path>
                <a:path w="153034" h="13335">
                  <a:moveTo>
                    <a:pt x="141644" y="0"/>
                  </a:moveTo>
                  <a:lnTo>
                    <a:pt x="152911" y="0"/>
                  </a:lnTo>
                </a:path>
                <a:path w="153034" h="13335">
                  <a:moveTo>
                    <a:pt x="0" y="8051"/>
                  </a:moveTo>
                  <a:lnTo>
                    <a:pt x="32191" y="8051"/>
                  </a:lnTo>
                </a:path>
                <a:path w="153034" h="13335">
                  <a:moveTo>
                    <a:pt x="54726" y="8051"/>
                  </a:moveTo>
                  <a:lnTo>
                    <a:pt x="75651" y="8051"/>
                  </a:lnTo>
                </a:path>
                <a:path w="153034" h="13335">
                  <a:moveTo>
                    <a:pt x="54726" y="12877"/>
                  </a:moveTo>
                  <a:lnTo>
                    <a:pt x="109453" y="12877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9259178" y="4746432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9236643" y="4752863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651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9367020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9552124" y="475286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608611" y="4725511"/>
              <a:ext cx="4345914" cy="75647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673000" y="4759306"/>
              <a:ext cx="4281525" cy="54730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226708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260502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6"/>
                  </a:moveTo>
                  <a:lnTo>
                    <a:pt x="20924" y="4826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379616" y="4809208"/>
              <a:ext cx="3574910" cy="12867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802932" y="482046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270154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7020229" y="4818856"/>
              <a:ext cx="2923019" cy="11271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6509994" y="4822085"/>
              <a:ext cx="107843" cy="1286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644399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7031494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7095883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8323998" y="4830125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7182802" y="4830125"/>
              <a:ext cx="989900" cy="1288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8584755" y="4830125"/>
              <a:ext cx="1347228" cy="12880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7791233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7921599" y="4839785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805197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7390434" y="4843002"/>
              <a:ext cx="336405" cy="9667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8042325" y="484541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9280103" y="4839785"/>
              <a:ext cx="630961" cy="12884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756427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3" name="object 243"/>
          <p:cNvSpPr txBox="1"/>
          <p:nvPr/>
        </p:nvSpPr>
        <p:spPr>
          <a:xfrm>
            <a:off x="4911609" y="3581747"/>
            <a:ext cx="3855027" cy="2932821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R="230219" algn="ctr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Character Based Methods</a:t>
            </a:r>
            <a:r>
              <a:rPr sz="1700" spc="-27" dirty="0">
                <a:latin typeface="Arial"/>
                <a:cs typeface="Arial"/>
              </a:rPr>
              <a:t> </a:t>
            </a:r>
            <a:r>
              <a:rPr sz="1700" dirty="0">
                <a:latin typeface="Arial"/>
                <a:cs typeface="Arial"/>
              </a:rPr>
              <a:t>-</a:t>
            </a:r>
            <a:endParaRPr sz="1700">
              <a:latin typeface="Arial"/>
              <a:cs typeface="Arial"/>
            </a:endParaRPr>
          </a:p>
          <a:p>
            <a:pPr marR="221101" algn="ctr">
              <a:spcBef>
                <a:spcPts val="4"/>
              </a:spcBef>
            </a:pPr>
            <a:r>
              <a:rPr sz="1900" spc="9" dirty="0">
                <a:solidFill>
                  <a:srgbClr val="FF3300"/>
                </a:solidFill>
                <a:latin typeface="Arial"/>
                <a:cs typeface="Arial"/>
              </a:rPr>
              <a:t>Maximum</a:t>
            </a:r>
            <a:r>
              <a:rPr sz="1900" spc="-4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900" spc="4" dirty="0">
                <a:solidFill>
                  <a:srgbClr val="FF3300"/>
                </a:solidFill>
                <a:latin typeface="Arial"/>
                <a:cs typeface="Arial"/>
              </a:rPr>
              <a:t>Likelihood</a:t>
            </a:r>
            <a:endParaRPr sz="1900">
              <a:latin typeface="Arial"/>
              <a:cs typeface="Arial"/>
            </a:endParaRPr>
          </a:p>
          <a:p>
            <a:pPr>
              <a:spcBef>
                <a:spcPts val="31"/>
              </a:spcBef>
            </a:pPr>
            <a:endParaRPr sz="2000">
              <a:latin typeface="Arial"/>
              <a:cs typeface="Arial"/>
            </a:endParaRPr>
          </a:p>
          <a:p>
            <a:pPr marL="174374" marR="238767" indent="-163547">
              <a:lnSpc>
                <a:spcPct val="92000"/>
              </a:lnSpc>
            </a:pPr>
            <a:r>
              <a:rPr sz="1300" spc="175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300" spc="18" dirty="0">
                <a:solidFill>
                  <a:srgbClr val="FF3300"/>
                </a:solidFill>
                <a:latin typeface="Arial"/>
                <a:cs typeface="Arial"/>
              </a:rPr>
              <a:t>Maximum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Likelihood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method </a:t>
            </a:r>
            <a:r>
              <a:rPr sz="1300" spc="13" dirty="0">
                <a:latin typeface="Arial"/>
                <a:cs typeface="Arial"/>
              </a:rPr>
              <a:t>– using a </a:t>
            </a:r>
            <a:r>
              <a:rPr sz="1300" spc="9" dirty="0">
                <a:latin typeface="Arial"/>
                <a:cs typeface="Arial"/>
              </a:rPr>
              <a:t>tree  </a:t>
            </a:r>
            <a:r>
              <a:rPr sz="1300" spc="13" dirty="0">
                <a:latin typeface="Arial"/>
                <a:cs typeface="Arial"/>
              </a:rPr>
              <a:t>model </a:t>
            </a:r>
            <a:r>
              <a:rPr sz="1300" spc="9" dirty="0">
                <a:latin typeface="Arial"/>
                <a:cs typeface="Arial"/>
              </a:rPr>
              <a:t>for </a:t>
            </a:r>
            <a:r>
              <a:rPr sz="1300" spc="13" dirty="0">
                <a:latin typeface="Arial"/>
                <a:cs typeface="Arial"/>
              </a:rPr>
              <a:t>nucleotide </a:t>
            </a:r>
            <a:r>
              <a:rPr sz="1300" spc="4" dirty="0">
                <a:latin typeface="Arial"/>
                <a:cs typeface="Arial"/>
              </a:rPr>
              <a:t>substitutions, it </a:t>
            </a:r>
            <a:r>
              <a:rPr sz="1300" spc="9" dirty="0">
                <a:latin typeface="Arial"/>
                <a:cs typeface="Arial"/>
              </a:rPr>
              <a:t>will try </a:t>
            </a:r>
            <a:r>
              <a:rPr sz="1300" spc="-27" dirty="0">
                <a:latin typeface="Arial"/>
                <a:cs typeface="Arial"/>
              </a:rPr>
              <a:t>to  </a:t>
            </a:r>
            <a:r>
              <a:rPr sz="1300" spc="9" dirty="0">
                <a:latin typeface="Arial"/>
                <a:cs typeface="Arial"/>
              </a:rPr>
              <a:t>find </a:t>
            </a:r>
            <a:r>
              <a:rPr sz="1300" spc="13" dirty="0">
                <a:latin typeface="Arial"/>
                <a:cs typeface="Arial"/>
              </a:rPr>
              <a:t>the most </a:t>
            </a:r>
            <a:r>
              <a:rPr sz="1300" spc="9" dirty="0">
                <a:latin typeface="Arial"/>
                <a:cs typeface="Arial"/>
              </a:rPr>
              <a:t>likely tree (out of all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-4" dirty="0">
                <a:latin typeface="Arial"/>
                <a:cs typeface="Arial"/>
              </a:rPr>
              <a:t>trees </a:t>
            </a:r>
            <a:r>
              <a:rPr sz="1300" spc="9" dirty="0">
                <a:latin typeface="Arial"/>
                <a:cs typeface="Arial"/>
              </a:rPr>
              <a:t>of  </a:t>
            </a:r>
            <a:r>
              <a:rPr sz="1300" spc="13" dirty="0">
                <a:latin typeface="Arial"/>
                <a:cs typeface="Arial"/>
              </a:rPr>
              <a:t>the given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dataset).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>
              <a:latin typeface="Arial"/>
              <a:cs typeface="Arial"/>
            </a:endParaRPr>
          </a:p>
          <a:p>
            <a:pPr marL="174374" marR="4559" indent="-163547">
              <a:lnSpc>
                <a:spcPts val="1436"/>
              </a:lnSpc>
              <a:spcBef>
                <a:spcPts val="4"/>
              </a:spcBef>
            </a:pPr>
            <a:r>
              <a:rPr sz="1300" spc="175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18" dirty="0">
                <a:latin typeface="Arial"/>
                <a:cs typeface="Arial"/>
              </a:rPr>
              <a:t>Maximum </a:t>
            </a:r>
            <a:r>
              <a:rPr sz="1300" spc="9" dirty="0">
                <a:latin typeface="Arial"/>
                <a:cs typeface="Arial"/>
              </a:rPr>
              <a:t>Likelihood </a:t>
            </a:r>
            <a:r>
              <a:rPr sz="1300" spc="13" dirty="0">
                <a:latin typeface="Arial"/>
                <a:cs typeface="Arial"/>
              </a:rPr>
              <a:t>methods </a:t>
            </a:r>
            <a:r>
              <a:rPr sz="1300" spc="9" dirty="0">
                <a:latin typeface="Arial"/>
                <a:cs typeface="Arial"/>
              </a:rPr>
              <a:t>are </a:t>
            </a:r>
            <a:r>
              <a:rPr sz="1300" spc="13" dirty="0">
                <a:latin typeface="Arial"/>
                <a:cs typeface="Arial"/>
              </a:rPr>
              <a:t>very slow  and cpu</a:t>
            </a:r>
            <a:r>
              <a:rPr sz="1300" spc="-13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consuming.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>
              <a:latin typeface="Arial"/>
              <a:cs typeface="Arial"/>
            </a:endParaRPr>
          </a:p>
          <a:p>
            <a:pPr marL="174374" marR="185771" indent="-163547">
              <a:lnSpc>
                <a:spcPts val="1436"/>
              </a:lnSpc>
            </a:pPr>
            <a:r>
              <a:rPr sz="1300" spc="175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300" spc="18" dirty="0">
                <a:latin typeface="Arial"/>
                <a:cs typeface="Arial"/>
              </a:rPr>
              <a:t>Maximum </a:t>
            </a:r>
            <a:r>
              <a:rPr sz="1300" spc="9" dirty="0">
                <a:latin typeface="Arial"/>
                <a:cs typeface="Arial"/>
              </a:rPr>
              <a:t>Likelihood </a:t>
            </a:r>
            <a:r>
              <a:rPr sz="1300" spc="13" dirty="0">
                <a:latin typeface="Arial"/>
                <a:cs typeface="Arial"/>
              </a:rPr>
              <a:t>methods can be found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 phylip,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paup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or</a:t>
            </a:r>
            <a:r>
              <a:rPr sz="1300" spc="-9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puzzle.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317113" y="770381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468418" y="773936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4" name="object 4"/>
          <p:cNvGrpSpPr/>
          <p:nvPr/>
        </p:nvGrpSpPr>
        <p:grpSpPr>
          <a:xfrm>
            <a:off x="3198587" y="772516"/>
            <a:ext cx="50222" cy="7284"/>
            <a:chOff x="3518446" y="875518"/>
            <a:chExt cx="55244" cy="8255"/>
          </a:xfrm>
        </p:grpSpPr>
        <p:sp>
          <p:nvSpPr>
            <p:cNvPr id="5" name="object 5"/>
            <p:cNvSpPr/>
            <p:nvPr/>
          </p:nvSpPr>
          <p:spPr>
            <a:xfrm>
              <a:off x="3518446" y="87712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43459" y="0"/>
                  </a:moveTo>
                  <a:lnTo>
                    <a:pt x="54726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18446" y="88115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3425397" y="777485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707515" y="781744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4828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9" name="object 9"/>
          <p:cNvGrpSpPr/>
          <p:nvPr/>
        </p:nvGrpSpPr>
        <p:grpSpPr>
          <a:xfrm>
            <a:off x="2566462" y="779613"/>
            <a:ext cx="99868" cy="4482"/>
            <a:chOff x="2823108" y="883561"/>
            <a:chExt cx="109855" cy="5080"/>
          </a:xfrm>
        </p:grpSpPr>
        <p:sp>
          <p:nvSpPr>
            <p:cNvPr id="10" name="object 10"/>
            <p:cNvSpPr/>
            <p:nvPr/>
          </p:nvSpPr>
          <p:spPr>
            <a:xfrm>
              <a:off x="2823108" y="885976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889097" y="883561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/>
          <p:nvPr/>
        </p:nvSpPr>
        <p:spPr>
          <a:xfrm>
            <a:off x="1430967" y="785288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499731" y="785288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608015" y="785288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33914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ECD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262680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480716" y="788847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608015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142108" y="788847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EDD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877847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96373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60635" y="779613"/>
            <a:ext cx="1164758" cy="142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23183" y="792393"/>
            <a:ext cx="60036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0" y="0"/>
                </a:moveTo>
                <a:lnTo>
                  <a:pt x="65993" y="0"/>
                </a:lnTo>
              </a:path>
            </a:pathLst>
          </a:custGeom>
          <a:ln w="3219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" name="object 24"/>
          <p:cNvGrpSpPr/>
          <p:nvPr/>
        </p:nvGrpSpPr>
        <p:grpSpPr>
          <a:xfrm>
            <a:off x="1391457" y="790972"/>
            <a:ext cx="98136" cy="3362"/>
            <a:chOff x="1530603" y="896435"/>
            <a:chExt cx="107950" cy="3810"/>
          </a:xfrm>
        </p:grpSpPr>
        <p:sp>
          <p:nvSpPr>
            <p:cNvPr id="25" name="object 25"/>
            <p:cNvSpPr/>
            <p:nvPr/>
          </p:nvSpPr>
          <p:spPr>
            <a:xfrm>
              <a:off x="1530603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594980" y="8980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11267" y="0"/>
                  </a:lnTo>
                </a:path>
                <a:path w="43814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/>
          <p:nvPr/>
        </p:nvSpPr>
        <p:spPr>
          <a:xfrm>
            <a:off x="1568507" y="792393"/>
            <a:ext cx="60036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22534" y="0"/>
                </a:lnTo>
              </a:path>
              <a:path w="66039">
                <a:moveTo>
                  <a:pt x="54724" y="0"/>
                </a:moveTo>
                <a:lnTo>
                  <a:pt x="65991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697274" y="792393"/>
            <a:ext cx="50222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11267" y="0"/>
                </a:lnTo>
              </a:path>
              <a:path w="55244">
                <a:moveTo>
                  <a:pt x="22542" y="0"/>
                </a:moveTo>
                <a:lnTo>
                  <a:pt x="54734" y="0"/>
                </a:lnTo>
              </a:path>
            </a:pathLst>
          </a:custGeom>
          <a:ln w="3219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16611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927597" y="795941"/>
            <a:ext cx="98136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9657" y="0"/>
                </a:lnTo>
              </a:path>
              <a:path w="107950">
                <a:moveTo>
                  <a:pt x="20929" y="0"/>
                </a:moveTo>
                <a:lnTo>
                  <a:pt x="32197" y="0"/>
                </a:lnTo>
              </a:path>
              <a:path w="107950">
                <a:moveTo>
                  <a:pt x="43459" y="0"/>
                </a:moveTo>
                <a:lnTo>
                  <a:pt x="53116" y="0"/>
                </a:lnTo>
              </a:path>
              <a:path w="107950">
                <a:moveTo>
                  <a:pt x="96583" y="0"/>
                </a:moveTo>
                <a:lnTo>
                  <a:pt x="107850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243665" y="795941"/>
            <a:ext cx="48491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116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5" name="object 32"/>
          <p:cNvGrpSpPr/>
          <p:nvPr/>
        </p:nvGrpSpPr>
        <p:grpSpPr>
          <a:xfrm>
            <a:off x="1430966" y="793811"/>
            <a:ext cx="69273" cy="4482"/>
            <a:chOff x="1574063" y="899652"/>
            <a:chExt cx="76200" cy="5080"/>
          </a:xfrm>
        </p:grpSpPr>
        <p:sp>
          <p:nvSpPr>
            <p:cNvPr id="33" name="object 33"/>
            <p:cNvSpPr/>
            <p:nvPr/>
          </p:nvSpPr>
          <p:spPr>
            <a:xfrm>
              <a:off x="1574063" y="90206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617522" y="902067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/>
          <p:nvPr/>
        </p:nvSpPr>
        <p:spPr>
          <a:xfrm>
            <a:off x="1915310" y="795941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E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2033824" y="795941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5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17856" y="800210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936382" y="800210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6" name="object 39"/>
          <p:cNvGrpSpPr/>
          <p:nvPr/>
        </p:nvGrpSpPr>
        <p:grpSpPr>
          <a:xfrm>
            <a:off x="1025640" y="798080"/>
            <a:ext cx="29440" cy="4482"/>
            <a:chOff x="1128204" y="904491"/>
            <a:chExt cx="32384" cy="5080"/>
          </a:xfrm>
        </p:grpSpPr>
        <p:sp>
          <p:nvSpPr>
            <p:cNvPr id="40" name="object 40"/>
            <p:cNvSpPr/>
            <p:nvPr/>
          </p:nvSpPr>
          <p:spPr>
            <a:xfrm>
              <a:off x="112820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15073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2" name="object 42"/>
          <p:cNvSpPr/>
          <p:nvPr/>
        </p:nvSpPr>
        <p:spPr>
          <a:xfrm>
            <a:off x="1154406" y="800210"/>
            <a:ext cx="29440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11267" y="0"/>
                </a:lnTo>
              </a:path>
              <a:path w="32384">
                <a:moveTo>
                  <a:pt x="20916" y="0"/>
                </a:moveTo>
                <a:lnTo>
                  <a:pt x="3218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772189" y="800210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9657" y="0"/>
                </a:lnTo>
              </a:path>
              <a:path w="43814">
                <a:moveTo>
                  <a:pt x="32194" y="0"/>
                </a:moveTo>
                <a:lnTo>
                  <a:pt x="43461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949249" y="800210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6C6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672690" y="807304"/>
            <a:ext cx="99868" cy="4482"/>
          </a:xfrm>
          <a:custGeom>
            <a:avLst/>
            <a:gdLst/>
            <a:ahLst/>
            <a:cxnLst/>
            <a:rect l="l" t="t" r="r" b="b"/>
            <a:pathLst>
              <a:path w="109854" h="5080">
                <a:moveTo>
                  <a:pt x="0" y="0"/>
                </a:moveTo>
                <a:lnTo>
                  <a:pt x="32191" y="0"/>
                </a:lnTo>
              </a:path>
              <a:path w="109854" h="5080">
                <a:moveTo>
                  <a:pt x="54724" y="0"/>
                </a:moveTo>
                <a:lnTo>
                  <a:pt x="75648" y="0"/>
                </a:lnTo>
              </a:path>
              <a:path w="109854" h="5080">
                <a:moveTo>
                  <a:pt x="54724" y="4838"/>
                </a:moveTo>
                <a:lnTo>
                  <a:pt x="109451" y="4838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47" name="object 46"/>
          <p:cNvGrpSpPr/>
          <p:nvPr/>
        </p:nvGrpSpPr>
        <p:grpSpPr>
          <a:xfrm>
            <a:off x="532511" y="790973"/>
            <a:ext cx="3950855" cy="112619"/>
            <a:chOff x="585762" y="896435"/>
            <a:chExt cx="4345940" cy="127635"/>
          </a:xfrm>
        </p:grpSpPr>
        <p:sp>
          <p:nvSpPr>
            <p:cNvPr id="47" name="object 47"/>
            <p:cNvSpPr/>
            <p:nvPr/>
          </p:nvSpPr>
          <p:spPr>
            <a:xfrm>
              <a:off x="4236326" y="917369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50151" y="896435"/>
              <a:ext cx="3966043" cy="4185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585762" y="922191"/>
              <a:ext cx="4345914" cy="4989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50151" y="967254"/>
              <a:ext cx="4281525" cy="966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82345" y="976915"/>
              <a:ext cx="4249331" cy="804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1203845" y="98254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1237653" y="982546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80">
                  <a:moveTo>
                    <a:pt x="20929" y="0"/>
                  </a:moveTo>
                  <a:lnTo>
                    <a:pt x="32197" y="0"/>
                  </a:lnTo>
                </a:path>
                <a:path w="86994" h="5080">
                  <a:moveTo>
                    <a:pt x="75653" y="0"/>
                  </a:moveTo>
                  <a:lnTo>
                    <a:pt x="86921" y="0"/>
                  </a:lnTo>
                </a:path>
                <a:path w="86994" h="5080">
                  <a:moveTo>
                    <a:pt x="0" y="4838"/>
                  </a:moveTo>
                  <a:lnTo>
                    <a:pt x="20924" y="4838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1356766" y="980132"/>
              <a:ext cx="3574910" cy="1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178008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1997379" y="989793"/>
              <a:ext cx="2923019" cy="3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1247305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008644" y="993010"/>
              <a:ext cx="2900489" cy="805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1487144" y="993010"/>
              <a:ext cx="107843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42114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00864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07303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3301149" y="1001062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2159952" y="1001062"/>
              <a:ext cx="989900" cy="128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3561905" y="1001062"/>
              <a:ext cx="1347228" cy="1288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2768384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2898749" y="1010723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302912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2367584" y="1013940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301947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4257255" y="1010723"/>
              <a:ext cx="630963" cy="1287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254142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3" name="object 73"/>
          <p:cNvSpPr txBox="1">
            <a:spLocks noGrp="1"/>
          </p:cNvSpPr>
          <p:nvPr>
            <p:ph type="title"/>
          </p:nvPr>
        </p:nvSpPr>
        <p:spPr>
          <a:xfrm>
            <a:off x="0" y="457374"/>
            <a:ext cx="3723756" cy="305622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L="11397">
              <a:spcBef>
                <a:spcPts val="102"/>
              </a:spcBef>
            </a:pPr>
            <a:r>
              <a:rPr sz="1900" spc="9" dirty="0"/>
              <a:t>Maximum </a:t>
            </a:r>
            <a:r>
              <a:rPr sz="1900" dirty="0"/>
              <a:t>Likelihood</a:t>
            </a:r>
            <a:r>
              <a:rPr sz="1900" spc="-36" dirty="0"/>
              <a:t> </a:t>
            </a:r>
            <a:r>
              <a:rPr sz="1900" spc="4" dirty="0"/>
              <a:t>method</a:t>
            </a:r>
            <a:endParaRPr sz="1900"/>
          </a:p>
        </p:txBody>
      </p:sp>
      <p:sp>
        <p:nvSpPr>
          <p:cNvPr id="74" name="object 74"/>
          <p:cNvSpPr txBox="1"/>
          <p:nvPr/>
        </p:nvSpPr>
        <p:spPr>
          <a:xfrm>
            <a:off x="345382" y="982294"/>
            <a:ext cx="2855191" cy="1141436"/>
          </a:xfrm>
          <a:prstGeom prst="rect">
            <a:avLst/>
          </a:prstGeom>
        </p:spPr>
        <p:txBody>
          <a:bodyPr vert="horz" wrap="square" lIns="0" tIns="10257" rIns="0" bIns="0" rtlCol="0">
            <a:spAutoFit/>
          </a:bodyPr>
          <a:lstStyle/>
          <a:p>
            <a:pPr marL="11397" marR="4559">
              <a:lnSpc>
                <a:spcPct val="122300"/>
              </a:lnSpc>
              <a:spcBef>
                <a:spcPts val="81"/>
              </a:spcBef>
              <a:tabLst>
                <a:tab pos="228509" algn="l"/>
              </a:tabLst>
            </a:pPr>
            <a:r>
              <a:rPr sz="1500" spc="197" dirty="0">
                <a:solidFill>
                  <a:srgbClr val="FF0000"/>
                </a:solidFill>
                <a:latin typeface="IPAexGothic"/>
                <a:cs typeface="IPAexGothic"/>
              </a:rPr>
              <a:t>I	</a:t>
            </a:r>
            <a:r>
              <a:rPr sz="1500" spc="13" dirty="0">
                <a:latin typeface="Arial"/>
                <a:cs typeface="Arial"/>
              </a:rPr>
              <a:t>Are available </a:t>
            </a:r>
            <a:r>
              <a:rPr sz="1500" spc="9" dirty="0">
                <a:latin typeface="Arial"/>
                <a:cs typeface="Arial"/>
              </a:rPr>
              <a:t>in </a:t>
            </a:r>
            <a:r>
              <a:rPr sz="1500" spc="13" dirty="0">
                <a:latin typeface="Arial"/>
                <a:cs typeface="Arial"/>
              </a:rPr>
              <a:t>the</a:t>
            </a:r>
            <a:r>
              <a:rPr sz="1500" spc="-22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Programs: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 paup or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puzzle</a:t>
            </a:r>
            <a:endParaRPr sz="1500">
              <a:latin typeface="Arial"/>
              <a:cs typeface="Arial"/>
            </a:endParaRPr>
          </a:p>
          <a:p>
            <a:pPr marL="11397" marR="180072">
              <a:lnSpc>
                <a:spcPct val="122900"/>
              </a:lnSpc>
            </a:pPr>
            <a:r>
              <a:rPr sz="1500" spc="9" dirty="0">
                <a:latin typeface="Arial"/>
                <a:cs typeface="Arial"/>
              </a:rPr>
              <a:t>In </a:t>
            </a:r>
            <a:r>
              <a:rPr sz="1500" spc="13" dirty="0">
                <a:latin typeface="Arial"/>
                <a:cs typeface="Arial"/>
              </a:rPr>
              <a:t>phylip package </a:t>
            </a:r>
            <a:r>
              <a:rPr sz="1500" spc="9" dirty="0">
                <a:latin typeface="Arial"/>
                <a:cs typeface="Arial"/>
              </a:rPr>
              <a:t>in</a:t>
            </a:r>
            <a:r>
              <a:rPr sz="1500" spc="-13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programs:  </a:t>
            </a:r>
            <a:r>
              <a:rPr sz="1500" spc="22" dirty="0">
                <a:solidFill>
                  <a:srgbClr val="FF0000"/>
                </a:solidFill>
                <a:latin typeface="Arial"/>
                <a:cs typeface="Arial"/>
              </a:rPr>
              <a:t>DNAML </a:t>
            </a:r>
            <a:r>
              <a:rPr sz="1500" spc="13" dirty="0">
                <a:latin typeface="Arial"/>
                <a:cs typeface="Arial"/>
              </a:rPr>
              <a:t>and</a:t>
            </a:r>
            <a:r>
              <a:rPr sz="1500" dirty="0">
                <a:latin typeface="Arial"/>
                <a:cs typeface="Arial"/>
              </a:rPr>
              <a:t> </a:t>
            </a:r>
            <a:r>
              <a:rPr sz="1500" spc="18" dirty="0">
                <a:solidFill>
                  <a:srgbClr val="FF0000"/>
                </a:solidFill>
                <a:latin typeface="Arial"/>
                <a:cs typeface="Arial"/>
              </a:rPr>
              <a:t>DNAMLK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48" name="object 75"/>
          <p:cNvGrpSpPr/>
          <p:nvPr/>
        </p:nvGrpSpPr>
        <p:grpSpPr>
          <a:xfrm>
            <a:off x="4659769" y="141933"/>
            <a:ext cx="4390159" cy="3195918"/>
            <a:chOff x="5125745" y="160858"/>
            <a:chExt cx="4829175" cy="3622040"/>
          </a:xfrm>
        </p:grpSpPr>
        <p:sp>
          <p:nvSpPr>
            <p:cNvPr id="76" name="object 76"/>
            <p:cNvSpPr/>
            <p:nvPr/>
          </p:nvSpPr>
          <p:spPr>
            <a:xfrm>
              <a:off x="5125745" y="160858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8671674" y="87309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7738109" y="877128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8541296" y="881150"/>
              <a:ext cx="260985" cy="0"/>
            </a:xfrm>
            <a:custGeom>
              <a:avLst/>
              <a:gdLst/>
              <a:ahLst/>
              <a:cxnLst/>
              <a:rect l="l" t="t" r="r" b="b"/>
              <a:pathLst>
                <a:path w="260984">
                  <a:moveTo>
                    <a:pt x="0" y="0"/>
                  </a:moveTo>
                  <a:lnTo>
                    <a:pt x="22534" y="0"/>
                  </a:lnTo>
                </a:path>
                <a:path w="260984">
                  <a:moveTo>
                    <a:pt x="249490" y="0"/>
                  </a:moveTo>
                  <a:lnTo>
                    <a:pt x="2607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90111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7845958" y="885976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7911947" y="883561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6596913" y="889993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6270154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6411810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6651637" y="894027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379169" y="89402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5988481" y="898045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509548" y="883561"/>
              <a:ext cx="1281234" cy="160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368351" y="8980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553453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617830" y="898045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889851" y="898045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8781122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043205" y="902067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390881" y="902067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39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596913" y="90206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6640372" y="902067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7129690" y="9020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7260056" y="9020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922492" y="906905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>
                  <a:moveTo>
                    <a:pt x="0" y="0"/>
                  </a:moveTo>
                  <a:lnTo>
                    <a:pt x="22534" y="0"/>
                  </a:lnTo>
                </a:path>
                <a:path w="142239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15105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17358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292697" y="90690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9172259" y="90690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9657" y="0"/>
                  </a:lnTo>
                </a:path>
                <a:path w="43815">
                  <a:moveTo>
                    <a:pt x="32191" y="0"/>
                  </a:moveTo>
                  <a:lnTo>
                    <a:pt x="43459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367020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9062807" y="914944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80">
                  <a:moveTo>
                    <a:pt x="0" y="0"/>
                  </a:moveTo>
                  <a:lnTo>
                    <a:pt x="32191" y="0"/>
                  </a:lnTo>
                </a:path>
                <a:path w="109854" h="5080">
                  <a:moveTo>
                    <a:pt x="54726" y="0"/>
                  </a:moveTo>
                  <a:lnTo>
                    <a:pt x="75651" y="0"/>
                  </a:lnTo>
                </a:path>
                <a:path w="109854" h="5080">
                  <a:moveTo>
                    <a:pt x="54726" y="4838"/>
                  </a:moveTo>
                  <a:lnTo>
                    <a:pt x="109453" y="4838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9259178" y="917369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673000" y="896435"/>
              <a:ext cx="3966041" cy="41852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5608611" y="922191"/>
              <a:ext cx="4345914" cy="49891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673000" y="967254"/>
              <a:ext cx="4281525" cy="9667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5705195" y="976915"/>
              <a:ext cx="4249331" cy="8045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226708" y="98254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6260502" y="982546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38"/>
                  </a:moveTo>
                  <a:lnTo>
                    <a:pt x="20924" y="4838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379616" y="980132"/>
              <a:ext cx="3574910" cy="1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80293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7020229" y="989793"/>
              <a:ext cx="2923019" cy="3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270154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7031494" y="993010"/>
              <a:ext cx="2900489" cy="805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6509994" y="993010"/>
              <a:ext cx="107843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644399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03149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709588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8323998" y="1001062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7182802" y="1001062"/>
              <a:ext cx="989900" cy="128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8584755" y="1001062"/>
              <a:ext cx="1347228" cy="1288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7791233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7921599" y="1010723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805197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7390434" y="1013940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804232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9280103" y="1010723"/>
              <a:ext cx="630961" cy="1287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756427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4" name="object 134"/>
          <p:cNvSpPr txBox="1"/>
          <p:nvPr/>
        </p:nvSpPr>
        <p:spPr>
          <a:xfrm>
            <a:off x="4888195" y="487198"/>
            <a:ext cx="2567132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Character Based</a:t>
            </a:r>
            <a:r>
              <a:rPr sz="1700" spc="-67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Methods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5" name="object 135"/>
          <p:cNvSpPr txBox="1"/>
          <p:nvPr/>
        </p:nvSpPr>
        <p:spPr>
          <a:xfrm>
            <a:off x="4911609" y="1298153"/>
            <a:ext cx="3677227" cy="1549114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74374" marR="4559" indent="-163547">
              <a:lnSpc>
                <a:spcPct val="102400"/>
              </a:lnSpc>
              <a:spcBef>
                <a:spcPts val="76"/>
              </a:spcBef>
            </a:pPr>
            <a:r>
              <a:rPr sz="1500" spc="197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500" spc="18" dirty="0">
                <a:latin typeface="Arial"/>
                <a:cs typeface="Arial"/>
              </a:rPr>
              <a:t>The Maximum </a:t>
            </a:r>
            <a:r>
              <a:rPr sz="1500" spc="13" dirty="0">
                <a:latin typeface="Arial"/>
                <a:cs typeface="Arial"/>
              </a:rPr>
              <a:t>Likelihood methods are  very slow and cpu consuming (computer  expensive).</a:t>
            </a:r>
            <a:endParaRPr sz="1500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2200">
              <a:latin typeface="Arial"/>
              <a:cs typeface="Arial"/>
            </a:endParaRPr>
          </a:p>
          <a:p>
            <a:pPr marL="174374" marR="268399" indent="-163547">
              <a:lnSpc>
                <a:spcPct val="102400"/>
              </a:lnSpc>
            </a:pPr>
            <a:r>
              <a:rPr sz="1500" spc="197" dirty="0">
                <a:solidFill>
                  <a:srgbClr val="FF0000"/>
                </a:solidFill>
                <a:latin typeface="IPAexGothic"/>
                <a:cs typeface="IPAexGothic"/>
              </a:rPr>
              <a:t>I </a:t>
            </a:r>
            <a:r>
              <a:rPr sz="1500" spc="18" dirty="0">
                <a:latin typeface="Arial"/>
                <a:cs typeface="Arial"/>
              </a:rPr>
              <a:t>Maximum </a:t>
            </a:r>
            <a:r>
              <a:rPr sz="1500" spc="13" dirty="0">
                <a:latin typeface="Arial"/>
                <a:cs typeface="Arial"/>
              </a:rPr>
              <a:t>Likelihood methods can be  found </a:t>
            </a:r>
            <a:r>
              <a:rPr sz="1500" spc="9" dirty="0">
                <a:latin typeface="Arial"/>
                <a:cs typeface="Arial"/>
              </a:rPr>
              <a:t>in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phylip,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paup or</a:t>
            </a:r>
            <a:r>
              <a:rPr sz="1500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puzzle.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49" name="object 136"/>
          <p:cNvGrpSpPr/>
          <p:nvPr/>
        </p:nvGrpSpPr>
        <p:grpSpPr>
          <a:xfrm>
            <a:off x="93541" y="3520517"/>
            <a:ext cx="4390159" cy="3195918"/>
            <a:chOff x="102895" y="3989920"/>
            <a:chExt cx="4829175" cy="3622040"/>
          </a:xfrm>
        </p:grpSpPr>
        <p:sp>
          <p:nvSpPr>
            <p:cNvPr id="137" name="object 137"/>
            <p:cNvSpPr/>
            <p:nvPr/>
          </p:nvSpPr>
          <p:spPr>
            <a:xfrm>
              <a:off x="102895" y="3989920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878266" y="471503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574063" y="4719069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247305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388948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1628787" y="4723090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35631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965631" y="472710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486698" y="4699746"/>
              <a:ext cx="1292506" cy="2897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345501" y="47271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530603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594980" y="4727108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867001" y="472710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11267" y="0"/>
                  </a:lnTo>
                </a:path>
                <a:path w="55244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3758273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020356" y="4731142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368031" y="4731142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40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1574063" y="473114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1617522" y="473114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106841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23720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899642" y="4735968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40">
                  <a:moveTo>
                    <a:pt x="0" y="0"/>
                  </a:moveTo>
                  <a:lnTo>
                    <a:pt x="22534" y="0"/>
                  </a:lnTo>
                </a:path>
                <a:path w="142240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112820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150734" y="47359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269847" y="4735968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4149407" y="473596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9657" y="0"/>
                  </a:lnTo>
                </a:path>
                <a:path w="43814">
                  <a:moveTo>
                    <a:pt x="32194" y="0"/>
                  </a:moveTo>
                  <a:lnTo>
                    <a:pt x="4346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434417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039958" y="4744020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4" y="0"/>
                  </a:moveTo>
                  <a:lnTo>
                    <a:pt x="75648" y="0"/>
                  </a:lnTo>
                </a:path>
                <a:path w="109854" h="5079">
                  <a:moveTo>
                    <a:pt x="54724" y="4825"/>
                  </a:moveTo>
                  <a:lnTo>
                    <a:pt x="109451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4236326" y="4746431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50151" y="4725498"/>
              <a:ext cx="3966043" cy="41852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585762" y="4751254"/>
              <a:ext cx="4345914" cy="4990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50151" y="4796330"/>
              <a:ext cx="4281525" cy="965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682345" y="4805978"/>
              <a:ext cx="4249331" cy="805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203845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1237653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356766" y="4809208"/>
              <a:ext cx="3574910" cy="12867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780082" y="482046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247305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997379" y="4818856"/>
              <a:ext cx="2923019" cy="11271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487144" y="4822085"/>
              <a:ext cx="107843" cy="1286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42114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2008644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073033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301149" y="4830124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159952" y="4830124"/>
              <a:ext cx="989900" cy="12880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3561905" y="4830124"/>
              <a:ext cx="1347228" cy="12880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768384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2898749" y="4839785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302912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2367584" y="4843002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3019475" y="4845416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4257255" y="4839785"/>
              <a:ext cx="630963" cy="1287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541422" y="4850242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9" name="object 189"/>
          <p:cNvSpPr txBox="1"/>
          <p:nvPr/>
        </p:nvSpPr>
        <p:spPr>
          <a:xfrm>
            <a:off x="381958" y="3865794"/>
            <a:ext cx="3788640" cy="2498599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9375" algn="ctr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Distances Matrix</a:t>
            </a:r>
            <a:r>
              <a:rPr sz="1700" spc="-18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Methods</a:t>
            </a:r>
            <a:endParaRPr sz="1700">
              <a:latin typeface="Arial"/>
              <a:cs typeface="Arial"/>
            </a:endParaRPr>
          </a:p>
          <a:p>
            <a:pPr>
              <a:spcBef>
                <a:spcPts val="18"/>
              </a:spcBef>
            </a:pPr>
            <a:endParaRPr sz="2000">
              <a:latin typeface="Arial"/>
              <a:cs typeface="Arial"/>
            </a:endParaRPr>
          </a:p>
          <a:p>
            <a:pPr marL="174374" marR="168105" indent="-163547">
              <a:lnSpc>
                <a:spcPct val="102000"/>
              </a:lnSpc>
              <a:buClr>
                <a:srgbClr val="FF0000"/>
              </a:buClr>
              <a:buSzPct val="89655"/>
              <a:buFont typeface="IPAexGothic"/>
              <a:buChar char="◉"/>
              <a:tabLst>
                <a:tab pos="174944" algn="l"/>
              </a:tabLst>
            </a:pP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Distance methods assume a molecular</a:t>
            </a:r>
            <a:r>
              <a:rPr sz="1300" spc="-72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clock, </a:t>
            </a:r>
            <a:r>
              <a:rPr sz="1300" spc="9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meaning </a:t>
            </a:r>
            <a:r>
              <a:rPr sz="1300" spc="9" dirty="0">
                <a:latin typeface="Arial"/>
                <a:cs typeface="Arial"/>
              </a:rPr>
              <a:t>that all </a:t>
            </a:r>
            <a:r>
              <a:rPr sz="1300" spc="13" dirty="0">
                <a:latin typeface="Arial"/>
                <a:cs typeface="Arial"/>
              </a:rPr>
              <a:t>mutations are </a:t>
            </a:r>
            <a:r>
              <a:rPr sz="1300" spc="9" dirty="0">
                <a:latin typeface="Arial"/>
                <a:cs typeface="Arial"/>
              </a:rPr>
              <a:t>neutral </a:t>
            </a:r>
            <a:r>
              <a:rPr sz="1300" spc="13" dirty="0">
                <a:latin typeface="Arial"/>
                <a:cs typeface="Arial"/>
              </a:rPr>
              <a:t>and  </a:t>
            </a:r>
            <a:r>
              <a:rPr sz="1300" spc="9" dirty="0">
                <a:latin typeface="Arial"/>
                <a:cs typeface="Arial"/>
              </a:rPr>
              <a:t>therefore </a:t>
            </a:r>
            <a:r>
              <a:rPr sz="1300" spc="13" dirty="0">
                <a:latin typeface="Arial"/>
                <a:cs typeface="Arial"/>
              </a:rPr>
              <a:t>they happen </a:t>
            </a:r>
            <a:r>
              <a:rPr sz="1300" spc="9" dirty="0">
                <a:latin typeface="Arial"/>
                <a:cs typeface="Arial"/>
              </a:rPr>
              <a:t>at </a:t>
            </a:r>
            <a:r>
              <a:rPr sz="1300" spc="13" dirty="0">
                <a:latin typeface="Arial"/>
                <a:cs typeface="Arial"/>
              </a:rPr>
              <a:t>a random </a:t>
            </a:r>
            <a:r>
              <a:rPr sz="1300" dirty="0">
                <a:latin typeface="Arial"/>
                <a:cs typeface="Arial"/>
              </a:rPr>
              <a:t>clocklike  </a:t>
            </a:r>
            <a:r>
              <a:rPr sz="1300" spc="9" dirty="0">
                <a:latin typeface="Arial"/>
                <a:cs typeface="Arial"/>
              </a:rPr>
              <a:t>rate.</a:t>
            </a:r>
            <a:endParaRPr sz="1300">
              <a:latin typeface="Arial"/>
              <a:cs typeface="Arial"/>
            </a:endParaRPr>
          </a:p>
          <a:p>
            <a:pPr marL="174374" indent="-163547">
              <a:spcBef>
                <a:spcPts val="350"/>
              </a:spcBef>
              <a:buClr>
                <a:srgbClr val="FF0000"/>
              </a:buClr>
              <a:buSzPct val="89655"/>
              <a:buFont typeface="IPAexGothic"/>
              <a:buChar char="◉"/>
              <a:tabLst>
                <a:tab pos="174944" algn="l"/>
              </a:tabLst>
            </a:pPr>
            <a:r>
              <a:rPr sz="1300" spc="13" dirty="0">
                <a:latin typeface="Arial"/>
                <a:cs typeface="Arial"/>
              </a:rPr>
              <a:t>This assumption </a:t>
            </a: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not </a:t>
            </a:r>
            <a:r>
              <a:rPr sz="1300" spc="-9" dirty="0">
                <a:latin typeface="Arial"/>
                <a:cs typeface="Arial"/>
              </a:rPr>
              <a:t>true </a:t>
            </a:r>
            <a:r>
              <a:rPr sz="1300" spc="9" dirty="0">
                <a:latin typeface="Arial"/>
                <a:cs typeface="Arial"/>
              </a:rPr>
              <a:t>for </a:t>
            </a:r>
            <a:r>
              <a:rPr sz="1300" spc="13" dirty="0">
                <a:latin typeface="Arial"/>
                <a:cs typeface="Arial"/>
              </a:rPr>
              <a:t>several reasons:</a:t>
            </a:r>
            <a:endParaRPr sz="1300">
              <a:latin typeface="Arial"/>
              <a:cs typeface="Arial"/>
            </a:endParaRPr>
          </a:p>
          <a:p>
            <a:pPr marL="363564" marR="195457" lvl="1" indent="-136194">
              <a:spcBef>
                <a:spcPts val="301"/>
              </a:spcBef>
              <a:buClr>
                <a:srgbClr val="FF0000"/>
              </a:buClr>
              <a:buSzPct val="92000"/>
              <a:buFont typeface="IPAexGothic"/>
              <a:buChar char="◉"/>
              <a:tabLst>
                <a:tab pos="364134" algn="l"/>
              </a:tabLst>
            </a:pPr>
            <a:r>
              <a:rPr sz="1100" spc="4" dirty="0">
                <a:latin typeface="Arial"/>
                <a:cs typeface="Arial"/>
              </a:rPr>
              <a:t>Different environmental conditions affect </a:t>
            </a:r>
            <a:r>
              <a:rPr sz="1100" spc="-4" dirty="0">
                <a:latin typeface="Arial"/>
                <a:cs typeface="Arial"/>
              </a:rPr>
              <a:t>mutation  </a:t>
            </a:r>
            <a:r>
              <a:rPr sz="1100" spc="4" dirty="0">
                <a:latin typeface="Arial"/>
                <a:cs typeface="Arial"/>
              </a:rPr>
              <a:t>rates.</a:t>
            </a:r>
            <a:endParaRPr sz="1100">
              <a:latin typeface="Arial"/>
              <a:cs typeface="Arial"/>
            </a:endParaRPr>
          </a:p>
          <a:p>
            <a:pPr marL="363564" marR="76360" lvl="1" indent="-136194">
              <a:lnSpc>
                <a:spcPct val="101400"/>
              </a:lnSpc>
              <a:spcBef>
                <a:spcPts val="283"/>
              </a:spcBef>
              <a:buClr>
                <a:srgbClr val="FF0000"/>
              </a:buClr>
              <a:buSzPct val="92000"/>
              <a:buFont typeface="IPAexGothic"/>
              <a:buChar char="◉"/>
              <a:tabLst>
                <a:tab pos="364134" algn="l"/>
              </a:tabLst>
            </a:pPr>
            <a:r>
              <a:rPr sz="1100" spc="4" dirty="0">
                <a:latin typeface="Arial"/>
                <a:cs typeface="Arial"/>
              </a:rPr>
              <a:t>This assumption ignores selection issues which are  different with </a:t>
            </a:r>
            <a:r>
              <a:rPr sz="1100" spc="-4" dirty="0">
                <a:latin typeface="Arial"/>
                <a:cs typeface="Arial"/>
              </a:rPr>
              <a:t>different </a:t>
            </a:r>
            <a:r>
              <a:rPr sz="1100" spc="4" dirty="0">
                <a:latin typeface="Arial"/>
                <a:cs typeface="Arial"/>
              </a:rPr>
              <a:t>time</a:t>
            </a:r>
            <a:r>
              <a:rPr sz="1100" spc="72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periods.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50" name="object 190"/>
          <p:cNvGrpSpPr/>
          <p:nvPr/>
        </p:nvGrpSpPr>
        <p:grpSpPr>
          <a:xfrm>
            <a:off x="4659769" y="3520517"/>
            <a:ext cx="4390159" cy="3195918"/>
            <a:chOff x="5125745" y="3989920"/>
            <a:chExt cx="4829175" cy="3622040"/>
          </a:xfrm>
        </p:grpSpPr>
        <p:sp>
          <p:nvSpPr>
            <p:cNvPr id="191" name="object 191"/>
            <p:cNvSpPr/>
            <p:nvPr/>
          </p:nvSpPr>
          <p:spPr>
            <a:xfrm>
              <a:off x="5125745" y="3989920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901116" y="471503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6596913" y="4719069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6270154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6411810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651637" y="4723090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737916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5988481" y="472710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7509548" y="4699746"/>
              <a:ext cx="1292505" cy="28971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368351" y="47271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553453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617830" y="4727108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889851" y="472710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8781122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043205" y="4731142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6390881" y="4731142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39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596913" y="473114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6640372" y="473114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7129690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726005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5922492" y="4735968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>
                  <a:moveTo>
                    <a:pt x="0" y="0"/>
                  </a:moveTo>
                  <a:lnTo>
                    <a:pt x="22534" y="0"/>
                  </a:lnTo>
                </a:path>
                <a:path w="142239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15105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173584" y="47359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6292697" y="4735968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9172259" y="473596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9657" y="0"/>
                  </a:lnTo>
                </a:path>
                <a:path w="43815">
                  <a:moveTo>
                    <a:pt x="32191" y="0"/>
                  </a:moveTo>
                  <a:lnTo>
                    <a:pt x="43459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9367020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9062807" y="4744020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6" y="0"/>
                  </a:moveTo>
                  <a:lnTo>
                    <a:pt x="75651" y="0"/>
                  </a:lnTo>
                </a:path>
                <a:path w="109854" h="5079">
                  <a:moveTo>
                    <a:pt x="54726" y="4825"/>
                  </a:moveTo>
                  <a:lnTo>
                    <a:pt x="109453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9259178" y="4746431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5673000" y="4725498"/>
              <a:ext cx="3966041" cy="41852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5608611" y="4751254"/>
              <a:ext cx="4345914" cy="49904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5673000" y="4796330"/>
              <a:ext cx="4281525" cy="965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5705195" y="4805978"/>
              <a:ext cx="4249331" cy="8058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6226708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6260502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6"/>
                  </a:moveTo>
                  <a:lnTo>
                    <a:pt x="20924" y="4826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6379616" y="4809208"/>
              <a:ext cx="3574910" cy="12867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6802932" y="482046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7020229" y="4818856"/>
              <a:ext cx="2923019" cy="3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6270154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7031494" y="4822073"/>
              <a:ext cx="2900489" cy="805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6509994" y="4822073"/>
              <a:ext cx="107843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644399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7031494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7095883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8323998" y="4830124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7182802" y="4830124"/>
              <a:ext cx="989900" cy="128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8584755" y="4830124"/>
              <a:ext cx="1347228" cy="1288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7791233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7921599" y="4839785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805197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7390434" y="4843002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8042325" y="4845416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9280103" y="4839785"/>
              <a:ext cx="630961" cy="1287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7564272" y="4850242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4" name="object 244"/>
          <p:cNvSpPr txBox="1"/>
          <p:nvPr/>
        </p:nvSpPr>
        <p:spPr>
          <a:xfrm>
            <a:off x="4838446" y="3830282"/>
            <a:ext cx="4018395" cy="2628891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9118" algn="ctr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Distances Matrix</a:t>
            </a:r>
            <a:r>
              <a:rPr sz="1700" spc="-18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Methods</a:t>
            </a:r>
            <a:endParaRPr sz="1700">
              <a:latin typeface="Arial"/>
              <a:cs typeface="Arial"/>
            </a:endParaRPr>
          </a:p>
          <a:p>
            <a:pPr>
              <a:spcBef>
                <a:spcPts val="18"/>
              </a:spcBef>
            </a:pPr>
            <a:endParaRPr sz="2000">
              <a:latin typeface="Arial"/>
              <a:cs typeface="Arial"/>
            </a:endParaRPr>
          </a:p>
          <a:p>
            <a:pPr marL="174374" marR="52996" indent="-163547">
              <a:lnSpc>
                <a:spcPct val="102000"/>
              </a:lnSpc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Distance </a:t>
            </a:r>
            <a:r>
              <a:rPr sz="1300" spc="9" dirty="0">
                <a:latin typeface="Arial"/>
                <a:cs typeface="Arial"/>
              </a:rPr>
              <a:t>- </a:t>
            </a:r>
            <a:r>
              <a:rPr sz="1300" spc="13" dirty="0">
                <a:latin typeface="Arial"/>
                <a:cs typeface="Arial"/>
              </a:rPr>
              <a:t>the number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4" dirty="0">
                <a:latin typeface="Arial"/>
                <a:cs typeface="Arial"/>
              </a:rPr>
              <a:t>substitutions </a:t>
            </a:r>
            <a:r>
              <a:rPr sz="1300" spc="13" dirty="0">
                <a:latin typeface="Arial"/>
                <a:cs typeface="Arial"/>
              </a:rPr>
              <a:t>per </a:t>
            </a:r>
            <a:r>
              <a:rPr sz="1300" spc="9" dirty="0">
                <a:latin typeface="Arial"/>
                <a:cs typeface="Arial"/>
              </a:rPr>
              <a:t>site </a:t>
            </a:r>
            <a:r>
              <a:rPr sz="1300" spc="13" dirty="0">
                <a:latin typeface="Arial"/>
                <a:cs typeface="Arial"/>
              </a:rPr>
              <a:t>per  time</a:t>
            </a:r>
            <a:r>
              <a:rPr sz="1300" spc="9" dirty="0">
                <a:latin typeface="Arial"/>
                <a:cs typeface="Arial"/>
              </a:rPr>
              <a:t> period.</a:t>
            </a:r>
            <a:endParaRPr sz="1300">
              <a:latin typeface="Arial"/>
              <a:cs typeface="Arial"/>
            </a:endParaRPr>
          </a:p>
          <a:p>
            <a:pPr marL="174374" marR="4559" indent="-163547">
              <a:lnSpc>
                <a:spcPct val="102000"/>
              </a:lnSpc>
              <a:spcBef>
                <a:spcPts val="319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Evolutionary distance </a:t>
            </a:r>
            <a:r>
              <a:rPr sz="1300" spc="13" dirty="0">
                <a:latin typeface="Arial"/>
                <a:cs typeface="Arial"/>
              </a:rPr>
              <a:t>are </a:t>
            </a:r>
            <a:r>
              <a:rPr sz="1300" spc="9" dirty="0">
                <a:latin typeface="Arial"/>
                <a:cs typeface="Arial"/>
              </a:rPr>
              <a:t>calculated </a:t>
            </a:r>
            <a:r>
              <a:rPr sz="1300" spc="13" dirty="0">
                <a:latin typeface="Arial"/>
                <a:cs typeface="Arial"/>
              </a:rPr>
              <a:t>based on one 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18" dirty="0">
                <a:latin typeface="Arial"/>
                <a:cs typeface="Arial"/>
              </a:rPr>
              <a:t>DNA </a:t>
            </a:r>
            <a:r>
              <a:rPr sz="1300" spc="9" dirty="0">
                <a:latin typeface="Arial"/>
                <a:cs typeface="Arial"/>
              </a:rPr>
              <a:t>evolutionary </a:t>
            </a:r>
            <a:r>
              <a:rPr sz="1300" spc="13" dirty="0">
                <a:latin typeface="Arial"/>
                <a:cs typeface="Arial"/>
              </a:rPr>
              <a:t>models.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45"/>
              </a:spcBef>
            </a:pPr>
            <a:endParaRPr sz="1700">
              <a:latin typeface="Arial"/>
              <a:cs typeface="Arial"/>
            </a:endParaRPr>
          </a:p>
          <a:p>
            <a:pPr marL="174374" marR="215973" indent="-163547">
              <a:lnSpc>
                <a:spcPct val="102000"/>
              </a:lnSpc>
              <a:spcBef>
                <a:spcPts val="4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9" dirty="0">
                <a:solidFill>
                  <a:srgbClr val="FF3300"/>
                </a:solidFill>
                <a:latin typeface="Arial"/>
                <a:cs typeface="Arial"/>
              </a:rPr>
              <a:t>Neighbors </a:t>
            </a:r>
            <a:r>
              <a:rPr sz="1300" spc="13" dirty="0">
                <a:solidFill>
                  <a:srgbClr val="FF3300"/>
                </a:solidFill>
                <a:latin typeface="Arial"/>
                <a:cs typeface="Arial"/>
              </a:rPr>
              <a:t>– </a:t>
            </a:r>
            <a:r>
              <a:rPr sz="1300" spc="9" dirty="0">
                <a:latin typeface="Arial"/>
                <a:cs typeface="Arial"/>
              </a:rPr>
              <a:t>pairs of </a:t>
            </a:r>
            <a:r>
              <a:rPr sz="1300" spc="13" dirty="0">
                <a:latin typeface="Arial"/>
                <a:cs typeface="Arial"/>
              </a:rPr>
              <a:t>sequences </a:t>
            </a:r>
            <a:r>
              <a:rPr sz="1300" spc="9" dirty="0">
                <a:latin typeface="Arial"/>
                <a:cs typeface="Arial"/>
              </a:rPr>
              <a:t>that </a:t>
            </a:r>
            <a:r>
              <a:rPr sz="1300" spc="13" dirty="0">
                <a:latin typeface="Arial"/>
                <a:cs typeface="Arial"/>
              </a:rPr>
              <a:t>have the  smallest number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4" dirty="0">
                <a:latin typeface="Arial"/>
                <a:cs typeface="Arial"/>
              </a:rPr>
              <a:t>substitutions </a:t>
            </a:r>
            <a:r>
              <a:rPr sz="1300" spc="13" dirty="0">
                <a:latin typeface="Arial"/>
                <a:cs typeface="Arial"/>
              </a:rPr>
              <a:t>between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them.</a:t>
            </a:r>
            <a:endParaRPr sz="1300">
              <a:latin typeface="Arial"/>
              <a:cs typeface="Arial"/>
            </a:endParaRPr>
          </a:p>
          <a:p>
            <a:pPr marL="174374" marR="91746" indent="-163547">
              <a:lnSpc>
                <a:spcPct val="102699"/>
              </a:lnSpc>
              <a:spcBef>
                <a:spcPts val="305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8" dirty="0">
                <a:latin typeface="Arial"/>
                <a:cs typeface="Arial"/>
              </a:rPr>
              <a:t>On </a:t>
            </a:r>
            <a:r>
              <a:rPr sz="1300" spc="13" dirty="0">
                <a:latin typeface="Arial"/>
                <a:cs typeface="Arial"/>
              </a:rPr>
              <a:t>a phylogenetic </a:t>
            </a:r>
            <a:r>
              <a:rPr sz="1300" spc="9" dirty="0">
                <a:latin typeface="Arial"/>
                <a:cs typeface="Arial"/>
              </a:rPr>
              <a:t>tree, </a:t>
            </a: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neighbors are </a:t>
            </a:r>
            <a:r>
              <a:rPr sz="1300" spc="9" dirty="0">
                <a:solidFill>
                  <a:srgbClr val="FF0000"/>
                </a:solidFill>
                <a:latin typeface="Arial"/>
                <a:cs typeface="Arial"/>
              </a:rPr>
              <a:t>joined </a:t>
            </a: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by a  node (common</a:t>
            </a:r>
            <a:r>
              <a:rPr sz="1300" spc="9" dirty="0">
                <a:solidFill>
                  <a:srgbClr val="FF0000"/>
                </a:solidFill>
                <a:latin typeface="Arial"/>
                <a:cs typeface="Arial"/>
              </a:rPr>
              <a:t> ancestor).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3541" y="141933"/>
            <a:ext cx="4390159" cy="3195918"/>
            <a:chOff x="102895" y="160858"/>
            <a:chExt cx="4829175" cy="3622040"/>
          </a:xfrm>
        </p:grpSpPr>
        <p:sp>
          <p:nvSpPr>
            <p:cNvPr id="3" name="object 3"/>
            <p:cNvSpPr/>
            <p:nvPr/>
          </p:nvSpPr>
          <p:spPr>
            <a:xfrm>
              <a:off x="102895" y="160858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648824" y="87309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15259" y="877115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518446" y="881150"/>
              <a:ext cx="260985" cy="0"/>
            </a:xfrm>
            <a:custGeom>
              <a:avLst/>
              <a:gdLst/>
              <a:ahLst/>
              <a:cxnLst/>
              <a:rect l="l" t="t" r="r" b="b"/>
              <a:pathLst>
                <a:path w="260985">
                  <a:moveTo>
                    <a:pt x="0" y="0"/>
                  </a:moveTo>
                  <a:lnTo>
                    <a:pt x="22534" y="0"/>
                  </a:lnTo>
                </a:path>
                <a:path w="260985">
                  <a:moveTo>
                    <a:pt x="249491" y="0"/>
                  </a:moveTo>
                  <a:lnTo>
                    <a:pt x="260758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87826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823108" y="885976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889097" y="883561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574063" y="889993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47305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88948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628787" y="894027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2356319" y="89402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965631" y="898045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86698" y="883561"/>
              <a:ext cx="1281234" cy="160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650151" y="896435"/>
              <a:ext cx="3966043" cy="4185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5762" y="922191"/>
              <a:ext cx="4345914" cy="4989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650151" y="967254"/>
              <a:ext cx="4281525" cy="9667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682345" y="976915"/>
              <a:ext cx="4249331" cy="804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203845" y="98254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37653" y="982546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80">
                  <a:moveTo>
                    <a:pt x="20929" y="0"/>
                  </a:moveTo>
                  <a:lnTo>
                    <a:pt x="32197" y="0"/>
                  </a:lnTo>
                </a:path>
                <a:path w="86994" h="5080">
                  <a:moveTo>
                    <a:pt x="75653" y="0"/>
                  </a:moveTo>
                  <a:lnTo>
                    <a:pt x="86921" y="0"/>
                  </a:lnTo>
                </a:path>
                <a:path w="86994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356766" y="980132"/>
              <a:ext cx="3574910" cy="128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78008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997379" y="989793"/>
              <a:ext cx="2923019" cy="3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47305" y="999442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1487144" y="993010"/>
              <a:ext cx="107843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1421142" y="999442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2008644" y="993010"/>
              <a:ext cx="2900489" cy="2093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207303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2768384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898749" y="1010723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02912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3833926" y="1010723"/>
              <a:ext cx="75651" cy="321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2367584" y="1013940"/>
              <a:ext cx="336405" cy="9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301947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192867" y="1010723"/>
              <a:ext cx="695352" cy="1287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254142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9" name="object 39"/>
          <p:cNvSpPr txBox="1"/>
          <p:nvPr/>
        </p:nvSpPr>
        <p:spPr>
          <a:xfrm>
            <a:off x="1014095" y="451698"/>
            <a:ext cx="2544041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Distances Matrix</a:t>
            </a:r>
            <a:r>
              <a:rPr sz="1700" spc="-67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Methods</a:t>
            </a:r>
            <a:endParaRPr sz="1700">
              <a:latin typeface="Arial"/>
              <a:cs typeface="Arial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272218" y="999906"/>
            <a:ext cx="3861955" cy="2316051"/>
          </a:xfrm>
          <a:prstGeom prst="rect">
            <a:avLst/>
          </a:prstGeom>
        </p:spPr>
        <p:txBody>
          <a:bodyPr vert="horz" wrap="square" lIns="0" tIns="10827" rIns="0" bIns="0" rtlCol="0">
            <a:spAutoFit/>
          </a:bodyPr>
          <a:lstStyle/>
          <a:p>
            <a:pPr marL="174374" marR="4559" indent="-163547">
              <a:lnSpc>
                <a:spcPct val="102000"/>
              </a:lnSpc>
              <a:spcBef>
                <a:spcPts val="85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Distance methods </a:t>
            </a:r>
            <a:r>
              <a:rPr sz="1300" spc="13" dirty="0">
                <a:latin typeface="Arial"/>
                <a:cs typeface="Arial"/>
              </a:rPr>
              <a:t>vary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the way </a:t>
            </a:r>
            <a:r>
              <a:rPr sz="1300" spc="-4" dirty="0">
                <a:latin typeface="Arial"/>
                <a:cs typeface="Arial"/>
              </a:rPr>
              <a:t>they </a:t>
            </a:r>
            <a:r>
              <a:rPr sz="1300" spc="9" dirty="0">
                <a:latin typeface="Arial"/>
                <a:cs typeface="Arial"/>
              </a:rPr>
              <a:t>construct  </a:t>
            </a:r>
            <a:r>
              <a:rPr sz="1300" spc="13" dirty="0">
                <a:latin typeface="Arial"/>
                <a:cs typeface="Arial"/>
              </a:rPr>
              <a:t>the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trees.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1900">
              <a:latin typeface="Arial"/>
              <a:cs typeface="Arial"/>
            </a:endParaRPr>
          </a:p>
          <a:p>
            <a:pPr marL="174374" marR="512864" indent="-163547" algn="just">
              <a:lnSpc>
                <a:spcPct val="102000"/>
              </a:lnSpc>
              <a:spcBef>
                <a:spcPts val="4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Distance methods </a:t>
            </a:r>
            <a:r>
              <a:rPr sz="1300" spc="9" dirty="0">
                <a:latin typeface="Arial"/>
                <a:cs typeface="Arial"/>
              </a:rPr>
              <a:t>try to </a:t>
            </a:r>
            <a:r>
              <a:rPr sz="1300" spc="13" dirty="0">
                <a:latin typeface="Arial"/>
                <a:cs typeface="Arial"/>
              </a:rPr>
              <a:t>place the </a:t>
            </a:r>
            <a:r>
              <a:rPr sz="1300" spc="9" dirty="0">
                <a:latin typeface="Arial"/>
                <a:cs typeface="Arial"/>
              </a:rPr>
              <a:t>correct  positions of all </a:t>
            </a:r>
            <a:r>
              <a:rPr sz="1300" spc="13" dirty="0">
                <a:latin typeface="Arial"/>
                <a:cs typeface="Arial"/>
              </a:rPr>
              <a:t>the neighbors, and </a:t>
            </a:r>
            <a:r>
              <a:rPr sz="1300" spc="9" dirty="0">
                <a:latin typeface="Arial"/>
                <a:cs typeface="Arial"/>
              </a:rPr>
              <a:t>find</a:t>
            </a:r>
            <a:r>
              <a:rPr sz="1300" spc="-76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the  </a:t>
            </a:r>
            <a:r>
              <a:rPr sz="1300" spc="9" dirty="0">
                <a:latin typeface="Arial"/>
                <a:cs typeface="Arial"/>
              </a:rPr>
              <a:t>correct </a:t>
            </a:r>
            <a:r>
              <a:rPr sz="1300" spc="13" dirty="0">
                <a:latin typeface="Arial"/>
                <a:cs typeface="Arial"/>
              </a:rPr>
              <a:t>branches</a:t>
            </a:r>
            <a:r>
              <a:rPr sz="1300" spc="22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lengths.</a:t>
            </a:r>
            <a:endParaRPr sz="13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2000">
              <a:latin typeface="Arial"/>
              <a:cs typeface="Arial"/>
            </a:endParaRPr>
          </a:p>
          <a:p>
            <a:pPr marL="11397"/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i="1" spc="13" dirty="0">
                <a:latin typeface="Arial"/>
                <a:cs typeface="Arial"/>
              </a:rPr>
              <a:t>Distance based </a:t>
            </a:r>
            <a:r>
              <a:rPr sz="1300" i="1" spc="9" dirty="0">
                <a:solidFill>
                  <a:srgbClr val="FF0000"/>
                </a:solidFill>
                <a:latin typeface="Arial"/>
                <a:cs typeface="Arial"/>
              </a:rPr>
              <a:t>clustering</a:t>
            </a:r>
            <a:r>
              <a:rPr sz="1300" i="1" spc="183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300" i="1" spc="9" dirty="0">
                <a:solidFill>
                  <a:srgbClr val="FF0000"/>
                </a:solidFill>
                <a:latin typeface="Arial"/>
                <a:cs typeface="Arial"/>
              </a:rPr>
              <a:t>methods</a:t>
            </a:r>
            <a:r>
              <a:rPr sz="1300" spc="9" dirty="0">
                <a:latin typeface="Arial"/>
                <a:cs typeface="Arial"/>
              </a:rPr>
              <a:t>:</a:t>
            </a:r>
            <a:endParaRPr sz="1300">
              <a:latin typeface="Arial"/>
              <a:cs typeface="Arial"/>
            </a:endParaRPr>
          </a:p>
          <a:p>
            <a:pPr marL="227940">
              <a:spcBef>
                <a:spcPts val="287"/>
              </a:spcBef>
            </a:pPr>
            <a:r>
              <a:rPr sz="1100" spc="-13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100" spc="4" dirty="0">
                <a:latin typeface="Arial"/>
                <a:cs typeface="Arial"/>
              </a:rPr>
              <a:t>Neighbor-Joining </a:t>
            </a:r>
            <a:r>
              <a:rPr sz="1100" spc="9" dirty="0">
                <a:latin typeface="Arial"/>
                <a:cs typeface="Arial"/>
              </a:rPr>
              <a:t>(unrooted</a:t>
            </a:r>
            <a:r>
              <a:rPr sz="1100" spc="-126" dirty="0"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tree)</a:t>
            </a:r>
            <a:endParaRPr sz="1100">
              <a:latin typeface="Arial"/>
              <a:cs typeface="Arial"/>
            </a:endParaRPr>
          </a:p>
          <a:p>
            <a:pPr marL="227940">
              <a:spcBef>
                <a:spcPts val="292"/>
              </a:spcBef>
              <a:tabLst>
                <a:tab pos="404593" algn="l"/>
              </a:tabLst>
            </a:pPr>
            <a:r>
              <a:rPr sz="1100" spc="-13" dirty="0">
                <a:solidFill>
                  <a:srgbClr val="FFCC00"/>
                </a:solidFill>
                <a:latin typeface="IPAexGothic"/>
                <a:cs typeface="IPAexGothic"/>
              </a:rPr>
              <a:t>I	</a:t>
            </a:r>
            <a:r>
              <a:rPr sz="1100" spc="9" dirty="0">
                <a:latin typeface="Arial"/>
                <a:cs typeface="Arial"/>
              </a:rPr>
              <a:t>UPGMA </a:t>
            </a:r>
            <a:r>
              <a:rPr sz="1100" spc="4" dirty="0">
                <a:latin typeface="Arial"/>
                <a:cs typeface="Arial"/>
              </a:rPr>
              <a:t>(rooted tree)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4659769" y="141933"/>
            <a:ext cx="4390159" cy="3195918"/>
            <a:chOff x="5125745" y="160858"/>
            <a:chExt cx="4829175" cy="3622040"/>
          </a:xfrm>
        </p:grpSpPr>
        <p:sp>
          <p:nvSpPr>
            <p:cNvPr id="42" name="object 42"/>
            <p:cNvSpPr/>
            <p:nvPr/>
          </p:nvSpPr>
          <p:spPr>
            <a:xfrm>
              <a:off x="5125745" y="160858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8671674" y="87309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7738109" y="877115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8541296" y="881137"/>
              <a:ext cx="260985" cy="0"/>
            </a:xfrm>
            <a:custGeom>
              <a:avLst/>
              <a:gdLst/>
              <a:ahLst/>
              <a:cxnLst/>
              <a:rect l="l" t="t" r="r" b="b"/>
              <a:pathLst>
                <a:path w="260984">
                  <a:moveTo>
                    <a:pt x="0" y="0"/>
                  </a:moveTo>
                  <a:lnTo>
                    <a:pt x="22534" y="0"/>
                  </a:lnTo>
                </a:path>
                <a:path w="260984">
                  <a:moveTo>
                    <a:pt x="249490" y="0"/>
                  </a:moveTo>
                  <a:lnTo>
                    <a:pt x="2607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90111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7845958" y="885976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7911947" y="883561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596913" y="889993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270154" y="8940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411810" y="8940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651637" y="894015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7379169" y="89401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988481" y="898045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7509548" y="883561"/>
              <a:ext cx="1281234" cy="160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5673000" y="896435"/>
              <a:ext cx="3966041" cy="4185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5608611" y="922191"/>
              <a:ext cx="4345914" cy="49891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673000" y="967254"/>
              <a:ext cx="4281525" cy="9667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705195" y="976915"/>
              <a:ext cx="4249331" cy="8045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226708" y="98254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260502" y="982546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379616" y="980132"/>
              <a:ext cx="3574910" cy="128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80293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020229" y="989793"/>
              <a:ext cx="2923019" cy="3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6270154" y="999442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509994" y="993010"/>
              <a:ext cx="107843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443992" y="999442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7031494" y="993010"/>
              <a:ext cx="2900489" cy="20932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09588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791233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7921599" y="1010723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805197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856779" y="1010723"/>
              <a:ext cx="75651" cy="321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7390434" y="1013940"/>
              <a:ext cx="336405" cy="9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804232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9215719" y="1010723"/>
              <a:ext cx="695345" cy="12871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756427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8" name="object 78"/>
          <p:cNvSpPr txBox="1">
            <a:spLocks noGrp="1"/>
          </p:cNvSpPr>
          <p:nvPr>
            <p:ph type="title"/>
          </p:nvPr>
        </p:nvSpPr>
        <p:spPr>
          <a:xfrm>
            <a:off x="5593482" y="416187"/>
            <a:ext cx="3550517" cy="380840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pc="-4" dirty="0"/>
              <a:t>Distance method</a:t>
            </a:r>
            <a:r>
              <a:rPr spc="-67" dirty="0"/>
              <a:t> </a:t>
            </a:r>
            <a:r>
              <a:rPr spc="-4" dirty="0"/>
              <a:t>steps</a:t>
            </a:r>
          </a:p>
        </p:txBody>
      </p:sp>
      <p:sp>
        <p:nvSpPr>
          <p:cNvPr id="79" name="object 79"/>
          <p:cNvSpPr txBox="1"/>
          <p:nvPr/>
        </p:nvSpPr>
        <p:spPr>
          <a:xfrm>
            <a:off x="4875022" y="893384"/>
            <a:ext cx="3962400" cy="2337983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74374" marR="197168" indent="-163547">
              <a:lnSpc>
                <a:spcPct val="102400"/>
              </a:lnSpc>
              <a:spcBef>
                <a:spcPts val="76"/>
              </a:spcBef>
              <a:buClr>
                <a:srgbClr val="000099"/>
              </a:buClr>
              <a:buAutoNum type="arabicPlain"/>
              <a:tabLst>
                <a:tab pos="174944" algn="l"/>
              </a:tabLst>
            </a:pPr>
            <a:r>
              <a:rPr sz="1500" spc="13" dirty="0">
                <a:latin typeface="Arial"/>
                <a:cs typeface="Arial"/>
              </a:rPr>
              <a:t>Multiple alignments </a:t>
            </a:r>
            <a:r>
              <a:rPr sz="1500" spc="9" dirty="0">
                <a:latin typeface="Arial"/>
                <a:cs typeface="Arial"/>
              </a:rPr>
              <a:t>- </a:t>
            </a:r>
            <a:r>
              <a:rPr sz="1500" spc="13" dirty="0">
                <a:latin typeface="Arial"/>
                <a:cs typeface="Arial"/>
              </a:rPr>
              <a:t>based on </a:t>
            </a:r>
            <a:r>
              <a:rPr sz="1500" spc="9" dirty="0">
                <a:latin typeface="Arial"/>
                <a:cs typeface="Arial"/>
              </a:rPr>
              <a:t>all </a:t>
            </a:r>
            <a:r>
              <a:rPr sz="1500" spc="13" dirty="0">
                <a:latin typeface="Arial"/>
                <a:cs typeface="Arial"/>
              </a:rPr>
              <a:t>against  </a:t>
            </a:r>
            <a:r>
              <a:rPr sz="1500" spc="9" dirty="0">
                <a:latin typeface="Arial"/>
                <a:cs typeface="Arial"/>
              </a:rPr>
              <a:t>all </a:t>
            </a:r>
            <a:r>
              <a:rPr sz="1500" spc="13" dirty="0">
                <a:latin typeface="Arial"/>
                <a:cs typeface="Arial"/>
              </a:rPr>
              <a:t>pairwise comparisons.</a:t>
            </a:r>
            <a:endParaRPr sz="1500">
              <a:latin typeface="Arial"/>
              <a:cs typeface="Arial"/>
            </a:endParaRPr>
          </a:p>
          <a:p>
            <a:pPr marL="174374" marR="4559" indent="-163547">
              <a:lnSpc>
                <a:spcPct val="102400"/>
              </a:lnSpc>
              <a:spcBef>
                <a:spcPts val="354"/>
              </a:spcBef>
              <a:buClr>
                <a:srgbClr val="000099"/>
              </a:buClr>
              <a:buAutoNum type="arabicPlain"/>
              <a:tabLst>
                <a:tab pos="174944" algn="l"/>
              </a:tabLst>
            </a:pPr>
            <a:r>
              <a:rPr sz="1500" spc="13" dirty="0">
                <a:latin typeface="Arial"/>
                <a:cs typeface="Arial"/>
              </a:rPr>
              <a:t>Building distance matrix </a:t>
            </a:r>
            <a:r>
              <a:rPr sz="1500" spc="9" dirty="0">
                <a:latin typeface="Arial"/>
                <a:cs typeface="Arial"/>
              </a:rPr>
              <a:t>of all </a:t>
            </a:r>
            <a:r>
              <a:rPr sz="1500" spc="13" dirty="0">
                <a:latin typeface="Arial"/>
                <a:cs typeface="Arial"/>
              </a:rPr>
              <a:t>the compared  sequences </a:t>
            </a:r>
            <a:r>
              <a:rPr sz="1500" spc="9" dirty="0">
                <a:latin typeface="Arial"/>
                <a:cs typeface="Arial"/>
              </a:rPr>
              <a:t>(all pair of</a:t>
            </a:r>
            <a:r>
              <a:rPr sz="1500" spc="-13" dirty="0">
                <a:latin typeface="Arial"/>
                <a:cs typeface="Arial"/>
              </a:rPr>
              <a:t> </a:t>
            </a:r>
            <a:r>
              <a:rPr sz="1500" spc="18" dirty="0">
                <a:latin typeface="Arial"/>
                <a:cs typeface="Arial"/>
              </a:rPr>
              <a:t>OTUs).</a:t>
            </a:r>
            <a:endParaRPr sz="1500">
              <a:latin typeface="Arial"/>
              <a:cs typeface="Arial"/>
            </a:endParaRPr>
          </a:p>
          <a:p>
            <a:pPr marL="174374" indent="-163547">
              <a:spcBef>
                <a:spcPts val="408"/>
              </a:spcBef>
              <a:buClr>
                <a:srgbClr val="000099"/>
              </a:buClr>
              <a:buAutoNum type="arabicPlain"/>
              <a:tabLst>
                <a:tab pos="174944" algn="l"/>
              </a:tabLst>
            </a:pPr>
            <a:r>
              <a:rPr sz="1500" spc="13" dirty="0">
                <a:latin typeface="Arial"/>
                <a:cs typeface="Arial"/>
              </a:rPr>
              <a:t>Disregard </a:t>
            </a:r>
            <a:r>
              <a:rPr sz="1500" spc="9" dirty="0">
                <a:latin typeface="Arial"/>
                <a:cs typeface="Arial"/>
              </a:rPr>
              <a:t>of </a:t>
            </a:r>
            <a:r>
              <a:rPr sz="1500" spc="13" dirty="0">
                <a:latin typeface="Arial"/>
                <a:cs typeface="Arial"/>
              </a:rPr>
              <a:t>the actual</a:t>
            </a:r>
            <a:r>
              <a:rPr sz="1500" spc="9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sequences.</a:t>
            </a:r>
            <a:endParaRPr sz="1500">
              <a:latin typeface="Arial"/>
              <a:cs typeface="Arial"/>
            </a:endParaRPr>
          </a:p>
          <a:p>
            <a:pPr marL="174374" marR="124797" indent="-163547">
              <a:lnSpc>
                <a:spcPct val="102200"/>
              </a:lnSpc>
              <a:spcBef>
                <a:spcPts val="367"/>
              </a:spcBef>
            </a:pPr>
            <a:r>
              <a:rPr sz="1500" spc="13" dirty="0">
                <a:solidFill>
                  <a:srgbClr val="000099"/>
                </a:solidFill>
                <a:latin typeface="Symbol"/>
                <a:cs typeface="Symbol"/>
              </a:rPr>
              <a:t></a:t>
            </a:r>
            <a:r>
              <a:rPr sz="1500" spc="13" dirty="0">
                <a:solidFill>
                  <a:srgbClr val="000099"/>
                </a:solidFill>
                <a:latin typeface="Times New Roman"/>
                <a:cs typeface="Times New Roman"/>
              </a:rPr>
              <a:t> </a:t>
            </a:r>
            <a:r>
              <a:rPr sz="1500" spc="9" dirty="0">
                <a:latin typeface="Arial"/>
                <a:cs typeface="Arial"/>
              </a:rPr>
              <a:t>Constructing </a:t>
            </a:r>
            <a:r>
              <a:rPr sz="1500" spc="13" dirty="0">
                <a:latin typeface="Arial"/>
                <a:cs typeface="Arial"/>
              </a:rPr>
              <a:t>a guide tree by clustering the  distances. </a:t>
            </a:r>
            <a:r>
              <a:rPr sz="1500" spc="9" dirty="0">
                <a:solidFill>
                  <a:srgbClr val="336600"/>
                </a:solidFill>
                <a:latin typeface="Arial"/>
                <a:cs typeface="Arial"/>
              </a:rPr>
              <a:t>Iteratively </a:t>
            </a:r>
            <a:r>
              <a:rPr sz="1500" spc="13" dirty="0">
                <a:solidFill>
                  <a:srgbClr val="336600"/>
                </a:solidFill>
                <a:latin typeface="Arial"/>
                <a:cs typeface="Arial"/>
              </a:rPr>
              <a:t>build the relations  (branches and </a:t>
            </a:r>
            <a:r>
              <a:rPr sz="1500" spc="9" dirty="0">
                <a:solidFill>
                  <a:srgbClr val="336600"/>
                </a:solidFill>
                <a:latin typeface="Arial"/>
                <a:cs typeface="Arial"/>
              </a:rPr>
              <a:t>internal </a:t>
            </a:r>
            <a:r>
              <a:rPr sz="1500" spc="13" dirty="0">
                <a:solidFill>
                  <a:srgbClr val="336600"/>
                </a:solidFill>
                <a:latin typeface="Arial"/>
                <a:cs typeface="Arial"/>
              </a:rPr>
              <a:t>nodes) between </a:t>
            </a:r>
            <a:r>
              <a:rPr sz="1500" spc="9" dirty="0">
                <a:solidFill>
                  <a:srgbClr val="336600"/>
                </a:solidFill>
                <a:latin typeface="Arial"/>
                <a:cs typeface="Arial"/>
              </a:rPr>
              <a:t>all  </a:t>
            </a:r>
            <a:r>
              <a:rPr sz="1500" spc="13" dirty="0">
                <a:solidFill>
                  <a:srgbClr val="336600"/>
                </a:solidFill>
                <a:latin typeface="Arial"/>
                <a:cs typeface="Arial"/>
              </a:rPr>
              <a:t>OTUs.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80" name="object 80"/>
          <p:cNvGrpSpPr/>
          <p:nvPr/>
        </p:nvGrpSpPr>
        <p:grpSpPr>
          <a:xfrm>
            <a:off x="532511" y="4146835"/>
            <a:ext cx="3950855" cy="135031"/>
            <a:chOff x="585762" y="4699746"/>
            <a:chExt cx="4345940" cy="153035"/>
          </a:xfrm>
        </p:grpSpPr>
        <p:sp>
          <p:nvSpPr>
            <p:cNvPr id="81" name="object 81"/>
            <p:cNvSpPr/>
            <p:nvPr/>
          </p:nvSpPr>
          <p:spPr>
            <a:xfrm>
              <a:off x="1878266" y="471503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867001" y="472710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11267" y="0"/>
                  </a:lnTo>
                </a:path>
                <a:path w="55244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574063" y="471906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20924" y="0"/>
                  </a:lnTo>
                </a:path>
                <a:path w="86994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628787" y="472309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1530604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1594980" y="472710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11267" y="0"/>
                  </a:lnTo>
                </a:path>
                <a:path w="43814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1574063" y="473114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617522" y="473114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768817" y="471906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768817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725358" y="47271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22534" y="0"/>
                  </a:lnTo>
                </a:path>
                <a:path w="66039">
                  <a:moveTo>
                    <a:pt x="54724" y="0"/>
                  </a:moveTo>
                  <a:lnTo>
                    <a:pt x="6599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1247305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269847" y="4723090"/>
              <a:ext cx="142240" cy="13335"/>
            </a:xfrm>
            <a:custGeom>
              <a:avLst/>
              <a:gdLst/>
              <a:ahLst/>
              <a:cxnLst/>
              <a:rect l="l" t="t" r="r" b="b"/>
              <a:pathLst>
                <a:path w="142240" h="13335">
                  <a:moveTo>
                    <a:pt x="0" y="12877"/>
                  </a:moveTo>
                  <a:lnTo>
                    <a:pt x="11267" y="12877"/>
                  </a:lnTo>
                </a:path>
                <a:path w="142240" h="13335">
                  <a:moveTo>
                    <a:pt x="119100" y="0"/>
                  </a:moveTo>
                  <a:lnTo>
                    <a:pt x="141635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345501" y="47271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290764" y="4731142"/>
              <a:ext cx="130810" cy="5080"/>
            </a:xfrm>
            <a:custGeom>
              <a:avLst/>
              <a:gdLst/>
              <a:ahLst/>
              <a:cxnLst/>
              <a:rect l="l" t="t" r="r" b="b"/>
              <a:pathLst>
                <a:path w="130809" h="5079">
                  <a:moveTo>
                    <a:pt x="77266" y="0"/>
                  </a:moveTo>
                  <a:lnTo>
                    <a:pt x="130383" y="0"/>
                  </a:lnTo>
                </a:path>
                <a:path w="130809" h="5079">
                  <a:moveTo>
                    <a:pt x="0" y="4825"/>
                  </a:moveTo>
                  <a:lnTo>
                    <a:pt x="11267" y="4825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235631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965631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102035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1096009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99642" y="4731142"/>
              <a:ext cx="228600" cy="5080"/>
            </a:xfrm>
            <a:custGeom>
              <a:avLst/>
              <a:gdLst/>
              <a:ahLst/>
              <a:cxnLst/>
              <a:rect l="l" t="t" r="r" b="b"/>
              <a:pathLst>
                <a:path w="228600" h="5079">
                  <a:moveTo>
                    <a:pt x="141643" y="0"/>
                  </a:moveTo>
                  <a:lnTo>
                    <a:pt x="152910" y="0"/>
                  </a:lnTo>
                </a:path>
                <a:path w="228600" h="5079">
                  <a:moveTo>
                    <a:pt x="164172" y="0"/>
                  </a:moveTo>
                  <a:lnTo>
                    <a:pt x="173829" y="0"/>
                  </a:lnTo>
                </a:path>
                <a:path w="228600" h="5079">
                  <a:moveTo>
                    <a:pt x="217297" y="0"/>
                  </a:moveTo>
                  <a:lnTo>
                    <a:pt x="228564" y="0"/>
                  </a:lnTo>
                </a:path>
                <a:path w="228600" h="5079">
                  <a:moveTo>
                    <a:pt x="0" y="4825"/>
                  </a:moveTo>
                  <a:lnTo>
                    <a:pt x="22534" y="4825"/>
                  </a:lnTo>
                </a:path>
                <a:path w="228600" h="5079">
                  <a:moveTo>
                    <a:pt x="130378" y="4825"/>
                  </a:moveTo>
                  <a:lnTo>
                    <a:pt x="141645" y="4825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12820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150734" y="47359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2486698" y="4699746"/>
              <a:ext cx="1292506" cy="28971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3758272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2106841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223720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039959" y="4735968"/>
              <a:ext cx="153035" cy="13335"/>
            </a:xfrm>
            <a:custGeom>
              <a:avLst/>
              <a:gdLst/>
              <a:ahLst/>
              <a:cxnLst/>
              <a:rect l="l" t="t" r="r" b="b"/>
              <a:pathLst>
                <a:path w="153035" h="13335">
                  <a:moveTo>
                    <a:pt x="109448" y="0"/>
                  </a:moveTo>
                  <a:lnTo>
                    <a:pt x="119105" y="0"/>
                  </a:lnTo>
                </a:path>
                <a:path w="153035" h="13335">
                  <a:moveTo>
                    <a:pt x="141643" y="0"/>
                  </a:moveTo>
                  <a:lnTo>
                    <a:pt x="152910" y="0"/>
                  </a:lnTo>
                </a:path>
                <a:path w="153035" h="13335">
                  <a:moveTo>
                    <a:pt x="0" y="8051"/>
                  </a:moveTo>
                  <a:lnTo>
                    <a:pt x="32191" y="8051"/>
                  </a:lnTo>
                </a:path>
                <a:path w="153035" h="13335">
                  <a:moveTo>
                    <a:pt x="54724" y="8051"/>
                  </a:moveTo>
                  <a:lnTo>
                    <a:pt x="75648" y="8051"/>
                  </a:lnTo>
                </a:path>
                <a:path w="153035" h="13335">
                  <a:moveTo>
                    <a:pt x="54724" y="12877"/>
                  </a:moveTo>
                  <a:lnTo>
                    <a:pt x="109451" y="12877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236326" y="4746432"/>
              <a:ext cx="43459" cy="482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434417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50151" y="4725498"/>
              <a:ext cx="3966043" cy="4185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585762" y="4751254"/>
              <a:ext cx="4345914" cy="49904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50151" y="4796330"/>
              <a:ext cx="4281525" cy="965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682345" y="4805978"/>
              <a:ext cx="4249331" cy="8058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203845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237653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356766" y="4809208"/>
              <a:ext cx="3574910" cy="128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780082" y="482046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997379" y="4818856"/>
              <a:ext cx="2923019" cy="3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247305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008644" y="4822073"/>
              <a:ext cx="2900489" cy="805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487144" y="4822073"/>
              <a:ext cx="107843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142114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2008644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073033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3301149" y="4830125"/>
              <a:ext cx="206028" cy="482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2159952" y="4830125"/>
              <a:ext cx="989900" cy="12880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3561905" y="4830125"/>
              <a:ext cx="1347228" cy="1288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768384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898749" y="4839785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302912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2367584" y="4843002"/>
              <a:ext cx="336405" cy="9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3019475" y="484541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4257255" y="4839785"/>
              <a:ext cx="630963" cy="12871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541422" y="485024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5" name="object 135"/>
          <p:cNvSpPr txBox="1"/>
          <p:nvPr/>
        </p:nvSpPr>
        <p:spPr>
          <a:xfrm>
            <a:off x="1027256" y="3759271"/>
            <a:ext cx="2251364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Distance method</a:t>
            </a:r>
            <a:r>
              <a:rPr sz="1700" spc="-67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steps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36" name="object 136"/>
          <p:cNvSpPr txBox="1"/>
          <p:nvPr/>
        </p:nvSpPr>
        <p:spPr>
          <a:xfrm>
            <a:off x="952014" y="4441394"/>
            <a:ext cx="2723573" cy="573201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304299" marR="4559" indent="-293472">
              <a:spcBef>
                <a:spcPts val="90"/>
              </a:spcBef>
            </a:pPr>
            <a:r>
              <a:rPr sz="700" b="1" dirty="0">
                <a:latin typeface="Times New Roman"/>
                <a:cs typeface="Times New Roman"/>
              </a:rPr>
              <a:t>Construction of a distance tree using clustering with the</a:t>
            </a:r>
            <a:r>
              <a:rPr sz="700" b="1" spc="-67" dirty="0">
                <a:latin typeface="Times New Roman"/>
                <a:cs typeface="Times New Roman"/>
              </a:rPr>
              <a:t> </a:t>
            </a:r>
            <a:r>
              <a:rPr sz="700" b="1" dirty="0">
                <a:latin typeface="Times New Roman"/>
                <a:cs typeface="Times New Roman"/>
              </a:rPr>
              <a:t>Unweighted  Pair Group Method with Arithmatic Mean</a:t>
            </a:r>
            <a:r>
              <a:rPr sz="700" b="1" spc="-36" dirty="0">
                <a:latin typeface="Times New Roman"/>
                <a:cs typeface="Times New Roman"/>
              </a:rPr>
              <a:t> </a:t>
            </a:r>
            <a:r>
              <a:rPr sz="700" b="1" dirty="0">
                <a:latin typeface="Times New Roman"/>
                <a:cs typeface="Times New Roman"/>
              </a:rPr>
              <a:t>(UPGMA)</a:t>
            </a:r>
            <a:endParaRPr sz="7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800">
              <a:latin typeface="Times New Roman"/>
              <a:cs typeface="Times New Roman"/>
            </a:endParaRPr>
          </a:p>
          <a:p>
            <a:pPr>
              <a:spcBef>
                <a:spcPts val="4"/>
              </a:spcBef>
            </a:pPr>
            <a:endParaRPr sz="800">
              <a:latin typeface="Times New Roman"/>
              <a:cs typeface="Times New Roman"/>
            </a:endParaRPr>
          </a:p>
          <a:p>
            <a:pPr marL="890103"/>
            <a:r>
              <a:rPr sz="600" spc="4" dirty="0">
                <a:latin typeface="Times New Roman"/>
                <a:cs typeface="Times New Roman"/>
              </a:rPr>
              <a:t>First, construct a distance</a:t>
            </a:r>
            <a:r>
              <a:rPr sz="600" spc="-18" dirty="0">
                <a:latin typeface="Times New Roman"/>
                <a:cs typeface="Times New Roman"/>
              </a:rPr>
              <a:t> </a:t>
            </a:r>
            <a:r>
              <a:rPr sz="600" spc="4" dirty="0">
                <a:latin typeface="Times New Roman"/>
                <a:cs typeface="Times New Roman"/>
              </a:rPr>
              <a:t>matrix:</a:t>
            </a:r>
            <a:endParaRPr sz="600">
              <a:latin typeface="Times New Roman"/>
              <a:cs typeface="Times New Roman"/>
            </a:endParaRPr>
          </a:p>
        </p:txBody>
      </p:sp>
      <p:graphicFrame>
        <p:nvGraphicFramePr>
          <p:cNvPr id="137" name="object 137"/>
          <p:cNvGraphicFramePr>
            <a:graphicFrameLocks noGrp="1"/>
          </p:cNvGraphicFramePr>
          <p:nvPr/>
        </p:nvGraphicFramePr>
        <p:xfrm>
          <a:off x="2575606" y="5164074"/>
          <a:ext cx="899967" cy="835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0668"/>
                <a:gridCol w="150668"/>
                <a:gridCol w="147205"/>
                <a:gridCol w="150091"/>
                <a:gridCol w="150668"/>
                <a:gridCol w="150667"/>
              </a:tblGrid>
              <a:tr h="13848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2349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A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08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08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830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08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11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08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05" algn="ctr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08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39176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B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646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2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646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40599">
                <a:tc>
                  <a:txBody>
                    <a:bodyPr/>
                    <a:lstStyle/>
                    <a:p>
                      <a:pPr marL="38100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C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646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646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9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10646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8476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D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96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96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96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896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</a:tr>
              <a:tr h="139182">
                <a:tc>
                  <a:txBody>
                    <a:bodyPr/>
                    <a:lstStyle/>
                    <a:p>
                      <a:pPr marL="4445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E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6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4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  <a:tr h="139176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F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445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97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88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5244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10"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sz="700" dirty="0">
                          <a:latin typeface="Arial"/>
                          <a:cs typeface="Arial"/>
                        </a:rPr>
                        <a:t>8</a:t>
                      </a:r>
                      <a:endParaRPr sz="700">
                        <a:latin typeface="Arial"/>
                        <a:cs typeface="Arial"/>
                      </a:endParaRPr>
                    </a:p>
                  </a:txBody>
                  <a:tcPr marL="0" marR="0" marT="9525" marB="0">
                    <a:lnL w="3175">
                      <a:solidFill>
                        <a:srgbClr val="9F9F9F"/>
                      </a:solidFill>
                      <a:prstDash val="solid"/>
                    </a:lnL>
                    <a:lnR w="3175">
                      <a:solidFill>
                        <a:srgbClr val="9F9F9F"/>
                      </a:solidFill>
                      <a:prstDash val="solid"/>
                    </a:lnR>
                    <a:lnT w="3175">
                      <a:solidFill>
                        <a:srgbClr val="9F9F9F"/>
                      </a:solidFill>
                      <a:prstDash val="solid"/>
                    </a:lnT>
                    <a:lnB w="3175">
                      <a:solidFill>
                        <a:srgbClr val="9F9F9F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38" name="object 138"/>
          <p:cNvSpPr txBox="1"/>
          <p:nvPr/>
        </p:nvSpPr>
        <p:spPr>
          <a:xfrm>
            <a:off x="2086726" y="6295251"/>
            <a:ext cx="1608859" cy="77092"/>
          </a:xfrm>
          <a:prstGeom prst="rect">
            <a:avLst/>
          </a:prstGeom>
        </p:spPr>
        <p:txBody>
          <a:bodyPr vert="horz" wrap="square" lIns="0" tIns="15386" rIns="0" bIns="0" rtlCol="0">
            <a:spAutoFit/>
          </a:bodyPr>
          <a:lstStyle/>
          <a:p>
            <a:pPr marL="11397">
              <a:spcBef>
                <a:spcPts val="121"/>
              </a:spcBef>
            </a:pPr>
            <a:r>
              <a:rPr sz="400" b="1" spc="18" dirty="0">
                <a:latin typeface="Times New Roman"/>
                <a:cs typeface="Times New Roman"/>
              </a:rPr>
              <a:t>From</a:t>
            </a:r>
            <a:r>
              <a:rPr sz="400" b="1" spc="-9" dirty="0">
                <a:latin typeface="Times New Roman"/>
                <a:cs typeface="Times New Roman"/>
              </a:rPr>
              <a:t> </a:t>
            </a:r>
            <a:r>
              <a:rPr sz="400" b="1" spc="13" dirty="0">
                <a:latin typeface="Times New Roman"/>
                <a:cs typeface="Times New Roman"/>
                <a:hlinkClick r:id="rId31"/>
              </a:rPr>
              <a:t>http://www.icp.ucl.ac.be/~opperd/private/upgma.html</a:t>
            </a:r>
            <a:endParaRPr sz="400">
              <a:latin typeface="Times New Roman"/>
              <a:cs typeface="Times New Roman"/>
            </a:endParaRPr>
          </a:p>
        </p:txBody>
      </p:sp>
      <p:sp>
        <p:nvSpPr>
          <p:cNvPr id="139" name="object 139"/>
          <p:cNvSpPr/>
          <p:nvPr/>
        </p:nvSpPr>
        <p:spPr>
          <a:xfrm>
            <a:off x="2246006" y="5569906"/>
            <a:ext cx="267855" cy="44263"/>
          </a:xfrm>
          <a:custGeom>
            <a:avLst/>
            <a:gdLst/>
            <a:ahLst/>
            <a:cxnLst/>
            <a:rect l="l" t="t" r="r" b="b"/>
            <a:pathLst>
              <a:path w="294639" h="50164">
                <a:moveTo>
                  <a:pt x="294551" y="25755"/>
                </a:moveTo>
                <a:lnTo>
                  <a:pt x="246265" y="0"/>
                </a:lnTo>
                <a:lnTo>
                  <a:pt x="246265" y="20955"/>
                </a:lnTo>
                <a:lnTo>
                  <a:pt x="0" y="24142"/>
                </a:lnTo>
                <a:lnTo>
                  <a:pt x="0" y="33807"/>
                </a:lnTo>
                <a:lnTo>
                  <a:pt x="246265" y="30607"/>
                </a:lnTo>
                <a:lnTo>
                  <a:pt x="246265" y="49898"/>
                </a:lnTo>
                <a:lnTo>
                  <a:pt x="294551" y="25755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 txBox="1"/>
          <p:nvPr/>
        </p:nvSpPr>
        <p:spPr>
          <a:xfrm>
            <a:off x="1077768" y="5233414"/>
            <a:ext cx="1134341" cy="657839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 marR="4559" algn="just">
              <a:spcBef>
                <a:spcPts val="90"/>
              </a:spcBef>
            </a:pPr>
            <a:r>
              <a:rPr sz="700" dirty="0">
                <a:latin typeface="Courier New"/>
                <a:cs typeface="Courier New"/>
              </a:rPr>
              <a:t>A -</a:t>
            </a:r>
            <a:r>
              <a:rPr sz="700" spc="-81" dirty="0">
                <a:latin typeface="Courier New"/>
                <a:cs typeface="Courier New"/>
              </a:rPr>
              <a:t> </a:t>
            </a:r>
            <a:r>
              <a:rPr sz="700" dirty="0">
                <a:latin typeface="Courier New"/>
                <a:cs typeface="Courier New"/>
              </a:rPr>
              <a:t>GCTTGTCCGTTACGAT   B –</a:t>
            </a:r>
            <a:r>
              <a:rPr sz="700" spc="-81" dirty="0">
                <a:latin typeface="Courier New"/>
                <a:cs typeface="Courier New"/>
              </a:rPr>
              <a:t> </a:t>
            </a:r>
            <a:r>
              <a:rPr sz="700" dirty="0">
                <a:latin typeface="Courier New"/>
                <a:cs typeface="Courier New"/>
              </a:rPr>
              <a:t>ACTTGTCTGTTACGAT   C –</a:t>
            </a:r>
            <a:r>
              <a:rPr sz="700" spc="-81" dirty="0">
                <a:latin typeface="Courier New"/>
                <a:cs typeface="Courier New"/>
              </a:rPr>
              <a:t> </a:t>
            </a:r>
            <a:r>
              <a:rPr sz="700" dirty="0">
                <a:latin typeface="Courier New"/>
                <a:cs typeface="Courier New"/>
              </a:rPr>
              <a:t>ACTTGTCCGAAACGAT   D -</a:t>
            </a:r>
            <a:r>
              <a:rPr sz="700" spc="-81" dirty="0">
                <a:latin typeface="Courier New"/>
                <a:cs typeface="Courier New"/>
              </a:rPr>
              <a:t> </a:t>
            </a:r>
            <a:r>
              <a:rPr sz="700" dirty="0">
                <a:latin typeface="Courier New"/>
                <a:cs typeface="Courier New"/>
              </a:rPr>
              <a:t>ACTTGACCGTTTCCTT   E –</a:t>
            </a:r>
            <a:r>
              <a:rPr sz="700" spc="-81" dirty="0">
                <a:latin typeface="Courier New"/>
                <a:cs typeface="Courier New"/>
              </a:rPr>
              <a:t> </a:t>
            </a:r>
            <a:r>
              <a:rPr sz="700" dirty="0">
                <a:latin typeface="Courier New"/>
                <a:cs typeface="Courier New"/>
              </a:rPr>
              <a:t>AGATGACCGTTTCGAT   F -</a:t>
            </a:r>
            <a:r>
              <a:rPr sz="700" spc="-81" dirty="0">
                <a:latin typeface="Courier New"/>
                <a:cs typeface="Courier New"/>
              </a:rPr>
              <a:t> </a:t>
            </a:r>
            <a:r>
              <a:rPr sz="700" dirty="0">
                <a:latin typeface="Courier New"/>
                <a:cs typeface="Courier New"/>
              </a:rPr>
              <a:t>ACTACACCCTTATGAG</a:t>
            </a:r>
            <a:endParaRPr sz="700">
              <a:latin typeface="Courier New"/>
              <a:cs typeface="Courier New"/>
            </a:endParaRPr>
          </a:p>
        </p:txBody>
      </p:sp>
      <p:grpSp>
        <p:nvGrpSpPr>
          <p:cNvPr id="141" name="object 141"/>
          <p:cNvGrpSpPr/>
          <p:nvPr/>
        </p:nvGrpSpPr>
        <p:grpSpPr>
          <a:xfrm>
            <a:off x="4659769" y="3520517"/>
            <a:ext cx="4390159" cy="3195918"/>
            <a:chOff x="5125745" y="3989920"/>
            <a:chExt cx="4829175" cy="3622040"/>
          </a:xfrm>
        </p:grpSpPr>
        <p:sp>
          <p:nvSpPr>
            <p:cNvPr id="142" name="object 142"/>
            <p:cNvSpPr/>
            <p:nvPr/>
          </p:nvSpPr>
          <p:spPr>
            <a:xfrm>
              <a:off x="5125745" y="3989920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FF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901116" y="471503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596913" y="4719069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6270154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411810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651637" y="4723090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737916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988481" y="472710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7509548" y="4699746"/>
              <a:ext cx="1292505" cy="28971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6368351" y="47271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6553453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617830" y="4727108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889851" y="472710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8781122" y="472710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6043205" y="4731142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390881" y="4731142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39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6596913" y="473114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640372" y="473114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7129690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7260056" y="47311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922492" y="4735968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>
                  <a:moveTo>
                    <a:pt x="0" y="0"/>
                  </a:moveTo>
                  <a:lnTo>
                    <a:pt x="22534" y="0"/>
                  </a:lnTo>
                </a:path>
                <a:path w="142239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6151054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6173584" y="473596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6292697" y="4735968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9172259" y="473596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9657" y="0"/>
                  </a:lnTo>
                </a:path>
                <a:path w="43815">
                  <a:moveTo>
                    <a:pt x="32191" y="0"/>
                  </a:moveTo>
                  <a:lnTo>
                    <a:pt x="43459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9367020" y="473596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9062807" y="4744007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6" y="0"/>
                  </a:moveTo>
                  <a:lnTo>
                    <a:pt x="75651" y="0"/>
                  </a:lnTo>
                </a:path>
                <a:path w="109854" h="5079">
                  <a:moveTo>
                    <a:pt x="54726" y="4838"/>
                  </a:moveTo>
                  <a:lnTo>
                    <a:pt x="109453" y="4838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9259178" y="4746431"/>
              <a:ext cx="43459" cy="482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5673000" y="4725498"/>
              <a:ext cx="3966041" cy="41852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5608611" y="4751254"/>
              <a:ext cx="4345914" cy="49904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5673000" y="4796330"/>
              <a:ext cx="4281525" cy="9654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5705195" y="4805978"/>
              <a:ext cx="4249331" cy="8058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226708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6260502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6"/>
                  </a:moveTo>
                  <a:lnTo>
                    <a:pt x="20924" y="4826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6379616" y="4809208"/>
              <a:ext cx="3574910" cy="128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802932" y="482046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7020229" y="4818856"/>
              <a:ext cx="2923019" cy="3219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6270154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7031494" y="4822073"/>
              <a:ext cx="2900489" cy="805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6509994" y="4822073"/>
              <a:ext cx="107843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644399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7031494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7095883" y="483253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8323998" y="4830124"/>
              <a:ext cx="206028" cy="482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7182802" y="4830124"/>
              <a:ext cx="989900" cy="12880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8584755" y="4830124"/>
              <a:ext cx="1347228" cy="12880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7791233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7921599" y="4839785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805197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7390434" y="4843002"/>
              <a:ext cx="336405" cy="9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8042325" y="4845416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9280103" y="4839785"/>
              <a:ext cx="630961" cy="12871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7564272" y="4850242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5" name="object 195"/>
          <p:cNvSpPr txBox="1"/>
          <p:nvPr/>
        </p:nvSpPr>
        <p:spPr>
          <a:xfrm>
            <a:off x="5580322" y="3830282"/>
            <a:ext cx="2544041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Distances Matrix</a:t>
            </a:r>
            <a:r>
              <a:rPr sz="1700" spc="-67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Methods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96" name="object 196"/>
          <p:cNvSpPr txBox="1"/>
          <p:nvPr/>
        </p:nvSpPr>
        <p:spPr>
          <a:xfrm>
            <a:off x="4838446" y="4617087"/>
            <a:ext cx="3662218" cy="1660359"/>
          </a:xfrm>
          <a:prstGeom prst="rect">
            <a:avLst/>
          </a:prstGeom>
        </p:spPr>
        <p:txBody>
          <a:bodyPr vert="horz" wrap="square" lIns="0" tIns="10827" rIns="0" bIns="0" rtlCol="0">
            <a:spAutoFit/>
          </a:bodyPr>
          <a:lstStyle/>
          <a:p>
            <a:pPr marL="174374" marR="4559" indent="-163547">
              <a:lnSpc>
                <a:spcPct val="102000"/>
              </a:lnSpc>
              <a:spcBef>
                <a:spcPts val="85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Distances </a:t>
            </a:r>
            <a:r>
              <a:rPr sz="1300" spc="9" dirty="0">
                <a:latin typeface="Arial"/>
                <a:cs typeface="Arial"/>
              </a:rPr>
              <a:t>matrix </a:t>
            </a:r>
            <a:r>
              <a:rPr sz="1300" spc="13" dirty="0">
                <a:latin typeface="Arial"/>
                <a:cs typeface="Arial"/>
              </a:rPr>
              <a:t>methods </a:t>
            </a:r>
            <a:r>
              <a:rPr sz="1300" spc="-9" dirty="0">
                <a:latin typeface="Arial"/>
                <a:cs typeface="Arial"/>
              </a:rPr>
              <a:t>can </a:t>
            </a:r>
            <a:r>
              <a:rPr sz="1300" spc="13" dirty="0">
                <a:latin typeface="Arial"/>
                <a:cs typeface="Arial"/>
              </a:rPr>
              <a:t>be found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the  </a:t>
            </a:r>
            <a:r>
              <a:rPr sz="1300" spc="9" dirty="0">
                <a:latin typeface="Arial"/>
                <a:cs typeface="Arial"/>
              </a:rPr>
              <a:t>following</a:t>
            </a:r>
            <a:r>
              <a:rPr sz="1300" spc="4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Programs:</a:t>
            </a:r>
            <a:endParaRPr sz="1300">
              <a:latin typeface="Arial"/>
              <a:cs typeface="Arial"/>
            </a:endParaRPr>
          </a:p>
          <a:p>
            <a:pPr marL="174374">
              <a:spcBef>
                <a:spcPts val="350"/>
              </a:spcBef>
            </a:pPr>
            <a:r>
              <a:rPr sz="1300" spc="9" dirty="0">
                <a:solidFill>
                  <a:srgbClr val="0033CC"/>
                </a:solidFill>
                <a:latin typeface="Arial"/>
                <a:cs typeface="Arial"/>
              </a:rPr>
              <a:t>Clustalw, Phylo_win,</a:t>
            </a:r>
            <a:r>
              <a:rPr sz="1300" spc="-18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1300" spc="13" dirty="0">
                <a:solidFill>
                  <a:srgbClr val="0033CC"/>
                </a:solidFill>
                <a:latin typeface="Arial"/>
                <a:cs typeface="Arial"/>
              </a:rPr>
              <a:t>Paup</a:t>
            </a:r>
            <a:endParaRPr sz="1300">
              <a:latin typeface="Arial"/>
              <a:cs typeface="Arial"/>
            </a:endParaRPr>
          </a:p>
          <a:p>
            <a:pPr marL="174374" marR="1163062">
              <a:lnSpc>
                <a:spcPts val="1920"/>
              </a:lnSpc>
              <a:spcBef>
                <a:spcPts val="117"/>
              </a:spcBef>
            </a:pP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18" dirty="0">
                <a:latin typeface="Arial"/>
                <a:cs typeface="Arial"/>
              </a:rPr>
              <a:t>GCG </a:t>
            </a:r>
            <a:r>
              <a:rPr sz="1300" spc="4" dirty="0">
                <a:latin typeface="Arial"/>
                <a:cs typeface="Arial"/>
              </a:rPr>
              <a:t>software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package:  </a:t>
            </a:r>
            <a:r>
              <a:rPr sz="1300" spc="13" dirty="0">
                <a:solidFill>
                  <a:srgbClr val="0033CC"/>
                </a:solidFill>
                <a:latin typeface="Arial"/>
                <a:cs typeface="Arial"/>
              </a:rPr>
              <a:t>Paupsearch,</a:t>
            </a:r>
            <a:r>
              <a:rPr sz="1300" spc="18" dirty="0">
                <a:solidFill>
                  <a:srgbClr val="0033CC"/>
                </a:solidFill>
                <a:latin typeface="Arial"/>
                <a:cs typeface="Arial"/>
              </a:rPr>
              <a:t> </a:t>
            </a:r>
            <a:r>
              <a:rPr sz="1300" spc="13" dirty="0">
                <a:solidFill>
                  <a:srgbClr val="0033CC"/>
                </a:solidFill>
                <a:latin typeface="Arial"/>
                <a:cs typeface="Arial"/>
              </a:rPr>
              <a:t>distances</a:t>
            </a:r>
            <a:endParaRPr sz="1300">
              <a:latin typeface="Arial"/>
              <a:cs typeface="Arial"/>
            </a:endParaRPr>
          </a:p>
          <a:p>
            <a:pPr marL="174374">
              <a:spcBef>
                <a:spcPts val="224"/>
              </a:spcBef>
            </a:pP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Phylip</a:t>
            </a:r>
            <a:r>
              <a:rPr sz="1300" spc="-27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package:</a:t>
            </a:r>
            <a:endParaRPr sz="1300">
              <a:latin typeface="Arial"/>
              <a:cs typeface="Arial"/>
            </a:endParaRPr>
          </a:p>
          <a:p>
            <a:pPr marL="174374">
              <a:spcBef>
                <a:spcPts val="350"/>
              </a:spcBef>
            </a:pPr>
            <a:r>
              <a:rPr sz="1300" spc="13" dirty="0">
                <a:solidFill>
                  <a:srgbClr val="3333CC"/>
                </a:solidFill>
                <a:latin typeface="Arial"/>
                <a:cs typeface="Arial"/>
              </a:rPr>
              <a:t>DNADist, PROTDist, </a:t>
            </a:r>
            <a:r>
              <a:rPr sz="1300" spc="9" dirty="0">
                <a:solidFill>
                  <a:srgbClr val="3333CC"/>
                </a:solidFill>
                <a:latin typeface="Arial"/>
                <a:cs typeface="Arial"/>
              </a:rPr>
              <a:t>Fitch, Kitch,</a:t>
            </a:r>
            <a:r>
              <a:rPr sz="1300" spc="-49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z="1300" spc="13" dirty="0">
                <a:solidFill>
                  <a:srgbClr val="3333CC"/>
                </a:solidFill>
                <a:latin typeface="Arial"/>
                <a:cs typeface="Arial"/>
              </a:rPr>
              <a:t>Neighbor</a:t>
            </a:r>
            <a:endParaRPr sz="13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7515" y="781754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4828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30967" y="785311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99731" y="785311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08015" y="785311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3914" y="788859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ECD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62680" y="788859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80716" y="788859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08015" y="788859"/>
            <a:ext cx="20782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42108" y="788859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EDD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847" y="792415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96373" y="792415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60635" y="768273"/>
            <a:ext cx="1175005" cy="25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23183" y="792415"/>
            <a:ext cx="60036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0" y="0"/>
                </a:moveTo>
                <a:lnTo>
                  <a:pt x="65993" y="0"/>
                </a:lnTo>
              </a:path>
            </a:pathLst>
          </a:custGeom>
          <a:ln w="3219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391457" y="790995"/>
            <a:ext cx="98136" cy="3362"/>
            <a:chOff x="1530603" y="896461"/>
            <a:chExt cx="107950" cy="3810"/>
          </a:xfrm>
        </p:grpSpPr>
        <p:sp>
          <p:nvSpPr>
            <p:cNvPr id="16" name="object 16"/>
            <p:cNvSpPr/>
            <p:nvPr/>
          </p:nvSpPr>
          <p:spPr>
            <a:xfrm>
              <a:off x="1530603" y="89807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94980" y="898070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11267" y="0"/>
                  </a:lnTo>
                </a:path>
                <a:path w="43814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1568507" y="792415"/>
            <a:ext cx="60036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22534" y="0"/>
                </a:lnTo>
              </a:path>
              <a:path w="66039">
                <a:moveTo>
                  <a:pt x="54724" y="0"/>
                </a:moveTo>
                <a:lnTo>
                  <a:pt x="65991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97274" y="792415"/>
            <a:ext cx="50222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11267" y="0"/>
                </a:lnTo>
              </a:path>
              <a:path w="55244">
                <a:moveTo>
                  <a:pt x="22542" y="0"/>
                </a:moveTo>
                <a:lnTo>
                  <a:pt x="54734" y="0"/>
                </a:lnTo>
              </a:path>
            </a:pathLst>
          </a:custGeom>
          <a:ln w="3219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16611" y="792415"/>
            <a:ext cx="19050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27597" y="795964"/>
            <a:ext cx="98136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9657" y="0"/>
                </a:lnTo>
              </a:path>
              <a:path w="107950">
                <a:moveTo>
                  <a:pt x="20929" y="0"/>
                </a:moveTo>
                <a:lnTo>
                  <a:pt x="32197" y="0"/>
                </a:lnTo>
              </a:path>
              <a:path w="107950">
                <a:moveTo>
                  <a:pt x="43459" y="0"/>
                </a:moveTo>
                <a:lnTo>
                  <a:pt x="53116" y="0"/>
                </a:lnTo>
              </a:path>
              <a:path w="107950">
                <a:moveTo>
                  <a:pt x="96583" y="0"/>
                </a:moveTo>
                <a:lnTo>
                  <a:pt x="107850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43665" y="795964"/>
            <a:ext cx="48491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116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1430966" y="793834"/>
            <a:ext cx="69273" cy="4482"/>
            <a:chOff x="1574063" y="899678"/>
            <a:chExt cx="76200" cy="5080"/>
          </a:xfrm>
        </p:grpSpPr>
        <p:sp>
          <p:nvSpPr>
            <p:cNvPr id="24" name="object 24"/>
            <p:cNvSpPr/>
            <p:nvPr/>
          </p:nvSpPr>
          <p:spPr>
            <a:xfrm>
              <a:off x="1574063" y="90209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17522" y="902092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1915310" y="795964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E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33824" y="795964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5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7856" y="800222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6382" y="800222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1025640" y="798092"/>
            <a:ext cx="29440" cy="4482"/>
            <a:chOff x="1128204" y="904504"/>
            <a:chExt cx="32384" cy="5080"/>
          </a:xfrm>
        </p:grpSpPr>
        <p:sp>
          <p:nvSpPr>
            <p:cNvPr id="31" name="object 31"/>
            <p:cNvSpPr/>
            <p:nvPr/>
          </p:nvSpPr>
          <p:spPr>
            <a:xfrm>
              <a:off x="1128204" y="90691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50734" y="90691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1154406" y="800222"/>
            <a:ext cx="29440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11267" y="0"/>
                </a:lnTo>
              </a:path>
              <a:path w="32384">
                <a:moveTo>
                  <a:pt x="20916" y="0"/>
                </a:moveTo>
                <a:lnTo>
                  <a:pt x="3218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72189" y="800222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9657" y="0"/>
                </a:lnTo>
              </a:path>
              <a:path w="43814">
                <a:moveTo>
                  <a:pt x="32194" y="0"/>
                </a:moveTo>
                <a:lnTo>
                  <a:pt x="43461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49249" y="800222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6C6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72690" y="807327"/>
            <a:ext cx="99868" cy="4482"/>
          </a:xfrm>
          <a:custGeom>
            <a:avLst/>
            <a:gdLst/>
            <a:ahLst/>
            <a:cxnLst/>
            <a:rect l="l" t="t" r="r" b="b"/>
            <a:pathLst>
              <a:path w="109854" h="5080">
                <a:moveTo>
                  <a:pt x="0" y="0"/>
                </a:moveTo>
                <a:lnTo>
                  <a:pt x="32191" y="0"/>
                </a:lnTo>
              </a:path>
              <a:path w="109854" h="5080">
                <a:moveTo>
                  <a:pt x="54724" y="0"/>
                </a:moveTo>
                <a:lnTo>
                  <a:pt x="75648" y="0"/>
                </a:lnTo>
              </a:path>
              <a:path w="109854" h="5080">
                <a:moveTo>
                  <a:pt x="54724" y="4825"/>
                </a:moveTo>
                <a:lnTo>
                  <a:pt x="109451" y="4825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830724" y="815141"/>
            <a:ext cx="69273" cy="0"/>
          </a:xfrm>
          <a:custGeom>
            <a:avLst/>
            <a:gdLst/>
            <a:ahLst/>
            <a:cxnLst/>
            <a:rect l="l" t="t" r="r" b="b"/>
            <a:pathLst>
              <a:path w="76200">
                <a:moveTo>
                  <a:pt x="0" y="0"/>
                </a:moveTo>
                <a:lnTo>
                  <a:pt x="75651" y="0"/>
                </a:lnTo>
              </a:path>
            </a:pathLst>
          </a:custGeom>
          <a:ln w="3219">
            <a:solidFill>
              <a:srgbClr val="F6C6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8" name="object 38"/>
          <p:cNvGrpSpPr/>
          <p:nvPr/>
        </p:nvGrpSpPr>
        <p:grpSpPr>
          <a:xfrm>
            <a:off x="532511" y="790996"/>
            <a:ext cx="3950855" cy="112619"/>
            <a:chOff x="585762" y="896461"/>
            <a:chExt cx="4345940" cy="127635"/>
          </a:xfrm>
        </p:grpSpPr>
        <p:sp>
          <p:nvSpPr>
            <p:cNvPr id="39" name="object 39"/>
            <p:cNvSpPr/>
            <p:nvPr/>
          </p:nvSpPr>
          <p:spPr>
            <a:xfrm>
              <a:off x="4529277" y="92382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85762" y="896461"/>
              <a:ext cx="4345914" cy="75647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50151" y="930255"/>
              <a:ext cx="4281525" cy="5473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203845" y="98257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37653" y="98257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80">
                  <a:moveTo>
                    <a:pt x="20929" y="0"/>
                  </a:moveTo>
                  <a:lnTo>
                    <a:pt x="32197" y="0"/>
                  </a:lnTo>
                </a:path>
                <a:path w="86994" h="5080">
                  <a:moveTo>
                    <a:pt x="75653" y="0"/>
                  </a:moveTo>
                  <a:lnTo>
                    <a:pt x="86921" y="0"/>
                  </a:lnTo>
                </a:path>
                <a:path w="86994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356766" y="980158"/>
              <a:ext cx="3574910" cy="128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780082" y="99142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97379" y="989818"/>
              <a:ext cx="2923019" cy="321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47305" y="99946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008644" y="993035"/>
              <a:ext cx="2900489" cy="804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487144" y="993035"/>
              <a:ext cx="107843" cy="128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421142" y="99946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008644" y="100348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073033" y="100348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301149" y="1001074"/>
              <a:ext cx="206028" cy="482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159952" y="1001074"/>
              <a:ext cx="989900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561905" y="1001074"/>
              <a:ext cx="1347228" cy="1288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768384" y="10123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898749" y="1010735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029127" y="10123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367584" y="1013952"/>
              <a:ext cx="336405" cy="9667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019475" y="10163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257255" y="1010735"/>
              <a:ext cx="630963" cy="1288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541422" y="102120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 txBox="1">
            <a:spLocks noGrp="1"/>
          </p:cNvSpPr>
          <p:nvPr>
            <p:ph type="title"/>
          </p:nvPr>
        </p:nvSpPr>
        <p:spPr>
          <a:xfrm>
            <a:off x="762416" y="1004185"/>
            <a:ext cx="7467184" cy="409825"/>
          </a:xfrm>
          <a:prstGeom prst="rect">
            <a:avLst/>
          </a:prstGeom>
        </p:spPr>
        <p:txBody>
          <a:bodyPr vert="horz" wrap="square" lIns="0" tIns="10257" rIns="0" bIns="0" rtlCol="0">
            <a:spAutoFit/>
          </a:bodyPr>
          <a:lstStyle/>
          <a:p>
            <a:pPr marL="11397" marR="4559" indent="343619">
              <a:lnSpc>
                <a:spcPct val="117900"/>
              </a:lnSpc>
              <a:spcBef>
                <a:spcPts val="81"/>
              </a:spcBef>
            </a:pPr>
            <a:r>
              <a:rPr lang="en-US" sz="2200" spc="9" dirty="0" smtClean="0">
                <a:latin typeface="Comic Sans MS"/>
                <a:cs typeface="Comic Sans MS"/>
              </a:rPr>
              <a:t>       </a:t>
            </a:r>
            <a:r>
              <a:rPr sz="2200" spc="9" smtClean="0">
                <a:latin typeface="Comic Sans MS"/>
                <a:cs typeface="Comic Sans MS"/>
              </a:rPr>
              <a:t>Introduction </a:t>
            </a:r>
            <a:r>
              <a:rPr sz="2200" spc="9" dirty="0">
                <a:latin typeface="Comic Sans MS"/>
                <a:cs typeface="Comic Sans MS"/>
              </a:rPr>
              <a:t>to  </a:t>
            </a:r>
            <a:r>
              <a:rPr sz="2200" spc="13" dirty="0">
                <a:latin typeface="Comic Sans MS"/>
                <a:cs typeface="Comic Sans MS"/>
              </a:rPr>
              <a:t>Phylogenetic</a:t>
            </a:r>
            <a:r>
              <a:rPr sz="2200" spc="-58" dirty="0">
                <a:latin typeface="Comic Sans MS"/>
                <a:cs typeface="Comic Sans MS"/>
              </a:rPr>
              <a:t> </a:t>
            </a:r>
            <a:r>
              <a:rPr sz="2200" spc="13" dirty="0">
                <a:latin typeface="Comic Sans MS"/>
                <a:cs typeface="Comic Sans MS"/>
              </a:rPr>
              <a:t>Analysis</a:t>
            </a:r>
            <a:endParaRPr sz="2200">
              <a:latin typeface="Comic Sans MS"/>
              <a:cs typeface="Comic Sans MS"/>
            </a:endParaRPr>
          </a:p>
        </p:txBody>
      </p:sp>
      <p:grpSp>
        <p:nvGrpSpPr>
          <p:cNvPr id="125" name="object 125"/>
          <p:cNvGrpSpPr/>
          <p:nvPr/>
        </p:nvGrpSpPr>
        <p:grpSpPr>
          <a:xfrm>
            <a:off x="532511" y="4146858"/>
            <a:ext cx="3950855" cy="135031"/>
            <a:chOff x="585762" y="4699772"/>
            <a:chExt cx="4345940" cy="153035"/>
          </a:xfrm>
        </p:grpSpPr>
        <p:sp>
          <p:nvSpPr>
            <p:cNvPr id="126" name="object 126"/>
            <p:cNvSpPr/>
            <p:nvPr/>
          </p:nvSpPr>
          <p:spPr>
            <a:xfrm>
              <a:off x="3648824" y="470218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715260" y="4706203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2823108" y="4710238"/>
              <a:ext cx="956310" cy="5080"/>
            </a:xfrm>
            <a:custGeom>
              <a:avLst/>
              <a:gdLst/>
              <a:ahLst/>
              <a:cxnLst/>
              <a:rect l="l" t="t" r="r" b="b"/>
              <a:pathLst>
                <a:path w="956310" h="5079">
                  <a:moveTo>
                    <a:pt x="695337" y="0"/>
                  </a:moveTo>
                  <a:lnTo>
                    <a:pt x="717872" y="0"/>
                  </a:lnTo>
                </a:path>
                <a:path w="956310" h="5079">
                  <a:moveTo>
                    <a:pt x="944829" y="0"/>
                  </a:moveTo>
                  <a:lnTo>
                    <a:pt x="956096" y="0"/>
                  </a:lnTo>
                </a:path>
                <a:path w="956310" h="5079">
                  <a:moveTo>
                    <a:pt x="0" y="4826"/>
                  </a:moveTo>
                  <a:lnTo>
                    <a:pt x="11267" y="4826"/>
                  </a:lnTo>
                </a:path>
                <a:path w="956310" h="5079">
                  <a:moveTo>
                    <a:pt x="22529" y="4826"/>
                  </a:moveTo>
                  <a:lnTo>
                    <a:pt x="32186" y="4826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2889097" y="4712649"/>
              <a:ext cx="43459" cy="482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486698" y="4712649"/>
              <a:ext cx="1281234" cy="1609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878266" y="4715064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574063" y="471908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20924" y="0"/>
                  </a:lnTo>
                </a:path>
                <a:path w="86994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628787" y="472311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768817" y="47190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768817" y="47231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247305" y="47231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1388948" y="47231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356319" y="472311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965631" y="4727133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50151" y="4725523"/>
              <a:ext cx="3966043" cy="41852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585762" y="4751279"/>
              <a:ext cx="4345914" cy="4989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50151" y="4796342"/>
              <a:ext cx="4281525" cy="9667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82345" y="4806003"/>
              <a:ext cx="4249331" cy="804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203845" y="481163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237653" y="4811634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356766" y="4809220"/>
              <a:ext cx="3574910" cy="128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1780082" y="482049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1997379" y="4818881"/>
              <a:ext cx="2923019" cy="321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1247305" y="482854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2008644" y="4822098"/>
              <a:ext cx="2900489" cy="805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487144" y="4822098"/>
              <a:ext cx="107843" cy="128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421142" y="482854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2008644" y="483256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2073033" y="483256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3301149" y="4830150"/>
              <a:ext cx="206028" cy="482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159952" y="4830150"/>
              <a:ext cx="989900" cy="12880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3561905" y="4830150"/>
              <a:ext cx="1347228" cy="1288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768384" y="4841420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2898749" y="4839811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3029127" y="4841420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2367584" y="4843028"/>
              <a:ext cx="336405" cy="965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3019475" y="48454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4257255" y="4839811"/>
              <a:ext cx="630963" cy="12871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2541422" y="485026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5" name="object 165"/>
          <p:cNvSpPr txBox="1"/>
          <p:nvPr/>
        </p:nvSpPr>
        <p:spPr>
          <a:xfrm>
            <a:off x="533400" y="2819400"/>
            <a:ext cx="3771900" cy="3202002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74374" marR="1090691" indent="-163547">
              <a:lnSpc>
                <a:spcPct val="102400"/>
              </a:lnSpc>
              <a:spcBef>
                <a:spcPts val="76"/>
              </a:spcBef>
            </a:pPr>
            <a:r>
              <a:rPr sz="1500" spc="197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pc="18" dirty="0">
                <a:solidFill>
                  <a:srgbClr val="000099"/>
                </a:solidFill>
                <a:latin typeface="Arial"/>
                <a:cs typeface="Arial"/>
              </a:rPr>
              <a:t>Taxonomy </a:t>
            </a:r>
            <a:r>
              <a:rPr spc="9" dirty="0">
                <a:latin typeface="Arial"/>
                <a:cs typeface="Arial"/>
              </a:rPr>
              <a:t>- is </a:t>
            </a:r>
            <a:r>
              <a:rPr spc="13" dirty="0">
                <a:latin typeface="Arial"/>
                <a:cs typeface="Arial"/>
              </a:rPr>
              <a:t>the science </a:t>
            </a:r>
            <a:r>
              <a:rPr spc="9" dirty="0">
                <a:latin typeface="Arial"/>
                <a:cs typeface="Arial"/>
              </a:rPr>
              <a:t>of  classification of</a:t>
            </a:r>
            <a:r>
              <a:rPr spc="31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organisms.</a:t>
            </a:r>
            <a:endParaRPr>
              <a:latin typeface="Arial"/>
              <a:cs typeface="Arial"/>
            </a:endParaRPr>
          </a:p>
          <a:p>
            <a:pPr marL="174374" marR="237057" indent="-163547">
              <a:lnSpc>
                <a:spcPct val="102400"/>
              </a:lnSpc>
              <a:spcBef>
                <a:spcPts val="354"/>
              </a:spcBef>
            </a:pPr>
            <a:r>
              <a:rPr spc="197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pc="13" dirty="0">
                <a:solidFill>
                  <a:srgbClr val="003399"/>
                </a:solidFill>
                <a:latin typeface="Arial"/>
                <a:cs typeface="Arial"/>
              </a:rPr>
              <a:t>Phylogeny </a:t>
            </a:r>
            <a:r>
              <a:rPr spc="9" dirty="0">
                <a:latin typeface="Arial"/>
                <a:cs typeface="Arial"/>
              </a:rPr>
              <a:t>- is </a:t>
            </a:r>
            <a:r>
              <a:rPr spc="13" dirty="0">
                <a:latin typeface="Arial"/>
                <a:cs typeface="Arial"/>
              </a:rPr>
              <a:t>the evolution </a:t>
            </a:r>
            <a:r>
              <a:rPr spc="9" dirty="0">
                <a:latin typeface="Arial"/>
                <a:cs typeface="Arial"/>
              </a:rPr>
              <a:t>of </a:t>
            </a:r>
            <a:r>
              <a:rPr spc="13" dirty="0">
                <a:latin typeface="Arial"/>
                <a:cs typeface="Arial"/>
              </a:rPr>
              <a:t>a  genetically related group </a:t>
            </a:r>
            <a:r>
              <a:rPr spc="9" dirty="0">
                <a:latin typeface="Arial"/>
                <a:cs typeface="Arial"/>
              </a:rPr>
              <a:t>of</a:t>
            </a:r>
            <a:r>
              <a:rPr spc="-27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organisms.</a:t>
            </a:r>
            <a:endParaRPr>
              <a:latin typeface="Arial"/>
              <a:cs typeface="Arial"/>
            </a:endParaRPr>
          </a:p>
          <a:p>
            <a:pPr marL="174374" marR="4559" indent="-163547">
              <a:lnSpc>
                <a:spcPct val="102400"/>
              </a:lnSpc>
              <a:spcBef>
                <a:spcPts val="363"/>
              </a:spcBef>
            </a:pPr>
            <a:r>
              <a:rPr spc="197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pc="13" dirty="0">
                <a:latin typeface="Arial"/>
                <a:cs typeface="Arial"/>
              </a:rPr>
              <a:t>Or: a study </a:t>
            </a:r>
            <a:r>
              <a:rPr spc="9" dirty="0">
                <a:latin typeface="Arial"/>
                <a:cs typeface="Arial"/>
              </a:rPr>
              <a:t>of </a:t>
            </a:r>
            <a:r>
              <a:rPr spc="13" dirty="0">
                <a:latin typeface="Arial"/>
                <a:cs typeface="Arial"/>
              </a:rPr>
              <a:t>relationships between  </a:t>
            </a:r>
            <a:r>
              <a:rPr spc="9" dirty="0">
                <a:latin typeface="Arial"/>
                <a:cs typeface="Arial"/>
              </a:rPr>
              <a:t>collection of </a:t>
            </a:r>
            <a:r>
              <a:rPr spc="13" dirty="0">
                <a:latin typeface="Arial"/>
                <a:cs typeface="Arial"/>
              </a:rPr>
              <a:t>"things" (genes, proteins,  </a:t>
            </a:r>
            <a:r>
              <a:rPr spc="9" dirty="0">
                <a:latin typeface="Arial"/>
                <a:cs typeface="Arial"/>
              </a:rPr>
              <a:t>organs..) that are derived </a:t>
            </a:r>
            <a:r>
              <a:rPr spc="13" dirty="0">
                <a:latin typeface="Arial"/>
                <a:cs typeface="Arial"/>
              </a:rPr>
              <a:t>from a </a:t>
            </a:r>
            <a:r>
              <a:rPr spc="18" dirty="0">
                <a:latin typeface="Arial"/>
                <a:cs typeface="Arial"/>
              </a:rPr>
              <a:t>common  </a:t>
            </a:r>
            <a:r>
              <a:rPr spc="13" dirty="0">
                <a:latin typeface="Arial"/>
                <a:cs typeface="Arial"/>
              </a:rPr>
              <a:t>ancestor.</a:t>
            </a:r>
            <a:endParaRPr>
              <a:latin typeface="Arial"/>
              <a:cs typeface="Arial"/>
            </a:endParaRPr>
          </a:p>
        </p:txBody>
      </p:sp>
      <p:grpSp>
        <p:nvGrpSpPr>
          <p:cNvPr id="166" name="object 166"/>
          <p:cNvGrpSpPr/>
          <p:nvPr/>
        </p:nvGrpSpPr>
        <p:grpSpPr>
          <a:xfrm>
            <a:off x="5098737" y="4146858"/>
            <a:ext cx="3950855" cy="135031"/>
            <a:chOff x="5608611" y="4699772"/>
            <a:chExt cx="4345940" cy="153035"/>
          </a:xfrm>
        </p:grpSpPr>
        <p:sp>
          <p:nvSpPr>
            <p:cNvPr id="167" name="object 167"/>
            <p:cNvSpPr/>
            <p:nvPr/>
          </p:nvSpPr>
          <p:spPr>
            <a:xfrm>
              <a:off x="8671674" y="470218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7738109" y="4706203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7845958" y="4710238"/>
              <a:ext cx="956310" cy="5080"/>
            </a:xfrm>
            <a:custGeom>
              <a:avLst/>
              <a:gdLst/>
              <a:ahLst/>
              <a:cxnLst/>
              <a:rect l="l" t="t" r="r" b="b"/>
              <a:pathLst>
                <a:path w="956309" h="5079">
                  <a:moveTo>
                    <a:pt x="695337" y="0"/>
                  </a:moveTo>
                  <a:lnTo>
                    <a:pt x="717872" y="0"/>
                  </a:lnTo>
                </a:path>
                <a:path w="956309" h="5079">
                  <a:moveTo>
                    <a:pt x="944827" y="0"/>
                  </a:moveTo>
                  <a:lnTo>
                    <a:pt x="956095" y="0"/>
                  </a:lnTo>
                </a:path>
                <a:path w="956309" h="5079">
                  <a:moveTo>
                    <a:pt x="0" y="4826"/>
                  </a:moveTo>
                  <a:lnTo>
                    <a:pt x="11267" y="4826"/>
                  </a:lnTo>
                </a:path>
                <a:path w="956309" h="5079">
                  <a:moveTo>
                    <a:pt x="22529" y="4826"/>
                  </a:moveTo>
                  <a:lnTo>
                    <a:pt x="32186" y="4826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911947" y="4712649"/>
              <a:ext cx="43459" cy="4828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7509547" y="4712649"/>
              <a:ext cx="1281234" cy="16093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6901116" y="4715064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596913" y="4719081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6651637" y="472311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6791667" y="47190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6791667" y="47231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6270154" y="47231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6411810" y="472311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7379169" y="472311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5988481" y="4727133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5673000" y="4725523"/>
              <a:ext cx="3966041" cy="4185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5608611" y="4751279"/>
              <a:ext cx="4345914" cy="49891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5673000" y="4796342"/>
              <a:ext cx="4281525" cy="17706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6226708" y="481163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6260502" y="4811634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6379616" y="4809220"/>
              <a:ext cx="3574910" cy="12880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6802932" y="482049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7020229" y="4818881"/>
              <a:ext cx="2923019" cy="3219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6270154" y="482854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7031494" y="4822098"/>
              <a:ext cx="2900489" cy="805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6509994" y="4822098"/>
              <a:ext cx="107843" cy="128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6443992" y="482854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3" name="object 193"/>
            <p:cNvSpPr/>
            <p:nvPr/>
          </p:nvSpPr>
          <p:spPr>
            <a:xfrm>
              <a:off x="7031494" y="483256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7095883" y="483256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8323998" y="4830150"/>
              <a:ext cx="206028" cy="482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7182802" y="4830150"/>
              <a:ext cx="989900" cy="12880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8584755" y="4830150"/>
              <a:ext cx="1347228" cy="12880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7791233" y="4841420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7921599" y="4839811"/>
              <a:ext cx="98184" cy="3219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8051977" y="4841420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7390434" y="4843028"/>
              <a:ext cx="336405" cy="9654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8042325" y="4845442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9280103" y="4839811"/>
              <a:ext cx="630961" cy="12871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7564272" y="485026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5" name="object 205"/>
          <p:cNvSpPr txBox="1"/>
          <p:nvPr/>
        </p:nvSpPr>
        <p:spPr>
          <a:xfrm>
            <a:off x="4800600" y="2743200"/>
            <a:ext cx="3936423" cy="3503933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R="158988" algn="ctr">
              <a:spcBef>
                <a:spcPts val="102"/>
              </a:spcBef>
            </a:pPr>
            <a:r>
              <a:rPr spc="4" dirty="0">
                <a:latin typeface="Arial"/>
                <a:cs typeface="Arial"/>
              </a:rPr>
              <a:t>Phylogenetics -</a:t>
            </a:r>
            <a:r>
              <a:rPr spc="-31" dirty="0">
                <a:latin typeface="Arial"/>
                <a:cs typeface="Arial"/>
              </a:rPr>
              <a:t> </a:t>
            </a:r>
            <a:r>
              <a:rPr spc="9" dirty="0">
                <a:latin typeface="Arial"/>
                <a:cs typeface="Arial"/>
              </a:rPr>
              <a:t>WHY?</a:t>
            </a:r>
            <a:endParaRPr>
              <a:latin typeface="Arial"/>
              <a:cs typeface="Arial"/>
            </a:endParaRPr>
          </a:p>
          <a:p>
            <a:pPr>
              <a:spcBef>
                <a:spcPts val="18"/>
              </a:spcBef>
            </a:pPr>
            <a:endParaRPr>
              <a:latin typeface="Arial"/>
              <a:cs typeface="Arial"/>
            </a:endParaRPr>
          </a:p>
          <a:p>
            <a:pPr marL="174374" indent="-163547">
              <a:buClr>
                <a:srgbClr val="FFCC00"/>
              </a:buClr>
              <a:buSzPct val="84848"/>
              <a:buFont typeface="Wingdings"/>
              <a:buChar char=""/>
              <a:tabLst>
                <a:tab pos="174944" algn="l"/>
              </a:tabLst>
            </a:pPr>
            <a:r>
              <a:rPr spc="13" dirty="0">
                <a:latin typeface="Arial"/>
                <a:cs typeface="Arial"/>
              </a:rPr>
              <a:t>Find evolutionary </a:t>
            </a:r>
            <a:r>
              <a:rPr spc="9" dirty="0">
                <a:latin typeface="Arial"/>
                <a:cs typeface="Arial"/>
              </a:rPr>
              <a:t>ties </a:t>
            </a:r>
            <a:r>
              <a:rPr spc="13" dirty="0">
                <a:latin typeface="Arial"/>
                <a:cs typeface="Arial"/>
              </a:rPr>
              <a:t>between</a:t>
            </a:r>
            <a:r>
              <a:rPr spc="18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organisms.</a:t>
            </a:r>
            <a:endParaRPr>
              <a:latin typeface="Arial"/>
              <a:cs typeface="Arial"/>
            </a:endParaRPr>
          </a:p>
          <a:p>
            <a:pPr marL="174374" marR="174374" indent="-163547">
              <a:lnSpc>
                <a:spcPts val="1436"/>
              </a:lnSpc>
              <a:spcBef>
                <a:spcPts val="354"/>
              </a:spcBef>
            </a:pPr>
            <a:r>
              <a:rPr spc="13" dirty="0">
                <a:latin typeface="Arial"/>
                <a:cs typeface="Arial"/>
              </a:rPr>
              <a:t>(Analyze changes occuring </a:t>
            </a:r>
            <a:r>
              <a:rPr spc="9" dirty="0">
                <a:latin typeface="Arial"/>
                <a:cs typeface="Arial"/>
              </a:rPr>
              <a:t>in different</a:t>
            </a:r>
            <a:r>
              <a:rPr spc="-54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organisms  during</a:t>
            </a:r>
            <a:r>
              <a:rPr spc="9" dirty="0">
                <a:latin typeface="Arial"/>
                <a:cs typeface="Arial"/>
              </a:rPr>
              <a:t> evolution).</a:t>
            </a:r>
            <a:endParaRPr>
              <a:latin typeface="Arial"/>
              <a:cs typeface="Arial"/>
            </a:endParaRPr>
          </a:p>
          <a:p>
            <a:pPr marL="174374" marR="4559" indent="-163547">
              <a:lnSpc>
                <a:spcPts val="1624"/>
              </a:lnSpc>
              <a:spcBef>
                <a:spcPts val="363"/>
              </a:spcBef>
              <a:buClr>
                <a:srgbClr val="FFCC00"/>
              </a:buClr>
              <a:buSzPct val="84848"/>
              <a:buFont typeface="Wingdings"/>
              <a:buChar char=""/>
              <a:tabLst>
                <a:tab pos="174944" algn="l"/>
              </a:tabLst>
            </a:pPr>
            <a:r>
              <a:rPr spc="13" dirty="0">
                <a:latin typeface="Arial"/>
                <a:cs typeface="Arial"/>
              </a:rPr>
              <a:t>Find (understand) relationships between</a:t>
            </a:r>
            <a:r>
              <a:rPr spc="-9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an  ancestral sequence and </a:t>
            </a:r>
            <a:r>
              <a:rPr spc="4" dirty="0">
                <a:latin typeface="Arial"/>
                <a:cs typeface="Arial"/>
              </a:rPr>
              <a:t>it</a:t>
            </a:r>
            <a:r>
              <a:rPr spc="13" dirty="0">
                <a:latin typeface="Arial"/>
                <a:cs typeface="Arial"/>
              </a:rPr>
              <a:t> descendants.</a:t>
            </a:r>
            <a:endParaRPr>
              <a:latin typeface="Arial"/>
              <a:cs typeface="Arial"/>
            </a:endParaRPr>
          </a:p>
          <a:p>
            <a:pPr marL="11397">
              <a:spcBef>
                <a:spcPts val="175"/>
              </a:spcBef>
            </a:pPr>
            <a:r>
              <a:rPr spc="9" dirty="0">
                <a:latin typeface="Arial"/>
                <a:cs typeface="Arial"/>
              </a:rPr>
              <a:t>(Evolution of family of</a:t>
            </a:r>
            <a:r>
              <a:rPr spc="-40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sequences)</a:t>
            </a:r>
            <a:endParaRPr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>
              <a:latin typeface="Arial"/>
              <a:cs typeface="Arial"/>
            </a:endParaRPr>
          </a:p>
          <a:p>
            <a:pPr marL="174374" marR="126506" indent="-163547">
              <a:lnSpc>
                <a:spcPts val="1436"/>
              </a:lnSpc>
              <a:spcBef>
                <a:spcPts val="4"/>
              </a:spcBef>
              <a:buClr>
                <a:srgbClr val="FFCC00"/>
              </a:buClr>
              <a:buSzPct val="89655"/>
              <a:buFont typeface="Wingdings"/>
              <a:buChar char=""/>
              <a:tabLst>
                <a:tab pos="174944" algn="l"/>
              </a:tabLst>
            </a:pPr>
            <a:r>
              <a:rPr spc="13" dirty="0">
                <a:latin typeface="Arial"/>
                <a:cs typeface="Arial"/>
              </a:rPr>
              <a:t>Estimate time </a:t>
            </a:r>
            <a:r>
              <a:rPr spc="9" dirty="0">
                <a:latin typeface="Arial"/>
                <a:cs typeface="Arial"/>
              </a:rPr>
              <a:t>of </a:t>
            </a:r>
            <a:r>
              <a:rPr spc="13" dirty="0">
                <a:latin typeface="Arial"/>
                <a:cs typeface="Arial"/>
              </a:rPr>
              <a:t>divergence between a group</a:t>
            </a:r>
            <a:r>
              <a:rPr spc="-81" dirty="0">
                <a:latin typeface="Arial"/>
                <a:cs typeface="Arial"/>
              </a:rPr>
              <a:t> </a:t>
            </a:r>
            <a:r>
              <a:rPr spc="9" dirty="0">
                <a:latin typeface="Arial"/>
                <a:cs typeface="Arial"/>
              </a:rPr>
              <a:t>of  </a:t>
            </a:r>
            <a:r>
              <a:rPr spc="13" dirty="0">
                <a:latin typeface="Arial"/>
                <a:cs typeface="Arial"/>
              </a:rPr>
              <a:t>organisms </a:t>
            </a:r>
            <a:r>
              <a:rPr spc="9" dirty="0">
                <a:latin typeface="Arial"/>
                <a:cs typeface="Arial"/>
              </a:rPr>
              <a:t>that </a:t>
            </a:r>
            <a:r>
              <a:rPr spc="13" dirty="0">
                <a:latin typeface="Arial"/>
                <a:cs typeface="Arial"/>
              </a:rPr>
              <a:t>share a </a:t>
            </a:r>
            <a:r>
              <a:rPr spc="18" dirty="0">
                <a:latin typeface="Arial"/>
                <a:cs typeface="Arial"/>
              </a:rPr>
              <a:t>common</a:t>
            </a:r>
            <a:r>
              <a:rPr spc="4" dirty="0">
                <a:latin typeface="Arial"/>
                <a:cs typeface="Arial"/>
              </a:rPr>
              <a:t> ancestor.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53719" y="4504690"/>
            <a:ext cx="1701800" cy="883919"/>
          </a:xfrm>
          <a:prstGeom prst="rect">
            <a:avLst/>
          </a:prstGeom>
        </p:spPr>
        <p:txBody>
          <a:bodyPr vert="horz" wrap="square" lIns="0" tIns="10160" rIns="0" bIns="0" rtlCol="0">
            <a:spAutoFit/>
          </a:bodyPr>
          <a:lstStyle/>
          <a:p>
            <a:pPr marL="12065" marR="5080" algn="ctr">
              <a:lnSpc>
                <a:spcPct val="100899"/>
              </a:lnSpc>
              <a:spcBef>
                <a:spcPts val="80"/>
              </a:spcBef>
            </a:pPr>
            <a:r>
              <a:rPr sz="1800" b="1" spc="-10" dirty="0">
                <a:latin typeface="Arial"/>
                <a:cs typeface="Arial"/>
              </a:rPr>
              <a:t>Ancestral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Node  or </a:t>
            </a:r>
            <a:r>
              <a:rPr sz="2000" b="1" dirty="0">
                <a:latin typeface="Arial"/>
                <a:cs typeface="Arial"/>
              </a:rPr>
              <a:t>ROOT </a:t>
            </a:r>
            <a:r>
              <a:rPr sz="1800" b="1" dirty="0">
                <a:latin typeface="Arial"/>
                <a:cs typeface="Arial"/>
              </a:rPr>
              <a:t>of  the</a:t>
            </a:r>
            <a:r>
              <a:rPr sz="1800" b="1" spc="-2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Tree</a:t>
            </a:r>
            <a:endParaRPr sz="18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642870" y="4867909"/>
            <a:ext cx="255270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-1270" algn="ctr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Internal Nodes </a:t>
            </a:r>
            <a:r>
              <a:rPr sz="1800" b="1" dirty="0">
                <a:latin typeface="Arial"/>
                <a:cs typeface="Arial"/>
              </a:rPr>
              <a:t>or  </a:t>
            </a:r>
            <a:r>
              <a:rPr sz="1800" b="1" spc="-5" dirty="0">
                <a:latin typeface="Arial"/>
                <a:cs typeface="Arial"/>
              </a:rPr>
              <a:t>Divergence </a:t>
            </a:r>
            <a:r>
              <a:rPr sz="1800" b="1" dirty="0">
                <a:latin typeface="Arial"/>
                <a:cs typeface="Arial"/>
              </a:rPr>
              <a:t>Points  </a:t>
            </a:r>
            <a:r>
              <a:rPr sz="1800" b="1" spc="-5" dirty="0">
                <a:latin typeface="Arial"/>
                <a:cs typeface="Arial"/>
              </a:rPr>
              <a:t>(represent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hypothetical  ancestors </a:t>
            </a:r>
            <a:r>
              <a:rPr sz="1800" b="1" dirty="0">
                <a:latin typeface="Arial"/>
                <a:cs typeface="Arial"/>
              </a:rPr>
              <a:t>of the</a:t>
            </a:r>
            <a:r>
              <a:rPr sz="1800" b="1" spc="-6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taxa)</a:t>
            </a:r>
            <a:endParaRPr sz="18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82750" y="1771650"/>
            <a:ext cx="13582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0335" marR="5080" indent="-12827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Branches</a:t>
            </a:r>
            <a:r>
              <a:rPr sz="1800" b="1" spc="-95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or  </a:t>
            </a:r>
            <a:r>
              <a:rPr sz="1800" b="1" spc="-5" dirty="0">
                <a:latin typeface="Arial"/>
                <a:cs typeface="Arial"/>
              </a:rPr>
              <a:t>Lineages</a:t>
            </a:r>
            <a:endParaRPr sz="18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196840" y="1456690"/>
            <a:ext cx="174180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Terminal</a:t>
            </a:r>
            <a:r>
              <a:rPr sz="1800" b="1" spc="-50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Nodes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6" name="object 6"/>
          <p:cNvGrpSpPr/>
          <p:nvPr/>
        </p:nvGrpSpPr>
        <p:grpSpPr>
          <a:xfrm>
            <a:off x="1468119" y="2081303"/>
            <a:ext cx="4645025" cy="2971165"/>
            <a:chOff x="1468119" y="2081303"/>
            <a:chExt cx="4645025" cy="2971165"/>
          </a:xfrm>
        </p:grpSpPr>
        <p:sp>
          <p:nvSpPr>
            <p:cNvPr id="7" name="object 7"/>
            <p:cNvSpPr/>
            <p:nvPr/>
          </p:nvSpPr>
          <p:spPr>
            <a:xfrm>
              <a:off x="3431540" y="3289300"/>
              <a:ext cx="2523490" cy="287020"/>
            </a:xfrm>
            <a:custGeom>
              <a:avLst/>
              <a:gdLst/>
              <a:ahLst/>
              <a:cxnLst/>
              <a:rect l="l" t="t" r="r" b="b"/>
              <a:pathLst>
                <a:path w="2523490" h="287020">
                  <a:moveTo>
                    <a:pt x="2523490" y="287020"/>
                  </a:moveTo>
                  <a:lnTo>
                    <a:pt x="0" y="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983739" y="2237740"/>
              <a:ext cx="3928110" cy="2694940"/>
            </a:xfrm>
            <a:custGeom>
              <a:avLst/>
              <a:gdLst/>
              <a:ahLst/>
              <a:cxnLst/>
              <a:rect l="l" t="t" r="r" b="b"/>
              <a:pathLst>
                <a:path w="3928110" h="2694940">
                  <a:moveTo>
                    <a:pt x="3919220" y="0"/>
                  </a:moveTo>
                  <a:lnTo>
                    <a:pt x="0" y="1687830"/>
                  </a:lnTo>
                  <a:lnTo>
                    <a:pt x="3928110" y="269494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468119" y="3925570"/>
              <a:ext cx="4443730" cy="487680"/>
            </a:xfrm>
            <a:custGeom>
              <a:avLst/>
              <a:gdLst/>
              <a:ahLst/>
              <a:cxnLst/>
              <a:rect l="l" t="t" r="r" b="b"/>
              <a:pathLst>
                <a:path w="4443730" h="487679">
                  <a:moveTo>
                    <a:pt x="515619" y="0"/>
                  </a:moveTo>
                  <a:lnTo>
                    <a:pt x="0" y="0"/>
                  </a:lnTo>
                </a:path>
                <a:path w="4443730" h="487679">
                  <a:moveTo>
                    <a:pt x="4443730" y="274319"/>
                  </a:moveTo>
                  <a:lnTo>
                    <a:pt x="2465070" y="487679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909853" y="3819933"/>
              <a:ext cx="207463" cy="211273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3828823" y="4322853"/>
              <a:ext cx="207463" cy="21000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353843" y="3209063"/>
              <a:ext cx="206193" cy="21127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906543" y="4841013"/>
              <a:ext cx="206193" cy="211273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06543" y="4094253"/>
              <a:ext cx="206193" cy="2100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753610" y="2910840"/>
              <a:ext cx="1170940" cy="513080"/>
            </a:xfrm>
            <a:custGeom>
              <a:avLst/>
              <a:gdLst/>
              <a:ahLst/>
              <a:cxnLst/>
              <a:rect l="l" t="t" r="r" b="b"/>
              <a:pathLst>
                <a:path w="1170939" h="513079">
                  <a:moveTo>
                    <a:pt x="1170939" y="0"/>
                  </a:moveTo>
                  <a:lnTo>
                    <a:pt x="0" y="51308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4647973" y="3332253"/>
              <a:ext cx="206193" cy="211273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897653" y="3454173"/>
              <a:ext cx="208733" cy="211273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895113" y="2800123"/>
              <a:ext cx="206193" cy="211273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06543" y="2081303"/>
              <a:ext cx="206193" cy="210003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99260" y="3460749"/>
              <a:ext cx="1780539" cy="1320800"/>
            </a:xfrm>
            <a:custGeom>
              <a:avLst/>
              <a:gdLst/>
              <a:ahLst/>
              <a:cxnLst/>
              <a:rect l="l" t="t" r="r" b="b"/>
              <a:pathLst>
                <a:path w="1780539" h="1320800">
                  <a:moveTo>
                    <a:pt x="273050" y="582930"/>
                  </a:moveTo>
                  <a:lnTo>
                    <a:pt x="190500" y="629920"/>
                  </a:lnTo>
                  <a:lnTo>
                    <a:pt x="213931" y="645414"/>
                  </a:lnTo>
                  <a:lnTo>
                    <a:pt x="0" y="962660"/>
                  </a:lnTo>
                  <a:lnTo>
                    <a:pt x="11430" y="970280"/>
                  </a:lnTo>
                  <a:lnTo>
                    <a:pt x="24130" y="977900"/>
                  </a:lnTo>
                  <a:lnTo>
                    <a:pt x="238302" y="661517"/>
                  </a:lnTo>
                  <a:lnTo>
                    <a:pt x="261620" y="676910"/>
                  </a:lnTo>
                  <a:lnTo>
                    <a:pt x="273050" y="582930"/>
                  </a:lnTo>
                  <a:close/>
                </a:path>
                <a:path w="1780539" h="1320800">
                  <a:moveTo>
                    <a:pt x="1780540" y="74930"/>
                  </a:moveTo>
                  <a:lnTo>
                    <a:pt x="1742440" y="0"/>
                  </a:lnTo>
                  <a:lnTo>
                    <a:pt x="1704340" y="74930"/>
                  </a:lnTo>
                  <a:lnTo>
                    <a:pt x="1736090" y="74930"/>
                  </a:lnTo>
                  <a:lnTo>
                    <a:pt x="1736090" y="1320800"/>
                  </a:lnTo>
                  <a:lnTo>
                    <a:pt x="1748790" y="1320800"/>
                  </a:lnTo>
                  <a:lnTo>
                    <a:pt x="1748790" y="74930"/>
                  </a:lnTo>
                  <a:lnTo>
                    <a:pt x="1780540" y="7493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15080" y="4547870"/>
              <a:ext cx="92710" cy="2717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186940" y="2241549"/>
              <a:ext cx="2550160" cy="2540000"/>
            </a:xfrm>
            <a:custGeom>
              <a:avLst/>
              <a:gdLst/>
              <a:ahLst/>
              <a:cxnLst/>
              <a:rect l="l" t="t" r="r" b="b"/>
              <a:pathLst>
                <a:path w="2550160" h="2540000">
                  <a:moveTo>
                    <a:pt x="527050" y="1140460"/>
                  </a:moveTo>
                  <a:lnTo>
                    <a:pt x="498729" y="1154620"/>
                  </a:lnTo>
                  <a:lnTo>
                    <a:pt x="11430" y="156210"/>
                  </a:lnTo>
                  <a:lnTo>
                    <a:pt x="0" y="161290"/>
                  </a:lnTo>
                  <a:lnTo>
                    <a:pt x="487057" y="1160462"/>
                  </a:lnTo>
                  <a:lnTo>
                    <a:pt x="458470" y="1174750"/>
                  </a:lnTo>
                  <a:lnTo>
                    <a:pt x="525780" y="1225550"/>
                  </a:lnTo>
                  <a:lnTo>
                    <a:pt x="527050" y="1140460"/>
                  </a:lnTo>
                  <a:close/>
                </a:path>
                <a:path w="2550160" h="2540000">
                  <a:moveTo>
                    <a:pt x="2018030" y="1073150"/>
                  </a:moveTo>
                  <a:lnTo>
                    <a:pt x="1971040" y="1003300"/>
                  </a:lnTo>
                  <a:lnTo>
                    <a:pt x="1955304" y="1031519"/>
                  </a:lnTo>
                  <a:lnTo>
                    <a:pt x="379730" y="153670"/>
                  </a:lnTo>
                  <a:lnTo>
                    <a:pt x="373380" y="163830"/>
                  </a:lnTo>
                  <a:lnTo>
                    <a:pt x="1949475" y="1041971"/>
                  </a:lnTo>
                  <a:lnTo>
                    <a:pt x="1934210" y="1069340"/>
                  </a:lnTo>
                  <a:lnTo>
                    <a:pt x="2018030" y="1073150"/>
                  </a:lnTo>
                  <a:close/>
                </a:path>
                <a:path w="2550160" h="2540000">
                  <a:moveTo>
                    <a:pt x="2241550" y="463550"/>
                  </a:moveTo>
                  <a:lnTo>
                    <a:pt x="2180590" y="405130"/>
                  </a:lnTo>
                  <a:lnTo>
                    <a:pt x="2171636" y="435127"/>
                  </a:lnTo>
                  <a:lnTo>
                    <a:pt x="751840" y="0"/>
                  </a:lnTo>
                  <a:lnTo>
                    <a:pt x="748030" y="12700"/>
                  </a:lnTo>
                  <a:lnTo>
                    <a:pt x="2167852" y="447840"/>
                  </a:lnTo>
                  <a:lnTo>
                    <a:pt x="2159000" y="477520"/>
                  </a:lnTo>
                  <a:lnTo>
                    <a:pt x="2241550" y="463550"/>
                  </a:lnTo>
                  <a:close/>
                </a:path>
                <a:path w="2550160" h="2540000">
                  <a:moveTo>
                    <a:pt x="2550160" y="1385570"/>
                  </a:moveTo>
                  <a:lnTo>
                    <a:pt x="2540000" y="1301750"/>
                  </a:lnTo>
                  <a:lnTo>
                    <a:pt x="2479040" y="1358900"/>
                  </a:lnTo>
                  <a:lnTo>
                    <a:pt x="2508389" y="1369910"/>
                  </a:lnTo>
                  <a:lnTo>
                    <a:pt x="2084070" y="2536190"/>
                  </a:lnTo>
                  <a:lnTo>
                    <a:pt x="2095500" y="2540000"/>
                  </a:lnTo>
                  <a:lnTo>
                    <a:pt x="2520785" y="1374559"/>
                  </a:lnTo>
                  <a:lnTo>
                    <a:pt x="2550160" y="13855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6290309" y="1967229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CC00"/>
                </a:solidFill>
                <a:latin typeface="Arial"/>
                <a:cs typeface="Arial"/>
              </a:rPr>
              <a:t>A</a:t>
            </a:r>
            <a:endParaRPr sz="2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6277609" y="2677159"/>
            <a:ext cx="24574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CC0000"/>
                </a:solidFill>
                <a:latin typeface="Arial"/>
                <a:cs typeface="Arial"/>
              </a:rPr>
              <a:t>B</a:t>
            </a:r>
            <a:endParaRPr sz="24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6277609" y="3378200"/>
            <a:ext cx="247015" cy="100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endParaRPr sz="2400">
              <a:latin typeface="Arial"/>
              <a:cs typeface="Arial"/>
            </a:endParaRPr>
          </a:p>
          <a:p>
            <a:pPr marL="13335">
              <a:lnSpc>
                <a:spcPct val="100000"/>
              </a:lnSpc>
              <a:spcBef>
                <a:spcPts val="1940"/>
              </a:spcBef>
            </a:pPr>
            <a:r>
              <a:rPr sz="24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endParaRPr sz="24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6285229" y="4767579"/>
            <a:ext cx="22923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00CC98"/>
                </a:solidFill>
                <a:latin typeface="Arial"/>
                <a:cs typeface="Arial"/>
              </a:rPr>
              <a:t>E</a:t>
            </a:r>
            <a:endParaRPr sz="2400">
              <a:latin typeface="Arial"/>
              <a:cs typeface="Arial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5943600" y="1765299"/>
            <a:ext cx="76200" cy="254000"/>
          </a:xfrm>
          <a:custGeom>
            <a:avLst/>
            <a:gdLst/>
            <a:ahLst/>
            <a:cxnLst/>
            <a:rect l="l" t="t" r="r" b="b"/>
            <a:pathLst>
              <a:path w="76200" h="254000">
                <a:moveTo>
                  <a:pt x="76200" y="177800"/>
                </a:moveTo>
                <a:lnTo>
                  <a:pt x="44450" y="177800"/>
                </a:lnTo>
                <a:lnTo>
                  <a:pt x="44450" y="0"/>
                </a:lnTo>
                <a:lnTo>
                  <a:pt x="31750" y="0"/>
                </a:lnTo>
                <a:lnTo>
                  <a:pt x="31750" y="177800"/>
                </a:lnTo>
                <a:lnTo>
                  <a:pt x="0" y="177800"/>
                </a:lnTo>
                <a:lnTo>
                  <a:pt x="38100" y="254000"/>
                </a:lnTo>
                <a:lnTo>
                  <a:pt x="76200" y="1778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6960869" y="2014220"/>
            <a:ext cx="1578610" cy="16713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Arial"/>
                <a:cs typeface="Arial"/>
              </a:rPr>
              <a:t>Represent </a:t>
            </a:r>
            <a:r>
              <a:rPr sz="1800" b="1" dirty="0">
                <a:latin typeface="Arial"/>
                <a:cs typeface="Arial"/>
              </a:rPr>
              <a:t>the  </a:t>
            </a:r>
            <a:r>
              <a:rPr sz="1800" b="1" spc="-5" dirty="0">
                <a:solidFill>
                  <a:srgbClr val="00CC00"/>
                </a:solidFill>
                <a:latin typeface="Arial"/>
                <a:cs typeface="Arial"/>
              </a:rPr>
              <a:t>T</a:t>
            </a:r>
            <a:r>
              <a:rPr sz="1800" b="1" spc="-5" dirty="0">
                <a:solidFill>
                  <a:srgbClr val="CC0000"/>
                </a:solidFill>
                <a:latin typeface="Arial"/>
                <a:cs typeface="Arial"/>
              </a:rPr>
              <a:t>A</a:t>
            </a:r>
            <a:r>
              <a:rPr sz="1800" b="1" spc="-5" dirty="0">
                <a:solidFill>
                  <a:srgbClr val="3333CC"/>
                </a:solidFill>
                <a:latin typeface="Arial"/>
                <a:cs typeface="Arial"/>
              </a:rPr>
              <a:t>X</a:t>
            </a:r>
            <a:r>
              <a:rPr sz="1800" b="1" spc="-5" dirty="0">
                <a:solidFill>
                  <a:srgbClr val="FF00FF"/>
                </a:solidFill>
                <a:latin typeface="Arial"/>
                <a:cs typeface="Arial"/>
              </a:rPr>
              <a:t>A </a:t>
            </a:r>
            <a:r>
              <a:rPr sz="1800" b="1" spc="-5" dirty="0">
                <a:latin typeface="Arial"/>
                <a:cs typeface="Arial"/>
              </a:rPr>
              <a:t>(genes,  </a:t>
            </a:r>
            <a:r>
              <a:rPr sz="1800" b="1" dirty="0">
                <a:latin typeface="Arial"/>
                <a:cs typeface="Arial"/>
              </a:rPr>
              <a:t>populations,  </a:t>
            </a:r>
            <a:r>
              <a:rPr sz="1800" b="1" spc="-5" dirty="0">
                <a:latin typeface="Arial"/>
                <a:cs typeface="Arial"/>
              </a:rPr>
              <a:t>species, etc.)  used </a:t>
            </a:r>
            <a:r>
              <a:rPr sz="1800" b="1" dirty="0">
                <a:latin typeface="Arial"/>
                <a:cs typeface="Arial"/>
              </a:rPr>
              <a:t>to infer  the</a:t>
            </a:r>
            <a:r>
              <a:rPr sz="1800" b="1" spc="-90" dirty="0">
                <a:latin typeface="Arial"/>
                <a:cs typeface="Arial"/>
              </a:rPr>
              <a:t> </a:t>
            </a:r>
            <a:r>
              <a:rPr sz="1800" b="1" dirty="0">
                <a:latin typeface="Arial"/>
                <a:cs typeface="Arial"/>
              </a:rPr>
              <a:t>phylogeny</a:t>
            </a:r>
            <a:endParaRPr sz="1800">
              <a:latin typeface="Arial"/>
              <a:cs typeface="Arial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1159510" y="472440"/>
            <a:ext cx="6952615" cy="4521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800" spc="-10" dirty="0"/>
              <a:t>Common </a:t>
            </a:r>
            <a:r>
              <a:rPr sz="2800" spc="-5" dirty="0"/>
              <a:t>Phylogenetic Tree</a:t>
            </a:r>
            <a:r>
              <a:rPr sz="2800" spc="-40" dirty="0"/>
              <a:t> </a:t>
            </a:r>
            <a:r>
              <a:rPr sz="2800" spc="-5" dirty="0"/>
              <a:t>Terminology</a:t>
            </a:r>
            <a:endParaRPr sz="2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object 17"/>
          <p:cNvGrpSpPr/>
          <p:nvPr/>
        </p:nvGrpSpPr>
        <p:grpSpPr>
          <a:xfrm>
            <a:off x="322672" y="0"/>
            <a:ext cx="8821328" cy="2057400"/>
            <a:chOff x="5125745" y="160870"/>
            <a:chExt cx="4829175" cy="3244994"/>
          </a:xfrm>
        </p:grpSpPr>
        <p:sp>
          <p:nvSpPr>
            <p:cNvPr id="18" name="object 18"/>
            <p:cNvSpPr/>
            <p:nvPr/>
          </p:nvSpPr>
          <p:spPr>
            <a:xfrm>
              <a:off x="5125745" y="160870"/>
              <a:ext cx="4829175" cy="3244994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8671674" y="87311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7738109" y="877141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8541296" y="881162"/>
              <a:ext cx="260985" cy="0"/>
            </a:xfrm>
            <a:custGeom>
              <a:avLst/>
              <a:gdLst/>
              <a:ahLst/>
              <a:cxnLst/>
              <a:rect l="l" t="t" r="r" b="b"/>
              <a:pathLst>
                <a:path w="260984">
                  <a:moveTo>
                    <a:pt x="0" y="0"/>
                  </a:moveTo>
                  <a:lnTo>
                    <a:pt x="22534" y="0"/>
                  </a:lnTo>
                </a:path>
                <a:path w="260984">
                  <a:moveTo>
                    <a:pt x="249490" y="0"/>
                  </a:moveTo>
                  <a:lnTo>
                    <a:pt x="2607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6901116" y="88598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7845958" y="885988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7911947" y="883574"/>
              <a:ext cx="43459" cy="4828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6596913" y="890006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6270154" y="89404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6411810" y="89404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6651637" y="894040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379169" y="89404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5988481" y="89805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7509548" y="883574"/>
              <a:ext cx="1281234" cy="1609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6368351" y="89805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53453" y="89805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617830" y="898058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6889851" y="89805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8781122" y="89805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6043205" y="902079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6390881" y="902079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39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96913" y="90207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640372" y="902079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129690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7260056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5922492" y="906918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>
                  <a:moveTo>
                    <a:pt x="0" y="0"/>
                  </a:moveTo>
                  <a:lnTo>
                    <a:pt x="22534" y="0"/>
                  </a:lnTo>
                </a:path>
                <a:path w="142239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6151054" y="90691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6173584" y="90691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292697" y="906918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9172259" y="90691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9657" y="0"/>
                  </a:lnTo>
                </a:path>
                <a:path w="43815">
                  <a:moveTo>
                    <a:pt x="32191" y="0"/>
                  </a:moveTo>
                  <a:lnTo>
                    <a:pt x="43459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9367020" y="90691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9062807" y="914957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80">
                  <a:moveTo>
                    <a:pt x="0" y="0"/>
                  </a:moveTo>
                  <a:lnTo>
                    <a:pt x="32191" y="0"/>
                  </a:lnTo>
                </a:path>
                <a:path w="109854" h="5080">
                  <a:moveTo>
                    <a:pt x="54726" y="0"/>
                  </a:moveTo>
                  <a:lnTo>
                    <a:pt x="75651" y="0"/>
                  </a:lnTo>
                </a:path>
                <a:path w="109854" h="5080">
                  <a:moveTo>
                    <a:pt x="54726" y="4838"/>
                  </a:moveTo>
                  <a:lnTo>
                    <a:pt x="109453" y="4838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9259178" y="917381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5673000" y="896448"/>
              <a:ext cx="3966041" cy="41852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608611" y="922204"/>
              <a:ext cx="4345914" cy="4989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673000" y="967267"/>
              <a:ext cx="4281525" cy="966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705195" y="976928"/>
              <a:ext cx="4249331" cy="8045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6226708" y="98255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260502" y="982559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38"/>
                  </a:moveTo>
                  <a:lnTo>
                    <a:pt x="20924" y="4838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379616" y="980145"/>
              <a:ext cx="3574910" cy="1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802932" y="99141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7020229" y="989806"/>
              <a:ext cx="2923019" cy="3219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270154" y="99946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7031494" y="993023"/>
              <a:ext cx="2900489" cy="8054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509994" y="993023"/>
              <a:ext cx="107843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6443992" y="99946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7031494" y="100348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095883" y="100348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8323998" y="1001074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7182802" y="1001074"/>
              <a:ext cx="989900" cy="1288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8584755" y="1001074"/>
              <a:ext cx="1347228" cy="12880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7791233" y="10123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7921599" y="1010735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8051977" y="10123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7390434" y="1013952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8042325" y="10163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280103" y="1010735"/>
              <a:ext cx="630961" cy="1287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564272" y="1021192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>
            <a:spLocks noGrp="1"/>
          </p:cNvSpPr>
          <p:nvPr>
            <p:ph type="title"/>
          </p:nvPr>
        </p:nvSpPr>
        <p:spPr>
          <a:xfrm>
            <a:off x="3733800" y="304800"/>
            <a:ext cx="2720109" cy="305622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L="11397">
              <a:spcBef>
                <a:spcPts val="102"/>
              </a:spcBef>
            </a:pPr>
            <a:r>
              <a:rPr sz="1900" dirty="0">
                <a:solidFill>
                  <a:srgbClr val="FF0000"/>
                </a:solidFill>
              </a:rPr>
              <a:t>In </a:t>
            </a:r>
            <a:r>
              <a:rPr sz="1900" spc="4" dirty="0">
                <a:solidFill>
                  <a:srgbClr val="FF3300"/>
                </a:solidFill>
              </a:rPr>
              <a:t>a </a:t>
            </a:r>
            <a:r>
              <a:rPr sz="1900" dirty="0">
                <a:solidFill>
                  <a:srgbClr val="FF3300"/>
                </a:solidFill>
              </a:rPr>
              <a:t>phylogenetic</a:t>
            </a:r>
            <a:r>
              <a:rPr sz="1900" spc="-54" dirty="0">
                <a:solidFill>
                  <a:srgbClr val="FF3300"/>
                </a:solidFill>
              </a:rPr>
              <a:t> </a:t>
            </a:r>
            <a:r>
              <a:rPr sz="1900" dirty="0">
                <a:solidFill>
                  <a:srgbClr val="FF3300"/>
                </a:solidFill>
              </a:rPr>
              <a:t>tree...</a:t>
            </a:r>
            <a:endParaRPr sz="1900"/>
          </a:p>
        </p:txBody>
      </p:sp>
      <p:sp>
        <p:nvSpPr>
          <p:cNvPr id="77" name="object 77"/>
          <p:cNvSpPr txBox="1"/>
          <p:nvPr/>
        </p:nvSpPr>
        <p:spPr>
          <a:xfrm>
            <a:off x="304800" y="838200"/>
            <a:ext cx="8610600" cy="1209205"/>
          </a:xfrm>
          <a:prstGeom prst="rect">
            <a:avLst/>
          </a:prstGeom>
        </p:spPr>
        <p:txBody>
          <a:bodyPr vert="horz" wrap="square" lIns="0" tIns="34191" rIns="0" bIns="0" rtlCol="0">
            <a:spAutoFit/>
          </a:bodyPr>
          <a:lstStyle/>
          <a:p>
            <a:pPr marL="174374" marR="161837" indent="-163547">
              <a:lnSpc>
                <a:spcPts val="1436"/>
              </a:lnSpc>
              <a:spcBef>
                <a:spcPts val="269"/>
              </a:spcBef>
              <a:buClr>
                <a:srgbClr val="808000"/>
              </a:buClr>
              <a:buSzPct val="89655"/>
              <a:buFont typeface="Wingdings"/>
              <a:buChar char=""/>
              <a:tabLst>
                <a:tab pos="174944" algn="l"/>
              </a:tabLst>
            </a:pPr>
            <a:r>
              <a:rPr spc="13" dirty="0">
                <a:latin typeface="Arial"/>
                <a:cs typeface="Arial"/>
              </a:rPr>
              <a:t>Each </a:t>
            </a:r>
            <a:r>
              <a:rPr spc="18" dirty="0">
                <a:solidFill>
                  <a:srgbClr val="3333CC"/>
                </a:solidFill>
                <a:latin typeface="Arial"/>
                <a:cs typeface="Arial"/>
              </a:rPr>
              <a:t>NODE </a:t>
            </a:r>
            <a:r>
              <a:rPr spc="13" dirty="0">
                <a:latin typeface="Arial"/>
                <a:cs typeface="Arial"/>
              </a:rPr>
              <a:t>represents </a:t>
            </a:r>
            <a:r>
              <a:rPr spc="13">
                <a:latin typeface="Arial"/>
                <a:cs typeface="Arial"/>
              </a:rPr>
              <a:t>a </a:t>
            </a:r>
            <a:r>
              <a:rPr lang="en-IN" spc="13" dirty="0" smtClean="0">
                <a:latin typeface="Arial"/>
                <a:cs typeface="Arial"/>
              </a:rPr>
              <a:t>divergent </a:t>
            </a:r>
            <a:r>
              <a:rPr smtClean="0">
                <a:latin typeface="Arial"/>
                <a:cs typeface="Arial"/>
              </a:rPr>
              <a:t>event </a:t>
            </a:r>
            <a:r>
              <a:rPr spc="9" dirty="0">
                <a:latin typeface="Arial"/>
                <a:cs typeface="Arial"/>
              </a:rPr>
              <a:t>in  evolution. </a:t>
            </a:r>
            <a:r>
              <a:rPr spc="13" dirty="0">
                <a:latin typeface="Arial"/>
                <a:cs typeface="Arial"/>
              </a:rPr>
              <a:t>Beyond </a:t>
            </a:r>
            <a:r>
              <a:rPr spc="9" dirty="0">
                <a:latin typeface="Arial"/>
                <a:cs typeface="Arial"/>
              </a:rPr>
              <a:t>this point </a:t>
            </a:r>
            <a:r>
              <a:rPr spc="13" dirty="0">
                <a:latin typeface="Arial"/>
                <a:cs typeface="Arial"/>
              </a:rPr>
              <a:t>any sequence  changes </a:t>
            </a:r>
            <a:r>
              <a:rPr spc="9" dirty="0">
                <a:latin typeface="Arial"/>
                <a:cs typeface="Arial"/>
              </a:rPr>
              <a:t>that </a:t>
            </a:r>
            <a:r>
              <a:rPr spc="13" dirty="0">
                <a:latin typeface="Arial"/>
                <a:cs typeface="Arial"/>
              </a:rPr>
              <a:t>occurred are </a:t>
            </a:r>
            <a:r>
              <a:rPr dirty="0">
                <a:latin typeface="Arial"/>
                <a:cs typeface="Arial"/>
              </a:rPr>
              <a:t>specific </a:t>
            </a:r>
            <a:r>
              <a:rPr spc="9" dirty="0">
                <a:latin typeface="Arial"/>
                <a:cs typeface="Arial"/>
              </a:rPr>
              <a:t>for </a:t>
            </a:r>
            <a:r>
              <a:rPr spc="13" dirty="0">
                <a:latin typeface="Arial"/>
                <a:cs typeface="Arial"/>
              </a:rPr>
              <a:t>each  branch </a:t>
            </a:r>
            <a:r>
              <a:rPr spc="9" dirty="0">
                <a:latin typeface="Arial"/>
                <a:cs typeface="Arial"/>
              </a:rPr>
              <a:t>(specie).</a:t>
            </a:r>
            <a:endParaRPr>
              <a:latin typeface="Arial"/>
              <a:cs typeface="Arial"/>
            </a:endParaRPr>
          </a:p>
          <a:p>
            <a:pPr>
              <a:spcBef>
                <a:spcPts val="45"/>
              </a:spcBef>
              <a:buClr>
                <a:srgbClr val="808000"/>
              </a:buClr>
              <a:buFont typeface="Wingdings"/>
              <a:buChar char=""/>
            </a:pPr>
            <a:endParaRPr>
              <a:latin typeface="Arial"/>
              <a:cs typeface="Arial"/>
            </a:endParaRPr>
          </a:p>
          <a:p>
            <a:pPr marL="174374" marR="4559" indent="-163547">
              <a:lnSpc>
                <a:spcPts val="1436"/>
              </a:lnSpc>
              <a:spcBef>
                <a:spcPts val="4"/>
              </a:spcBef>
              <a:buClr>
                <a:srgbClr val="808000"/>
              </a:buClr>
              <a:buSzPct val="89655"/>
              <a:buFont typeface="Wingdings"/>
              <a:buChar char=""/>
              <a:tabLst>
                <a:tab pos="174944" algn="l"/>
              </a:tabLst>
            </a:pPr>
            <a:r>
              <a:rPr spc="13" dirty="0">
                <a:latin typeface="Arial"/>
                <a:cs typeface="Arial"/>
              </a:rPr>
              <a:t>The </a:t>
            </a:r>
            <a:r>
              <a:rPr spc="13" dirty="0">
                <a:solidFill>
                  <a:srgbClr val="3333CC"/>
                </a:solidFill>
                <a:latin typeface="Arial"/>
                <a:cs typeface="Arial"/>
              </a:rPr>
              <a:t>BRANCH </a:t>
            </a:r>
            <a:r>
              <a:rPr spc="13" dirty="0">
                <a:latin typeface="Arial"/>
                <a:cs typeface="Arial"/>
              </a:rPr>
              <a:t>connects 2 </a:t>
            </a:r>
            <a:r>
              <a:rPr spc="13" dirty="0">
                <a:solidFill>
                  <a:srgbClr val="3333CC"/>
                </a:solidFill>
                <a:latin typeface="Arial"/>
                <a:cs typeface="Arial"/>
              </a:rPr>
              <a:t>NODES </a:t>
            </a:r>
            <a:r>
              <a:rPr spc="9" dirty="0">
                <a:latin typeface="Arial"/>
                <a:cs typeface="Arial"/>
              </a:rPr>
              <a:t>of </a:t>
            </a:r>
            <a:r>
              <a:rPr spc="13" dirty="0">
                <a:latin typeface="Arial"/>
                <a:cs typeface="Arial"/>
              </a:rPr>
              <a:t>the </a:t>
            </a:r>
            <a:r>
              <a:rPr spc="9" dirty="0">
                <a:latin typeface="Arial"/>
                <a:cs typeface="Arial"/>
              </a:rPr>
              <a:t>tree.  </a:t>
            </a:r>
            <a:r>
              <a:rPr spc="13" dirty="0">
                <a:latin typeface="Arial"/>
                <a:cs typeface="Arial"/>
              </a:rPr>
              <a:t>The </a:t>
            </a:r>
            <a:r>
              <a:rPr spc="9" dirty="0">
                <a:latin typeface="Arial"/>
                <a:cs typeface="Arial"/>
              </a:rPr>
              <a:t>length of </a:t>
            </a:r>
            <a:r>
              <a:rPr spc="13" dirty="0">
                <a:latin typeface="Arial"/>
                <a:cs typeface="Arial"/>
              </a:rPr>
              <a:t>each </a:t>
            </a:r>
            <a:r>
              <a:rPr spc="13" dirty="0">
                <a:solidFill>
                  <a:srgbClr val="3333CC"/>
                </a:solidFill>
                <a:latin typeface="Arial"/>
                <a:cs typeface="Arial"/>
              </a:rPr>
              <a:t>BRANCH </a:t>
            </a:r>
            <a:r>
              <a:rPr spc="9" dirty="0">
                <a:latin typeface="Arial"/>
                <a:cs typeface="Arial"/>
              </a:rPr>
              <a:t>between one </a:t>
            </a:r>
            <a:r>
              <a:rPr spc="9" dirty="0">
                <a:solidFill>
                  <a:srgbClr val="3333CC"/>
                </a:solidFill>
                <a:latin typeface="Arial"/>
                <a:cs typeface="Arial"/>
              </a:rPr>
              <a:t> </a:t>
            </a:r>
            <a:r>
              <a:rPr spc="18" dirty="0">
                <a:solidFill>
                  <a:srgbClr val="3333CC"/>
                </a:solidFill>
                <a:latin typeface="Arial"/>
                <a:cs typeface="Arial"/>
              </a:rPr>
              <a:t>NODE </a:t>
            </a:r>
            <a:r>
              <a:rPr spc="9" dirty="0">
                <a:latin typeface="Arial"/>
                <a:cs typeface="Arial"/>
              </a:rPr>
              <a:t>to </a:t>
            </a:r>
            <a:r>
              <a:rPr spc="13" dirty="0">
                <a:latin typeface="Arial"/>
                <a:cs typeface="Arial"/>
              </a:rPr>
              <a:t>the </a:t>
            </a:r>
            <a:r>
              <a:rPr spc="9" dirty="0">
                <a:latin typeface="Arial"/>
                <a:cs typeface="Arial"/>
              </a:rPr>
              <a:t>next, </a:t>
            </a:r>
            <a:r>
              <a:rPr spc="13" dirty="0">
                <a:latin typeface="Arial"/>
                <a:cs typeface="Arial"/>
              </a:rPr>
              <a:t>represents the # </a:t>
            </a:r>
            <a:r>
              <a:rPr spc="9" dirty="0">
                <a:latin typeface="Arial"/>
                <a:cs typeface="Arial"/>
              </a:rPr>
              <a:t>of</a:t>
            </a:r>
            <a:r>
              <a:rPr spc="-76" dirty="0">
                <a:latin typeface="Arial"/>
                <a:cs typeface="Arial"/>
              </a:rPr>
              <a:t> </a:t>
            </a:r>
            <a:r>
              <a:rPr spc="4" dirty="0">
                <a:latin typeface="Arial"/>
                <a:cs typeface="Arial"/>
              </a:rPr>
              <a:t>changes  </a:t>
            </a:r>
            <a:r>
              <a:rPr spc="9" dirty="0">
                <a:latin typeface="Arial"/>
                <a:cs typeface="Arial"/>
              </a:rPr>
              <a:t>that </a:t>
            </a:r>
            <a:r>
              <a:rPr spc="13" dirty="0">
                <a:latin typeface="Arial"/>
                <a:cs typeface="Arial"/>
              </a:rPr>
              <a:t>occurred </a:t>
            </a:r>
            <a:r>
              <a:rPr spc="9" dirty="0">
                <a:latin typeface="Arial"/>
                <a:cs typeface="Arial"/>
              </a:rPr>
              <a:t>until </a:t>
            </a:r>
            <a:r>
              <a:rPr spc="13" dirty="0">
                <a:latin typeface="Arial"/>
                <a:cs typeface="Arial"/>
              </a:rPr>
              <a:t>the next separation  </a:t>
            </a:r>
            <a:r>
              <a:rPr spc="9" dirty="0">
                <a:latin typeface="Arial"/>
                <a:cs typeface="Arial"/>
              </a:rPr>
              <a:t>(speciation</a:t>
            </a:r>
            <a:r>
              <a:rPr sz="1300" spc="9" dirty="0">
                <a:latin typeface="Arial"/>
                <a:cs typeface="Arial"/>
              </a:rPr>
              <a:t>).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78" name="object 78"/>
          <p:cNvGrpSpPr/>
          <p:nvPr/>
        </p:nvGrpSpPr>
        <p:grpSpPr>
          <a:xfrm>
            <a:off x="93541" y="2819400"/>
            <a:ext cx="4390159" cy="3897047"/>
            <a:chOff x="102895" y="3989933"/>
            <a:chExt cx="4829175" cy="3622040"/>
          </a:xfrm>
        </p:grpSpPr>
        <p:sp>
          <p:nvSpPr>
            <p:cNvPr id="79" name="object 79"/>
            <p:cNvSpPr/>
            <p:nvPr/>
          </p:nvSpPr>
          <p:spPr>
            <a:xfrm>
              <a:off x="102895" y="3989933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6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187826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1574063" y="4719081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1247305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1388948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1628787" y="4723103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2356319" y="47231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965631" y="4727133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2486698" y="4699759"/>
              <a:ext cx="1292506" cy="28983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1345501" y="4727133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1530603" y="472713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1594980" y="4727133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1867001" y="4727133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11267" y="0"/>
                  </a:lnTo>
                </a:path>
                <a:path w="55244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3758273" y="472713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1020356" y="4731155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1368031" y="4731155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40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1574063" y="473115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1617522" y="473115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2106841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2237206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899642" y="4735981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40">
                  <a:moveTo>
                    <a:pt x="0" y="0"/>
                  </a:moveTo>
                  <a:lnTo>
                    <a:pt x="22534" y="0"/>
                  </a:lnTo>
                </a:path>
                <a:path w="142240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1128204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1150734" y="4735981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1269847" y="4735981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4149407" y="4735981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9657" y="0"/>
                  </a:lnTo>
                </a:path>
                <a:path w="43814">
                  <a:moveTo>
                    <a:pt x="32194" y="0"/>
                  </a:moveTo>
                  <a:lnTo>
                    <a:pt x="4346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4344174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4039958" y="4744032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4" y="0"/>
                  </a:moveTo>
                  <a:lnTo>
                    <a:pt x="75648" y="0"/>
                  </a:lnTo>
                </a:path>
                <a:path w="109854" h="5079">
                  <a:moveTo>
                    <a:pt x="54724" y="4826"/>
                  </a:moveTo>
                  <a:lnTo>
                    <a:pt x="109451" y="4826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4236326" y="4746444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4213796" y="4752876"/>
              <a:ext cx="76200" cy="0"/>
            </a:xfrm>
            <a:custGeom>
              <a:avLst/>
              <a:gdLst/>
              <a:ahLst/>
              <a:cxnLst/>
              <a:rect l="l" t="t" r="r" b="b"/>
              <a:pathLst>
                <a:path w="76200">
                  <a:moveTo>
                    <a:pt x="0" y="0"/>
                  </a:moveTo>
                  <a:lnTo>
                    <a:pt x="75651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4529277" y="47528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585762" y="4725523"/>
              <a:ext cx="4345914" cy="75647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50151" y="4759318"/>
              <a:ext cx="4281525" cy="54730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1203845" y="481163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1237653" y="4811634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1356766" y="4809220"/>
              <a:ext cx="3574910" cy="12867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178008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997379" y="4818868"/>
              <a:ext cx="2923019" cy="1127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1247305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1487144" y="4822098"/>
              <a:ext cx="107843" cy="1286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421142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2008644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2073033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3301149" y="4830137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159952" y="4830137"/>
              <a:ext cx="989900" cy="12880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3561905" y="4830137"/>
              <a:ext cx="1347228" cy="12880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768384" y="484140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2898749" y="4839798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3029127" y="48414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2367584" y="4843015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301947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4257255" y="4839798"/>
              <a:ext cx="630963" cy="12871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254142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1" name="object 131"/>
          <p:cNvSpPr txBox="1"/>
          <p:nvPr/>
        </p:nvSpPr>
        <p:spPr>
          <a:xfrm>
            <a:off x="304800" y="2819400"/>
            <a:ext cx="3915064" cy="3743614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L="11397">
              <a:spcBef>
                <a:spcPts val="102"/>
              </a:spcBef>
            </a:pPr>
            <a:r>
              <a:rPr dirty="0">
                <a:solidFill>
                  <a:srgbClr val="FF0000"/>
                </a:solidFill>
                <a:latin typeface="Arial"/>
                <a:cs typeface="Arial"/>
              </a:rPr>
              <a:t>In </a:t>
            </a:r>
            <a:r>
              <a:rPr spc="4" dirty="0">
                <a:solidFill>
                  <a:srgbClr val="FF3300"/>
                </a:solidFill>
                <a:latin typeface="Arial"/>
                <a:cs typeface="Arial"/>
              </a:rPr>
              <a:t>a </a:t>
            </a:r>
            <a:r>
              <a:rPr b="1" dirty="0">
                <a:solidFill>
                  <a:srgbClr val="FF3300"/>
                </a:solidFill>
                <a:latin typeface="Arial"/>
                <a:cs typeface="Arial"/>
              </a:rPr>
              <a:t>phylogenetic</a:t>
            </a:r>
            <a:r>
              <a:rPr b="1" spc="-31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b="1" dirty="0">
                <a:solidFill>
                  <a:srgbClr val="FF3300"/>
                </a:solidFill>
                <a:latin typeface="Arial"/>
                <a:cs typeface="Arial"/>
              </a:rPr>
              <a:t>tree...</a:t>
            </a:r>
            <a:endParaRPr>
              <a:latin typeface="Arial"/>
              <a:cs typeface="Arial"/>
            </a:endParaRPr>
          </a:p>
          <a:p>
            <a:pPr>
              <a:spcBef>
                <a:spcPts val="31"/>
              </a:spcBef>
            </a:pPr>
            <a:endParaRPr>
              <a:latin typeface="Arial"/>
              <a:cs typeface="Arial"/>
            </a:endParaRPr>
          </a:p>
          <a:p>
            <a:pPr marL="197168" marR="4559" indent="-163547">
              <a:lnSpc>
                <a:spcPct val="92000"/>
              </a:lnSpc>
              <a:buClr>
                <a:srgbClr val="808000"/>
              </a:buClr>
              <a:buSzPct val="89655"/>
              <a:buFont typeface="Wingdings"/>
              <a:buChar char=""/>
              <a:tabLst>
                <a:tab pos="197738" algn="l"/>
              </a:tabLst>
            </a:pPr>
            <a:r>
              <a:rPr spc="13" dirty="0">
                <a:solidFill>
                  <a:srgbClr val="3333CC"/>
                </a:solidFill>
                <a:latin typeface="Arial"/>
                <a:cs typeface="Arial"/>
              </a:rPr>
              <a:t>NOTE: </a:t>
            </a:r>
            <a:r>
              <a:rPr spc="13" dirty="0">
                <a:latin typeface="Arial"/>
                <a:cs typeface="Arial"/>
              </a:rPr>
              <a:t>The amount </a:t>
            </a:r>
            <a:r>
              <a:rPr spc="9" dirty="0">
                <a:latin typeface="Arial"/>
                <a:cs typeface="Arial"/>
              </a:rPr>
              <a:t>of evolutionary </a:t>
            </a:r>
            <a:r>
              <a:rPr spc="13" dirty="0">
                <a:latin typeface="Arial"/>
                <a:cs typeface="Arial"/>
              </a:rPr>
              <a:t>time </a:t>
            </a:r>
            <a:r>
              <a:rPr spc="-9" dirty="0">
                <a:latin typeface="Arial"/>
                <a:cs typeface="Arial"/>
              </a:rPr>
              <a:t>that  </a:t>
            </a:r>
            <a:r>
              <a:rPr spc="13" dirty="0">
                <a:latin typeface="Arial"/>
                <a:cs typeface="Arial"/>
              </a:rPr>
              <a:t>passed from the separation </a:t>
            </a:r>
            <a:r>
              <a:rPr spc="9" dirty="0">
                <a:latin typeface="Arial"/>
                <a:cs typeface="Arial"/>
              </a:rPr>
              <a:t>of </a:t>
            </a:r>
            <a:r>
              <a:rPr spc="13" dirty="0">
                <a:latin typeface="Arial"/>
                <a:cs typeface="Arial"/>
              </a:rPr>
              <a:t>the 2 sequences  </a:t>
            </a:r>
            <a:r>
              <a:rPr spc="9" dirty="0">
                <a:latin typeface="Arial"/>
                <a:cs typeface="Arial"/>
              </a:rPr>
              <a:t>is </a:t>
            </a:r>
            <a:r>
              <a:rPr spc="13" dirty="0">
                <a:latin typeface="Arial"/>
                <a:cs typeface="Arial"/>
              </a:rPr>
              <a:t>not known. The phylogenetic </a:t>
            </a:r>
            <a:r>
              <a:rPr spc="9" dirty="0">
                <a:latin typeface="Arial"/>
                <a:cs typeface="Arial"/>
              </a:rPr>
              <a:t>analysis </a:t>
            </a:r>
            <a:r>
              <a:rPr spc="13" dirty="0">
                <a:latin typeface="Arial"/>
                <a:cs typeface="Arial"/>
              </a:rPr>
              <a:t>can</a:t>
            </a:r>
            <a:r>
              <a:rPr spc="-63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only  estimate the # </a:t>
            </a:r>
            <a:r>
              <a:rPr spc="9" dirty="0">
                <a:latin typeface="Arial"/>
                <a:cs typeface="Arial"/>
              </a:rPr>
              <a:t>of </a:t>
            </a:r>
            <a:r>
              <a:rPr spc="4" dirty="0">
                <a:latin typeface="Arial"/>
                <a:cs typeface="Arial"/>
              </a:rPr>
              <a:t>changes </a:t>
            </a:r>
            <a:r>
              <a:rPr spc="9" dirty="0">
                <a:latin typeface="Arial"/>
                <a:cs typeface="Arial"/>
              </a:rPr>
              <a:t>that </a:t>
            </a:r>
            <a:r>
              <a:rPr spc="13" dirty="0">
                <a:latin typeface="Arial"/>
                <a:cs typeface="Arial"/>
              </a:rPr>
              <a:t>occurred from </a:t>
            </a:r>
            <a:r>
              <a:rPr spc="-13" dirty="0">
                <a:latin typeface="Arial"/>
                <a:cs typeface="Arial"/>
              </a:rPr>
              <a:t>the  </a:t>
            </a:r>
            <a:r>
              <a:rPr spc="13" dirty="0">
                <a:latin typeface="Arial"/>
                <a:cs typeface="Arial"/>
              </a:rPr>
              <a:t>time </a:t>
            </a:r>
            <a:r>
              <a:rPr spc="9" dirty="0">
                <a:latin typeface="Arial"/>
                <a:cs typeface="Arial"/>
              </a:rPr>
              <a:t>of</a:t>
            </a:r>
            <a:r>
              <a:rPr spc="13" dirty="0">
                <a:latin typeface="Arial"/>
                <a:cs typeface="Arial"/>
              </a:rPr>
              <a:t> </a:t>
            </a:r>
            <a:r>
              <a:rPr spc="9" dirty="0">
                <a:latin typeface="Arial"/>
                <a:cs typeface="Arial"/>
              </a:rPr>
              <a:t>separation.</a:t>
            </a:r>
            <a:endParaRPr>
              <a:latin typeface="Arial"/>
              <a:cs typeface="Arial"/>
            </a:endParaRPr>
          </a:p>
          <a:p>
            <a:pPr marL="197168" marR="45588" indent="-163547">
              <a:lnSpc>
                <a:spcPts val="1436"/>
              </a:lnSpc>
              <a:spcBef>
                <a:spcPts val="345"/>
              </a:spcBef>
              <a:buClr>
                <a:srgbClr val="808000"/>
              </a:buClr>
              <a:buSzPct val="89655"/>
              <a:buFont typeface="Wingdings"/>
              <a:buChar char=""/>
              <a:tabLst>
                <a:tab pos="197738" algn="l"/>
              </a:tabLst>
            </a:pPr>
            <a:r>
              <a:rPr spc="9" dirty="0">
                <a:latin typeface="Arial"/>
                <a:cs typeface="Arial"/>
              </a:rPr>
              <a:t>After </a:t>
            </a:r>
            <a:r>
              <a:rPr spc="13" dirty="0">
                <a:latin typeface="Arial"/>
                <a:cs typeface="Arial"/>
              </a:rPr>
              <a:t>the branching </a:t>
            </a:r>
            <a:r>
              <a:rPr spc="9" dirty="0">
                <a:latin typeface="Arial"/>
                <a:cs typeface="Arial"/>
              </a:rPr>
              <a:t>event, </a:t>
            </a:r>
            <a:r>
              <a:rPr spc="13" dirty="0">
                <a:latin typeface="Arial"/>
                <a:cs typeface="Arial"/>
              </a:rPr>
              <a:t>one taxon</a:t>
            </a:r>
            <a:r>
              <a:rPr spc="-85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(sequence)  can undergo more mutations then the </a:t>
            </a:r>
            <a:r>
              <a:rPr spc="-4" dirty="0">
                <a:latin typeface="Arial"/>
                <a:cs typeface="Arial"/>
              </a:rPr>
              <a:t>other  </a:t>
            </a:r>
            <a:r>
              <a:rPr spc="9" dirty="0">
                <a:latin typeface="Arial"/>
                <a:cs typeface="Arial"/>
              </a:rPr>
              <a:t>taxon.</a:t>
            </a:r>
            <a:endParaRPr>
              <a:latin typeface="Arial"/>
              <a:cs typeface="Arial"/>
            </a:endParaRPr>
          </a:p>
          <a:p>
            <a:pPr>
              <a:spcBef>
                <a:spcPts val="45"/>
              </a:spcBef>
              <a:buClr>
                <a:srgbClr val="808000"/>
              </a:buClr>
              <a:buFont typeface="Wingdings"/>
              <a:buChar char=""/>
            </a:pPr>
            <a:endParaRPr>
              <a:latin typeface="Arial"/>
              <a:cs typeface="Arial"/>
            </a:endParaRPr>
          </a:p>
          <a:p>
            <a:pPr marL="197168" marR="159558" indent="-163547">
              <a:lnSpc>
                <a:spcPts val="1436"/>
              </a:lnSpc>
              <a:spcBef>
                <a:spcPts val="4"/>
              </a:spcBef>
              <a:buClr>
                <a:srgbClr val="808000"/>
              </a:buClr>
              <a:buSzPct val="89655"/>
              <a:buFont typeface="Wingdings"/>
              <a:buChar char=""/>
              <a:tabLst>
                <a:tab pos="197738" algn="l"/>
              </a:tabLst>
            </a:pPr>
            <a:r>
              <a:rPr spc="13" dirty="0">
                <a:solidFill>
                  <a:srgbClr val="003399"/>
                </a:solidFill>
                <a:latin typeface="Arial"/>
                <a:cs typeface="Arial"/>
              </a:rPr>
              <a:t>Topology </a:t>
            </a:r>
            <a:r>
              <a:rPr spc="9" dirty="0">
                <a:solidFill>
                  <a:srgbClr val="003399"/>
                </a:solidFill>
                <a:latin typeface="Arial"/>
                <a:cs typeface="Arial"/>
              </a:rPr>
              <a:t>of </a:t>
            </a:r>
            <a:r>
              <a:rPr spc="13" dirty="0">
                <a:solidFill>
                  <a:srgbClr val="003399"/>
                </a:solidFill>
                <a:latin typeface="Arial"/>
                <a:cs typeface="Arial"/>
              </a:rPr>
              <a:t>a </a:t>
            </a:r>
            <a:r>
              <a:rPr spc="9" dirty="0">
                <a:solidFill>
                  <a:srgbClr val="003399"/>
                </a:solidFill>
                <a:latin typeface="Arial"/>
                <a:cs typeface="Arial"/>
              </a:rPr>
              <a:t>tree </a:t>
            </a:r>
            <a:r>
              <a:rPr spc="9" dirty="0">
                <a:latin typeface="Arial"/>
                <a:cs typeface="Arial"/>
              </a:rPr>
              <a:t>is </a:t>
            </a:r>
            <a:r>
              <a:rPr spc="13" dirty="0">
                <a:latin typeface="Arial"/>
                <a:cs typeface="Arial"/>
              </a:rPr>
              <a:t>the branching </a:t>
            </a:r>
            <a:r>
              <a:rPr spc="9" dirty="0">
                <a:latin typeface="Arial"/>
                <a:cs typeface="Arial"/>
              </a:rPr>
              <a:t>pattern of</a:t>
            </a:r>
            <a:r>
              <a:rPr spc="-99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a  </a:t>
            </a:r>
            <a:r>
              <a:rPr spc="9" dirty="0">
                <a:latin typeface="Arial"/>
                <a:cs typeface="Arial"/>
              </a:rPr>
              <a:t>tree.</a:t>
            </a:r>
            <a:endParaRPr>
              <a:latin typeface="Arial"/>
              <a:cs typeface="Arial"/>
            </a:endParaRPr>
          </a:p>
        </p:txBody>
      </p:sp>
      <p:grpSp>
        <p:nvGrpSpPr>
          <p:cNvPr id="132" name="object 132"/>
          <p:cNvGrpSpPr/>
          <p:nvPr/>
        </p:nvGrpSpPr>
        <p:grpSpPr>
          <a:xfrm>
            <a:off x="5098737" y="4146847"/>
            <a:ext cx="3950855" cy="135031"/>
            <a:chOff x="5608611" y="4699759"/>
            <a:chExt cx="4345940" cy="153035"/>
          </a:xfrm>
        </p:grpSpPr>
        <p:sp>
          <p:nvSpPr>
            <p:cNvPr id="133" name="object 133"/>
            <p:cNvSpPr/>
            <p:nvPr/>
          </p:nvSpPr>
          <p:spPr>
            <a:xfrm>
              <a:off x="690111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889851" y="4727133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6596913" y="4719082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651637" y="4723103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553453" y="472713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617830" y="4727133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11267" y="0"/>
                  </a:lnTo>
                </a:path>
                <a:path w="43815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6596913" y="473115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6640372" y="473115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6791667" y="471908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6791667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6748208" y="4727133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22534" y="0"/>
                  </a:lnTo>
                </a:path>
                <a:path w="66040">
                  <a:moveTo>
                    <a:pt x="54724" y="0"/>
                  </a:moveTo>
                  <a:lnTo>
                    <a:pt x="6599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6270154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6292697" y="4723103"/>
              <a:ext cx="142240" cy="13335"/>
            </a:xfrm>
            <a:custGeom>
              <a:avLst/>
              <a:gdLst/>
              <a:ahLst/>
              <a:cxnLst/>
              <a:rect l="l" t="t" r="r" b="b"/>
              <a:pathLst>
                <a:path w="142239" h="13335">
                  <a:moveTo>
                    <a:pt x="0" y="12877"/>
                  </a:moveTo>
                  <a:lnTo>
                    <a:pt x="11267" y="12877"/>
                  </a:lnTo>
                </a:path>
                <a:path w="142239" h="13335">
                  <a:moveTo>
                    <a:pt x="119113" y="0"/>
                  </a:moveTo>
                  <a:lnTo>
                    <a:pt x="141648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6368351" y="4727133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6313614" y="4731155"/>
              <a:ext cx="130810" cy="5080"/>
            </a:xfrm>
            <a:custGeom>
              <a:avLst/>
              <a:gdLst/>
              <a:ahLst/>
              <a:cxnLst/>
              <a:rect l="l" t="t" r="r" b="b"/>
              <a:pathLst>
                <a:path w="130810" h="5079">
                  <a:moveTo>
                    <a:pt x="77266" y="0"/>
                  </a:moveTo>
                  <a:lnTo>
                    <a:pt x="130383" y="0"/>
                  </a:lnTo>
                </a:path>
                <a:path w="130810" h="5079">
                  <a:moveTo>
                    <a:pt x="0" y="4825"/>
                  </a:moveTo>
                  <a:lnTo>
                    <a:pt x="11267" y="4825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7379169" y="47231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5988481" y="472713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6043205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6118859" y="472713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5922492" y="4731155"/>
              <a:ext cx="228600" cy="5080"/>
            </a:xfrm>
            <a:custGeom>
              <a:avLst/>
              <a:gdLst/>
              <a:ahLst/>
              <a:cxnLst/>
              <a:rect l="l" t="t" r="r" b="b"/>
              <a:pathLst>
                <a:path w="228600" h="5079">
                  <a:moveTo>
                    <a:pt x="141643" y="0"/>
                  </a:moveTo>
                  <a:lnTo>
                    <a:pt x="152910" y="0"/>
                  </a:lnTo>
                </a:path>
                <a:path w="228600" h="5079">
                  <a:moveTo>
                    <a:pt x="164172" y="0"/>
                  </a:moveTo>
                  <a:lnTo>
                    <a:pt x="173829" y="0"/>
                  </a:lnTo>
                </a:path>
                <a:path w="228600" h="5079">
                  <a:moveTo>
                    <a:pt x="217296" y="0"/>
                  </a:moveTo>
                  <a:lnTo>
                    <a:pt x="228564" y="0"/>
                  </a:lnTo>
                </a:path>
                <a:path w="228600" h="5079">
                  <a:moveTo>
                    <a:pt x="0" y="4825"/>
                  </a:moveTo>
                  <a:lnTo>
                    <a:pt x="22534" y="4825"/>
                  </a:lnTo>
                </a:path>
                <a:path w="228600" h="5079">
                  <a:moveTo>
                    <a:pt x="130378" y="4825"/>
                  </a:moveTo>
                  <a:lnTo>
                    <a:pt x="141645" y="4825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6151054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6173584" y="4735981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7509547" y="4699759"/>
              <a:ext cx="1292505" cy="28983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8781122" y="472713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7129690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7260056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9062807" y="4735981"/>
              <a:ext cx="153035" cy="13335"/>
            </a:xfrm>
            <a:custGeom>
              <a:avLst/>
              <a:gdLst/>
              <a:ahLst/>
              <a:cxnLst/>
              <a:rect l="l" t="t" r="r" b="b"/>
              <a:pathLst>
                <a:path w="153034" h="13335">
                  <a:moveTo>
                    <a:pt x="109452" y="0"/>
                  </a:moveTo>
                  <a:lnTo>
                    <a:pt x="119109" y="0"/>
                  </a:lnTo>
                </a:path>
                <a:path w="153034" h="13335">
                  <a:moveTo>
                    <a:pt x="141644" y="0"/>
                  </a:moveTo>
                  <a:lnTo>
                    <a:pt x="152911" y="0"/>
                  </a:lnTo>
                </a:path>
                <a:path w="153034" h="13335">
                  <a:moveTo>
                    <a:pt x="0" y="8051"/>
                  </a:moveTo>
                  <a:lnTo>
                    <a:pt x="32191" y="8051"/>
                  </a:lnTo>
                </a:path>
                <a:path w="153034" h="13335">
                  <a:moveTo>
                    <a:pt x="54726" y="8051"/>
                  </a:moveTo>
                  <a:lnTo>
                    <a:pt x="75651" y="8051"/>
                  </a:lnTo>
                </a:path>
                <a:path w="153034" h="13335">
                  <a:moveTo>
                    <a:pt x="54726" y="12877"/>
                  </a:moveTo>
                  <a:lnTo>
                    <a:pt x="109453" y="12877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9259178" y="4746444"/>
              <a:ext cx="43459" cy="4828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9367020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5673000" y="4725524"/>
              <a:ext cx="3966041" cy="41840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5608611" y="4751267"/>
              <a:ext cx="4345914" cy="4990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5673000" y="4796343"/>
              <a:ext cx="4281525" cy="9654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5705195" y="4805991"/>
              <a:ext cx="4249331" cy="8058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6226708" y="481163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6260502" y="4811635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6379616" y="4809220"/>
              <a:ext cx="3574910" cy="12867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680293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7020229" y="4818869"/>
              <a:ext cx="2923019" cy="11271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6270154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6509994" y="4822098"/>
              <a:ext cx="107843" cy="12867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6443992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7031494" y="483255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7095883" y="483255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8323998" y="4830137"/>
              <a:ext cx="206028" cy="482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7182802" y="4830137"/>
              <a:ext cx="989900" cy="12880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8584755" y="4830137"/>
              <a:ext cx="1347228" cy="12880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7791233" y="484140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7921599" y="4839798"/>
              <a:ext cx="98184" cy="3219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8051977" y="48414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7390434" y="4843015"/>
              <a:ext cx="336405" cy="9654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804232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9280103" y="4839798"/>
              <a:ext cx="630961" cy="12871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756427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6" name="object 186"/>
          <p:cNvSpPr txBox="1"/>
          <p:nvPr/>
        </p:nvSpPr>
        <p:spPr>
          <a:xfrm>
            <a:off x="4888195" y="2743200"/>
            <a:ext cx="3797299" cy="339063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dirty="0">
                <a:latin typeface="Arial"/>
                <a:cs typeface="Arial"/>
              </a:rPr>
              <a:t>Tree</a:t>
            </a:r>
            <a:r>
              <a:rPr spc="-4" dirty="0">
                <a:latin typeface="Arial"/>
                <a:cs typeface="Arial"/>
              </a:rPr>
              <a:t> structure</a:t>
            </a:r>
            <a:endParaRPr>
              <a:latin typeface="Arial"/>
              <a:cs typeface="Arial"/>
            </a:endParaRPr>
          </a:p>
          <a:p>
            <a:pPr>
              <a:spcBef>
                <a:spcPts val="22"/>
              </a:spcBef>
            </a:pPr>
            <a:endParaRPr>
              <a:latin typeface="Arial"/>
              <a:cs typeface="Arial"/>
            </a:endParaRPr>
          </a:p>
          <a:p>
            <a:pPr marL="197168" marR="104851" indent="-163547">
              <a:lnSpc>
                <a:spcPct val="92000"/>
              </a:lnSpc>
            </a:pPr>
            <a:r>
              <a:rPr spc="31" dirty="0">
                <a:solidFill>
                  <a:srgbClr val="FF0000"/>
                </a:solidFill>
                <a:latin typeface="Symbol"/>
                <a:cs typeface="Symbol"/>
              </a:rPr>
              <a:t></a:t>
            </a:r>
            <a:r>
              <a:rPr spc="31" dirty="0">
                <a:solidFill>
                  <a:srgbClr val="FF3300"/>
                </a:solidFill>
                <a:latin typeface="Arial"/>
                <a:cs typeface="Arial"/>
              </a:rPr>
              <a:t>Terminal </a:t>
            </a:r>
            <a:r>
              <a:rPr spc="13" dirty="0">
                <a:solidFill>
                  <a:srgbClr val="FF3300"/>
                </a:solidFill>
                <a:latin typeface="Arial"/>
                <a:cs typeface="Arial"/>
              </a:rPr>
              <a:t>nodes </a:t>
            </a:r>
            <a:r>
              <a:rPr spc="9" dirty="0">
                <a:latin typeface="Arial"/>
                <a:cs typeface="Arial"/>
              </a:rPr>
              <a:t>- </a:t>
            </a:r>
            <a:r>
              <a:rPr spc="13" dirty="0">
                <a:latin typeface="Arial"/>
                <a:cs typeface="Arial"/>
              </a:rPr>
              <a:t>represent the </a:t>
            </a:r>
            <a:r>
              <a:rPr spc="9" dirty="0">
                <a:latin typeface="Arial"/>
                <a:cs typeface="Arial"/>
              </a:rPr>
              <a:t>data</a:t>
            </a:r>
            <a:r>
              <a:rPr spc="-63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(e.g  sequences) under comparison  (A,B,C,D,E), </a:t>
            </a:r>
            <a:r>
              <a:rPr spc="9" dirty="0">
                <a:latin typeface="Arial"/>
                <a:cs typeface="Arial"/>
              </a:rPr>
              <a:t>also </a:t>
            </a:r>
            <a:r>
              <a:rPr spc="18" dirty="0">
                <a:latin typeface="Arial"/>
                <a:cs typeface="Arial"/>
              </a:rPr>
              <a:t>known </a:t>
            </a:r>
            <a:r>
              <a:rPr spc="13" dirty="0">
                <a:latin typeface="Arial"/>
                <a:cs typeface="Arial"/>
              </a:rPr>
              <a:t>as </a:t>
            </a:r>
            <a:r>
              <a:rPr spc="18" dirty="0">
                <a:solidFill>
                  <a:srgbClr val="FF3300"/>
                </a:solidFill>
                <a:latin typeface="Arial"/>
                <a:cs typeface="Arial"/>
              </a:rPr>
              <a:t>OTU</a:t>
            </a:r>
            <a:r>
              <a:rPr spc="18" dirty="0">
                <a:latin typeface="Arial"/>
                <a:cs typeface="Arial"/>
              </a:rPr>
              <a:t>s,  </a:t>
            </a:r>
            <a:r>
              <a:rPr spc="13" dirty="0">
                <a:latin typeface="Arial"/>
                <a:cs typeface="Arial"/>
              </a:rPr>
              <a:t>(Operational Taxonomic</a:t>
            </a:r>
            <a:r>
              <a:rPr spc="9" dirty="0">
                <a:latin typeface="Arial"/>
                <a:cs typeface="Arial"/>
              </a:rPr>
              <a:t> Units).</a:t>
            </a:r>
            <a:endParaRPr>
              <a:latin typeface="Arial"/>
              <a:cs typeface="Arial"/>
            </a:endParaRPr>
          </a:p>
          <a:p>
            <a:pPr>
              <a:spcBef>
                <a:spcPts val="36"/>
              </a:spcBef>
            </a:pPr>
            <a:endParaRPr>
              <a:latin typeface="Arial"/>
              <a:cs typeface="Arial"/>
            </a:endParaRPr>
          </a:p>
          <a:p>
            <a:pPr marL="197168" marR="4559" indent="-163547">
              <a:lnSpc>
                <a:spcPct val="92000"/>
              </a:lnSpc>
            </a:pPr>
            <a:r>
              <a:rPr spc="27" dirty="0">
                <a:solidFill>
                  <a:srgbClr val="FF0000"/>
                </a:solidFill>
                <a:latin typeface="Symbol"/>
                <a:cs typeface="Symbol"/>
              </a:rPr>
              <a:t></a:t>
            </a:r>
            <a:r>
              <a:rPr spc="27" dirty="0">
                <a:solidFill>
                  <a:srgbClr val="FF3300"/>
                </a:solidFill>
                <a:latin typeface="Arial"/>
                <a:cs typeface="Arial"/>
              </a:rPr>
              <a:t>Internal </a:t>
            </a:r>
            <a:r>
              <a:rPr spc="13" dirty="0">
                <a:solidFill>
                  <a:srgbClr val="FF3300"/>
                </a:solidFill>
                <a:latin typeface="Arial"/>
                <a:cs typeface="Arial"/>
              </a:rPr>
              <a:t>nodes </a:t>
            </a:r>
            <a:r>
              <a:rPr spc="9" dirty="0">
                <a:latin typeface="Arial"/>
                <a:cs typeface="Arial"/>
              </a:rPr>
              <a:t>- </a:t>
            </a:r>
            <a:r>
              <a:rPr spc="13" dirty="0">
                <a:latin typeface="Arial"/>
                <a:cs typeface="Arial"/>
              </a:rPr>
              <a:t>represent </a:t>
            </a:r>
            <a:r>
              <a:rPr spc="9" dirty="0">
                <a:latin typeface="Arial"/>
                <a:cs typeface="Arial"/>
              </a:rPr>
              <a:t>inferred  </a:t>
            </a:r>
            <a:r>
              <a:rPr spc="13" dirty="0">
                <a:latin typeface="Arial"/>
                <a:cs typeface="Arial"/>
              </a:rPr>
              <a:t>ancestral units (usually without empirical  data), also </a:t>
            </a:r>
            <a:r>
              <a:rPr spc="18" dirty="0">
                <a:latin typeface="Arial"/>
                <a:cs typeface="Arial"/>
              </a:rPr>
              <a:t>known </a:t>
            </a:r>
            <a:r>
              <a:rPr spc="13" dirty="0">
                <a:latin typeface="Arial"/>
                <a:cs typeface="Arial"/>
              </a:rPr>
              <a:t>as </a:t>
            </a:r>
            <a:r>
              <a:rPr spc="18" dirty="0">
                <a:solidFill>
                  <a:srgbClr val="FF3300"/>
                </a:solidFill>
                <a:latin typeface="Arial"/>
                <a:cs typeface="Arial"/>
              </a:rPr>
              <a:t>HTU</a:t>
            </a:r>
            <a:r>
              <a:rPr spc="18" dirty="0">
                <a:latin typeface="Arial"/>
                <a:cs typeface="Arial"/>
              </a:rPr>
              <a:t>s,</a:t>
            </a:r>
            <a:r>
              <a:rPr spc="-58" dirty="0">
                <a:latin typeface="Arial"/>
                <a:cs typeface="Arial"/>
              </a:rPr>
              <a:t> </a:t>
            </a:r>
            <a:r>
              <a:rPr spc="13" dirty="0">
                <a:latin typeface="Arial"/>
                <a:cs typeface="Arial"/>
              </a:rPr>
              <a:t>(Hypothetical  Taxonomic </a:t>
            </a:r>
            <a:r>
              <a:rPr spc="9" dirty="0">
                <a:latin typeface="Arial"/>
                <a:cs typeface="Arial"/>
              </a:rPr>
              <a:t>Units).</a:t>
            </a:r>
            <a:endParaRPr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532511" y="768262"/>
            <a:ext cx="3950855" cy="2434478"/>
            <a:chOff x="585762" y="870696"/>
            <a:chExt cx="4345940" cy="2759075"/>
          </a:xfrm>
        </p:grpSpPr>
        <p:sp>
          <p:nvSpPr>
            <p:cNvPr id="3" name="object 3"/>
            <p:cNvSpPr/>
            <p:nvPr/>
          </p:nvSpPr>
          <p:spPr>
            <a:xfrm>
              <a:off x="650151" y="870696"/>
              <a:ext cx="3966043" cy="67604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585762" y="922204"/>
              <a:ext cx="4345914" cy="49891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650151" y="967267"/>
              <a:ext cx="4281525" cy="9667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682345" y="976928"/>
              <a:ext cx="4249331" cy="3702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367584" y="1013952"/>
              <a:ext cx="336405" cy="965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257255" y="1010735"/>
              <a:ext cx="630963" cy="1287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746721" y="885189"/>
              <a:ext cx="3700779" cy="2744470"/>
            </a:xfrm>
            <a:custGeom>
              <a:avLst/>
              <a:gdLst/>
              <a:ahLst/>
              <a:cxnLst/>
              <a:rect l="l" t="t" r="r" b="b"/>
              <a:pathLst>
                <a:path w="3700779" h="2744470">
                  <a:moveTo>
                    <a:pt x="0" y="0"/>
                  </a:moveTo>
                  <a:lnTo>
                    <a:pt x="0" y="2744355"/>
                  </a:lnTo>
                  <a:lnTo>
                    <a:pt x="3700462" y="2744355"/>
                  </a:lnTo>
                  <a:lnTo>
                    <a:pt x="370046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828865" y="1812607"/>
              <a:ext cx="93345" cy="93345"/>
            </a:xfrm>
            <a:custGeom>
              <a:avLst/>
              <a:gdLst/>
              <a:ahLst/>
              <a:cxnLst/>
              <a:rect l="l" t="t" r="r" b="b"/>
              <a:pathLst>
                <a:path w="93344" h="93344">
                  <a:moveTo>
                    <a:pt x="0" y="46672"/>
                  </a:moveTo>
                  <a:lnTo>
                    <a:pt x="3668" y="64836"/>
                  </a:lnTo>
                  <a:lnTo>
                    <a:pt x="13673" y="79671"/>
                  </a:lnTo>
                  <a:lnTo>
                    <a:pt x="28508" y="89676"/>
                  </a:lnTo>
                  <a:lnTo>
                    <a:pt x="46672" y="93344"/>
                  </a:lnTo>
                  <a:lnTo>
                    <a:pt x="64836" y="89676"/>
                  </a:lnTo>
                  <a:lnTo>
                    <a:pt x="79671" y="79671"/>
                  </a:lnTo>
                  <a:lnTo>
                    <a:pt x="89676" y="64836"/>
                  </a:lnTo>
                  <a:lnTo>
                    <a:pt x="93345" y="46672"/>
                  </a:lnTo>
                  <a:lnTo>
                    <a:pt x="89676" y="28508"/>
                  </a:lnTo>
                  <a:lnTo>
                    <a:pt x="79671" y="13673"/>
                  </a:lnTo>
                  <a:lnTo>
                    <a:pt x="64836" y="3668"/>
                  </a:lnTo>
                  <a:lnTo>
                    <a:pt x="46672" y="0"/>
                  </a:lnTo>
                  <a:lnTo>
                    <a:pt x="28508" y="3668"/>
                  </a:lnTo>
                  <a:lnTo>
                    <a:pt x="13673" y="13673"/>
                  </a:lnTo>
                  <a:lnTo>
                    <a:pt x="3668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20762" y="1805863"/>
              <a:ext cx="111125" cy="106680"/>
            </a:xfrm>
            <a:custGeom>
              <a:avLst/>
              <a:gdLst/>
              <a:ahLst/>
              <a:cxnLst/>
              <a:rect l="l" t="t" r="r" b="b"/>
              <a:pathLst>
                <a:path w="111125" h="106680">
                  <a:moveTo>
                    <a:pt x="111061" y="41859"/>
                  </a:moveTo>
                  <a:lnTo>
                    <a:pt x="109461" y="35420"/>
                  </a:lnTo>
                  <a:lnTo>
                    <a:pt x="107848" y="32194"/>
                  </a:lnTo>
                  <a:lnTo>
                    <a:pt x="106235" y="27368"/>
                  </a:lnTo>
                  <a:lnTo>
                    <a:pt x="104622" y="24155"/>
                  </a:lnTo>
                  <a:lnTo>
                    <a:pt x="103022" y="19316"/>
                  </a:lnTo>
                  <a:lnTo>
                    <a:pt x="99796" y="16103"/>
                  </a:lnTo>
                  <a:lnTo>
                    <a:pt x="96583" y="12877"/>
                  </a:lnTo>
                  <a:lnTo>
                    <a:pt x="94043" y="10350"/>
                  </a:lnTo>
                  <a:lnTo>
                    <a:pt x="94043" y="52666"/>
                  </a:lnTo>
                  <a:lnTo>
                    <a:pt x="93357" y="54737"/>
                  </a:lnTo>
                  <a:lnTo>
                    <a:pt x="91757" y="59563"/>
                  </a:lnTo>
                  <a:lnTo>
                    <a:pt x="90144" y="64389"/>
                  </a:lnTo>
                  <a:lnTo>
                    <a:pt x="88531" y="67614"/>
                  </a:lnTo>
                  <a:lnTo>
                    <a:pt x="86918" y="72440"/>
                  </a:lnTo>
                  <a:lnTo>
                    <a:pt x="83705" y="75653"/>
                  </a:lnTo>
                  <a:lnTo>
                    <a:pt x="80479" y="78879"/>
                  </a:lnTo>
                  <a:lnTo>
                    <a:pt x="77266" y="82092"/>
                  </a:lnTo>
                  <a:lnTo>
                    <a:pt x="74041" y="83705"/>
                  </a:lnTo>
                  <a:lnTo>
                    <a:pt x="69215" y="86918"/>
                  </a:lnTo>
                  <a:lnTo>
                    <a:pt x="66001" y="88531"/>
                  </a:lnTo>
                  <a:lnTo>
                    <a:pt x="61163" y="90144"/>
                  </a:lnTo>
                  <a:lnTo>
                    <a:pt x="56337" y="90144"/>
                  </a:lnTo>
                  <a:lnTo>
                    <a:pt x="54952" y="90614"/>
                  </a:lnTo>
                  <a:lnTo>
                    <a:pt x="53124" y="90144"/>
                  </a:lnTo>
                  <a:lnTo>
                    <a:pt x="49898" y="90144"/>
                  </a:lnTo>
                  <a:lnTo>
                    <a:pt x="45072" y="88531"/>
                  </a:lnTo>
                  <a:lnTo>
                    <a:pt x="40246" y="86918"/>
                  </a:lnTo>
                  <a:lnTo>
                    <a:pt x="37020" y="83705"/>
                  </a:lnTo>
                  <a:lnTo>
                    <a:pt x="33807" y="82092"/>
                  </a:lnTo>
                  <a:lnTo>
                    <a:pt x="30581" y="78879"/>
                  </a:lnTo>
                  <a:lnTo>
                    <a:pt x="27368" y="75653"/>
                  </a:lnTo>
                  <a:lnTo>
                    <a:pt x="24142" y="72440"/>
                  </a:lnTo>
                  <a:lnTo>
                    <a:pt x="20929" y="67614"/>
                  </a:lnTo>
                  <a:lnTo>
                    <a:pt x="20929" y="64389"/>
                  </a:lnTo>
                  <a:lnTo>
                    <a:pt x="19316" y="59563"/>
                  </a:lnTo>
                  <a:lnTo>
                    <a:pt x="17703" y="54737"/>
                  </a:lnTo>
                  <a:lnTo>
                    <a:pt x="17005" y="52666"/>
                  </a:lnTo>
                  <a:lnTo>
                    <a:pt x="17703" y="49898"/>
                  </a:lnTo>
                  <a:lnTo>
                    <a:pt x="19316" y="46685"/>
                  </a:lnTo>
                  <a:lnTo>
                    <a:pt x="20929" y="41859"/>
                  </a:lnTo>
                  <a:lnTo>
                    <a:pt x="20929" y="38633"/>
                  </a:lnTo>
                  <a:lnTo>
                    <a:pt x="24142" y="33807"/>
                  </a:lnTo>
                  <a:lnTo>
                    <a:pt x="27368" y="30594"/>
                  </a:lnTo>
                  <a:lnTo>
                    <a:pt x="30581" y="27368"/>
                  </a:lnTo>
                  <a:lnTo>
                    <a:pt x="33807" y="24155"/>
                  </a:lnTo>
                  <a:lnTo>
                    <a:pt x="37020" y="20929"/>
                  </a:lnTo>
                  <a:lnTo>
                    <a:pt x="40246" y="19316"/>
                  </a:lnTo>
                  <a:lnTo>
                    <a:pt x="45072" y="17716"/>
                  </a:lnTo>
                  <a:lnTo>
                    <a:pt x="49898" y="16103"/>
                  </a:lnTo>
                  <a:lnTo>
                    <a:pt x="53124" y="14490"/>
                  </a:lnTo>
                  <a:lnTo>
                    <a:pt x="56337" y="14490"/>
                  </a:lnTo>
                  <a:lnTo>
                    <a:pt x="61163" y="16103"/>
                  </a:lnTo>
                  <a:lnTo>
                    <a:pt x="66001" y="17716"/>
                  </a:lnTo>
                  <a:lnTo>
                    <a:pt x="69215" y="19316"/>
                  </a:lnTo>
                  <a:lnTo>
                    <a:pt x="74041" y="20929"/>
                  </a:lnTo>
                  <a:lnTo>
                    <a:pt x="77266" y="24155"/>
                  </a:lnTo>
                  <a:lnTo>
                    <a:pt x="80479" y="27368"/>
                  </a:lnTo>
                  <a:lnTo>
                    <a:pt x="83705" y="30594"/>
                  </a:lnTo>
                  <a:lnTo>
                    <a:pt x="86918" y="33807"/>
                  </a:lnTo>
                  <a:lnTo>
                    <a:pt x="88531" y="38633"/>
                  </a:lnTo>
                  <a:lnTo>
                    <a:pt x="90144" y="41859"/>
                  </a:lnTo>
                  <a:lnTo>
                    <a:pt x="91757" y="46685"/>
                  </a:lnTo>
                  <a:lnTo>
                    <a:pt x="93357" y="49898"/>
                  </a:lnTo>
                  <a:lnTo>
                    <a:pt x="94043" y="52666"/>
                  </a:lnTo>
                  <a:lnTo>
                    <a:pt x="94043" y="10350"/>
                  </a:lnTo>
                  <a:lnTo>
                    <a:pt x="93357" y="9664"/>
                  </a:lnTo>
                  <a:lnTo>
                    <a:pt x="90144" y="6438"/>
                  </a:lnTo>
                  <a:lnTo>
                    <a:pt x="85318" y="4838"/>
                  </a:lnTo>
                  <a:lnTo>
                    <a:pt x="82092" y="3225"/>
                  </a:lnTo>
                  <a:lnTo>
                    <a:pt x="77266" y="1612"/>
                  </a:lnTo>
                  <a:lnTo>
                    <a:pt x="72440" y="0"/>
                  </a:lnTo>
                  <a:lnTo>
                    <a:pt x="67602" y="0"/>
                  </a:lnTo>
                  <a:lnTo>
                    <a:pt x="64389" y="0"/>
                  </a:lnTo>
                  <a:lnTo>
                    <a:pt x="37020" y="0"/>
                  </a:lnTo>
                  <a:lnTo>
                    <a:pt x="33807" y="1612"/>
                  </a:lnTo>
                  <a:lnTo>
                    <a:pt x="28981" y="3225"/>
                  </a:lnTo>
                  <a:lnTo>
                    <a:pt x="24142" y="4838"/>
                  </a:lnTo>
                  <a:lnTo>
                    <a:pt x="20929" y="6438"/>
                  </a:lnTo>
                  <a:lnTo>
                    <a:pt x="17703" y="9664"/>
                  </a:lnTo>
                  <a:lnTo>
                    <a:pt x="14490" y="12877"/>
                  </a:lnTo>
                  <a:lnTo>
                    <a:pt x="11277" y="16103"/>
                  </a:lnTo>
                  <a:lnTo>
                    <a:pt x="8051" y="19316"/>
                  </a:lnTo>
                  <a:lnTo>
                    <a:pt x="4838" y="24155"/>
                  </a:lnTo>
                  <a:lnTo>
                    <a:pt x="4838" y="27368"/>
                  </a:lnTo>
                  <a:lnTo>
                    <a:pt x="3225" y="32194"/>
                  </a:lnTo>
                  <a:lnTo>
                    <a:pt x="1612" y="35420"/>
                  </a:lnTo>
                  <a:lnTo>
                    <a:pt x="0" y="41859"/>
                  </a:lnTo>
                  <a:lnTo>
                    <a:pt x="0" y="46685"/>
                  </a:lnTo>
                  <a:lnTo>
                    <a:pt x="0" y="49898"/>
                  </a:lnTo>
                  <a:lnTo>
                    <a:pt x="0" y="56337"/>
                  </a:lnTo>
                  <a:lnTo>
                    <a:pt x="0" y="61175"/>
                  </a:lnTo>
                  <a:lnTo>
                    <a:pt x="0" y="64389"/>
                  </a:lnTo>
                  <a:lnTo>
                    <a:pt x="1612" y="69215"/>
                  </a:lnTo>
                  <a:lnTo>
                    <a:pt x="3225" y="74053"/>
                  </a:lnTo>
                  <a:lnTo>
                    <a:pt x="4838" y="78879"/>
                  </a:lnTo>
                  <a:lnTo>
                    <a:pt x="4838" y="82092"/>
                  </a:lnTo>
                  <a:lnTo>
                    <a:pt x="8051" y="86918"/>
                  </a:lnTo>
                  <a:lnTo>
                    <a:pt x="11277" y="90144"/>
                  </a:lnTo>
                  <a:lnTo>
                    <a:pt x="14490" y="93357"/>
                  </a:lnTo>
                  <a:lnTo>
                    <a:pt x="17703" y="96583"/>
                  </a:lnTo>
                  <a:lnTo>
                    <a:pt x="20929" y="98196"/>
                  </a:lnTo>
                  <a:lnTo>
                    <a:pt x="24142" y="101409"/>
                  </a:lnTo>
                  <a:lnTo>
                    <a:pt x="28981" y="103022"/>
                  </a:lnTo>
                  <a:lnTo>
                    <a:pt x="33807" y="104635"/>
                  </a:lnTo>
                  <a:lnTo>
                    <a:pt x="37020" y="104635"/>
                  </a:lnTo>
                  <a:lnTo>
                    <a:pt x="43459" y="106235"/>
                  </a:lnTo>
                  <a:lnTo>
                    <a:pt x="48298" y="106235"/>
                  </a:lnTo>
                  <a:lnTo>
                    <a:pt x="51511" y="106235"/>
                  </a:lnTo>
                  <a:lnTo>
                    <a:pt x="59563" y="106235"/>
                  </a:lnTo>
                  <a:lnTo>
                    <a:pt x="64389" y="106235"/>
                  </a:lnTo>
                  <a:lnTo>
                    <a:pt x="67602" y="106235"/>
                  </a:lnTo>
                  <a:lnTo>
                    <a:pt x="72440" y="104635"/>
                  </a:lnTo>
                  <a:lnTo>
                    <a:pt x="77266" y="104635"/>
                  </a:lnTo>
                  <a:lnTo>
                    <a:pt x="82092" y="103022"/>
                  </a:lnTo>
                  <a:lnTo>
                    <a:pt x="85318" y="101409"/>
                  </a:lnTo>
                  <a:lnTo>
                    <a:pt x="90144" y="98196"/>
                  </a:lnTo>
                  <a:lnTo>
                    <a:pt x="93357" y="96583"/>
                  </a:lnTo>
                  <a:lnTo>
                    <a:pt x="96583" y="93357"/>
                  </a:lnTo>
                  <a:lnTo>
                    <a:pt x="99796" y="90144"/>
                  </a:lnTo>
                  <a:lnTo>
                    <a:pt x="103022" y="86918"/>
                  </a:lnTo>
                  <a:lnTo>
                    <a:pt x="104622" y="82092"/>
                  </a:lnTo>
                  <a:lnTo>
                    <a:pt x="106235" y="78879"/>
                  </a:lnTo>
                  <a:lnTo>
                    <a:pt x="107848" y="74053"/>
                  </a:lnTo>
                  <a:lnTo>
                    <a:pt x="109461" y="69215"/>
                  </a:lnTo>
                  <a:lnTo>
                    <a:pt x="111061" y="64389"/>
                  </a:lnTo>
                  <a:lnTo>
                    <a:pt x="111061" y="61175"/>
                  </a:lnTo>
                  <a:lnTo>
                    <a:pt x="111061" y="56337"/>
                  </a:lnTo>
                  <a:lnTo>
                    <a:pt x="111061" y="49898"/>
                  </a:lnTo>
                  <a:lnTo>
                    <a:pt x="111061" y="46685"/>
                  </a:lnTo>
                  <a:lnTo>
                    <a:pt x="111061" y="418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997978" y="1812607"/>
              <a:ext cx="95250" cy="93345"/>
            </a:xfrm>
            <a:custGeom>
              <a:avLst/>
              <a:gdLst/>
              <a:ahLst/>
              <a:cxnLst/>
              <a:rect l="l" t="t" r="r" b="b"/>
              <a:pathLst>
                <a:path w="95250" h="93344">
                  <a:moveTo>
                    <a:pt x="0" y="46672"/>
                  </a:moveTo>
                  <a:lnTo>
                    <a:pt x="3733" y="64836"/>
                  </a:lnTo>
                  <a:lnTo>
                    <a:pt x="13912" y="79671"/>
                  </a:lnTo>
                  <a:lnTo>
                    <a:pt x="29007" y="89676"/>
                  </a:lnTo>
                  <a:lnTo>
                    <a:pt x="47485" y="93344"/>
                  </a:lnTo>
                  <a:lnTo>
                    <a:pt x="65963" y="89676"/>
                  </a:lnTo>
                  <a:lnTo>
                    <a:pt x="81057" y="79671"/>
                  </a:lnTo>
                  <a:lnTo>
                    <a:pt x="91237" y="64836"/>
                  </a:lnTo>
                  <a:lnTo>
                    <a:pt x="94970" y="46672"/>
                  </a:lnTo>
                  <a:lnTo>
                    <a:pt x="91237" y="28508"/>
                  </a:lnTo>
                  <a:lnTo>
                    <a:pt x="81057" y="13673"/>
                  </a:lnTo>
                  <a:lnTo>
                    <a:pt x="65963" y="3668"/>
                  </a:lnTo>
                  <a:lnTo>
                    <a:pt x="47485" y="0"/>
                  </a:lnTo>
                  <a:lnTo>
                    <a:pt x="29007" y="3668"/>
                  </a:lnTo>
                  <a:lnTo>
                    <a:pt x="13912" y="13673"/>
                  </a:lnTo>
                  <a:lnTo>
                    <a:pt x="3733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91387" y="1805863"/>
              <a:ext cx="109855" cy="106680"/>
            </a:xfrm>
            <a:custGeom>
              <a:avLst/>
              <a:gdLst/>
              <a:ahLst/>
              <a:cxnLst/>
              <a:rect l="l" t="t" r="r" b="b"/>
              <a:pathLst>
                <a:path w="109855" h="106680">
                  <a:moveTo>
                    <a:pt x="109448" y="41859"/>
                  </a:moveTo>
                  <a:lnTo>
                    <a:pt x="107835" y="35420"/>
                  </a:lnTo>
                  <a:lnTo>
                    <a:pt x="106235" y="32194"/>
                  </a:lnTo>
                  <a:lnTo>
                    <a:pt x="106235" y="27368"/>
                  </a:lnTo>
                  <a:lnTo>
                    <a:pt x="104622" y="24155"/>
                  </a:lnTo>
                  <a:lnTo>
                    <a:pt x="101396" y="19316"/>
                  </a:lnTo>
                  <a:lnTo>
                    <a:pt x="99796" y="16103"/>
                  </a:lnTo>
                  <a:lnTo>
                    <a:pt x="94957" y="12877"/>
                  </a:lnTo>
                  <a:lnTo>
                    <a:pt x="93357" y="9664"/>
                  </a:lnTo>
                  <a:lnTo>
                    <a:pt x="92430" y="9055"/>
                  </a:lnTo>
                  <a:lnTo>
                    <a:pt x="92430" y="52666"/>
                  </a:lnTo>
                  <a:lnTo>
                    <a:pt x="91744" y="54737"/>
                  </a:lnTo>
                  <a:lnTo>
                    <a:pt x="90131" y="59563"/>
                  </a:lnTo>
                  <a:lnTo>
                    <a:pt x="90131" y="64389"/>
                  </a:lnTo>
                  <a:lnTo>
                    <a:pt x="88519" y="67614"/>
                  </a:lnTo>
                  <a:lnTo>
                    <a:pt x="85305" y="72440"/>
                  </a:lnTo>
                  <a:lnTo>
                    <a:pt x="83693" y="75653"/>
                  </a:lnTo>
                  <a:lnTo>
                    <a:pt x="78867" y="78879"/>
                  </a:lnTo>
                  <a:lnTo>
                    <a:pt x="77254" y="82092"/>
                  </a:lnTo>
                  <a:lnTo>
                    <a:pt x="72428" y="83705"/>
                  </a:lnTo>
                  <a:lnTo>
                    <a:pt x="69215" y="86918"/>
                  </a:lnTo>
                  <a:lnTo>
                    <a:pt x="64376" y="88531"/>
                  </a:lnTo>
                  <a:lnTo>
                    <a:pt x="59550" y="90144"/>
                  </a:lnTo>
                  <a:lnTo>
                    <a:pt x="56337" y="90144"/>
                  </a:lnTo>
                  <a:lnTo>
                    <a:pt x="54711" y="90690"/>
                  </a:lnTo>
                  <a:lnTo>
                    <a:pt x="53124" y="90157"/>
                  </a:lnTo>
                  <a:lnTo>
                    <a:pt x="48285" y="90144"/>
                  </a:lnTo>
                  <a:lnTo>
                    <a:pt x="43459" y="88531"/>
                  </a:lnTo>
                  <a:lnTo>
                    <a:pt x="40233" y="86918"/>
                  </a:lnTo>
                  <a:lnTo>
                    <a:pt x="35407" y="83705"/>
                  </a:lnTo>
                  <a:lnTo>
                    <a:pt x="32194" y="82092"/>
                  </a:lnTo>
                  <a:lnTo>
                    <a:pt x="28968" y="78879"/>
                  </a:lnTo>
                  <a:lnTo>
                    <a:pt x="25755" y="75653"/>
                  </a:lnTo>
                  <a:lnTo>
                    <a:pt x="22529" y="72440"/>
                  </a:lnTo>
                  <a:lnTo>
                    <a:pt x="20916" y="67614"/>
                  </a:lnTo>
                  <a:lnTo>
                    <a:pt x="19316" y="64389"/>
                  </a:lnTo>
                  <a:lnTo>
                    <a:pt x="17703" y="59563"/>
                  </a:lnTo>
                  <a:lnTo>
                    <a:pt x="16090" y="54737"/>
                  </a:lnTo>
                  <a:lnTo>
                    <a:pt x="16090" y="49898"/>
                  </a:lnTo>
                  <a:lnTo>
                    <a:pt x="17703" y="46685"/>
                  </a:lnTo>
                  <a:lnTo>
                    <a:pt x="19316" y="41859"/>
                  </a:lnTo>
                  <a:lnTo>
                    <a:pt x="20916" y="38633"/>
                  </a:lnTo>
                  <a:lnTo>
                    <a:pt x="22529" y="33807"/>
                  </a:lnTo>
                  <a:lnTo>
                    <a:pt x="25755" y="30594"/>
                  </a:lnTo>
                  <a:lnTo>
                    <a:pt x="28968" y="27368"/>
                  </a:lnTo>
                  <a:lnTo>
                    <a:pt x="32194" y="24155"/>
                  </a:lnTo>
                  <a:lnTo>
                    <a:pt x="35407" y="20929"/>
                  </a:lnTo>
                  <a:lnTo>
                    <a:pt x="40233" y="19316"/>
                  </a:lnTo>
                  <a:lnTo>
                    <a:pt x="43459" y="17716"/>
                  </a:lnTo>
                  <a:lnTo>
                    <a:pt x="48285" y="16103"/>
                  </a:lnTo>
                  <a:lnTo>
                    <a:pt x="53111" y="14490"/>
                  </a:lnTo>
                  <a:lnTo>
                    <a:pt x="56337" y="14490"/>
                  </a:lnTo>
                  <a:lnTo>
                    <a:pt x="59550" y="16103"/>
                  </a:lnTo>
                  <a:lnTo>
                    <a:pt x="64376" y="17716"/>
                  </a:lnTo>
                  <a:lnTo>
                    <a:pt x="69215" y="19316"/>
                  </a:lnTo>
                  <a:lnTo>
                    <a:pt x="72428" y="20929"/>
                  </a:lnTo>
                  <a:lnTo>
                    <a:pt x="77254" y="24155"/>
                  </a:lnTo>
                  <a:lnTo>
                    <a:pt x="78867" y="27368"/>
                  </a:lnTo>
                  <a:lnTo>
                    <a:pt x="83693" y="30594"/>
                  </a:lnTo>
                  <a:lnTo>
                    <a:pt x="85305" y="33807"/>
                  </a:lnTo>
                  <a:lnTo>
                    <a:pt x="88519" y="38633"/>
                  </a:lnTo>
                  <a:lnTo>
                    <a:pt x="90131" y="41859"/>
                  </a:lnTo>
                  <a:lnTo>
                    <a:pt x="90131" y="46685"/>
                  </a:lnTo>
                  <a:lnTo>
                    <a:pt x="91744" y="49898"/>
                  </a:lnTo>
                  <a:lnTo>
                    <a:pt x="92430" y="52666"/>
                  </a:lnTo>
                  <a:lnTo>
                    <a:pt x="92430" y="9055"/>
                  </a:lnTo>
                  <a:lnTo>
                    <a:pt x="88519" y="6438"/>
                  </a:lnTo>
                  <a:lnTo>
                    <a:pt x="85305" y="4838"/>
                  </a:lnTo>
                  <a:lnTo>
                    <a:pt x="80479" y="3225"/>
                  </a:lnTo>
                  <a:lnTo>
                    <a:pt x="75653" y="1612"/>
                  </a:lnTo>
                  <a:lnTo>
                    <a:pt x="72428" y="0"/>
                  </a:lnTo>
                  <a:lnTo>
                    <a:pt x="67602" y="0"/>
                  </a:lnTo>
                  <a:lnTo>
                    <a:pt x="62776" y="0"/>
                  </a:lnTo>
                  <a:lnTo>
                    <a:pt x="37020" y="0"/>
                  </a:lnTo>
                  <a:lnTo>
                    <a:pt x="32194" y="1612"/>
                  </a:lnTo>
                  <a:lnTo>
                    <a:pt x="27355" y="3225"/>
                  </a:lnTo>
                  <a:lnTo>
                    <a:pt x="24142" y="4838"/>
                  </a:lnTo>
                  <a:lnTo>
                    <a:pt x="19316" y="6438"/>
                  </a:lnTo>
                  <a:lnTo>
                    <a:pt x="16090" y="9664"/>
                  </a:lnTo>
                  <a:lnTo>
                    <a:pt x="12877" y="12877"/>
                  </a:lnTo>
                  <a:lnTo>
                    <a:pt x="9652" y="16103"/>
                  </a:lnTo>
                  <a:lnTo>
                    <a:pt x="6438" y="19316"/>
                  </a:lnTo>
                  <a:lnTo>
                    <a:pt x="4826" y="24155"/>
                  </a:lnTo>
                  <a:lnTo>
                    <a:pt x="3213" y="27368"/>
                  </a:lnTo>
                  <a:lnTo>
                    <a:pt x="1600" y="32194"/>
                  </a:lnTo>
                  <a:lnTo>
                    <a:pt x="0" y="35407"/>
                  </a:lnTo>
                  <a:lnTo>
                    <a:pt x="0" y="69215"/>
                  </a:lnTo>
                  <a:lnTo>
                    <a:pt x="1600" y="74053"/>
                  </a:lnTo>
                  <a:lnTo>
                    <a:pt x="3213" y="78879"/>
                  </a:lnTo>
                  <a:lnTo>
                    <a:pt x="4826" y="82092"/>
                  </a:lnTo>
                  <a:lnTo>
                    <a:pt x="6438" y="86918"/>
                  </a:lnTo>
                  <a:lnTo>
                    <a:pt x="9652" y="90144"/>
                  </a:lnTo>
                  <a:lnTo>
                    <a:pt x="12877" y="93357"/>
                  </a:lnTo>
                  <a:lnTo>
                    <a:pt x="16090" y="96583"/>
                  </a:lnTo>
                  <a:lnTo>
                    <a:pt x="19316" y="98196"/>
                  </a:lnTo>
                  <a:lnTo>
                    <a:pt x="24142" y="101409"/>
                  </a:lnTo>
                  <a:lnTo>
                    <a:pt x="27355" y="103022"/>
                  </a:lnTo>
                  <a:lnTo>
                    <a:pt x="32194" y="104635"/>
                  </a:lnTo>
                  <a:lnTo>
                    <a:pt x="37020" y="104635"/>
                  </a:lnTo>
                  <a:lnTo>
                    <a:pt x="41846" y="106235"/>
                  </a:lnTo>
                  <a:lnTo>
                    <a:pt x="67602" y="106235"/>
                  </a:lnTo>
                  <a:lnTo>
                    <a:pt x="72428" y="104635"/>
                  </a:lnTo>
                  <a:lnTo>
                    <a:pt x="75653" y="104635"/>
                  </a:lnTo>
                  <a:lnTo>
                    <a:pt x="80479" y="103022"/>
                  </a:lnTo>
                  <a:lnTo>
                    <a:pt x="85305" y="101409"/>
                  </a:lnTo>
                  <a:lnTo>
                    <a:pt x="88519" y="98196"/>
                  </a:lnTo>
                  <a:lnTo>
                    <a:pt x="93357" y="96583"/>
                  </a:lnTo>
                  <a:lnTo>
                    <a:pt x="94957" y="93357"/>
                  </a:lnTo>
                  <a:lnTo>
                    <a:pt x="99796" y="90144"/>
                  </a:lnTo>
                  <a:lnTo>
                    <a:pt x="101396" y="86918"/>
                  </a:lnTo>
                  <a:lnTo>
                    <a:pt x="104622" y="82092"/>
                  </a:lnTo>
                  <a:lnTo>
                    <a:pt x="106235" y="78879"/>
                  </a:lnTo>
                  <a:lnTo>
                    <a:pt x="106235" y="74053"/>
                  </a:lnTo>
                  <a:lnTo>
                    <a:pt x="107835" y="69215"/>
                  </a:lnTo>
                  <a:lnTo>
                    <a:pt x="109448" y="64389"/>
                  </a:lnTo>
                  <a:lnTo>
                    <a:pt x="109448" y="61175"/>
                  </a:lnTo>
                  <a:lnTo>
                    <a:pt x="109448" y="56337"/>
                  </a:lnTo>
                  <a:lnTo>
                    <a:pt x="109448" y="49898"/>
                  </a:lnTo>
                  <a:lnTo>
                    <a:pt x="109448" y="46685"/>
                  </a:lnTo>
                  <a:lnTo>
                    <a:pt x="109448" y="41859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327975" y="1812607"/>
              <a:ext cx="93345" cy="93345"/>
            </a:xfrm>
            <a:custGeom>
              <a:avLst/>
              <a:gdLst/>
              <a:ahLst/>
              <a:cxnLst/>
              <a:rect l="l" t="t" r="r" b="b"/>
              <a:pathLst>
                <a:path w="93344" h="93344">
                  <a:moveTo>
                    <a:pt x="0" y="46672"/>
                  </a:moveTo>
                  <a:lnTo>
                    <a:pt x="3668" y="64836"/>
                  </a:lnTo>
                  <a:lnTo>
                    <a:pt x="13673" y="79671"/>
                  </a:lnTo>
                  <a:lnTo>
                    <a:pt x="28508" y="89676"/>
                  </a:lnTo>
                  <a:lnTo>
                    <a:pt x="46672" y="93344"/>
                  </a:lnTo>
                  <a:lnTo>
                    <a:pt x="64836" y="89676"/>
                  </a:lnTo>
                  <a:lnTo>
                    <a:pt x="79671" y="79671"/>
                  </a:lnTo>
                  <a:lnTo>
                    <a:pt x="89676" y="64836"/>
                  </a:lnTo>
                  <a:lnTo>
                    <a:pt x="93344" y="46672"/>
                  </a:lnTo>
                  <a:lnTo>
                    <a:pt x="89676" y="28508"/>
                  </a:lnTo>
                  <a:lnTo>
                    <a:pt x="79671" y="13673"/>
                  </a:lnTo>
                  <a:lnTo>
                    <a:pt x="64836" y="3668"/>
                  </a:lnTo>
                  <a:lnTo>
                    <a:pt x="46672" y="0"/>
                  </a:lnTo>
                  <a:lnTo>
                    <a:pt x="28508" y="3668"/>
                  </a:lnTo>
                  <a:lnTo>
                    <a:pt x="13673" y="13673"/>
                  </a:lnTo>
                  <a:lnTo>
                    <a:pt x="3668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319745" y="1805863"/>
              <a:ext cx="109855" cy="106680"/>
            </a:xfrm>
            <a:custGeom>
              <a:avLst/>
              <a:gdLst/>
              <a:ahLst/>
              <a:cxnLst/>
              <a:rect l="l" t="t" r="r" b="b"/>
              <a:pathLst>
                <a:path w="109855" h="106680">
                  <a:moveTo>
                    <a:pt x="109448" y="35407"/>
                  </a:moveTo>
                  <a:lnTo>
                    <a:pt x="107835" y="32194"/>
                  </a:lnTo>
                  <a:lnTo>
                    <a:pt x="106222" y="27368"/>
                  </a:lnTo>
                  <a:lnTo>
                    <a:pt x="104622" y="24155"/>
                  </a:lnTo>
                  <a:lnTo>
                    <a:pt x="103009" y="19316"/>
                  </a:lnTo>
                  <a:lnTo>
                    <a:pt x="99796" y="16103"/>
                  </a:lnTo>
                  <a:lnTo>
                    <a:pt x="96570" y="12877"/>
                  </a:lnTo>
                  <a:lnTo>
                    <a:pt x="93357" y="9664"/>
                  </a:lnTo>
                  <a:lnTo>
                    <a:pt x="93357" y="49898"/>
                  </a:lnTo>
                  <a:lnTo>
                    <a:pt x="93357" y="54737"/>
                  </a:lnTo>
                  <a:lnTo>
                    <a:pt x="91744" y="59563"/>
                  </a:lnTo>
                  <a:lnTo>
                    <a:pt x="90131" y="64389"/>
                  </a:lnTo>
                  <a:lnTo>
                    <a:pt x="88519" y="67614"/>
                  </a:lnTo>
                  <a:lnTo>
                    <a:pt x="86918" y="72440"/>
                  </a:lnTo>
                  <a:lnTo>
                    <a:pt x="83693" y="75653"/>
                  </a:lnTo>
                  <a:lnTo>
                    <a:pt x="80479" y="78879"/>
                  </a:lnTo>
                  <a:lnTo>
                    <a:pt x="77254" y="82092"/>
                  </a:lnTo>
                  <a:lnTo>
                    <a:pt x="74041" y="83705"/>
                  </a:lnTo>
                  <a:lnTo>
                    <a:pt x="69215" y="86918"/>
                  </a:lnTo>
                  <a:lnTo>
                    <a:pt x="65989" y="88531"/>
                  </a:lnTo>
                  <a:lnTo>
                    <a:pt x="61163" y="90144"/>
                  </a:lnTo>
                  <a:lnTo>
                    <a:pt x="56337" y="90144"/>
                  </a:lnTo>
                  <a:lnTo>
                    <a:pt x="54711" y="90690"/>
                  </a:lnTo>
                  <a:lnTo>
                    <a:pt x="53111" y="90144"/>
                  </a:lnTo>
                  <a:lnTo>
                    <a:pt x="49898" y="90144"/>
                  </a:lnTo>
                  <a:lnTo>
                    <a:pt x="45059" y="88531"/>
                  </a:lnTo>
                  <a:lnTo>
                    <a:pt x="40233" y="86918"/>
                  </a:lnTo>
                  <a:lnTo>
                    <a:pt x="37020" y="83705"/>
                  </a:lnTo>
                  <a:lnTo>
                    <a:pt x="32194" y="82092"/>
                  </a:lnTo>
                  <a:lnTo>
                    <a:pt x="30581" y="78879"/>
                  </a:lnTo>
                  <a:lnTo>
                    <a:pt x="25755" y="75653"/>
                  </a:lnTo>
                  <a:lnTo>
                    <a:pt x="24142" y="72440"/>
                  </a:lnTo>
                  <a:lnTo>
                    <a:pt x="20916" y="67614"/>
                  </a:lnTo>
                  <a:lnTo>
                    <a:pt x="19316" y="64389"/>
                  </a:lnTo>
                  <a:lnTo>
                    <a:pt x="19316" y="59563"/>
                  </a:lnTo>
                  <a:lnTo>
                    <a:pt x="17703" y="54737"/>
                  </a:lnTo>
                  <a:lnTo>
                    <a:pt x="17005" y="52666"/>
                  </a:lnTo>
                  <a:lnTo>
                    <a:pt x="17703" y="49898"/>
                  </a:lnTo>
                  <a:lnTo>
                    <a:pt x="19316" y="46685"/>
                  </a:lnTo>
                  <a:lnTo>
                    <a:pt x="19316" y="41859"/>
                  </a:lnTo>
                  <a:lnTo>
                    <a:pt x="20916" y="38633"/>
                  </a:lnTo>
                  <a:lnTo>
                    <a:pt x="24142" y="33807"/>
                  </a:lnTo>
                  <a:lnTo>
                    <a:pt x="25755" y="30594"/>
                  </a:lnTo>
                  <a:lnTo>
                    <a:pt x="30581" y="27368"/>
                  </a:lnTo>
                  <a:lnTo>
                    <a:pt x="32194" y="24155"/>
                  </a:lnTo>
                  <a:lnTo>
                    <a:pt x="37020" y="20929"/>
                  </a:lnTo>
                  <a:lnTo>
                    <a:pt x="40233" y="19316"/>
                  </a:lnTo>
                  <a:lnTo>
                    <a:pt x="45059" y="17716"/>
                  </a:lnTo>
                  <a:lnTo>
                    <a:pt x="49898" y="16103"/>
                  </a:lnTo>
                  <a:lnTo>
                    <a:pt x="53111" y="14490"/>
                  </a:lnTo>
                  <a:lnTo>
                    <a:pt x="56337" y="14490"/>
                  </a:lnTo>
                  <a:lnTo>
                    <a:pt x="61163" y="16103"/>
                  </a:lnTo>
                  <a:lnTo>
                    <a:pt x="65989" y="17716"/>
                  </a:lnTo>
                  <a:lnTo>
                    <a:pt x="69202" y="19316"/>
                  </a:lnTo>
                  <a:lnTo>
                    <a:pt x="74041" y="20929"/>
                  </a:lnTo>
                  <a:lnTo>
                    <a:pt x="77254" y="24155"/>
                  </a:lnTo>
                  <a:lnTo>
                    <a:pt x="80479" y="27368"/>
                  </a:lnTo>
                  <a:lnTo>
                    <a:pt x="83693" y="30594"/>
                  </a:lnTo>
                  <a:lnTo>
                    <a:pt x="86918" y="33807"/>
                  </a:lnTo>
                  <a:lnTo>
                    <a:pt x="88519" y="38633"/>
                  </a:lnTo>
                  <a:lnTo>
                    <a:pt x="90131" y="41859"/>
                  </a:lnTo>
                  <a:lnTo>
                    <a:pt x="91744" y="46685"/>
                  </a:lnTo>
                  <a:lnTo>
                    <a:pt x="93357" y="49898"/>
                  </a:lnTo>
                  <a:lnTo>
                    <a:pt x="93357" y="9664"/>
                  </a:lnTo>
                  <a:lnTo>
                    <a:pt x="90131" y="6438"/>
                  </a:lnTo>
                  <a:lnTo>
                    <a:pt x="85305" y="4838"/>
                  </a:lnTo>
                  <a:lnTo>
                    <a:pt x="82080" y="3225"/>
                  </a:lnTo>
                  <a:lnTo>
                    <a:pt x="77254" y="1612"/>
                  </a:lnTo>
                  <a:lnTo>
                    <a:pt x="72428" y="0"/>
                  </a:lnTo>
                  <a:lnTo>
                    <a:pt x="67602" y="0"/>
                  </a:lnTo>
                  <a:lnTo>
                    <a:pt x="37020" y="0"/>
                  </a:lnTo>
                  <a:lnTo>
                    <a:pt x="33794" y="1612"/>
                  </a:lnTo>
                  <a:lnTo>
                    <a:pt x="28968" y="3225"/>
                  </a:lnTo>
                  <a:lnTo>
                    <a:pt x="24142" y="4838"/>
                  </a:lnTo>
                  <a:lnTo>
                    <a:pt x="20916" y="6438"/>
                  </a:lnTo>
                  <a:lnTo>
                    <a:pt x="16090" y="9664"/>
                  </a:lnTo>
                  <a:lnTo>
                    <a:pt x="14478" y="12877"/>
                  </a:lnTo>
                  <a:lnTo>
                    <a:pt x="9652" y="16103"/>
                  </a:lnTo>
                  <a:lnTo>
                    <a:pt x="8039" y="19316"/>
                  </a:lnTo>
                  <a:lnTo>
                    <a:pt x="4826" y="24155"/>
                  </a:lnTo>
                  <a:lnTo>
                    <a:pt x="3213" y="27368"/>
                  </a:lnTo>
                  <a:lnTo>
                    <a:pt x="3213" y="32194"/>
                  </a:lnTo>
                  <a:lnTo>
                    <a:pt x="1600" y="35420"/>
                  </a:lnTo>
                  <a:lnTo>
                    <a:pt x="0" y="41859"/>
                  </a:lnTo>
                  <a:lnTo>
                    <a:pt x="0" y="64389"/>
                  </a:lnTo>
                  <a:lnTo>
                    <a:pt x="1600" y="69215"/>
                  </a:lnTo>
                  <a:lnTo>
                    <a:pt x="3213" y="74053"/>
                  </a:lnTo>
                  <a:lnTo>
                    <a:pt x="3213" y="78879"/>
                  </a:lnTo>
                  <a:lnTo>
                    <a:pt x="4826" y="82092"/>
                  </a:lnTo>
                  <a:lnTo>
                    <a:pt x="8039" y="86918"/>
                  </a:lnTo>
                  <a:lnTo>
                    <a:pt x="9652" y="90144"/>
                  </a:lnTo>
                  <a:lnTo>
                    <a:pt x="14478" y="93357"/>
                  </a:lnTo>
                  <a:lnTo>
                    <a:pt x="16090" y="96583"/>
                  </a:lnTo>
                  <a:lnTo>
                    <a:pt x="20916" y="98196"/>
                  </a:lnTo>
                  <a:lnTo>
                    <a:pt x="24142" y="101409"/>
                  </a:lnTo>
                  <a:lnTo>
                    <a:pt x="28968" y="103022"/>
                  </a:lnTo>
                  <a:lnTo>
                    <a:pt x="33794" y="104635"/>
                  </a:lnTo>
                  <a:lnTo>
                    <a:pt x="37020" y="104635"/>
                  </a:lnTo>
                  <a:lnTo>
                    <a:pt x="41846" y="106235"/>
                  </a:lnTo>
                  <a:lnTo>
                    <a:pt x="48285" y="106235"/>
                  </a:lnTo>
                  <a:lnTo>
                    <a:pt x="51498" y="106235"/>
                  </a:lnTo>
                  <a:lnTo>
                    <a:pt x="57937" y="106235"/>
                  </a:lnTo>
                  <a:lnTo>
                    <a:pt x="64376" y="106235"/>
                  </a:lnTo>
                  <a:lnTo>
                    <a:pt x="67602" y="106235"/>
                  </a:lnTo>
                  <a:lnTo>
                    <a:pt x="72428" y="104635"/>
                  </a:lnTo>
                  <a:lnTo>
                    <a:pt x="77254" y="104635"/>
                  </a:lnTo>
                  <a:lnTo>
                    <a:pt x="82080" y="103022"/>
                  </a:lnTo>
                  <a:lnTo>
                    <a:pt x="85305" y="101409"/>
                  </a:lnTo>
                  <a:lnTo>
                    <a:pt x="90131" y="98196"/>
                  </a:lnTo>
                  <a:lnTo>
                    <a:pt x="93357" y="96583"/>
                  </a:lnTo>
                  <a:lnTo>
                    <a:pt x="96570" y="93357"/>
                  </a:lnTo>
                  <a:lnTo>
                    <a:pt x="99796" y="90144"/>
                  </a:lnTo>
                  <a:lnTo>
                    <a:pt x="103009" y="86918"/>
                  </a:lnTo>
                  <a:lnTo>
                    <a:pt x="104622" y="82092"/>
                  </a:lnTo>
                  <a:lnTo>
                    <a:pt x="106222" y="78879"/>
                  </a:lnTo>
                  <a:lnTo>
                    <a:pt x="107835" y="74053"/>
                  </a:lnTo>
                  <a:lnTo>
                    <a:pt x="109448" y="69215"/>
                  </a:lnTo>
                  <a:lnTo>
                    <a:pt x="109448" y="64389"/>
                  </a:lnTo>
                  <a:lnTo>
                    <a:pt x="109448" y="61175"/>
                  </a:lnTo>
                  <a:lnTo>
                    <a:pt x="109448" y="3542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1512887" y="1802650"/>
              <a:ext cx="109461" cy="107848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867448" y="1672284"/>
              <a:ext cx="187325" cy="148590"/>
            </a:xfrm>
            <a:custGeom>
              <a:avLst/>
              <a:gdLst/>
              <a:ahLst/>
              <a:cxnLst/>
              <a:rect l="l" t="t" r="r" b="b"/>
              <a:pathLst>
                <a:path w="187325" h="148589">
                  <a:moveTo>
                    <a:pt x="186702" y="11252"/>
                  </a:moveTo>
                  <a:lnTo>
                    <a:pt x="178663" y="11252"/>
                  </a:lnTo>
                  <a:lnTo>
                    <a:pt x="178663" y="0"/>
                  </a:lnTo>
                  <a:lnTo>
                    <a:pt x="8051" y="0"/>
                  </a:lnTo>
                  <a:lnTo>
                    <a:pt x="8051" y="12865"/>
                  </a:lnTo>
                  <a:lnTo>
                    <a:pt x="0" y="12865"/>
                  </a:lnTo>
                  <a:lnTo>
                    <a:pt x="0" y="148069"/>
                  </a:lnTo>
                  <a:lnTo>
                    <a:pt x="17703" y="148069"/>
                  </a:lnTo>
                  <a:lnTo>
                    <a:pt x="17703" y="16090"/>
                  </a:lnTo>
                  <a:lnTo>
                    <a:pt x="168998" y="16090"/>
                  </a:lnTo>
                  <a:lnTo>
                    <a:pt x="168998" y="148069"/>
                  </a:lnTo>
                  <a:lnTo>
                    <a:pt x="186702" y="148069"/>
                  </a:lnTo>
                  <a:lnTo>
                    <a:pt x="186702" y="1125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164145" y="1812607"/>
              <a:ext cx="93345" cy="93345"/>
            </a:xfrm>
            <a:custGeom>
              <a:avLst/>
              <a:gdLst/>
              <a:ahLst/>
              <a:cxnLst/>
              <a:rect l="l" t="t" r="r" b="b"/>
              <a:pathLst>
                <a:path w="93344" h="93344">
                  <a:moveTo>
                    <a:pt x="0" y="46672"/>
                  </a:moveTo>
                  <a:lnTo>
                    <a:pt x="3668" y="64836"/>
                  </a:lnTo>
                  <a:lnTo>
                    <a:pt x="13673" y="79671"/>
                  </a:lnTo>
                  <a:lnTo>
                    <a:pt x="28508" y="89676"/>
                  </a:lnTo>
                  <a:lnTo>
                    <a:pt x="46672" y="93344"/>
                  </a:lnTo>
                  <a:lnTo>
                    <a:pt x="64836" y="89676"/>
                  </a:lnTo>
                  <a:lnTo>
                    <a:pt x="79671" y="79671"/>
                  </a:lnTo>
                  <a:lnTo>
                    <a:pt x="89676" y="64836"/>
                  </a:lnTo>
                  <a:lnTo>
                    <a:pt x="93345" y="46672"/>
                  </a:lnTo>
                  <a:lnTo>
                    <a:pt x="89676" y="28508"/>
                  </a:lnTo>
                  <a:lnTo>
                    <a:pt x="79671" y="13673"/>
                  </a:lnTo>
                  <a:lnTo>
                    <a:pt x="64836" y="3668"/>
                  </a:lnTo>
                  <a:lnTo>
                    <a:pt x="46672" y="0"/>
                  </a:lnTo>
                  <a:lnTo>
                    <a:pt x="28508" y="3668"/>
                  </a:lnTo>
                  <a:lnTo>
                    <a:pt x="13673" y="13673"/>
                  </a:lnTo>
                  <a:lnTo>
                    <a:pt x="3668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155560" y="1540293"/>
              <a:ext cx="420370" cy="372110"/>
            </a:xfrm>
            <a:custGeom>
              <a:avLst/>
              <a:gdLst/>
              <a:ahLst/>
              <a:cxnLst/>
              <a:rect l="l" t="t" r="r" b="b"/>
              <a:pathLst>
                <a:path w="420369" h="372110">
                  <a:moveTo>
                    <a:pt x="420103" y="0"/>
                  </a:moveTo>
                  <a:lnTo>
                    <a:pt x="410451" y="0"/>
                  </a:lnTo>
                  <a:lnTo>
                    <a:pt x="404012" y="0"/>
                  </a:lnTo>
                  <a:lnTo>
                    <a:pt x="130378" y="0"/>
                  </a:lnTo>
                  <a:lnTo>
                    <a:pt x="130378" y="6426"/>
                  </a:lnTo>
                  <a:lnTo>
                    <a:pt x="128765" y="6426"/>
                  </a:lnTo>
                  <a:lnTo>
                    <a:pt x="128765" y="131991"/>
                  </a:lnTo>
                  <a:lnTo>
                    <a:pt x="48285" y="131991"/>
                  </a:lnTo>
                  <a:lnTo>
                    <a:pt x="48285" y="136804"/>
                  </a:lnTo>
                  <a:lnTo>
                    <a:pt x="45072" y="136804"/>
                  </a:lnTo>
                  <a:lnTo>
                    <a:pt x="45072" y="265569"/>
                  </a:lnTo>
                  <a:lnTo>
                    <a:pt x="41846" y="265569"/>
                  </a:lnTo>
                  <a:lnTo>
                    <a:pt x="37020" y="265569"/>
                  </a:lnTo>
                  <a:lnTo>
                    <a:pt x="33807" y="267182"/>
                  </a:lnTo>
                  <a:lnTo>
                    <a:pt x="27368" y="268795"/>
                  </a:lnTo>
                  <a:lnTo>
                    <a:pt x="24142" y="270408"/>
                  </a:lnTo>
                  <a:lnTo>
                    <a:pt x="20929" y="272008"/>
                  </a:lnTo>
                  <a:lnTo>
                    <a:pt x="16103" y="275234"/>
                  </a:lnTo>
                  <a:lnTo>
                    <a:pt x="14490" y="278447"/>
                  </a:lnTo>
                  <a:lnTo>
                    <a:pt x="9664" y="281673"/>
                  </a:lnTo>
                  <a:lnTo>
                    <a:pt x="8051" y="284886"/>
                  </a:lnTo>
                  <a:lnTo>
                    <a:pt x="4838" y="289725"/>
                  </a:lnTo>
                  <a:lnTo>
                    <a:pt x="3225" y="292938"/>
                  </a:lnTo>
                  <a:lnTo>
                    <a:pt x="1612" y="297764"/>
                  </a:lnTo>
                  <a:lnTo>
                    <a:pt x="1612" y="300990"/>
                  </a:lnTo>
                  <a:lnTo>
                    <a:pt x="0" y="307428"/>
                  </a:lnTo>
                  <a:lnTo>
                    <a:pt x="0" y="329958"/>
                  </a:lnTo>
                  <a:lnTo>
                    <a:pt x="1612" y="334784"/>
                  </a:lnTo>
                  <a:lnTo>
                    <a:pt x="1612" y="339623"/>
                  </a:lnTo>
                  <a:lnTo>
                    <a:pt x="3225" y="344449"/>
                  </a:lnTo>
                  <a:lnTo>
                    <a:pt x="4838" y="347662"/>
                  </a:lnTo>
                  <a:lnTo>
                    <a:pt x="8051" y="352488"/>
                  </a:lnTo>
                  <a:lnTo>
                    <a:pt x="9664" y="355714"/>
                  </a:lnTo>
                  <a:lnTo>
                    <a:pt x="14490" y="358927"/>
                  </a:lnTo>
                  <a:lnTo>
                    <a:pt x="16103" y="362153"/>
                  </a:lnTo>
                  <a:lnTo>
                    <a:pt x="20929" y="363766"/>
                  </a:lnTo>
                  <a:lnTo>
                    <a:pt x="24142" y="366979"/>
                  </a:lnTo>
                  <a:lnTo>
                    <a:pt x="27368" y="368592"/>
                  </a:lnTo>
                  <a:lnTo>
                    <a:pt x="33807" y="370205"/>
                  </a:lnTo>
                  <a:lnTo>
                    <a:pt x="37020" y="370205"/>
                  </a:lnTo>
                  <a:lnTo>
                    <a:pt x="41846" y="371805"/>
                  </a:lnTo>
                  <a:lnTo>
                    <a:pt x="67614" y="371805"/>
                  </a:lnTo>
                  <a:lnTo>
                    <a:pt x="72440" y="370205"/>
                  </a:lnTo>
                  <a:lnTo>
                    <a:pt x="75641" y="370205"/>
                  </a:lnTo>
                  <a:lnTo>
                    <a:pt x="82092" y="368592"/>
                  </a:lnTo>
                  <a:lnTo>
                    <a:pt x="85305" y="366979"/>
                  </a:lnTo>
                  <a:lnTo>
                    <a:pt x="88531" y="363766"/>
                  </a:lnTo>
                  <a:lnTo>
                    <a:pt x="93357" y="362153"/>
                  </a:lnTo>
                  <a:lnTo>
                    <a:pt x="94970" y="358927"/>
                  </a:lnTo>
                  <a:lnTo>
                    <a:pt x="99796" y="355714"/>
                  </a:lnTo>
                  <a:lnTo>
                    <a:pt x="101409" y="352488"/>
                  </a:lnTo>
                  <a:lnTo>
                    <a:pt x="104622" y="347662"/>
                  </a:lnTo>
                  <a:lnTo>
                    <a:pt x="106235" y="344449"/>
                  </a:lnTo>
                  <a:lnTo>
                    <a:pt x="107848" y="339623"/>
                  </a:lnTo>
                  <a:lnTo>
                    <a:pt x="107848" y="334784"/>
                  </a:lnTo>
                  <a:lnTo>
                    <a:pt x="109461" y="329958"/>
                  </a:lnTo>
                  <a:lnTo>
                    <a:pt x="109461" y="321906"/>
                  </a:lnTo>
                  <a:lnTo>
                    <a:pt x="109461" y="315468"/>
                  </a:lnTo>
                  <a:lnTo>
                    <a:pt x="109461" y="307428"/>
                  </a:lnTo>
                  <a:lnTo>
                    <a:pt x="107848" y="300990"/>
                  </a:lnTo>
                  <a:lnTo>
                    <a:pt x="107848" y="297764"/>
                  </a:lnTo>
                  <a:lnTo>
                    <a:pt x="106235" y="292938"/>
                  </a:lnTo>
                  <a:lnTo>
                    <a:pt x="104622" y="289725"/>
                  </a:lnTo>
                  <a:lnTo>
                    <a:pt x="101409" y="284886"/>
                  </a:lnTo>
                  <a:lnTo>
                    <a:pt x="99796" y="281673"/>
                  </a:lnTo>
                  <a:lnTo>
                    <a:pt x="94970" y="278447"/>
                  </a:lnTo>
                  <a:lnTo>
                    <a:pt x="93357" y="275234"/>
                  </a:lnTo>
                  <a:lnTo>
                    <a:pt x="92430" y="274624"/>
                  </a:lnTo>
                  <a:lnTo>
                    <a:pt x="92430" y="318236"/>
                  </a:lnTo>
                  <a:lnTo>
                    <a:pt x="91744" y="320306"/>
                  </a:lnTo>
                  <a:lnTo>
                    <a:pt x="91744" y="325132"/>
                  </a:lnTo>
                  <a:lnTo>
                    <a:pt x="90144" y="329958"/>
                  </a:lnTo>
                  <a:lnTo>
                    <a:pt x="88531" y="333184"/>
                  </a:lnTo>
                  <a:lnTo>
                    <a:pt x="85305" y="338010"/>
                  </a:lnTo>
                  <a:lnTo>
                    <a:pt x="83705" y="341223"/>
                  </a:lnTo>
                  <a:lnTo>
                    <a:pt x="78867" y="344449"/>
                  </a:lnTo>
                  <a:lnTo>
                    <a:pt x="77266" y="347662"/>
                  </a:lnTo>
                  <a:lnTo>
                    <a:pt x="72440" y="349275"/>
                  </a:lnTo>
                  <a:lnTo>
                    <a:pt x="69215" y="352488"/>
                  </a:lnTo>
                  <a:lnTo>
                    <a:pt x="66001" y="354101"/>
                  </a:lnTo>
                  <a:lnTo>
                    <a:pt x="59563" y="355714"/>
                  </a:lnTo>
                  <a:lnTo>
                    <a:pt x="56337" y="355714"/>
                  </a:lnTo>
                  <a:lnTo>
                    <a:pt x="54724" y="356260"/>
                  </a:lnTo>
                  <a:lnTo>
                    <a:pt x="53124" y="355714"/>
                  </a:lnTo>
                  <a:lnTo>
                    <a:pt x="49898" y="355714"/>
                  </a:lnTo>
                  <a:lnTo>
                    <a:pt x="43459" y="354101"/>
                  </a:lnTo>
                  <a:lnTo>
                    <a:pt x="40246" y="352488"/>
                  </a:lnTo>
                  <a:lnTo>
                    <a:pt x="37020" y="349275"/>
                  </a:lnTo>
                  <a:lnTo>
                    <a:pt x="32194" y="347662"/>
                  </a:lnTo>
                  <a:lnTo>
                    <a:pt x="30581" y="344449"/>
                  </a:lnTo>
                  <a:lnTo>
                    <a:pt x="25755" y="341223"/>
                  </a:lnTo>
                  <a:lnTo>
                    <a:pt x="24142" y="338010"/>
                  </a:lnTo>
                  <a:lnTo>
                    <a:pt x="20929" y="333184"/>
                  </a:lnTo>
                  <a:lnTo>
                    <a:pt x="19316" y="329958"/>
                  </a:lnTo>
                  <a:lnTo>
                    <a:pt x="17703" y="325132"/>
                  </a:lnTo>
                  <a:lnTo>
                    <a:pt x="17703" y="320306"/>
                  </a:lnTo>
                  <a:lnTo>
                    <a:pt x="17005" y="318236"/>
                  </a:lnTo>
                  <a:lnTo>
                    <a:pt x="17703" y="315468"/>
                  </a:lnTo>
                  <a:lnTo>
                    <a:pt x="17703" y="312254"/>
                  </a:lnTo>
                  <a:lnTo>
                    <a:pt x="19316" y="307428"/>
                  </a:lnTo>
                  <a:lnTo>
                    <a:pt x="20929" y="304203"/>
                  </a:lnTo>
                  <a:lnTo>
                    <a:pt x="24142" y="299377"/>
                  </a:lnTo>
                  <a:lnTo>
                    <a:pt x="25755" y="296164"/>
                  </a:lnTo>
                  <a:lnTo>
                    <a:pt x="30581" y="292938"/>
                  </a:lnTo>
                  <a:lnTo>
                    <a:pt x="32194" y="289725"/>
                  </a:lnTo>
                  <a:lnTo>
                    <a:pt x="37020" y="286499"/>
                  </a:lnTo>
                  <a:lnTo>
                    <a:pt x="40246" y="284886"/>
                  </a:lnTo>
                  <a:lnTo>
                    <a:pt x="43459" y="283286"/>
                  </a:lnTo>
                  <a:lnTo>
                    <a:pt x="49898" y="281673"/>
                  </a:lnTo>
                  <a:lnTo>
                    <a:pt x="53124" y="280060"/>
                  </a:lnTo>
                  <a:lnTo>
                    <a:pt x="56337" y="280060"/>
                  </a:lnTo>
                  <a:lnTo>
                    <a:pt x="59563" y="281673"/>
                  </a:lnTo>
                  <a:lnTo>
                    <a:pt x="66001" y="283286"/>
                  </a:lnTo>
                  <a:lnTo>
                    <a:pt x="69215" y="284886"/>
                  </a:lnTo>
                  <a:lnTo>
                    <a:pt x="72440" y="286499"/>
                  </a:lnTo>
                  <a:lnTo>
                    <a:pt x="77266" y="289725"/>
                  </a:lnTo>
                  <a:lnTo>
                    <a:pt x="78867" y="292938"/>
                  </a:lnTo>
                  <a:lnTo>
                    <a:pt x="83705" y="296164"/>
                  </a:lnTo>
                  <a:lnTo>
                    <a:pt x="85305" y="299377"/>
                  </a:lnTo>
                  <a:lnTo>
                    <a:pt x="88531" y="304203"/>
                  </a:lnTo>
                  <a:lnTo>
                    <a:pt x="90144" y="307428"/>
                  </a:lnTo>
                  <a:lnTo>
                    <a:pt x="91744" y="312254"/>
                  </a:lnTo>
                  <a:lnTo>
                    <a:pt x="91744" y="315468"/>
                  </a:lnTo>
                  <a:lnTo>
                    <a:pt x="92430" y="318236"/>
                  </a:lnTo>
                  <a:lnTo>
                    <a:pt x="92430" y="274624"/>
                  </a:lnTo>
                  <a:lnTo>
                    <a:pt x="88531" y="272008"/>
                  </a:lnTo>
                  <a:lnTo>
                    <a:pt x="85305" y="270408"/>
                  </a:lnTo>
                  <a:lnTo>
                    <a:pt x="82092" y="268795"/>
                  </a:lnTo>
                  <a:lnTo>
                    <a:pt x="75653" y="267182"/>
                  </a:lnTo>
                  <a:lnTo>
                    <a:pt x="72440" y="265569"/>
                  </a:lnTo>
                  <a:lnTo>
                    <a:pt x="67614" y="265569"/>
                  </a:lnTo>
                  <a:lnTo>
                    <a:pt x="62776" y="265569"/>
                  </a:lnTo>
                  <a:lnTo>
                    <a:pt x="59563" y="265569"/>
                  </a:lnTo>
                  <a:lnTo>
                    <a:pt x="59563" y="148082"/>
                  </a:lnTo>
                  <a:lnTo>
                    <a:pt x="206032" y="148082"/>
                  </a:lnTo>
                  <a:lnTo>
                    <a:pt x="206032" y="284886"/>
                  </a:lnTo>
                  <a:lnTo>
                    <a:pt x="220522" y="284886"/>
                  </a:lnTo>
                  <a:lnTo>
                    <a:pt x="220522" y="148069"/>
                  </a:lnTo>
                  <a:lnTo>
                    <a:pt x="218897" y="148069"/>
                  </a:lnTo>
                  <a:lnTo>
                    <a:pt x="218897" y="131991"/>
                  </a:lnTo>
                  <a:lnTo>
                    <a:pt x="143256" y="131991"/>
                  </a:lnTo>
                  <a:lnTo>
                    <a:pt x="143256" y="16090"/>
                  </a:lnTo>
                  <a:lnTo>
                    <a:pt x="404012" y="16090"/>
                  </a:lnTo>
                  <a:lnTo>
                    <a:pt x="404012" y="275234"/>
                  </a:lnTo>
                  <a:lnTo>
                    <a:pt x="420103" y="275234"/>
                  </a:lnTo>
                  <a:lnTo>
                    <a:pt x="420103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559572" y="1540294"/>
              <a:ext cx="16510" cy="275590"/>
            </a:xfrm>
            <a:custGeom>
              <a:avLst/>
              <a:gdLst/>
              <a:ahLst/>
              <a:cxnLst/>
              <a:rect l="l" t="t" r="r" b="b"/>
              <a:pathLst>
                <a:path w="16509" h="275589">
                  <a:moveTo>
                    <a:pt x="0" y="0"/>
                  </a:moveTo>
                  <a:lnTo>
                    <a:pt x="0" y="275234"/>
                  </a:lnTo>
                  <a:lnTo>
                    <a:pt x="16090" y="275234"/>
                  </a:lnTo>
                  <a:lnTo>
                    <a:pt x="160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667408" y="1799424"/>
              <a:ext cx="111074" cy="107848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54366" y="1274698"/>
              <a:ext cx="775970" cy="536575"/>
            </a:xfrm>
            <a:custGeom>
              <a:avLst/>
              <a:gdLst/>
              <a:ahLst/>
              <a:cxnLst/>
              <a:rect l="l" t="t" r="r" b="b"/>
              <a:pathLst>
                <a:path w="775969" h="536575">
                  <a:moveTo>
                    <a:pt x="775817" y="144868"/>
                  </a:moveTo>
                  <a:lnTo>
                    <a:pt x="771004" y="144868"/>
                  </a:lnTo>
                  <a:lnTo>
                    <a:pt x="771004" y="138430"/>
                  </a:lnTo>
                  <a:lnTo>
                    <a:pt x="624522" y="138430"/>
                  </a:lnTo>
                  <a:lnTo>
                    <a:pt x="624522" y="3225"/>
                  </a:lnTo>
                  <a:lnTo>
                    <a:pt x="618083" y="3225"/>
                  </a:lnTo>
                  <a:lnTo>
                    <a:pt x="618083" y="0"/>
                  </a:lnTo>
                  <a:lnTo>
                    <a:pt x="1612" y="0"/>
                  </a:lnTo>
                  <a:lnTo>
                    <a:pt x="1612" y="12890"/>
                  </a:lnTo>
                  <a:lnTo>
                    <a:pt x="0" y="12890"/>
                  </a:lnTo>
                  <a:lnTo>
                    <a:pt x="0" y="400799"/>
                  </a:lnTo>
                  <a:lnTo>
                    <a:pt x="14490" y="400799"/>
                  </a:lnTo>
                  <a:lnTo>
                    <a:pt x="14490" y="14490"/>
                  </a:lnTo>
                  <a:lnTo>
                    <a:pt x="610031" y="14490"/>
                  </a:lnTo>
                  <a:lnTo>
                    <a:pt x="610031" y="138430"/>
                  </a:lnTo>
                  <a:lnTo>
                    <a:pt x="465175" y="138430"/>
                  </a:lnTo>
                  <a:lnTo>
                    <a:pt x="465175" y="154520"/>
                  </a:lnTo>
                  <a:lnTo>
                    <a:pt x="468388" y="154520"/>
                  </a:lnTo>
                  <a:lnTo>
                    <a:pt x="468388" y="276860"/>
                  </a:lnTo>
                  <a:lnTo>
                    <a:pt x="484479" y="276860"/>
                  </a:lnTo>
                  <a:lnTo>
                    <a:pt x="484479" y="154520"/>
                  </a:lnTo>
                  <a:lnTo>
                    <a:pt x="759726" y="154520"/>
                  </a:lnTo>
                  <a:lnTo>
                    <a:pt x="759726" y="536003"/>
                  </a:lnTo>
                  <a:lnTo>
                    <a:pt x="775817" y="536003"/>
                  </a:lnTo>
                  <a:lnTo>
                    <a:pt x="775817" y="144868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231214" y="1623987"/>
              <a:ext cx="109448" cy="107835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372857" y="1495209"/>
              <a:ext cx="109448" cy="10784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509674" y="1371269"/>
              <a:ext cx="109448" cy="106248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906081" y="1622374"/>
              <a:ext cx="107835" cy="106235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7" name="object 27"/>
          <p:cNvSpPr txBox="1"/>
          <p:nvPr/>
        </p:nvSpPr>
        <p:spPr>
          <a:xfrm>
            <a:off x="321968" y="437506"/>
            <a:ext cx="2298123" cy="215015"/>
          </a:xfrm>
          <a:prstGeom prst="rect">
            <a:avLst/>
          </a:prstGeom>
        </p:spPr>
        <p:txBody>
          <a:bodyPr vert="horz" wrap="square" lIns="0" tIns="14816" rIns="0" bIns="0" rtlCol="0">
            <a:spAutoFit/>
          </a:bodyPr>
          <a:lstStyle/>
          <a:p>
            <a:pPr marL="11397">
              <a:spcBef>
                <a:spcPts val="117"/>
              </a:spcBef>
            </a:pPr>
            <a:r>
              <a:rPr sz="1300" spc="9">
                <a:latin typeface="Arial"/>
                <a:cs typeface="Arial"/>
              </a:rPr>
              <a:t>Slide</a:t>
            </a:r>
            <a:endParaRPr sz="130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092694" y="763191"/>
            <a:ext cx="2620241" cy="326791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1397" marR="4559" indent="223381">
              <a:lnSpc>
                <a:spcPct val="102699"/>
              </a:lnSpc>
              <a:spcBef>
                <a:spcPts val="76"/>
              </a:spcBef>
            </a:pPr>
            <a:r>
              <a:rPr sz="1000" b="1" spc="9" dirty="0">
                <a:latin typeface="Times New Roman"/>
                <a:cs typeface="Times New Roman"/>
              </a:rPr>
              <a:t>Different </a:t>
            </a:r>
            <a:r>
              <a:rPr sz="1000" b="1" spc="13" dirty="0">
                <a:latin typeface="Times New Roman"/>
                <a:cs typeface="Times New Roman"/>
              </a:rPr>
              <a:t>kinds </a:t>
            </a:r>
            <a:r>
              <a:rPr sz="1000" b="1" spc="9" dirty="0">
                <a:latin typeface="Times New Roman"/>
                <a:cs typeface="Times New Roman"/>
              </a:rPr>
              <a:t>of trees </a:t>
            </a:r>
            <a:r>
              <a:rPr sz="1000" b="1" spc="13" dirty="0">
                <a:latin typeface="Times New Roman"/>
                <a:cs typeface="Times New Roman"/>
              </a:rPr>
              <a:t>can be used </a:t>
            </a:r>
            <a:r>
              <a:rPr sz="1000" b="1" spc="9" dirty="0">
                <a:latin typeface="Times New Roman"/>
                <a:cs typeface="Times New Roman"/>
              </a:rPr>
              <a:t>to  depict different aspects of evolutionary</a:t>
            </a:r>
            <a:r>
              <a:rPr sz="1000" b="1" spc="54" dirty="0">
                <a:latin typeface="Times New Roman"/>
                <a:cs typeface="Times New Roman"/>
              </a:rPr>
              <a:t> </a:t>
            </a:r>
            <a:r>
              <a:rPr sz="1000" b="1" spc="9" dirty="0">
                <a:latin typeface="Times New Roman"/>
                <a:cs typeface="Times New Roman"/>
              </a:rPr>
              <a:t>history</a:t>
            </a:r>
            <a:endParaRPr sz="10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965902" y="1242431"/>
            <a:ext cx="2457070" cy="520491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1100" spc="4" dirty="0">
                <a:latin typeface="Times New Roman"/>
                <a:cs typeface="Times New Roman"/>
              </a:rPr>
              <a:t>1.</a:t>
            </a:r>
            <a:r>
              <a:rPr sz="1100" spc="21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Cladogram:</a:t>
            </a:r>
            <a:endParaRPr sz="1100">
              <a:latin typeface="Times New Roman"/>
              <a:cs typeface="Times New Roman"/>
            </a:endParaRPr>
          </a:p>
          <a:p>
            <a:pPr marL="198877">
              <a:spcBef>
                <a:spcPts val="18"/>
              </a:spcBef>
            </a:pPr>
            <a:r>
              <a:rPr sz="1100" spc="9" dirty="0">
                <a:latin typeface="Times New Roman"/>
                <a:cs typeface="Times New Roman"/>
              </a:rPr>
              <a:t>simply shows relative recency of </a:t>
            </a:r>
            <a:r>
              <a:rPr sz="1100" spc="13" dirty="0">
                <a:latin typeface="Times New Roman"/>
                <a:cs typeface="Times New Roman"/>
              </a:rPr>
              <a:t>common</a:t>
            </a:r>
            <a:r>
              <a:rPr sz="1100" spc="-31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ancestry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2133600" y="1852782"/>
            <a:ext cx="2286000" cy="689768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1100" spc="4" dirty="0">
                <a:latin typeface="Times New Roman"/>
                <a:cs typeface="Times New Roman"/>
              </a:rPr>
              <a:t>2. Additive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trees:</a:t>
            </a:r>
            <a:endParaRPr sz="1100">
              <a:latin typeface="Times New Roman"/>
              <a:cs typeface="Times New Roman"/>
            </a:endParaRPr>
          </a:p>
          <a:p>
            <a:pPr marL="177223">
              <a:spcBef>
                <a:spcPts val="31"/>
              </a:spcBef>
            </a:pPr>
            <a:r>
              <a:rPr sz="1100" spc="9" dirty="0">
                <a:latin typeface="Times New Roman"/>
                <a:cs typeface="Times New Roman"/>
              </a:rPr>
              <a:t>a cladogram with branch</a:t>
            </a:r>
            <a:r>
              <a:rPr sz="1100" spc="-27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lengths,</a:t>
            </a:r>
            <a:endParaRPr sz="1100">
              <a:latin typeface="Times New Roman"/>
              <a:cs typeface="Times New Roman"/>
            </a:endParaRPr>
          </a:p>
          <a:p>
            <a:pPr marL="177223">
              <a:spcBef>
                <a:spcPts val="18"/>
              </a:spcBef>
            </a:pPr>
            <a:r>
              <a:rPr sz="1100" spc="9" dirty="0">
                <a:latin typeface="Times New Roman"/>
                <a:cs typeface="Times New Roman"/>
              </a:rPr>
              <a:t>also called phylograms and metric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trees</a:t>
            </a:r>
            <a:endParaRPr sz="11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905000" y="2819400"/>
            <a:ext cx="2599148" cy="489713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1100" spc="4" dirty="0">
                <a:latin typeface="Times New Roman"/>
                <a:cs typeface="Times New Roman"/>
              </a:rPr>
              <a:t>3. Ultrametric</a:t>
            </a:r>
            <a:r>
              <a:rPr sz="1100" spc="-4" dirty="0">
                <a:latin typeface="Times New Roman"/>
                <a:cs typeface="Times New Roman"/>
              </a:rPr>
              <a:t> </a:t>
            </a:r>
            <a:r>
              <a:rPr sz="1100" spc="4" dirty="0">
                <a:latin typeface="Times New Roman"/>
                <a:cs typeface="Times New Roman"/>
              </a:rPr>
              <a:t>trees:</a:t>
            </a:r>
            <a:endParaRPr sz="1100">
              <a:latin typeface="Times New Roman"/>
              <a:cs typeface="Times New Roman"/>
            </a:endParaRPr>
          </a:p>
          <a:p>
            <a:pPr marL="177223" marR="4559">
              <a:lnSpc>
                <a:spcPts val="780"/>
              </a:lnSpc>
              <a:spcBef>
                <a:spcPts val="22"/>
              </a:spcBef>
            </a:pPr>
            <a:r>
              <a:rPr sz="1100" spc="9" dirty="0">
                <a:latin typeface="Times New Roman"/>
                <a:cs typeface="Times New Roman"/>
              </a:rPr>
              <a:t>(dendograms) special kind of additive tree in which</a:t>
            </a:r>
            <a:r>
              <a:rPr sz="1100" spc="-45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the  tips of the trees are </a:t>
            </a:r>
            <a:r>
              <a:rPr sz="1100" spc="4" dirty="0">
                <a:latin typeface="Times New Roman"/>
                <a:cs typeface="Times New Roman"/>
              </a:rPr>
              <a:t>all </a:t>
            </a:r>
            <a:r>
              <a:rPr sz="1100" spc="9" dirty="0">
                <a:latin typeface="Times New Roman"/>
                <a:cs typeface="Times New Roman"/>
              </a:rPr>
              <a:t>equidistant from the</a:t>
            </a:r>
            <a:r>
              <a:rPr sz="1100" spc="-40" dirty="0">
                <a:latin typeface="Times New Roman"/>
                <a:cs typeface="Times New Roman"/>
              </a:rPr>
              <a:t> </a:t>
            </a:r>
            <a:r>
              <a:rPr sz="1100" spc="9" dirty="0">
                <a:latin typeface="Times New Roman"/>
                <a:cs typeface="Times New Roman"/>
              </a:rPr>
              <a:t>root</a:t>
            </a:r>
            <a:endParaRPr sz="1100">
              <a:latin typeface="Times New Roman"/>
              <a:cs typeface="Times New Roman"/>
            </a:endParaRPr>
          </a:p>
        </p:txBody>
      </p:sp>
      <p:grpSp>
        <p:nvGrpSpPr>
          <p:cNvPr id="253" name="object 32"/>
          <p:cNvGrpSpPr/>
          <p:nvPr/>
        </p:nvGrpSpPr>
        <p:grpSpPr>
          <a:xfrm>
            <a:off x="759321" y="1792246"/>
            <a:ext cx="1450109" cy="670672"/>
            <a:chOff x="835253" y="2031212"/>
            <a:chExt cx="1595120" cy="760095"/>
          </a:xfrm>
        </p:grpSpPr>
        <p:sp>
          <p:nvSpPr>
            <p:cNvPr id="33" name="object 33"/>
            <p:cNvSpPr/>
            <p:nvPr/>
          </p:nvSpPr>
          <p:spPr>
            <a:xfrm>
              <a:off x="1152347" y="2411082"/>
              <a:ext cx="203200" cy="16510"/>
            </a:xfrm>
            <a:custGeom>
              <a:avLst/>
              <a:gdLst/>
              <a:ahLst/>
              <a:cxnLst/>
              <a:rect l="l" t="t" r="r" b="b"/>
              <a:pathLst>
                <a:path w="203200" h="16510">
                  <a:moveTo>
                    <a:pt x="0" y="0"/>
                  </a:moveTo>
                  <a:lnTo>
                    <a:pt x="0" y="16090"/>
                  </a:lnTo>
                  <a:lnTo>
                    <a:pt x="202806" y="16090"/>
                  </a:lnTo>
                  <a:lnTo>
                    <a:pt x="2028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577276" y="2514092"/>
              <a:ext cx="109448" cy="10784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794573" y="2031212"/>
              <a:ext cx="107835" cy="10623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355356" y="2375725"/>
              <a:ext cx="95250" cy="93345"/>
            </a:xfrm>
            <a:custGeom>
              <a:avLst/>
              <a:gdLst/>
              <a:ahLst/>
              <a:cxnLst/>
              <a:rect l="l" t="t" r="r" b="b"/>
              <a:pathLst>
                <a:path w="95250" h="93344">
                  <a:moveTo>
                    <a:pt x="0" y="46672"/>
                  </a:moveTo>
                  <a:lnTo>
                    <a:pt x="3733" y="64836"/>
                  </a:lnTo>
                  <a:lnTo>
                    <a:pt x="13912" y="79671"/>
                  </a:lnTo>
                  <a:lnTo>
                    <a:pt x="29007" y="89676"/>
                  </a:lnTo>
                  <a:lnTo>
                    <a:pt x="47485" y="93345"/>
                  </a:lnTo>
                  <a:lnTo>
                    <a:pt x="65963" y="89676"/>
                  </a:lnTo>
                  <a:lnTo>
                    <a:pt x="81057" y="79671"/>
                  </a:lnTo>
                  <a:lnTo>
                    <a:pt x="91237" y="64836"/>
                  </a:lnTo>
                  <a:lnTo>
                    <a:pt x="94970" y="46672"/>
                  </a:lnTo>
                  <a:lnTo>
                    <a:pt x="91237" y="28508"/>
                  </a:lnTo>
                  <a:lnTo>
                    <a:pt x="81057" y="13673"/>
                  </a:lnTo>
                  <a:lnTo>
                    <a:pt x="65963" y="3668"/>
                  </a:lnTo>
                  <a:lnTo>
                    <a:pt x="47485" y="0"/>
                  </a:lnTo>
                  <a:lnTo>
                    <a:pt x="29007" y="3668"/>
                  </a:lnTo>
                  <a:lnTo>
                    <a:pt x="13912" y="13673"/>
                  </a:lnTo>
                  <a:lnTo>
                    <a:pt x="3733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FF5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348714" y="2116518"/>
              <a:ext cx="462280" cy="419100"/>
            </a:xfrm>
            <a:custGeom>
              <a:avLst/>
              <a:gdLst/>
              <a:ahLst/>
              <a:cxnLst/>
              <a:rect l="l" t="t" r="r" b="b"/>
              <a:pathLst>
                <a:path w="462280" h="419100">
                  <a:moveTo>
                    <a:pt x="461949" y="12877"/>
                  </a:moveTo>
                  <a:lnTo>
                    <a:pt x="452297" y="0"/>
                  </a:lnTo>
                  <a:lnTo>
                    <a:pt x="92544" y="250126"/>
                  </a:lnTo>
                  <a:lnTo>
                    <a:pt x="92544" y="305028"/>
                  </a:lnTo>
                  <a:lnTo>
                    <a:pt x="91744" y="307441"/>
                  </a:lnTo>
                  <a:lnTo>
                    <a:pt x="90131" y="310654"/>
                  </a:lnTo>
                  <a:lnTo>
                    <a:pt x="90131" y="317093"/>
                  </a:lnTo>
                  <a:lnTo>
                    <a:pt x="88531" y="320306"/>
                  </a:lnTo>
                  <a:lnTo>
                    <a:pt x="85305" y="323532"/>
                  </a:lnTo>
                  <a:lnTo>
                    <a:pt x="83693" y="328358"/>
                  </a:lnTo>
                  <a:lnTo>
                    <a:pt x="78867" y="329971"/>
                  </a:lnTo>
                  <a:lnTo>
                    <a:pt x="77254" y="334797"/>
                  </a:lnTo>
                  <a:lnTo>
                    <a:pt x="72428" y="336410"/>
                  </a:lnTo>
                  <a:lnTo>
                    <a:pt x="69215" y="339623"/>
                  </a:lnTo>
                  <a:lnTo>
                    <a:pt x="64389" y="341236"/>
                  </a:lnTo>
                  <a:lnTo>
                    <a:pt x="59550" y="341236"/>
                  </a:lnTo>
                  <a:lnTo>
                    <a:pt x="56337" y="342849"/>
                  </a:lnTo>
                  <a:lnTo>
                    <a:pt x="54724" y="343395"/>
                  </a:lnTo>
                  <a:lnTo>
                    <a:pt x="53111" y="342849"/>
                  </a:lnTo>
                  <a:lnTo>
                    <a:pt x="48298" y="341249"/>
                  </a:lnTo>
                  <a:lnTo>
                    <a:pt x="43459" y="341236"/>
                  </a:lnTo>
                  <a:lnTo>
                    <a:pt x="40246" y="339636"/>
                  </a:lnTo>
                  <a:lnTo>
                    <a:pt x="35407" y="336410"/>
                  </a:lnTo>
                  <a:lnTo>
                    <a:pt x="32194" y="334797"/>
                  </a:lnTo>
                  <a:lnTo>
                    <a:pt x="28968" y="329971"/>
                  </a:lnTo>
                  <a:lnTo>
                    <a:pt x="25755" y="328358"/>
                  </a:lnTo>
                  <a:lnTo>
                    <a:pt x="22529" y="323532"/>
                  </a:lnTo>
                  <a:lnTo>
                    <a:pt x="20929" y="320306"/>
                  </a:lnTo>
                  <a:lnTo>
                    <a:pt x="19316" y="317093"/>
                  </a:lnTo>
                  <a:lnTo>
                    <a:pt x="17703" y="310654"/>
                  </a:lnTo>
                  <a:lnTo>
                    <a:pt x="16090" y="307441"/>
                  </a:lnTo>
                  <a:lnTo>
                    <a:pt x="16090" y="302602"/>
                  </a:lnTo>
                  <a:lnTo>
                    <a:pt x="17703" y="299389"/>
                  </a:lnTo>
                  <a:lnTo>
                    <a:pt x="19316" y="294563"/>
                  </a:lnTo>
                  <a:lnTo>
                    <a:pt x="20929" y="289725"/>
                  </a:lnTo>
                  <a:lnTo>
                    <a:pt x="22529" y="286512"/>
                  </a:lnTo>
                  <a:lnTo>
                    <a:pt x="25755" y="283286"/>
                  </a:lnTo>
                  <a:lnTo>
                    <a:pt x="28968" y="280073"/>
                  </a:lnTo>
                  <a:lnTo>
                    <a:pt x="32194" y="276847"/>
                  </a:lnTo>
                  <a:lnTo>
                    <a:pt x="35407" y="273634"/>
                  </a:lnTo>
                  <a:lnTo>
                    <a:pt x="40233" y="270421"/>
                  </a:lnTo>
                  <a:lnTo>
                    <a:pt x="43459" y="270421"/>
                  </a:lnTo>
                  <a:lnTo>
                    <a:pt x="48285" y="268808"/>
                  </a:lnTo>
                  <a:lnTo>
                    <a:pt x="53111" y="267195"/>
                  </a:lnTo>
                  <a:lnTo>
                    <a:pt x="54711" y="266661"/>
                  </a:lnTo>
                  <a:lnTo>
                    <a:pt x="56337" y="267195"/>
                  </a:lnTo>
                  <a:lnTo>
                    <a:pt x="59550" y="268808"/>
                  </a:lnTo>
                  <a:lnTo>
                    <a:pt x="64389" y="270421"/>
                  </a:lnTo>
                  <a:lnTo>
                    <a:pt x="69215" y="270421"/>
                  </a:lnTo>
                  <a:lnTo>
                    <a:pt x="72428" y="273634"/>
                  </a:lnTo>
                  <a:lnTo>
                    <a:pt x="77254" y="276847"/>
                  </a:lnTo>
                  <a:lnTo>
                    <a:pt x="78867" y="280073"/>
                  </a:lnTo>
                  <a:lnTo>
                    <a:pt x="83693" y="283286"/>
                  </a:lnTo>
                  <a:lnTo>
                    <a:pt x="85305" y="286512"/>
                  </a:lnTo>
                  <a:lnTo>
                    <a:pt x="88531" y="289725"/>
                  </a:lnTo>
                  <a:lnTo>
                    <a:pt x="90131" y="294563"/>
                  </a:lnTo>
                  <a:lnTo>
                    <a:pt x="90131" y="299389"/>
                  </a:lnTo>
                  <a:lnTo>
                    <a:pt x="91744" y="302602"/>
                  </a:lnTo>
                  <a:lnTo>
                    <a:pt x="92544" y="305028"/>
                  </a:lnTo>
                  <a:lnTo>
                    <a:pt x="92544" y="250126"/>
                  </a:lnTo>
                  <a:lnTo>
                    <a:pt x="84188" y="255930"/>
                  </a:lnTo>
                  <a:lnTo>
                    <a:pt x="80479" y="255930"/>
                  </a:lnTo>
                  <a:lnTo>
                    <a:pt x="75653" y="254317"/>
                  </a:lnTo>
                  <a:lnTo>
                    <a:pt x="72428" y="252704"/>
                  </a:lnTo>
                  <a:lnTo>
                    <a:pt x="67602" y="251104"/>
                  </a:lnTo>
                  <a:lnTo>
                    <a:pt x="62776" y="251091"/>
                  </a:lnTo>
                  <a:lnTo>
                    <a:pt x="46672" y="251091"/>
                  </a:lnTo>
                  <a:lnTo>
                    <a:pt x="41846" y="251091"/>
                  </a:lnTo>
                  <a:lnTo>
                    <a:pt x="37020" y="252704"/>
                  </a:lnTo>
                  <a:lnTo>
                    <a:pt x="32194" y="254317"/>
                  </a:lnTo>
                  <a:lnTo>
                    <a:pt x="27368" y="255930"/>
                  </a:lnTo>
                  <a:lnTo>
                    <a:pt x="24142" y="255930"/>
                  </a:lnTo>
                  <a:lnTo>
                    <a:pt x="19316" y="259143"/>
                  </a:lnTo>
                  <a:lnTo>
                    <a:pt x="16090" y="262369"/>
                  </a:lnTo>
                  <a:lnTo>
                    <a:pt x="12877" y="265582"/>
                  </a:lnTo>
                  <a:lnTo>
                    <a:pt x="9652" y="268808"/>
                  </a:lnTo>
                  <a:lnTo>
                    <a:pt x="6438" y="272021"/>
                  </a:lnTo>
                  <a:lnTo>
                    <a:pt x="4826" y="275247"/>
                  </a:lnTo>
                  <a:lnTo>
                    <a:pt x="3225" y="280073"/>
                  </a:lnTo>
                  <a:lnTo>
                    <a:pt x="1612" y="284899"/>
                  </a:lnTo>
                  <a:lnTo>
                    <a:pt x="0" y="288124"/>
                  </a:lnTo>
                  <a:lnTo>
                    <a:pt x="0" y="292950"/>
                  </a:lnTo>
                  <a:lnTo>
                    <a:pt x="0" y="321919"/>
                  </a:lnTo>
                  <a:lnTo>
                    <a:pt x="1612" y="325145"/>
                  </a:lnTo>
                  <a:lnTo>
                    <a:pt x="12877" y="344462"/>
                  </a:lnTo>
                  <a:lnTo>
                    <a:pt x="16090" y="349288"/>
                  </a:lnTo>
                  <a:lnTo>
                    <a:pt x="19316" y="350901"/>
                  </a:lnTo>
                  <a:lnTo>
                    <a:pt x="24142" y="354114"/>
                  </a:lnTo>
                  <a:lnTo>
                    <a:pt x="27368" y="355727"/>
                  </a:lnTo>
                  <a:lnTo>
                    <a:pt x="32194" y="355727"/>
                  </a:lnTo>
                  <a:lnTo>
                    <a:pt x="37020" y="357339"/>
                  </a:lnTo>
                  <a:lnTo>
                    <a:pt x="41846" y="358940"/>
                  </a:lnTo>
                  <a:lnTo>
                    <a:pt x="67602" y="358940"/>
                  </a:lnTo>
                  <a:lnTo>
                    <a:pt x="72428" y="357339"/>
                  </a:lnTo>
                  <a:lnTo>
                    <a:pt x="75653" y="355727"/>
                  </a:lnTo>
                  <a:lnTo>
                    <a:pt x="80479" y="355727"/>
                  </a:lnTo>
                  <a:lnTo>
                    <a:pt x="85305" y="354114"/>
                  </a:lnTo>
                  <a:lnTo>
                    <a:pt x="88531" y="350901"/>
                  </a:lnTo>
                  <a:lnTo>
                    <a:pt x="93357" y="349288"/>
                  </a:lnTo>
                  <a:lnTo>
                    <a:pt x="94970" y="344462"/>
                  </a:lnTo>
                  <a:lnTo>
                    <a:pt x="99796" y="342849"/>
                  </a:lnTo>
                  <a:lnTo>
                    <a:pt x="101409" y="338023"/>
                  </a:lnTo>
                  <a:lnTo>
                    <a:pt x="104622" y="334797"/>
                  </a:lnTo>
                  <a:lnTo>
                    <a:pt x="105168" y="333717"/>
                  </a:lnTo>
                  <a:lnTo>
                    <a:pt x="241439" y="418503"/>
                  </a:lnTo>
                  <a:lnTo>
                    <a:pt x="247878" y="407225"/>
                  </a:lnTo>
                  <a:lnTo>
                    <a:pt x="109042" y="318312"/>
                  </a:lnTo>
                  <a:lnTo>
                    <a:pt x="109448" y="317093"/>
                  </a:lnTo>
                  <a:lnTo>
                    <a:pt x="109448" y="312267"/>
                  </a:lnTo>
                  <a:lnTo>
                    <a:pt x="109448" y="307441"/>
                  </a:lnTo>
                  <a:lnTo>
                    <a:pt x="109448" y="302602"/>
                  </a:lnTo>
                  <a:lnTo>
                    <a:pt x="109448" y="297776"/>
                  </a:lnTo>
                  <a:lnTo>
                    <a:pt x="109448" y="292950"/>
                  </a:lnTo>
                  <a:lnTo>
                    <a:pt x="107848" y="288124"/>
                  </a:lnTo>
                  <a:lnTo>
                    <a:pt x="106235" y="284899"/>
                  </a:lnTo>
                  <a:lnTo>
                    <a:pt x="106235" y="280073"/>
                  </a:lnTo>
                  <a:lnTo>
                    <a:pt x="104622" y="275247"/>
                  </a:lnTo>
                  <a:lnTo>
                    <a:pt x="101409" y="272021"/>
                  </a:lnTo>
                  <a:lnTo>
                    <a:pt x="99796" y="268808"/>
                  </a:lnTo>
                  <a:lnTo>
                    <a:pt x="96761" y="266788"/>
                  </a:lnTo>
                  <a:lnTo>
                    <a:pt x="461949" y="128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835253" y="2209876"/>
              <a:ext cx="336410" cy="35088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992553" y="2446489"/>
              <a:ext cx="107835" cy="106235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698002" y="2692755"/>
              <a:ext cx="92075" cy="92075"/>
            </a:xfrm>
            <a:custGeom>
              <a:avLst/>
              <a:gdLst/>
              <a:ahLst/>
              <a:cxnLst/>
              <a:rect l="l" t="t" r="r" b="b"/>
              <a:pathLst>
                <a:path w="92075" h="92075">
                  <a:moveTo>
                    <a:pt x="0" y="48285"/>
                  </a:moveTo>
                  <a:lnTo>
                    <a:pt x="1600" y="56337"/>
                  </a:lnTo>
                  <a:lnTo>
                    <a:pt x="3213" y="65989"/>
                  </a:lnTo>
                  <a:lnTo>
                    <a:pt x="8039" y="72428"/>
                  </a:lnTo>
                  <a:lnTo>
                    <a:pt x="14477" y="78866"/>
                  </a:lnTo>
                  <a:lnTo>
                    <a:pt x="27355" y="88531"/>
                  </a:lnTo>
                  <a:lnTo>
                    <a:pt x="46672" y="91744"/>
                  </a:lnTo>
                  <a:lnTo>
                    <a:pt x="54724" y="90144"/>
                  </a:lnTo>
                  <a:lnTo>
                    <a:pt x="64376" y="88531"/>
                  </a:lnTo>
                  <a:lnTo>
                    <a:pt x="70815" y="83705"/>
                  </a:lnTo>
                  <a:lnTo>
                    <a:pt x="78866" y="78866"/>
                  </a:lnTo>
                  <a:lnTo>
                    <a:pt x="83693" y="72428"/>
                  </a:lnTo>
                  <a:lnTo>
                    <a:pt x="88519" y="64388"/>
                  </a:lnTo>
                  <a:lnTo>
                    <a:pt x="90131" y="54724"/>
                  </a:lnTo>
                  <a:lnTo>
                    <a:pt x="91744" y="46685"/>
                  </a:lnTo>
                  <a:lnTo>
                    <a:pt x="70815" y="8051"/>
                  </a:lnTo>
                  <a:lnTo>
                    <a:pt x="46672" y="0"/>
                  </a:lnTo>
                  <a:lnTo>
                    <a:pt x="37020" y="1612"/>
                  </a:lnTo>
                  <a:lnTo>
                    <a:pt x="3213" y="30581"/>
                  </a:lnTo>
                  <a:lnTo>
                    <a:pt x="1600" y="38633"/>
                  </a:lnTo>
                  <a:lnTo>
                    <a:pt x="0" y="48285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689950" y="2686316"/>
              <a:ext cx="107950" cy="104775"/>
            </a:xfrm>
            <a:custGeom>
              <a:avLst/>
              <a:gdLst/>
              <a:ahLst/>
              <a:cxnLst/>
              <a:rect l="l" t="t" r="r" b="b"/>
              <a:pathLst>
                <a:path w="107950" h="104775">
                  <a:moveTo>
                    <a:pt x="107835" y="37020"/>
                  </a:moveTo>
                  <a:lnTo>
                    <a:pt x="104622" y="27368"/>
                  </a:lnTo>
                  <a:lnTo>
                    <a:pt x="101396" y="19316"/>
                  </a:lnTo>
                  <a:lnTo>
                    <a:pt x="94957" y="12877"/>
                  </a:lnTo>
                  <a:lnTo>
                    <a:pt x="91744" y="9664"/>
                  </a:lnTo>
                  <a:lnTo>
                    <a:pt x="91744" y="51511"/>
                  </a:lnTo>
                  <a:lnTo>
                    <a:pt x="91744" y="54724"/>
                  </a:lnTo>
                  <a:lnTo>
                    <a:pt x="88531" y="62776"/>
                  </a:lnTo>
                  <a:lnTo>
                    <a:pt x="54749" y="90131"/>
                  </a:lnTo>
                  <a:lnTo>
                    <a:pt x="53073" y="90131"/>
                  </a:lnTo>
                  <a:lnTo>
                    <a:pt x="45072" y="86918"/>
                  </a:lnTo>
                  <a:lnTo>
                    <a:pt x="37020" y="83705"/>
                  </a:lnTo>
                  <a:lnTo>
                    <a:pt x="30581" y="78867"/>
                  </a:lnTo>
                  <a:lnTo>
                    <a:pt x="24142" y="70827"/>
                  </a:lnTo>
                  <a:lnTo>
                    <a:pt x="19316" y="64389"/>
                  </a:lnTo>
                  <a:lnTo>
                    <a:pt x="17703" y="54724"/>
                  </a:lnTo>
                  <a:lnTo>
                    <a:pt x="17399" y="53276"/>
                  </a:lnTo>
                  <a:lnTo>
                    <a:pt x="45072" y="17703"/>
                  </a:lnTo>
                  <a:lnTo>
                    <a:pt x="53111" y="14490"/>
                  </a:lnTo>
                  <a:lnTo>
                    <a:pt x="54724" y="14490"/>
                  </a:lnTo>
                  <a:lnTo>
                    <a:pt x="64376" y="17703"/>
                  </a:lnTo>
                  <a:lnTo>
                    <a:pt x="72428" y="20929"/>
                  </a:lnTo>
                  <a:lnTo>
                    <a:pt x="78867" y="27368"/>
                  </a:lnTo>
                  <a:lnTo>
                    <a:pt x="85305" y="33807"/>
                  </a:lnTo>
                  <a:lnTo>
                    <a:pt x="88531" y="41846"/>
                  </a:lnTo>
                  <a:lnTo>
                    <a:pt x="91744" y="51511"/>
                  </a:lnTo>
                  <a:lnTo>
                    <a:pt x="91744" y="9664"/>
                  </a:lnTo>
                  <a:lnTo>
                    <a:pt x="88531" y="6451"/>
                  </a:lnTo>
                  <a:lnTo>
                    <a:pt x="80479" y="3225"/>
                  </a:lnTo>
                  <a:lnTo>
                    <a:pt x="70815" y="0"/>
                  </a:lnTo>
                  <a:lnTo>
                    <a:pt x="62776" y="0"/>
                  </a:lnTo>
                  <a:lnTo>
                    <a:pt x="54724" y="0"/>
                  </a:lnTo>
                  <a:lnTo>
                    <a:pt x="53111" y="0"/>
                  </a:lnTo>
                  <a:lnTo>
                    <a:pt x="46672" y="0"/>
                  </a:lnTo>
                  <a:lnTo>
                    <a:pt x="37020" y="0"/>
                  </a:lnTo>
                  <a:lnTo>
                    <a:pt x="28968" y="3225"/>
                  </a:lnTo>
                  <a:lnTo>
                    <a:pt x="1612" y="37020"/>
                  </a:lnTo>
                  <a:lnTo>
                    <a:pt x="0" y="46672"/>
                  </a:lnTo>
                  <a:lnTo>
                    <a:pt x="0" y="61163"/>
                  </a:lnTo>
                  <a:lnTo>
                    <a:pt x="1612" y="69215"/>
                  </a:lnTo>
                  <a:lnTo>
                    <a:pt x="3213" y="78867"/>
                  </a:lnTo>
                  <a:lnTo>
                    <a:pt x="8051" y="85305"/>
                  </a:lnTo>
                  <a:lnTo>
                    <a:pt x="14490" y="93357"/>
                  </a:lnTo>
                  <a:lnTo>
                    <a:pt x="20916" y="98183"/>
                  </a:lnTo>
                  <a:lnTo>
                    <a:pt x="28968" y="101409"/>
                  </a:lnTo>
                  <a:lnTo>
                    <a:pt x="37020" y="104622"/>
                  </a:lnTo>
                  <a:lnTo>
                    <a:pt x="46672" y="104622"/>
                  </a:lnTo>
                  <a:lnTo>
                    <a:pt x="53111" y="104622"/>
                  </a:lnTo>
                  <a:lnTo>
                    <a:pt x="54724" y="104622"/>
                  </a:lnTo>
                  <a:lnTo>
                    <a:pt x="62776" y="104622"/>
                  </a:lnTo>
                  <a:lnTo>
                    <a:pt x="70802" y="104622"/>
                  </a:lnTo>
                  <a:lnTo>
                    <a:pt x="80479" y="101409"/>
                  </a:lnTo>
                  <a:lnTo>
                    <a:pt x="88519" y="98183"/>
                  </a:lnTo>
                  <a:lnTo>
                    <a:pt x="94957" y="93357"/>
                  </a:lnTo>
                  <a:lnTo>
                    <a:pt x="101396" y="85305"/>
                  </a:lnTo>
                  <a:lnTo>
                    <a:pt x="104622" y="77266"/>
                  </a:lnTo>
                  <a:lnTo>
                    <a:pt x="107835" y="69215"/>
                  </a:lnTo>
                  <a:lnTo>
                    <a:pt x="107835" y="59563"/>
                  </a:lnTo>
                  <a:lnTo>
                    <a:pt x="107835" y="54724"/>
                  </a:lnTo>
                  <a:lnTo>
                    <a:pt x="107835" y="51511"/>
                  </a:lnTo>
                  <a:lnTo>
                    <a:pt x="107835" y="45072"/>
                  </a:lnTo>
                  <a:lnTo>
                    <a:pt x="107835" y="3703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1585328" y="2520530"/>
              <a:ext cx="92075" cy="92075"/>
            </a:xfrm>
            <a:custGeom>
              <a:avLst/>
              <a:gdLst/>
              <a:ahLst/>
              <a:cxnLst/>
              <a:rect l="l" t="t" r="r" b="b"/>
              <a:pathLst>
                <a:path w="92075" h="92075">
                  <a:moveTo>
                    <a:pt x="0" y="38633"/>
                  </a:moveTo>
                  <a:lnTo>
                    <a:pt x="0" y="56337"/>
                  </a:lnTo>
                  <a:lnTo>
                    <a:pt x="3213" y="64388"/>
                  </a:lnTo>
                  <a:lnTo>
                    <a:pt x="37020" y="90131"/>
                  </a:lnTo>
                  <a:lnTo>
                    <a:pt x="45059" y="91744"/>
                  </a:lnTo>
                  <a:lnTo>
                    <a:pt x="54724" y="90131"/>
                  </a:lnTo>
                  <a:lnTo>
                    <a:pt x="88519" y="62776"/>
                  </a:lnTo>
                  <a:lnTo>
                    <a:pt x="91744" y="45072"/>
                  </a:lnTo>
                  <a:lnTo>
                    <a:pt x="90131" y="37020"/>
                  </a:lnTo>
                  <a:lnTo>
                    <a:pt x="88519" y="27368"/>
                  </a:lnTo>
                  <a:lnTo>
                    <a:pt x="54724" y="1612"/>
                  </a:lnTo>
                  <a:lnTo>
                    <a:pt x="45059" y="0"/>
                  </a:lnTo>
                  <a:lnTo>
                    <a:pt x="37020" y="1612"/>
                  </a:lnTo>
                  <a:lnTo>
                    <a:pt x="27355" y="3213"/>
                  </a:lnTo>
                  <a:lnTo>
                    <a:pt x="19316" y="9651"/>
                  </a:lnTo>
                  <a:lnTo>
                    <a:pt x="12877" y="14490"/>
                  </a:lnTo>
                  <a:lnTo>
                    <a:pt x="6438" y="20929"/>
                  </a:lnTo>
                  <a:lnTo>
                    <a:pt x="3213" y="28968"/>
                  </a:lnTo>
                  <a:close/>
                </a:path>
              </a:pathLst>
            </a:custGeom>
            <a:solidFill>
              <a:srgbClr val="FF505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577276" y="2512478"/>
              <a:ext cx="414020" cy="201295"/>
            </a:xfrm>
            <a:custGeom>
              <a:avLst/>
              <a:gdLst/>
              <a:ahLst/>
              <a:cxnLst/>
              <a:rect l="l" t="t" r="r" b="b"/>
              <a:pathLst>
                <a:path w="414019" h="201294">
                  <a:moveTo>
                    <a:pt x="413664" y="16103"/>
                  </a:moveTo>
                  <a:lnTo>
                    <a:pt x="408838" y="1612"/>
                  </a:lnTo>
                  <a:lnTo>
                    <a:pt x="105651" y="72694"/>
                  </a:lnTo>
                  <a:lnTo>
                    <a:pt x="106235" y="69215"/>
                  </a:lnTo>
                  <a:lnTo>
                    <a:pt x="107848" y="61163"/>
                  </a:lnTo>
                  <a:lnTo>
                    <a:pt x="107848" y="46685"/>
                  </a:lnTo>
                  <a:lnTo>
                    <a:pt x="90424" y="10858"/>
                  </a:lnTo>
                  <a:lnTo>
                    <a:pt x="90424" y="53276"/>
                  </a:lnTo>
                  <a:lnTo>
                    <a:pt x="90131" y="54724"/>
                  </a:lnTo>
                  <a:lnTo>
                    <a:pt x="88531" y="64389"/>
                  </a:lnTo>
                  <a:lnTo>
                    <a:pt x="83705" y="70827"/>
                  </a:lnTo>
                  <a:lnTo>
                    <a:pt x="78867" y="78867"/>
                  </a:lnTo>
                  <a:lnTo>
                    <a:pt x="78574" y="79044"/>
                  </a:lnTo>
                  <a:lnTo>
                    <a:pt x="72428" y="80479"/>
                  </a:lnTo>
                  <a:lnTo>
                    <a:pt x="73050" y="82372"/>
                  </a:lnTo>
                  <a:lnTo>
                    <a:pt x="70827" y="83705"/>
                  </a:lnTo>
                  <a:lnTo>
                    <a:pt x="64389" y="88531"/>
                  </a:lnTo>
                  <a:lnTo>
                    <a:pt x="54724" y="90144"/>
                  </a:lnTo>
                  <a:lnTo>
                    <a:pt x="53835" y="90297"/>
                  </a:lnTo>
                  <a:lnTo>
                    <a:pt x="53111" y="90144"/>
                  </a:lnTo>
                  <a:lnTo>
                    <a:pt x="43459" y="88531"/>
                  </a:lnTo>
                  <a:lnTo>
                    <a:pt x="35407" y="83705"/>
                  </a:lnTo>
                  <a:lnTo>
                    <a:pt x="30581" y="78867"/>
                  </a:lnTo>
                  <a:lnTo>
                    <a:pt x="24142" y="70827"/>
                  </a:lnTo>
                  <a:lnTo>
                    <a:pt x="19316" y="66001"/>
                  </a:lnTo>
                  <a:lnTo>
                    <a:pt x="17703" y="56337"/>
                  </a:lnTo>
                  <a:lnTo>
                    <a:pt x="17411" y="54584"/>
                  </a:lnTo>
                  <a:lnTo>
                    <a:pt x="17703" y="53124"/>
                  </a:lnTo>
                  <a:lnTo>
                    <a:pt x="19316" y="43459"/>
                  </a:lnTo>
                  <a:lnTo>
                    <a:pt x="53111" y="16103"/>
                  </a:lnTo>
                  <a:lnTo>
                    <a:pt x="53835" y="15963"/>
                  </a:lnTo>
                  <a:lnTo>
                    <a:pt x="54724" y="16103"/>
                  </a:lnTo>
                  <a:lnTo>
                    <a:pt x="88531" y="43459"/>
                  </a:lnTo>
                  <a:lnTo>
                    <a:pt x="90424" y="53276"/>
                  </a:lnTo>
                  <a:lnTo>
                    <a:pt x="90424" y="10858"/>
                  </a:lnTo>
                  <a:lnTo>
                    <a:pt x="86918" y="8051"/>
                  </a:lnTo>
                  <a:lnTo>
                    <a:pt x="80479" y="4826"/>
                  </a:lnTo>
                  <a:lnTo>
                    <a:pt x="70827" y="1612"/>
                  </a:lnTo>
                  <a:lnTo>
                    <a:pt x="61163" y="0"/>
                  </a:lnTo>
                  <a:lnTo>
                    <a:pt x="45072" y="0"/>
                  </a:lnTo>
                  <a:lnTo>
                    <a:pt x="8051" y="22542"/>
                  </a:lnTo>
                  <a:lnTo>
                    <a:pt x="3213" y="28981"/>
                  </a:lnTo>
                  <a:lnTo>
                    <a:pt x="1612" y="38633"/>
                  </a:lnTo>
                  <a:lnTo>
                    <a:pt x="0" y="46672"/>
                  </a:lnTo>
                  <a:lnTo>
                    <a:pt x="0" y="61163"/>
                  </a:lnTo>
                  <a:lnTo>
                    <a:pt x="1612" y="70827"/>
                  </a:lnTo>
                  <a:lnTo>
                    <a:pt x="3213" y="80479"/>
                  </a:lnTo>
                  <a:lnTo>
                    <a:pt x="8051" y="85305"/>
                  </a:lnTo>
                  <a:lnTo>
                    <a:pt x="14490" y="93357"/>
                  </a:lnTo>
                  <a:lnTo>
                    <a:pt x="19316" y="98183"/>
                  </a:lnTo>
                  <a:lnTo>
                    <a:pt x="27368" y="103022"/>
                  </a:lnTo>
                  <a:lnTo>
                    <a:pt x="37020" y="104622"/>
                  </a:lnTo>
                  <a:lnTo>
                    <a:pt x="45072" y="106235"/>
                  </a:lnTo>
                  <a:lnTo>
                    <a:pt x="61163" y="106235"/>
                  </a:lnTo>
                  <a:lnTo>
                    <a:pt x="70827" y="104622"/>
                  </a:lnTo>
                  <a:lnTo>
                    <a:pt x="73101" y="104254"/>
                  </a:lnTo>
                  <a:lnTo>
                    <a:pt x="70827" y="106235"/>
                  </a:lnTo>
                  <a:lnTo>
                    <a:pt x="128765" y="201206"/>
                  </a:lnTo>
                  <a:lnTo>
                    <a:pt x="141643" y="191541"/>
                  </a:lnTo>
                  <a:lnTo>
                    <a:pt x="86029" y="98856"/>
                  </a:lnTo>
                  <a:lnTo>
                    <a:pt x="86918" y="98183"/>
                  </a:lnTo>
                  <a:lnTo>
                    <a:pt x="94970" y="93357"/>
                  </a:lnTo>
                  <a:lnTo>
                    <a:pt x="96735" y="90411"/>
                  </a:lnTo>
                  <a:lnTo>
                    <a:pt x="413664" y="161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222728" y="2596172"/>
              <a:ext cx="111061" cy="107848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322525" y="2246896"/>
              <a:ext cx="107835" cy="104622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994166" y="2451315"/>
              <a:ext cx="109448" cy="106235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066594" y="2316111"/>
              <a:ext cx="266065" cy="304800"/>
            </a:xfrm>
            <a:custGeom>
              <a:avLst/>
              <a:gdLst/>
              <a:ahLst/>
              <a:cxnLst/>
              <a:rect l="l" t="t" r="r" b="b"/>
              <a:pathLst>
                <a:path w="266064" h="304800">
                  <a:moveTo>
                    <a:pt x="177050" y="289725"/>
                  </a:moveTo>
                  <a:lnTo>
                    <a:pt x="6438" y="214071"/>
                  </a:lnTo>
                  <a:lnTo>
                    <a:pt x="0" y="226949"/>
                  </a:lnTo>
                  <a:lnTo>
                    <a:pt x="170611" y="304215"/>
                  </a:lnTo>
                  <a:lnTo>
                    <a:pt x="177050" y="289725"/>
                  </a:lnTo>
                  <a:close/>
                </a:path>
                <a:path w="266064" h="304800">
                  <a:moveTo>
                    <a:pt x="265582" y="12877"/>
                  </a:moveTo>
                  <a:lnTo>
                    <a:pt x="257530" y="0"/>
                  </a:lnTo>
                  <a:lnTo>
                    <a:pt x="6438" y="143256"/>
                  </a:lnTo>
                  <a:lnTo>
                    <a:pt x="14490" y="156133"/>
                  </a:lnTo>
                  <a:lnTo>
                    <a:pt x="265582" y="1287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8" name="object 48"/>
          <p:cNvSpPr txBox="1"/>
          <p:nvPr/>
        </p:nvSpPr>
        <p:spPr>
          <a:xfrm>
            <a:off x="1649961" y="2155945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5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1961511" y="2028196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4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1952735" y="2188590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3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1" name="object 51"/>
          <p:cNvSpPr txBox="1"/>
          <p:nvPr/>
        </p:nvSpPr>
        <p:spPr>
          <a:xfrm>
            <a:off x="1538803" y="2292212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1392540" y="2114781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3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1420330" y="1906125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7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4" name="object 54"/>
          <p:cNvSpPr txBox="1"/>
          <p:nvPr/>
        </p:nvSpPr>
        <p:spPr>
          <a:xfrm>
            <a:off x="1136577" y="2042390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3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912786" y="1982776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955204" y="2150267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grpSp>
        <p:nvGrpSpPr>
          <p:cNvPr id="32" name="object 57"/>
          <p:cNvGrpSpPr/>
          <p:nvPr/>
        </p:nvGrpSpPr>
        <p:grpSpPr>
          <a:xfrm>
            <a:off x="787123" y="2516561"/>
            <a:ext cx="871105" cy="614082"/>
            <a:chOff x="865835" y="2852102"/>
            <a:chExt cx="958215" cy="695960"/>
          </a:xfrm>
        </p:grpSpPr>
        <p:sp>
          <p:nvSpPr>
            <p:cNvPr id="58" name="object 58"/>
            <p:cNvSpPr/>
            <p:nvPr/>
          </p:nvSpPr>
          <p:spPr>
            <a:xfrm>
              <a:off x="873823" y="3447859"/>
              <a:ext cx="93345" cy="93345"/>
            </a:xfrm>
            <a:custGeom>
              <a:avLst/>
              <a:gdLst/>
              <a:ahLst/>
              <a:cxnLst/>
              <a:rect l="l" t="t" r="r" b="b"/>
              <a:pathLst>
                <a:path w="93344" h="93345">
                  <a:moveTo>
                    <a:pt x="0" y="46672"/>
                  </a:moveTo>
                  <a:lnTo>
                    <a:pt x="3668" y="64836"/>
                  </a:lnTo>
                  <a:lnTo>
                    <a:pt x="13673" y="79671"/>
                  </a:lnTo>
                  <a:lnTo>
                    <a:pt x="28508" y="89676"/>
                  </a:lnTo>
                  <a:lnTo>
                    <a:pt x="46672" y="93344"/>
                  </a:lnTo>
                  <a:lnTo>
                    <a:pt x="64836" y="89676"/>
                  </a:lnTo>
                  <a:lnTo>
                    <a:pt x="79671" y="79671"/>
                  </a:lnTo>
                  <a:lnTo>
                    <a:pt x="89676" y="64836"/>
                  </a:lnTo>
                  <a:lnTo>
                    <a:pt x="93345" y="46672"/>
                  </a:lnTo>
                  <a:lnTo>
                    <a:pt x="89676" y="28508"/>
                  </a:lnTo>
                  <a:lnTo>
                    <a:pt x="79671" y="13673"/>
                  </a:lnTo>
                  <a:lnTo>
                    <a:pt x="64836" y="3668"/>
                  </a:lnTo>
                  <a:lnTo>
                    <a:pt x="46672" y="0"/>
                  </a:lnTo>
                  <a:lnTo>
                    <a:pt x="28508" y="3668"/>
                  </a:lnTo>
                  <a:lnTo>
                    <a:pt x="13673" y="13673"/>
                  </a:lnTo>
                  <a:lnTo>
                    <a:pt x="3668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865835" y="3441217"/>
              <a:ext cx="111125" cy="106680"/>
            </a:xfrm>
            <a:custGeom>
              <a:avLst/>
              <a:gdLst/>
              <a:ahLst/>
              <a:cxnLst/>
              <a:rect l="l" t="t" r="r" b="b"/>
              <a:pathLst>
                <a:path w="111125" h="106679">
                  <a:moveTo>
                    <a:pt x="111061" y="41846"/>
                  </a:moveTo>
                  <a:lnTo>
                    <a:pt x="109448" y="35407"/>
                  </a:lnTo>
                  <a:lnTo>
                    <a:pt x="107848" y="32194"/>
                  </a:lnTo>
                  <a:lnTo>
                    <a:pt x="106235" y="27368"/>
                  </a:lnTo>
                  <a:lnTo>
                    <a:pt x="104622" y="24142"/>
                  </a:lnTo>
                  <a:lnTo>
                    <a:pt x="103009" y="19316"/>
                  </a:lnTo>
                  <a:lnTo>
                    <a:pt x="99796" y="16090"/>
                  </a:lnTo>
                  <a:lnTo>
                    <a:pt x="96583" y="12877"/>
                  </a:lnTo>
                  <a:lnTo>
                    <a:pt x="94043" y="10350"/>
                  </a:lnTo>
                  <a:lnTo>
                    <a:pt x="94043" y="52666"/>
                  </a:lnTo>
                  <a:lnTo>
                    <a:pt x="93357" y="54724"/>
                  </a:lnTo>
                  <a:lnTo>
                    <a:pt x="91744" y="59550"/>
                  </a:lnTo>
                  <a:lnTo>
                    <a:pt x="90144" y="64389"/>
                  </a:lnTo>
                  <a:lnTo>
                    <a:pt x="88531" y="67602"/>
                  </a:lnTo>
                  <a:lnTo>
                    <a:pt x="86918" y="72428"/>
                  </a:lnTo>
                  <a:lnTo>
                    <a:pt x="83705" y="75653"/>
                  </a:lnTo>
                  <a:lnTo>
                    <a:pt x="80479" y="78867"/>
                  </a:lnTo>
                  <a:lnTo>
                    <a:pt x="77266" y="82092"/>
                  </a:lnTo>
                  <a:lnTo>
                    <a:pt x="74041" y="83705"/>
                  </a:lnTo>
                  <a:lnTo>
                    <a:pt x="69215" y="86918"/>
                  </a:lnTo>
                  <a:lnTo>
                    <a:pt x="65989" y="88531"/>
                  </a:lnTo>
                  <a:lnTo>
                    <a:pt x="61188" y="90131"/>
                  </a:lnTo>
                  <a:lnTo>
                    <a:pt x="56337" y="90131"/>
                  </a:lnTo>
                  <a:lnTo>
                    <a:pt x="54952" y="90601"/>
                  </a:lnTo>
                  <a:lnTo>
                    <a:pt x="53124" y="90144"/>
                  </a:lnTo>
                  <a:lnTo>
                    <a:pt x="49860" y="90131"/>
                  </a:lnTo>
                  <a:lnTo>
                    <a:pt x="45072" y="88531"/>
                  </a:lnTo>
                  <a:lnTo>
                    <a:pt x="40246" y="86918"/>
                  </a:lnTo>
                  <a:lnTo>
                    <a:pt x="37020" y="83705"/>
                  </a:lnTo>
                  <a:lnTo>
                    <a:pt x="33807" y="82092"/>
                  </a:lnTo>
                  <a:lnTo>
                    <a:pt x="30581" y="78867"/>
                  </a:lnTo>
                  <a:lnTo>
                    <a:pt x="27368" y="75653"/>
                  </a:lnTo>
                  <a:lnTo>
                    <a:pt x="24142" y="72428"/>
                  </a:lnTo>
                  <a:lnTo>
                    <a:pt x="20929" y="67602"/>
                  </a:lnTo>
                  <a:lnTo>
                    <a:pt x="20929" y="64389"/>
                  </a:lnTo>
                  <a:lnTo>
                    <a:pt x="19316" y="59550"/>
                  </a:lnTo>
                  <a:lnTo>
                    <a:pt x="17703" y="54724"/>
                  </a:lnTo>
                  <a:lnTo>
                    <a:pt x="17005" y="52666"/>
                  </a:lnTo>
                  <a:lnTo>
                    <a:pt x="17703" y="49898"/>
                  </a:lnTo>
                  <a:lnTo>
                    <a:pt x="19316" y="46685"/>
                  </a:lnTo>
                  <a:lnTo>
                    <a:pt x="20929" y="41846"/>
                  </a:lnTo>
                  <a:lnTo>
                    <a:pt x="20929" y="38633"/>
                  </a:lnTo>
                  <a:lnTo>
                    <a:pt x="24142" y="33807"/>
                  </a:lnTo>
                  <a:lnTo>
                    <a:pt x="27368" y="30581"/>
                  </a:lnTo>
                  <a:lnTo>
                    <a:pt x="30581" y="27368"/>
                  </a:lnTo>
                  <a:lnTo>
                    <a:pt x="33807" y="24142"/>
                  </a:lnTo>
                  <a:lnTo>
                    <a:pt x="37020" y="20929"/>
                  </a:lnTo>
                  <a:lnTo>
                    <a:pt x="40246" y="19316"/>
                  </a:lnTo>
                  <a:lnTo>
                    <a:pt x="45072" y="17703"/>
                  </a:lnTo>
                  <a:lnTo>
                    <a:pt x="49898" y="16090"/>
                  </a:lnTo>
                  <a:lnTo>
                    <a:pt x="53124" y="14490"/>
                  </a:lnTo>
                  <a:lnTo>
                    <a:pt x="56337" y="14490"/>
                  </a:lnTo>
                  <a:lnTo>
                    <a:pt x="61163" y="16090"/>
                  </a:lnTo>
                  <a:lnTo>
                    <a:pt x="65989" y="17703"/>
                  </a:lnTo>
                  <a:lnTo>
                    <a:pt x="69215" y="19316"/>
                  </a:lnTo>
                  <a:lnTo>
                    <a:pt x="74041" y="20929"/>
                  </a:lnTo>
                  <a:lnTo>
                    <a:pt x="77266" y="24142"/>
                  </a:lnTo>
                  <a:lnTo>
                    <a:pt x="80479" y="27368"/>
                  </a:lnTo>
                  <a:lnTo>
                    <a:pt x="83705" y="30581"/>
                  </a:lnTo>
                  <a:lnTo>
                    <a:pt x="86918" y="33807"/>
                  </a:lnTo>
                  <a:lnTo>
                    <a:pt x="88531" y="38633"/>
                  </a:lnTo>
                  <a:lnTo>
                    <a:pt x="90144" y="41846"/>
                  </a:lnTo>
                  <a:lnTo>
                    <a:pt x="91744" y="46685"/>
                  </a:lnTo>
                  <a:lnTo>
                    <a:pt x="93357" y="49898"/>
                  </a:lnTo>
                  <a:lnTo>
                    <a:pt x="94043" y="52666"/>
                  </a:lnTo>
                  <a:lnTo>
                    <a:pt x="94043" y="10350"/>
                  </a:lnTo>
                  <a:lnTo>
                    <a:pt x="93357" y="9664"/>
                  </a:lnTo>
                  <a:lnTo>
                    <a:pt x="90144" y="6438"/>
                  </a:lnTo>
                  <a:lnTo>
                    <a:pt x="85305" y="4826"/>
                  </a:lnTo>
                  <a:lnTo>
                    <a:pt x="82092" y="3225"/>
                  </a:lnTo>
                  <a:lnTo>
                    <a:pt x="77266" y="1612"/>
                  </a:lnTo>
                  <a:lnTo>
                    <a:pt x="72440" y="12"/>
                  </a:lnTo>
                  <a:lnTo>
                    <a:pt x="72428" y="0"/>
                  </a:lnTo>
                  <a:lnTo>
                    <a:pt x="37020" y="0"/>
                  </a:lnTo>
                  <a:lnTo>
                    <a:pt x="33807" y="1612"/>
                  </a:lnTo>
                  <a:lnTo>
                    <a:pt x="28968" y="3225"/>
                  </a:lnTo>
                  <a:lnTo>
                    <a:pt x="24142" y="4826"/>
                  </a:lnTo>
                  <a:lnTo>
                    <a:pt x="20929" y="6438"/>
                  </a:lnTo>
                  <a:lnTo>
                    <a:pt x="17703" y="9664"/>
                  </a:lnTo>
                  <a:lnTo>
                    <a:pt x="14490" y="12877"/>
                  </a:lnTo>
                  <a:lnTo>
                    <a:pt x="11264" y="16090"/>
                  </a:lnTo>
                  <a:lnTo>
                    <a:pt x="8051" y="19316"/>
                  </a:lnTo>
                  <a:lnTo>
                    <a:pt x="4826" y="24142"/>
                  </a:lnTo>
                  <a:lnTo>
                    <a:pt x="4826" y="27368"/>
                  </a:lnTo>
                  <a:lnTo>
                    <a:pt x="3225" y="32194"/>
                  </a:lnTo>
                  <a:lnTo>
                    <a:pt x="1612" y="35407"/>
                  </a:lnTo>
                  <a:lnTo>
                    <a:pt x="0" y="41846"/>
                  </a:lnTo>
                  <a:lnTo>
                    <a:pt x="0" y="46685"/>
                  </a:lnTo>
                  <a:lnTo>
                    <a:pt x="0" y="49898"/>
                  </a:lnTo>
                  <a:lnTo>
                    <a:pt x="0" y="56337"/>
                  </a:lnTo>
                  <a:lnTo>
                    <a:pt x="0" y="61163"/>
                  </a:lnTo>
                  <a:lnTo>
                    <a:pt x="0" y="64389"/>
                  </a:lnTo>
                  <a:lnTo>
                    <a:pt x="1612" y="69215"/>
                  </a:lnTo>
                  <a:lnTo>
                    <a:pt x="3225" y="74041"/>
                  </a:lnTo>
                  <a:lnTo>
                    <a:pt x="4826" y="78867"/>
                  </a:lnTo>
                  <a:lnTo>
                    <a:pt x="4826" y="82092"/>
                  </a:lnTo>
                  <a:lnTo>
                    <a:pt x="8051" y="86918"/>
                  </a:lnTo>
                  <a:lnTo>
                    <a:pt x="11264" y="90131"/>
                  </a:lnTo>
                  <a:lnTo>
                    <a:pt x="14490" y="93357"/>
                  </a:lnTo>
                  <a:lnTo>
                    <a:pt x="17703" y="96570"/>
                  </a:lnTo>
                  <a:lnTo>
                    <a:pt x="20929" y="98183"/>
                  </a:lnTo>
                  <a:lnTo>
                    <a:pt x="24142" y="101409"/>
                  </a:lnTo>
                  <a:lnTo>
                    <a:pt x="28968" y="103009"/>
                  </a:lnTo>
                  <a:lnTo>
                    <a:pt x="33807" y="104622"/>
                  </a:lnTo>
                  <a:lnTo>
                    <a:pt x="37020" y="104622"/>
                  </a:lnTo>
                  <a:lnTo>
                    <a:pt x="43459" y="106235"/>
                  </a:lnTo>
                  <a:lnTo>
                    <a:pt x="48285" y="106235"/>
                  </a:lnTo>
                  <a:lnTo>
                    <a:pt x="51511" y="106235"/>
                  </a:lnTo>
                  <a:lnTo>
                    <a:pt x="59550" y="106235"/>
                  </a:lnTo>
                  <a:lnTo>
                    <a:pt x="64389" y="106235"/>
                  </a:lnTo>
                  <a:lnTo>
                    <a:pt x="67589" y="106235"/>
                  </a:lnTo>
                  <a:lnTo>
                    <a:pt x="72428" y="104622"/>
                  </a:lnTo>
                  <a:lnTo>
                    <a:pt x="77266" y="104622"/>
                  </a:lnTo>
                  <a:lnTo>
                    <a:pt x="82092" y="103009"/>
                  </a:lnTo>
                  <a:lnTo>
                    <a:pt x="85305" y="101409"/>
                  </a:lnTo>
                  <a:lnTo>
                    <a:pt x="90144" y="98183"/>
                  </a:lnTo>
                  <a:lnTo>
                    <a:pt x="93357" y="96570"/>
                  </a:lnTo>
                  <a:lnTo>
                    <a:pt x="96583" y="93357"/>
                  </a:lnTo>
                  <a:lnTo>
                    <a:pt x="99783" y="90144"/>
                  </a:lnTo>
                  <a:lnTo>
                    <a:pt x="103009" y="86918"/>
                  </a:lnTo>
                  <a:lnTo>
                    <a:pt x="104622" y="82092"/>
                  </a:lnTo>
                  <a:lnTo>
                    <a:pt x="106235" y="78867"/>
                  </a:lnTo>
                  <a:lnTo>
                    <a:pt x="107848" y="74041"/>
                  </a:lnTo>
                  <a:lnTo>
                    <a:pt x="109448" y="69215"/>
                  </a:lnTo>
                  <a:lnTo>
                    <a:pt x="111061" y="64389"/>
                  </a:lnTo>
                  <a:lnTo>
                    <a:pt x="111061" y="61163"/>
                  </a:lnTo>
                  <a:lnTo>
                    <a:pt x="111061" y="56337"/>
                  </a:lnTo>
                  <a:lnTo>
                    <a:pt x="111061" y="49898"/>
                  </a:lnTo>
                  <a:lnTo>
                    <a:pt x="111061" y="46685"/>
                  </a:lnTo>
                  <a:lnTo>
                    <a:pt x="111061" y="418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1042936" y="3447859"/>
              <a:ext cx="95250" cy="93345"/>
            </a:xfrm>
            <a:custGeom>
              <a:avLst/>
              <a:gdLst/>
              <a:ahLst/>
              <a:cxnLst/>
              <a:rect l="l" t="t" r="r" b="b"/>
              <a:pathLst>
                <a:path w="95250" h="93345">
                  <a:moveTo>
                    <a:pt x="0" y="46672"/>
                  </a:moveTo>
                  <a:lnTo>
                    <a:pt x="3733" y="64836"/>
                  </a:lnTo>
                  <a:lnTo>
                    <a:pt x="13912" y="79671"/>
                  </a:lnTo>
                  <a:lnTo>
                    <a:pt x="29007" y="89676"/>
                  </a:lnTo>
                  <a:lnTo>
                    <a:pt x="47485" y="93344"/>
                  </a:lnTo>
                  <a:lnTo>
                    <a:pt x="65963" y="89676"/>
                  </a:lnTo>
                  <a:lnTo>
                    <a:pt x="81057" y="79671"/>
                  </a:lnTo>
                  <a:lnTo>
                    <a:pt x="91237" y="64836"/>
                  </a:lnTo>
                  <a:lnTo>
                    <a:pt x="94970" y="46672"/>
                  </a:lnTo>
                  <a:lnTo>
                    <a:pt x="91237" y="28508"/>
                  </a:lnTo>
                  <a:lnTo>
                    <a:pt x="81057" y="13673"/>
                  </a:lnTo>
                  <a:lnTo>
                    <a:pt x="65963" y="3668"/>
                  </a:lnTo>
                  <a:lnTo>
                    <a:pt x="47485" y="0"/>
                  </a:lnTo>
                  <a:lnTo>
                    <a:pt x="29007" y="3668"/>
                  </a:lnTo>
                  <a:lnTo>
                    <a:pt x="13912" y="13673"/>
                  </a:lnTo>
                  <a:lnTo>
                    <a:pt x="3733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1036447" y="3441217"/>
              <a:ext cx="109855" cy="106680"/>
            </a:xfrm>
            <a:custGeom>
              <a:avLst/>
              <a:gdLst/>
              <a:ahLst/>
              <a:cxnLst/>
              <a:rect l="l" t="t" r="r" b="b"/>
              <a:pathLst>
                <a:path w="109855" h="106679">
                  <a:moveTo>
                    <a:pt x="109461" y="41846"/>
                  </a:moveTo>
                  <a:lnTo>
                    <a:pt x="107848" y="35407"/>
                  </a:lnTo>
                  <a:lnTo>
                    <a:pt x="106235" y="32194"/>
                  </a:lnTo>
                  <a:lnTo>
                    <a:pt x="106235" y="27368"/>
                  </a:lnTo>
                  <a:lnTo>
                    <a:pt x="104635" y="24142"/>
                  </a:lnTo>
                  <a:lnTo>
                    <a:pt x="101409" y="19316"/>
                  </a:lnTo>
                  <a:lnTo>
                    <a:pt x="99796" y="16090"/>
                  </a:lnTo>
                  <a:lnTo>
                    <a:pt x="94970" y="12877"/>
                  </a:lnTo>
                  <a:lnTo>
                    <a:pt x="93357" y="9664"/>
                  </a:lnTo>
                  <a:lnTo>
                    <a:pt x="92430" y="9055"/>
                  </a:lnTo>
                  <a:lnTo>
                    <a:pt x="92430" y="52666"/>
                  </a:lnTo>
                  <a:lnTo>
                    <a:pt x="91757" y="54724"/>
                  </a:lnTo>
                  <a:lnTo>
                    <a:pt x="90144" y="59550"/>
                  </a:lnTo>
                  <a:lnTo>
                    <a:pt x="90144" y="64389"/>
                  </a:lnTo>
                  <a:lnTo>
                    <a:pt x="88531" y="67602"/>
                  </a:lnTo>
                  <a:lnTo>
                    <a:pt x="85318" y="72428"/>
                  </a:lnTo>
                  <a:lnTo>
                    <a:pt x="83705" y="75653"/>
                  </a:lnTo>
                  <a:lnTo>
                    <a:pt x="78879" y="78867"/>
                  </a:lnTo>
                  <a:lnTo>
                    <a:pt x="77266" y="82092"/>
                  </a:lnTo>
                  <a:lnTo>
                    <a:pt x="72440" y="83705"/>
                  </a:lnTo>
                  <a:lnTo>
                    <a:pt x="69215" y="86918"/>
                  </a:lnTo>
                  <a:lnTo>
                    <a:pt x="64389" y="88531"/>
                  </a:lnTo>
                  <a:lnTo>
                    <a:pt x="59588" y="90131"/>
                  </a:lnTo>
                  <a:lnTo>
                    <a:pt x="56337" y="90131"/>
                  </a:lnTo>
                  <a:lnTo>
                    <a:pt x="54724" y="90678"/>
                  </a:lnTo>
                  <a:lnTo>
                    <a:pt x="53124" y="90144"/>
                  </a:lnTo>
                  <a:lnTo>
                    <a:pt x="48260" y="90131"/>
                  </a:lnTo>
                  <a:lnTo>
                    <a:pt x="43459" y="88531"/>
                  </a:lnTo>
                  <a:lnTo>
                    <a:pt x="40246" y="86918"/>
                  </a:lnTo>
                  <a:lnTo>
                    <a:pt x="35420" y="83705"/>
                  </a:lnTo>
                  <a:lnTo>
                    <a:pt x="32194" y="82092"/>
                  </a:lnTo>
                  <a:lnTo>
                    <a:pt x="28981" y="78867"/>
                  </a:lnTo>
                  <a:lnTo>
                    <a:pt x="25755" y="75653"/>
                  </a:lnTo>
                  <a:lnTo>
                    <a:pt x="22542" y="72428"/>
                  </a:lnTo>
                  <a:lnTo>
                    <a:pt x="20929" y="67602"/>
                  </a:lnTo>
                  <a:lnTo>
                    <a:pt x="19316" y="64389"/>
                  </a:lnTo>
                  <a:lnTo>
                    <a:pt x="17716" y="59550"/>
                  </a:lnTo>
                  <a:lnTo>
                    <a:pt x="16103" y="54724"/>
                  </a:lnTo>
                  <a:lnTo>
                    <a:pt x="16090" y="49898"/>
                  </a:lnTo>
                  <a:lnTo>
                    <a:pt x="17716" y="46685"/>
                  </a:lnTo>
                  <a:lnTo>
                    <a:pt x="19316" y="41846"/>
                  </a:lnTo>
                  <a:lnTo>
                    <a:pt x="20929" y="38633"/>
                  </a:lnTo>
                  <a:lnTo>
                    <a:pt x="22542" y="33807"/>
                  </a:lnTo>
                  <a:lnTo>
                    <a:pt x="25755" y="30581"/>
                  </a:lnTo>
                  <a:lnTo>
                    <a:pt x="28981" y="27368"/>
                  </a:lnTo>
                  <a:lnTo>
                    <a:pt x="32194" y="24142"/>
                  </a:lnTo>
                  <a:lnTo>
                    <a:pt x="35420" y="20929"/>
                  </a:lnTo>
                  <a:lnTo>
                    <a:pt x="40246" y="19316"/>
                  </a:lnTo>
                  <a:lnTo>
                    <a:pt x="43459" y="17703"/>
                  </a:lnTo>
                  <a:lnTo>
                    <a:pt x="48298" y="16090"/>
                  </a:lnTo>
                  <a:lnTo>
                    <a:pt x="53124" y="14490"/>
                  </a:lnTo>
                  <a:lnTo>
                    <a:pt x="56337" y="14490"/>
                  </a:lnTo>
                  <a:lnTo>
                    <a:pt x="59563" y="16090"/>
                  </a:lnTo>
                  <a:lnTo>
                    <a:pt x="64389" y="17703"/>
                  </a:lnTo>
                  <a:lnTo>
                    <a:pt x="69215" y="19316"/>
                  </a:lnTo>
                  <a:lnTo>
                    <a:pt x="72440" y="20929"/>
                  </a:lnTo>
                  <a:lnTo>
                    <a:pt x="77266" y="24142"/>
                  </a:lnTo>
                  <a:lnTo>
                    <a:pt x="78879" y="27368"/>
                  </a:lnTo>
                  <a:lnTo>
                    <a:pt x="83705" y="30581"/>
                  </a:lnTo>
                  <a:lnTo>
                    <a:pt x="85318" y="33807"/>
                  </a:lnTo>
                  <a:lnTo>
                    <a:pt x="88531" y="38633"/>
                  </a:lnTo>
                  <a:lnTo>
                    <a:pt x="90144" y="41846"/>
                  </a:lnTo>
                  <a:lnTo>
                    <a:pt x="90144" y="46685"/>
                  </a:lnTo>
                  <a:lnTo>
                    <a:pt x="91757" y="49898"/>
                  </a:lnTo>
                  <a:lnTo>
                    <a:pt x="92430" y="52666"/>
                  </a:lnTo>
                  <a:lnTo>
                    <a:pt x="92430" y="9055"/>
                  </a:lnTo>
                  <a:lnTo>
                    <a:pt x="88531" y="6438"/>
                  </a:lnTo>
                  <a:lnTo>
                    <a:pt x="85318" y="4826"/>
                  </a:lnTo>
                  <a:lnTo>
                    <a:pt x="80492" y="3225"/>
                  </a:lnTo>
                  <a:lnTo>
                    <a:pt x="75653" y="1612"/>
                  </a:lnTo>
                  <a:lnTo>
                    <a:pt x="72440" y="0"/>
                  </a:lnTo>
                  <a:lnTo>
                    <a:pt x="67614" y="0"/>
                  </a:lnTo>
                  <a:lnTo>
                    <a:pt x="62788" y="0"/>
                  </a:lnTo>
                  <a:lnTo>
                    <a:pt x="37033" y="0"/>
                  </a:lnTo>
                  <a:lnTo>
                    <a:pt x="32194" y="1612"/>
                  </a:lnTo>
                  <a:lnTo>
                    <a:pt x="27368" y="3225"/>
                  </a:lnTo>
                  <a:lnTo>
                    <a:pt x="24155" y="4826"/>
                  </a:lnTo>
                  <a:lnTo>
                    <a:pt x="19316" y="6438"/>
                  </a:lnTo>
                  <a:lnTo>
                    <a:pt x="16103" y="9664"/>
                  </a:lnTo>
                  <a:lnTo>
                    <a:pt x="12877" y="12877"/>
                  </a:lnTo>
                  <a:lnTo>
                    <a:pt x="9664" y="16090"/>
                  </a:lnTo>
                  <a:lnTo>
                    <a:pt x="6438" y="19316"/>
                  </a:lnTo>
                  <a:lnTo>
                    <a:pt x="4838" y="24142"/>
                  </a:lnTo>
                  <a:lnTo>
                    <a:pt x="3225" y="27368"/>
                  </a:lnTo>
                  <a:lnTo>
                    <a:pt x="1612" y="32194"/>
                  </a:lnTo>
                  <a:lnTo>
                    <a:pt x="0" y="35407"/>
                  </a:lnTo>
                  <a:lnTo>
                    <a:pt x="0" y="41846"/>
                  </a:lnTo>
                  <a:lnTo>
                    <a:pt x="0" y="69215"/>
                  </a:lnTo>
                  <a:lnTo>
                    <a:pt x="1612" y="74041"/>
                  </a:lnTo>
                  <a:lnTo>
                    <a:pt x="3225" y="78867"/>
                  </a:lnTo>
                  <a:lnTo>
                    <a:pt x="4838" y="82092"/>
                  </a:lnTo>
                  <a:lnTo>
                    <a:pt x="6438" y="86918"/>
                  </a:lnTo>
                  <a:lnTo>
                    <a:pt x="9664" y="90131"/>
                  </a:lnTo>
                  <a:lnTo>
                    <a:pt x="12877" y="93357"/>
                  </a:lnTo>
                  <a:lnTo>
                    <a:pt x="16103" y="96570"/>
                  </a:lnTo>
                  <a:lnTo>
                    <a:pt x="19316" y="98183"/>
                  </a:lnTo>
                  <a:lnTo>
                    <a:pt x="24155" y="101409"/>
                  </a:lnTo>
                  <a:lnTo>
                    <a:pt x="27368" y="103009"/>
                  </a:lnTo>
                  <a:lnTo>
                    <a:pt x="32194" y="104622"/>
                  </a:lnTo>
                  <a:lnTo>
                    <a:pt x="37033" y="104622"/>
                  </a:lnTo>
                  <a:lnTo>
                    <a:pt x="41859" y="106235"/>
                  </a:lnTo>
                  <a:lnTo>
                    <a:pt x="67614" y="106235"/>
                  </a:lnTo>
                  <a:lnTo>
                    <a:pt x="72440" y="104622"/>
                  </a:lnTo>
                  <a:lnTo>
                    <a:pt x="75653" y="104622"/>
                  </a:lnTo>
                  <a:lnTo>
                    <a:pt x="80492" y="103009"/>
                  </a:lnTo>
                  <a:lnTo>
                    <a:pt x="85318" y="101409"/>
                  </a:lnTo>
                  <a:lnTo>
                    <a:pt x="88531" y="98183"/>
                  </a:lnTo>
                  <a:lnTo>
                    <a:pt x="93357" y="96570"/>
                  </a:lnTo>
                  <a:lnTo>
                    <a:pt x="94970" y="93357"/>
                  </a:lnTo>
                  <a:lnTo>
                    <a:pt x="99771" y="90144"/>
                  </a:lnTo>
                  <a:lnTo>
                    <a:pt x="101409" y="86918"/>
                  </a:lnTo>
                  <a:lnTo>
                    <a:pt x="104635" y="82092"/>
                  </a:lnTo>
                  <a:lnTo>
                    <a:pt x="106235" y="78867"/>
                  </a:lnTo>
                  <a:lnTo>
                    <a:pt x="106235" y="74041"/>
                  </a:lnTo>
                  <a:lnTo>
                    <a:pt x="107848" y="69215"/>
                  </a:lnTo>
                  <a:lnTo>
                    <a:pt x="109461" y="64389"/>
                  </a:lnTo>
                  <a:lnTo>
                    <a:pt x="109461" y="56337"/>
                  </a:lnTo>
                  <a:lnTo>
                    <a:pt x="109461" y="49898"/>
                  </a:lnTo>
                  <a:lnTo>
                    <a:pt x="109461" y="418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1372920" y="3447859"/>
              <a:ext cx="93980" cy="93345"/>
            </a:xfrm>
            <a:custGeom>
              <a:avLst/>
              <a:gdLst/>
              <a:ahLst/>
              <a:cxnLst/>
              <a:rect l="l" t="t" r="r" b="b"/>
              <a:pathLst>
                <a:path w="93980" h="93345">
                  <a:moveTo>
                    <a:pt x="0" y="46672"/>
                  </a:moveTo>
                  <a:lnTo>
                    <a:pt x="3670" y="64836"/>
                  </a:lnTo>
                  <a:lnTo>
                    <a:pt x="13679" y="79671"/>
                  </a:lnTo>
                  <a:lnTo>
                    <a:pt x="28519" y="89676"/>
                  </a:lnTo>
                  <a:lnTo>
                    <a:pt x="46685" y="93344"/>
                  </a:lnTo>
                  <a:lnTo>
                    <a:pt x="64848" y="89676"/>
                  </a:lnTo>
                  <a:lnTo>
                    <a:pt x="79684" y="79671"/>
                  </a:lnTo>
                  <a:lnTo>
                    <a:pt x="89688" y="64836"/>
                  </a:lnTo>
                  <a:lnTo>
                    <a:pt x="93357" y="46672"/>
                  </a:lnTo>
                  <a:lnTo>
                    <a:pt x="89688" y="28508"/>
                  </a:lnTo>
                  <a:lnTo>
                    <a:pt x="79684" y="13673"/>
                  </a:lnTo>
                  <a:lnTo>
                    <a:pt x="64848" y="3668"/>
                  </a:lnTo>
                  <a:lnTo>
                    <a:pt x="46685" y="0"/>
                  </a:lnTo>
                  <a:lnTo>
                    <a:pt x="28519" y="3668"/>
                  </a:lnTo>
                  <a:lnTo>
                    <a:pt x="13679" y="13673"/>
                  </a:lnTo>
                  <a:lnTo>
                    <a:pt x="3670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1364805" y="3441217"/>
              <a:ext cx="109855" cy="106680"/>
            </a:xfrm>
            <a:custGeom>
              <a:avLst/>
              <a:gdLst/>
              <a:ahLst/>
              <a:cxnLst/>
              <a:rect l="l" t="t" r="r" b="b"/>
              <a:pathLst>
                <a:path w="109855" h="106679">
                  <a:moveTo>
                    <a:pt x="109461" y="41846"/>
                  </a:moveTo>
                  <a:lnTo>
                    <a:pt x="107848" y="35407"/>
                  </a:lnTo>
                  <a:lnTo>
                    <a:pt x="107848" y="32194"/>
                  </a:lnTo>
                  <a:lnTo>
                    <a:pt x="106235" y="27368"/>
                  </a:lnTo>
                  <a:lnTo>
                    <a:pt x="104622" y="24142"/>
                  </a:lnTo>
                  <a:lnTo>
                    <a:pt x="101409" y="19316"/>
                  </a:lnTo>
                  <a:lnTo>
                    <a:pt x="99796" y="16090"/>
                  </a:lnTo>
                  <a:lnTo>
                    <a:pt x="94970" y="12877"/>
                  </a:lnTo>
                  <a:lnTo>
                    <a:pt x="93357" y="9664"/>
                  </a:lnTo>
                  <a:lnTo>
                    <a:pt x="92430" y="8737"/>
                  </a:lnTo>
                  <a:lnTo>
                    <a:pt x="92430" y="52666"/>
                  </a:lnTo>
                  <a:lnTo>
                    <a:pt x="91757" y="54724"/>
                  </a:lnTo>
                  <a:lnTo>
                    <a:pt x="91757" y="59550"/>
                  </a:lnTo>
                  <a:lnTo>
                    <a:pt x="90144" y="64389"/>
                  </a:lnTo>
                  <a:lnTo>
                    <a:pt x="88531" y="67602"/>
                  </a:lnTo>
                  <a:lnTo>
                    <a:pt x="85318" y="72428"/>
                  </a:lnTo>
                  <a:lnTo>
                    <a:pt x="83705" y="75653"/>
                  </a:lnTo>
                  <a:lnTo>
                    <a:pt x="78879" y="78867"/>
                  </a:lnTo>
                  <a:lnTo>
                    <a:pt x="77266" y="82092"/>
                  </a:lnTo>
                  <a:lnTo>
                    <a:pt x="74041" y="83705"/>
                  </a:lnTo>
                  <a:lnTo>
                    <a:pt x="69215" y="86918"/>
                  </a:lnTo>
                  <a:lnTo>
                    <a:pt x="66001" y="88531"/>
                  </a:lnTo>
                  <a:lnTo>
                    <a:pt x="61201" y="90131"/>
                  </a:lnTo>
                  <a:lnTo>
                    <a:pt x="56337" y="90131"/>
                  </a:lnTo>
                  <a:lnTo>
                    <a:pt x="54724" y="90678"/>
                  </a:lnTo>
                  <a:lnTo>
                    <a:pt x="53124" y="90144"/>
                  </a:lnTo>
                  <a:lnTo>
                    <a:pt x="49860" y="90131"/>
                  </a:lnTo>
                  <a:lnTo>
                    <a:pt x="45072" y="88531"/>
                  </a:lnTo>
                  <a:lnTo>
                    <a:pt x="40246" y="86918"/>
                  </a:lnTo>
                  <a:lnTo>
                    <a:pt x="37020" y="83705"/>
                  </a:lnTo>
                  <a:lnTo>
                    <a:pt x="32194" y="82092"/>
                  </a:lnTo>
                  <a:lnTo>
                    <a:pt x="30581" y="78867"/>
                  </a:lnTo>
                  <a:lnTo>
                    <a:pt x="25755" y="75653"/>
                  </a:lnTo>
                  <a:lnTo>
                    <a:pt x="24155" y="72453"/>
                  </a:lnTo>
                  <a:lnTo>
                    <a:pt x="20929" y="67602"/>
                  </a:lnTo>
                  <a:lnTo>
                    <a:pt x="19316" y="64389"/>
                  </a:lnTo>
                  <a:lnTo>
                    <a:pt x="19316" y="59550"/>
                  </a:lnTo>
                  <a:lnTo>
                    <a:pt x="17716" y="54762"/>
                  </a:lnTo>
                  <a:lnTo>
                    <a:pt x="17018" y="52666"/>
                  </a:lnTo>
                  <a:lnTo>
                    <a:pt x="17703" y="49898"/>
                  </a:lnTo>
                  <a:lnTo>
                    <a:pt x="19316" y="46685"/>
                  </a:lnTo>
                  <a:lnTo>
                    <a:pt x="19316" y="41846"/>
                  </a:lnTo>
                  <a:lnTo>
                    <a:pt x="20929" y="38633"/>
                  </a:lnTo>
                  <a:lnTo>
                    <a:pt x="24142" y="33807"/>
                  </a:lnTo>
                  <a:lnTo>
                    <a:pt x="25755" y="30581"/>
                  </a:lnTo>
                  <a:lnTo>
                    <a:pt x="30581" y="27368"/>
                  </a:lnTo>
                  <a:lnTo>
                    <a:pt x="32194" y="24142"/>
                  </a:lnTo>
                  <a:lnTo>
                    <a:pt x="37020" y="20929"/>
                  </a:lnTo>
                  <a:lnTo>
                    <a:pt x="40246" y="19316"/>
                  </a:lnTo>
                  <a:lnTo>
                    <a:pt x="45072" y="17703"/>
                  </a:lnTo>
                  <a:lnTo>
                    <a:pt x="49898" y="16090"/>
                  </a:lnTo>
                  <a:lnTo>
                    <a:pt x="53124" y="14490"/>
                  </a:lnTo>
                  <a:lnTo>
                    <a:pt x="56337" y="14490"/>
                  </a:lnTo>
                  <a:lnTo>
                    <a:pt x="61163" y="16090"/>
                  </a:lnTo>
                  <a:lnTo>
                    <a:pt x="66001" y="17703"/>
                  </a:lnTo>
                  <a:lnTo>
                    <a:pt x="69215" y="19316"/>
                  </a:lnTo>
                  <a:lnTo>
                    <a:pt x="74041" y="20929"/>
                  </a:lnTo>
                  <a:lnTo>
                    <a:pt x="77266" y="24142"/>
                  </a:lnTo>
                  <a:lnTo>
                    <a:pt x="78879" y="27368"/>
                  </a:lnTo>
                  <a:lnTo>
                    <a:pt x="83705" y="30581"/>
                  </a:lnTo>
                  <a:lnTo>
                    <a:pt x="85318" y="33807"/>
                  </a:lnTo>
                  <a:lnTo>
                    <a:pt x="88531" y="38633"/>
                  </a:lnTo>
                  <a:lnTo>
                    <a:pt x="90144" y="41846"/>
                  </a:lnTo>
                  <a:lnTo>
                    <a:pt x="91757" y="46685"/>
                  </a:lnTo>
                  <a:lnTo>
                    <a:pt x="91757" y="49898"/>
                  </a:lnTo>
                  <a:lnTo>
                    <a:pt x="92430" y="52666"/>
                  </a:lnTo>
                  <a:lnTo>
                    <a:pt x="92430" y="8737"/>
                  </a:lnTo>
                  <a:lnTo>
                    <a:pt x="90144" y="6438"/>
                  </a:lnTo>
                  <a:lnTo>
                    <a:pt x="85318" y="4826"/>
                  </a:lnTo>
                  <a:lnTo>
                    <a:pt x="82092" y="3225"/>
                  </a:lnTo>
                  <a:lnTo>
                    <a:pt x="77266" y="1612"/>
                  </a:lnTo>
                  <a:lnTo>
                    <a:pt x="72440" y="0"/>
                  </a:lnTo>
                  <a:lnTo>
                    <a:pt x="67614" y="0"/>
                  </a:lnTo>
                  <a:lnTo>
                    <a:pt x="37020" y="0"/>
                  </a:lnTo>
                  <a:lnTo>
                    <a:pt x="33807" y="1612"/>
                  </a:lnTo>
                  <a:lnTo>
                    <a:pt x="28981" y="3225"/>
                  </a:lnTo>
                  <a:lnTo>
                    <a:pt x="24155" y="4826"/>
                  </a:lnTo>
                  <a:lnTo>
                    <a:pt x="20929" y="6438"/>
                  </a:lnTo>
                  <a:lnTo>
                    <a:pt x="16103" y="9664"/>
                  </a:lnTo>
                  <a:lnTo>
                    <a:pt x="14490" y="12877"/>
                  </a:lnTo>
                  <a:lnTo>
                    <a:pt x="9664" y="16090"/>
                  </a:lnTo>
                  <a:lnTo>
                    <a:pt x="8051" y="19316"/>
                  </a:lnTo>
                  <a:lnTo>
                    <a:pt x="4838" y="24142"/>
                  </a:lnTo>
                  <a:lnTo>
                    <a:pt x="3225" y="27368"/>
                  </a:lnTo>
                  <a:lnTo>
                    <a:pt x="3225" y="32194"/>
                  </a:lnTo>
                  <a:lnTo>
                    <a:pt x="1612" y="35407"/>
                  </a:lnTo>
                  <a:lnTo>
                    <a:pt x="0" y="41846"/>
                  </a:lnTo>
                  <a:lnTo>
                    <a:pt x="0" y="64389"/>
                  </a:lnTo>
                  <a:lnTo>
                    <a:pt x="1612" y="69215"/>
                  </a:lnTo>
                  <a:lnTo>
                    <a:pt x="3225" y="74041"/>
                  </a:lnTo>
                  <a:lnTo>
                    <a:pt x="3225" y="78867"/>
                  </a:lnTo>
                  <a:lnTo>
                    <a:pt x="4838" y="82092"/>
                  </a:lnTo>
                  <a:lnTo>
                    <a:pt x="8051" y="86918"/>
                  </a:lnTo>
                  <a:lnTo>
                    <a:pt x="9664" y="90131"/>
                  </a:lnTo>
                  <a:lnTo>
                    <a:pt x="14490" y="93357"/>
                  </a:lnTo>
                  <a:lnTo>
                    <a:pt x="16103" y="96570"/>
                  </a:lnTo>
                  <a:lnTo>
                    <a:pt x="20929" y="98183"/>
                  </a:lnTo>
                  <a:lnTo>
                    <a:pt x="24142" y="101409"/>
                  </a:lnTo>
                  <a:lnTo>
                    <a:pt x="28981" y="103009"/>
                  </a:lnTo>
                  <a:lnTo>
                    <a:pt x="33807" y="104622"/>
                  </a:lnTo>
                  <a:lnTo>
                    <a:pt x="37020" y="104622"/>
                  </a:lnTo>
                  <a:lnTo>
                    <a:pt x="41859" y="106235"/>
                  </a:lnTo>
                  <a:lnTo>
                    <a:pt x="48298" y="106235"/>
                  </a:lnTo>
                  <a:lnTo>
                    <a:pt x="51511" y="106235"/>
                  </a:lnTo>
                  <a:lnTo>
                    <a:pt x="57950" y="106235"/>
                  </a:lnTo>
                  <a:lnTo>
                    <a:pt x="64389" y="106235"/>
                  </a:lnTo>
                  <a:lnTo>
                    <a:pt x="67602" y="106235"/>
                  </a:lnTo>
                  <a:lnTo>
                    <a:pt x="72440" y="104622"/>
                  </a:lnTo>
                  <a:lnTo>
                    <a:pt x="77266" y="104622"/>
                  </a:lnTo>
                  <a:lnTo>
                    <a:pt x="82092" y="103009"/>
                  </a:lnTo>
                  <a:lnTo>
                    <a:pt x="85318" y="101409"/>
                  </a:lnTo>
                  <a:lnTo>
                    <a:pt x="90144" y="98183"/>
                  </a:lnTo>
                  <a:lnTo>
                    <a:pt x="93357" y="96570"/>
                  </a:lnTo>
                  <a:lnTo>
                    <a:pt x="94970" y="93357"/>
                  </a:lnTo>
                  <a:lnTo>
                    <a:pt x="99771" y="90144"/>
                  </a:lnTo>
                  <a:lnTo>
                    <a:pt x="101409" y="86918"/>
                  </a:lnTo>
                  <a:lnTo>
                    <a:pt x="104622" y="82092"/>
                  </a:lnTo>
                  <a:lnTo>
                    <a:pt x="106235" y="78867"/>
                  </a:lnTo>
                  <a:lnTo>
                    <a:pt x="107848" y="74041"/>
                  </a:lnTo>
                  <a:lnTo>
                    <a:pt x="107848" y="69215"/>
                  </a:lnTo>
                  <a:lnTo>
                    <a:pt x="109461" y="64389"/>
                  </a:lnTo>
                  <a:lnTo>
                    <a:pt x="109461" y="56337"/>
                  </a:lnTo>
                  <a:lnTo>
                    <a:pt x="109461" y="49898"/>
                  </a:lnTo>
                  <a:lnTo>
                    <a:pt x="109461" y="4184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1557959" y="3437991"/>
              <a:ext cx="109448" cy="107848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914120" y="3307625"/>
              <a:ext cx="185420" cy="148590"/>
            </a:xfrm>
            <a:custGeom>
              <a:avLst/>
              <a:gdLst/>
              <a:ahLst/>
              <a:cxnLst/>
              <a:rect l="l" t="t" r="r" b="b"/>
              <a:pathLst>
                <a:path w="185419" h="148589">
                  <a:moveTo>
                    <a:pt x="185102" y="11264"/>
                  </a:moveTo>
                  <a:lnTo>
                    <a:pt x="178650" y="11264"/>
                  </a:lnTo>
                  <a:lnTo>
                    <a:pt x="178650" y="0"/>
                  </a:lnTo>
                  <a:lnTo>
                    <a:pt x="8051" y="0"/>
                  </a:lnTo>
                  <a:lnTo>
                    <a:pt x="8051" y="12877"/>
                  </a:lnTo>
                  <a:lnTo>
                    <a:pt x="0" y="12877"/>
                  </a:lnTo>
                  <a:lnTo>
                    <a:pt x="0" y="148082"/>
                  </a:lnTo>
                  <a:lnTo>
                    <a:pt x="16090" y="148082"/>
                  </a:lnTo>
                  <a:lnTo>
                    <a:pt x="16090" y="16090"/>
                  </a:lnTo>
                  <a:lnTo>
                    <a:pt x="167398" y="16090"/>
                  </a:lnTo>
                  <a:lnTo>
                    <a:pt x="167398" y="148082"/>
                  </a:lnTo>
                  <a:lnTo>
                    <a:pt x="185102" y="148082"/>
                  </a:lnTo>
                  <a:lnTo>
                    <a:pt x="185102" y="11264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1208341" y="3447859"/>
              <a:ext cx="93345" cy="93345"/>
            </a:xfrm>
            <a:custGeom>
              <a:avLst/>
              <a:gdLst/>
              <a:ahLst/>
              <a:cxnLst/>
              <a:rect l="l" t="t" r="r" b="b"/>
              <a:pathLst>
                <a:path w="93344" h="93345">
                  <a:moveTo>
                    <a:pt x="0" y="46672"/>
                  </a:moveTo>
                  <a:lnTo>
                    <a:pt x="3668" y="64836"/>
                  </a:lnTo>
                  <a:lnTo>
                    <a:pt x="13673" y="79671"/>
                  </a:lnTo>
                  <a:lnTo>
                    <a:pt x="28508" y="89676"/>
                  </a:lnTo>
                  <a:lnTo>
                    <a:pt x="46672" y="93344"/>
                  </a:lnTo>
                  <a:lnTo>
                    <a:pt x="64836" y="89676"/>
                  </a:lnTo>
                  <a:lnTo>
                    <a:pt x="79671" y="79671"/>
                  </a:lnTo>
                  <a:lnTo>
                    <a:pt x="89676" y="64836"/>
                  </a:lnTo>
                  <a:lnTo>
                    <a:pt x="93345" y="46672"/>
                  </a:lnTo>
                  <a:lnTo>
                    <a:pt x="89676" y="28508"/>
                  </a:lnTo>
                  <a:lnTo>
                    <a:pt x="79671" y="13673"/>
                  </a:lnTo>
                  <a:lnTo>
                    <a:pt x="64836" y="3668"/>
                  </a:lnTo>
                  <a:lnTo>
                    <a:pt x="46672" y="0"/>
                  </a:lnTo>
                  <a:lnTo>
                    <a:pt x="28508" y="3668"/>
                  </a:lnTo>
                  <a:lnTo>
                    <a:pt x="13673" y="13673"/>
                  </a:lnTo>
                  <a:lnTo>
                    <a:pt x="3668" y="28508"/>
                  </a:lnTo>
                  <a:lnTo>
                    <a:pt x="0" y="46672"/>
                  </a:lnTo>
                  <a:close/>
                </a:path>
              </a:pathLst>
            </a:custGeom>
            <a:solidFill>
              <a:srgbClr val="CCCC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1200632" y="3175634"/>
              <a:ext cx="422275" cy="372110"/>
            </a:xfrm>
            <a:custGeom>
              <a:avLst/>
              <a:gdLst/>
              <a:ahLst/>
              <a:cxnLst/>
              <a:rect l="l" t="t" r="r" b="b"/>
              <a:pathLst>
                <a:path w="422275" h="372110">
                  <a:moveTo>
                    <a:pt x="421716" y="275247"/>
                  </a:moveTo>
                  <a:lnTo>
                    <a:pt x="420103" y="0"/>
                  </a:lnTo>
                  <a:lnTo>
                    <a:pt x="408838" y="0"/>
                  </a:lnTo>
                  <a:lnTo>
                    <a:pt x="404012" y="0"/>
                  </a:lnTo>
                  <a:lnTo>
                    <a:pt x="131991" y="0"/>
                  </a:lnTo>
                  <a:lnTo>
                    <a:pt x="131991" y="4826"/>
                  </a:lnTo>
                  <a:lnTo>
                    <a:pt x="128765" y="4826"/>
                  </a:lnTo>
                  <a:lnTo>
                    <a:pt x="128765" y="131991"/>
                  </a:lnTo>
                  <a:lnTo>
                    <a:pt x="49898" y="131991"/>
                  </a:lnTo>
                  <a:lnTo>
                    <a:pt x="49898" y="136817"/>
                  </a:lnTo>
                  <a:lnTo>
                    <a:pt x="45072" y="136817"/>
                  </a:lnTo>
                  <a:lnTo>
                    <a:pt x="46558" y="265582"/>
                  </a:lnTo>
                  <a:lnTo>
                    <a:pt x="41846" y="265582"/>
                  </a:lnTo>
                  <a:lnTo>
                    <a:pt x="37020" y="265582"/>
                  </a:lnTo>
                  <a:lnTo>
                    <a:pt x="33794" y="267195"/>
                  </a:lnTo>
                  <a:lnTo>
                    <a:pt x="27368" y="268808"/>
                  </a:lnTo>
                  <a:lnTo>
                    <a:pt x="24142" y="270408"/>
                  </a:lnTo>
                  <a:lnTo>
                    <a:pt x="20929" y="272021"/>
                  </a:lnTo>
                  <a:lnTo>
                    <a:pt x="16090" y="275247"/>
                  </a:lnTo>
                  <a:lnTo>
                    <a:pt x="14490" y="278460"/>
                  </a:lnTo>
                  <a:lnTo>
                    <a:pt x="9652" y="281673"/>
                  </a:lnTo>
                  <a:lnTo>
                    <a:pt x="8051" y="284899"/>
                  </a:lnTo>
                  <a:lnTo>
                    <a:pt x="4826" y="289725"/>
                  </a:lnTo>
                  <a:lnTo>
                    <a:pt x="3225" y="292950"/>
                  </a:lnTo>
                  <a:lnTo>
                    <a:pt x="1612" y="297776"/>
                  </a:lnTo>
                  <a:lnTo>
                    <a:pt x="1612" y="300990"/>
                  </a:lnTo>
                  <a:lnTo>
                    <a:pt x="0" y="307428"/>
                  </a:lnTo>
                  <a:lnTo>
                    <a:pt x="0" y="329971"/>
                  </a:lnTo>
                  <a:lnTo>
                    <a:pt x="1612" y="334797"/>
                  </a:lnTo>
                  <a:lnTo>
                    <a:pt x="1612" y="339623"/>
                  </a:lnTo>
                  <a:lnTo>
                    <a:pt x="3213" y="344424"/>
                  </a:lnTo>
                  <a:lnTo>
                    <a:pt x="4826" y="347675"/>
                  </a:lnTo>
                  <a:lnTo>
                    <a:pt x="8051" y="352501"/>
                  </a:lnTo>
                  <a:lnTo>
                    <a:pt x="9652" y="355714"/>
                  </a:lnTo>
                  <a:lnTo>
                    <a:pt x="14490" y="358940"/>
                  </a:lnTo>
                  <a:lnTo>
                    <a:pt x="16090" y="362153"/>
                  </a:lnTo>
                  <a:lnTo>
                    <a:pt x="20929" y="363766"/>
                  </a:lnTo>
                  <a:lnTo>
                    <a:pt x="24142" y="366991"/>
                  </a:lnTo>
                  <a:lnTo>
                    <a:pt x="27368" y="368592"/>
                  </a:lnTo>
                  <a:lnTo>
                    <a:pt x="33794" y="370205"/>
                  </a:lnTo>
                  <a:lnTo>
                    <a:pt x="37020" y="370205"/>
                  </a:lnTo>
                  <a:lnTo>
                    <a:pt x="41846" y="371817"/>
                  </a:lnTo>
                  <a:lnTo>
                    <a:pt x="67602" y="371817"/>
                  </a:lnTo>
                  <a:lnTo>
                    <a:pt x="72428" y="370205"/>
                  </a:lnTo>
                  <a:lnTo>
                    <a:pt x="75653" y="370205"/>
                  </a:lnTo>
                  <a:lnTo>
                    <a:pt x="82092" y="368592"/>
                  </a:lnTo>
                  <a:lnTo>
                    <a:pt x="85305" y="366991"/>
                  </a:lnTo>
                  <a:lnTo>
                    <a:pt x="88531" y="363766"/>
                  </a:lnTo>
                  <a:lnTo>
                    <a:pt x="93357" y="362153"/>
                  </a:lnTo>
                  <a:lnTo>
                    <a:pt x="94970" y="358940"/>
                  </a:lnTo>
                  <a:lnTo>
                    <a:pt x="99771" y="355727"/>
                  </a:lnTo>
                  <a:lnTo>
                    <a:pt x="101409" y="352501"/>
                  </a:lnTo>
                  <a:lnTo>
                    <a:pt x="104622" y="347675"/>
                  </a:lnTo>
                  <a:lnTo>
                    <a:pt x="106235" y="344449"/>
                  </a:lnTo>
                  <a:lnTo>
                    <a:pt x="106235" y="339623"/>
                  </a:lnTo>
                  <a:lnTo>
                    <a:pt x="107848" y="334797"/>
                  </a:lnTo>
                  <a:lnTo>
                    <a:pt x="109448" y="329971"/>
                  </a:lnTo>
                  <a:lnTo>
                    <a:pt x="109448" y="307428"/>
                  </a:lnTo>
                  <a:lnTo>
                    <a:pt x="107848" y="300990"/>
                  </a:lnTo>
                  <a:lnTo>
                    <a:pt x="106235" y="297776"/>
                  </a:lnTo>
                  <a:lnTo>
                    <a:pt x="106235" y="292950"/>
                  </a:lnTo>
                  <a:lnTo>
                    <a:pt x="104622" y="289725"/>
                  </a:lnTo>
                  <a:lnTo>
                    <a:pt x="101409" y="284899"/>
                  </a:lnTo>
                  <a:lnTo>
                    <a:pt x="99796" y="281673"/>
                  </a:lnTo>
                  <a:lnTo>
                    <a:pt x="94970" y="278460"/>
                  </a:lnTo>
                  <a:lnTo>
                    <a:pt x="93357" y="275247"/>
                  </a:lnTo>
                  <a:lnTo>
                    <a:pt x="92430" y="274637"/>
                  </a:lnTo>
                  <a:lnTo>
                    <a:pt x="92430" y="318249"/>
                  </a:lnTo>
                  <a:lnTo>
                    <a:pt x="91744" y="320306"/>
                  </a:lnTo>
                  <a:lnTo>
                    <a:pt x="90131" y="325132"/>
                  </a:lnTo>
                  <a:lnTo>
                    <a:pt x="90131" y="329971"/>
                  </a:lnTo>
                  <a:lnTo>
                    <a:pt x="88531" y="333184"/>
                  </a:lnTo>
                  <a:lnTo>
                    <a:pt x="85305" y="338010"/>
                  </a:lnTo>
                  <a:lnTo>
                    <a:pt x="83693" y="341236"/>
                  </a:lnTo>
                  <a:lnTo>
                    <a:pt x="78867" y="344449"/>
                  </a:lnTo>
                  <a:lnTo>
                    <a:pt x="77254" y="347675"/>
                  </a:lnTo>
                  <a:lnTo>
                    <a:pt x="72428" y="349288"/>
                  </a:lnTo>
                  <a:lnTo>
                    <a:pt x="69215" y="352501"/>
                  </a:lnTo>
                  <a:lnTo>
                    <a:pt x="65989" y="354114"/>
                  </a:lnTo>
                  <a:lnTo>
                    <a:pt x="59588" y="355714"/>
                  </a:lnTo>
                  <a:lnTo>
                    <a:pt x="56337" y="355714"/>
                  </a:lnTo>
                  <a:lnTo>
                    <a:pt x="54724" y="356273"/>
                  </a:lnTo>
                  <a:lnTo>
                    <a:pt x="53111" y="355727"/>
                  </a:lnTo>
                  <a:lnTo>
                    <a:pt x="49847" y="355714"/>
                  </a:lnTo>
                  <a:lnTo>
                    <a:pt x="43459" y="354114"/>
                  </a:lnTo>
                  <a:lnTo>
                    <a:pt x="40233" y="352501"/>
                  </a:lnTo>
                  <a:lnTo>
                    <a:pt x="37020" y="349288"/>
                  </a:lnTo>
                  <a:lnTo>
                    <a:pt x="32194" y="347675"/>
                  </a:lnTo>
                  <a:lnTo>
                    <a:pt x="30581" y="344449"/>
                  </a:lnTo>
                  <a:lnTo>
                    <a:pt x="25755" y="341236"/>
                  </a:lnTo>
                  <a:lnTo>
                    <a:pt x="24142" y="338010"/>
                  </a:lnTo>
                  <a:lnTo>
                    <a:pt x="20929" y="333184"/>
                  </a:lnTo>
                  <a:lnTo>
                    <a:pt x="19316" y="329971"/>
                  </a:lnTo>
                  <a:lnTo>
                    <a:pt x="17703" y="325132"/>
                  </a:lnTo>
                  <a:lnTo>
                    <a:pt x="17703" y="320306"/>
                  </a:lnTo>
                  <a:lnTo>
                    <a:pt x="17005" y="318249"/>
                  </a:lnTo>
                  <a:lnTo>
                    <a:pt x="17703" y="315480"/>
                  </a:lnTo>
                  <a:lnTo>
                    <a:pt x="17703" y="312267"/>
                  </a:lnTo>
                  <a:lnTo>
                    <a:pt x="19316" y="307428"/>
                  </a:lnTo>
                  <a:lnTo>
                    <a:pt x="20929" y="304215"/>
                  </a:lnTo>
                  <a:lnTo>
                    <a:pt x="24142" y="299389"/>
                  </a:lnTo>
                  <a:lnTo>
                    <a:pt x="25755" y="296164"/>
                  </a:lnTo>
                  <a:lnTo>
                    <a:pt x="30581" y="292950"/>
                  </a:lnTo>
                  <a:lnTo>
                    <a:pt x="32194" y="289725"/>
                  </a:lnTo>
                  <a:lnTo>
                    <a:pt x="37020" y="286512"/>
                  </a:lnTo>
                  <a:lnTo>
                    <a:pt x="40233" y="284899"/>
                  </a:lnTo>
                  <a:lnTo>
                    <a:pt x="43459" y="283286"/>
                  </a:lnTo>
                  <a:lnTo>
                    <a:pt x="49898" y="281673"/>
                  </a:lnTo>
                  <a:lnTo>
                    <a:pt x="53111" y="280073"/>
                  </a:lnTo>
                  <a:lnTo>
                    <a:pt x="56337" y="280073"/>
                  </a:lnTo>
                  <a:lnTo>
                    <a:pt x="59550" y="281673"/>
                  </a:lnTo>
                  <a:lnTo>
                    <a:pt x="65989" y="283286"/>
                  </a:lnTo>
                  <a:lnTo>
                    <a:pt x="69215" y="284899"/>
                  </a:lnTo>
                  <a:lnTo>
                    <a:pt x="72428" y="286512"/>
                  </a:lnTo>
                  <a:lnTo>
                    <a:pt x="77254" y="289725"/>
                  </a:lnTo>
                  <a:lnTo>
                    <a:pt x="78867" y="292950"/>
                  </a:lnTo>
                  <a:lnTo>
                    <a:pt x="83693" y="296164"/>
                  </a:lnTo>
                  <a:lnTo>
                    <a:pt x="85305" y="299389"/>
                  </a:lnTo>
                  <a:lnTo>
                    <a:pt x="88531" y="304215"/>
                  </a:lnTo>
                  <a:lnTo>
                    <a:pt x="90131" y="307428"/>
                  </a:lnTo>
                  <a:lnTo>
                    <a:pt x="90131" y="312267"/>
                  </a:lnTo>
                  <a:lnTo>
                    <a:pt x="91744" y="315480"/>
                  </a:lnTo>
                  <a:lnTo>
                    <a:pt x="92430" y="318249"/>
                  </a:lnTo>
                  <a:lnTo>
                    <a:pt x="92430" y="274637"/>
                  </a:lnTo>
                  <a:lnTo>
                    <a:pt x="88531" y="272021"/>
                  </a:lnTo>
                  <a:lnTo>
                    <a:pt x="85305" y="270408"/>
                  </a:lnTo>
                  <a:lnTo>
                    <a:pt x="82092" y="268808"/>
                  </a:lnTo>
                  <a:lnTo>
                    <a:pt x="75653" y="267195"/>
                  </a:lnTo>
                  <a:lnTo>
                    <a:pt x="72440" y="265595"/>
                  </a:lnTo>
                  <a:lnTo>
                    <a:pt x="67602" y="265582"/>
                  </a:lnTo>
                  <a:lnTo>
                    <a:pt x="62776" y="265582"/>
                  </a:lnTo>
                  <a:lnTo>
                    <a:pt x="61048" y="265582"/>
                  </a:lnTo>
                  <a:lnTo>
                    <a:pt x="59677" y="148082"/>
                  </a:lnTo>
                  <a:lnTo>
                    <a:pt x="206032" y="148082"/>
                  </a:lnTo>
                  <a:lnTo>
                    <a:pt x="206032" y="284899"/>
                  </a:lnTo>
                  <a:lnTo>
                    <a:pt x="220510" y="284899"/>
                  </a:lnTo>
                  <a:lnTo>
                    <a:pt x="220510" y="148082"/>
                  </a:lnTo>
                  <a:lnTo>
                    <a:pt x="220510" y="146469"/>
                  </a:lnTo>
                  <a:lnTo>
                    <a:pt x="220510" y="131991"/>
                  </a:lnTo>
                  <a:lnTo>
                    <a:pt x="143256" y="131991"/>
                  </a:lnTo>
                  <a:lnTo>
                    <a:pt x="143256" y="16090"/>
                  </a:lnTo>
                  <a:lnTo>
                    <a:pt x="404101" y="16090"/>
                  </a:lnTo>
                  <a:lnTo>
                    <a:pt x="405612" y="275247"/>
                  </a:lnTo>
                  <a:lnTo>
                    <a:pt x="421716" y="275247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1604645" y="3175634"/>
              <a:ext cx="17780" cy="275590"/>
            </a:xfrm>
            <a:custGeom>
              <a:avLst/>
              <a:gdLst/>
              <a:ahLst/>
              <a:cxnLst/>
              <a:rect l="l" t="t" r="r" b="b"/>
              <a:pathLst>
                <a:path w="17780" h="275589">
                  <a:moveTo>
                    <a:pt x="0" y="0"/>
                  </a:moveTo>
                  <a:lnTo>
                    <a:pt x="1600" y="275246"/>
                  </a:lnTo>
                  <a:lnTo>
                    <a:pt x="17703" y="275246"/>
                  </a:lnTo>
                  <a:lnTo>
                    <a:pt x="1609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1714093" y="3434778"/>
              <a:ext cx="109448" cy="107848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997826" y="2908439"/>
              <a:ext cx="777875" cy="537845"/>
            </a:xfrm>
            <a:custGeom>
              <a:avLst/>
              <a:gdLst/>
              <a:ahLst/>
              <a:cxnLst/>
              <a:rect l="l" t="t" r="r" b="b"/>
              <a:pathLst>
                <a:path w="777875" h="537845">
                  <a:moveTo>
                    <a:pt x="16090" y="14503"/>
                  </a:moveTo>
                  <a:lnTo>
                    <a:pt x="0" y="14503"/>
                  </a:lnTo>
                  <a:lnTo>
                    <a:pt x="0" y="402399"/>
                  </a:lnTo>
                  <a:lnTo>
                    <a:pt x="16090" y="402399"/>
                  </a:lnTo>
                  <a:lnTo>
                    <a:pt x="16090" y="14503"/>
                  </a:lnTo>
                  <a:close/>
                </a:path>
                <a:path w="777875" h="537845">
                  <a:moveTo>
                    <a:pt x="777430" y="146481"/>
                  </a:moveTo>
                  <a:lnTo>
                    <a:pt x="772604" y="146481"/>
                  </a:lnTo>
                  <a:lnTo>
                    <a:pt x="772604" y="140042"/>
                  </a:lnTo>
                  <a:lnTo>
                    <a:pt x="627735" y="140042"/>
                  </a:lnTo>
                  <a:lnTo>
                    <a:pt x="627735" y="4826"/>
                  </a:lnTo>
                  <a:lnTo>
                    <a:pt x="619683" y="4826"/>
                  </a:lnTo>
                  <a:lnTo>
                    <a:pt x="619683" y="0"/>
                  </a:lnTo>
                  <a:lnTo>
                    <a:pt x="3213" y="0"/>
                  </a:lnTo>
                  <a:lnTo>
                    <a:pt x="3213" y="14490"/>
                  </a:lnTo>
                  <a:lnTo>
                    <a:pt x="611644" y="14490"/>
                  </a:lnTo>
                  <a:lnTo>
                    <a:pt x="611644" y="140042"/>
                  </a:lnTo>
                  <a:lnTo>
                    <a:pt x="484492" y="140042"/>
                  </a:lnTo>
                  <a:lnTo>
                    <a:pt x="470001" y="140042"/>
                  </a:lnTo>
                  <a:lnTo>
                    <a:pt x="468388" y="140042"/>
                  </a:lnTo>
                  <a:lnTo>
                    <a:pt x="468388" y="156133"/>
                  </a:lnTo>
                  <a:lnTo>
                    <a:pt x="470001" y="156133"/>
                  </a:lnTo>
                  <a:lnTo>
                    <a:pt x="470001" y="278460"/>
                  </a:lnTo>
                  <a:lnTo>
                    <a:pt x="484492" y="278460"/>
                  </a:lnTo>
                  <a:lnTo>
                    <a:pt x="484492" y="156133"/>
                  </a:lnTo>
                  <a:lnTo>
                    <a:pt x="761377" y="156133"/>
                  </a:lnTo>
                  <a:lnTo>
                    <a:pt x="762939" y="537603"/>
                  </a:lnTo>
                  <a:lnTo>
                    <a:pt x="777430" y="537603"/>
                  </a:lnTo>
                  <a:lnTo>
                    <a:pt x="777430" y="146481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1276286" y="3259327"/>
              <a:ext cx="107835" cy="106235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1419542" y="3128962"/>
              <a:ext cx="107835" cy="106222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1554746" y="3005023"/>
              <a:ext cx="109448" cy="106222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952754" y="3257715"/>
              <a:ext cx="109448" cy="107848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1258582" y="2852102"/>
              <a:ext cx="109448" cy="107848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6" name="object 76"/>
          <p:cNvSpPr txBox="1"/>
          <p:nvPr/>
        </p:nvSpPr>
        <p:spPr>
          <a:xfrm>
            <a:off x="756273" y="2928121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997615" y="2932382"/>
            <a:ext cx="137968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r>
              <a:rPr sz="500" spc="58" dirty="0">
                <a:latin typeface="Times New Roman"/>
                <a:cs typeface="Times New Roman"/>
              </a:rPr>
              <a:t> </a:t>
            </a: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287220" y="2939479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478826" y="2881283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2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641183" y="2838700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3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1143879" y="2789019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 txBox="1"/>
          <p:nvPr/>
        </p:nvSpPr>
        <p:spPr>
          <a:xfrm>
            <a:off x="1271127" y="2674045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1511004" y="2564750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1</a:t>
            </a:r>
            <a:endParaRPr sz="500">
              <a:latin typeface="Times New Roman"/>
              <a:cs typeface="Times New Roman"/>
            </a:endParaRPr>
          </a:p>
        </p:txBody>
      </p:sp>
      <p:sp>
        <p:nvSpPr>
          <p:cNvPr id="84" name="object 84"/>
          <p:cNvSpPr txBox="1"/>
          <p:nvPr/>
        </p:nvSpPr>
        <p:spPr>
          <a:xfrm>
            <a:off x="836715" y="2649917"/>
            <a:ext cx="55995" cy="89604"/>
          </a:xfrm>
          <a:prstGeom prst="rect">
            <a:avLst/>
          </a:prstGeom>
        </p:spPr>
        <p:txBody>
          <a:bodyPr vert="horz" wrap="square" lIns="0" tIns="12537" rIns="0" bIns="0" rtlCol="0">
            <a:spAutoFit/>
          </a:bodyPr>
          <a:lstStyle/>
          <a:p>
            <a:pPr marL="11397">
              <a:spcBef>
                <a:spcPts val="99"/>
              </a:spcBef>
            </a:pPr>
            <a:r>
              <a:rPr sz="500" spc="4" dirty="0">
                <a:latin typeface="Times New Roman"/>
                <a:cs typeface="Times New Roman"/>
              </a:rPr>
              <a:t>3</a:t>
            </a:r>
            <a:endParaRPr sz="500">
              <a:latin typeface="Times New Roman"/>
              <a:cs typeface="Times New Roman"/>
            </a:endParaRPr>
          </a:p>
        </p:txBody>
      </p:sp>
      <p:grpSp>
        <p:nvGrpSpPr>
          <p:cNvPr id="57" name="object 85"/>
          <p:cNvGrpSpPr/>
          <p:nvPr/>
        </p:nvGrpSpPr>
        <p:grpSpPr>
          <a:xfrm>
            <a:off x="5098737" y="768262"/>
            <a:ext cx="3950855" cy="135031"/>
            <a:chOff x="5608611" y="870696"/>
            <a:chExt cx="4345940" cy="153035"/>
          </a:xfrm>
        </p:grpSpPr>
        <p:sp>
          <p:nvSpPr>
            <p:cNvPr id="86" name="object 86"/>
            <p:cNvSpPr/>
            <p:nvPr/>
          </p:nvSpPr>
          <p:spPr>
            <a:xfrm>
              <a:off x="8671674" y="87311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7738109" y="877128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7845958" y="881162"/>
              <a:ext cx="956310" cy="5080"/>
            </a:xfrm>
            <a:custGeom>
              <a:avLst/>
              <a:gdLst/>
              <a:ahLst/>
              <a:cxnLst/>
              <a:rect l="l" t="t" r="r" b="b"/>
              <a:pathLst>
                <a:path w="956309" h="5080">
                  <a:moveTo>
                    <a:pt x="944827" y="0"/>
                  </a:moveTo>
                  <a:lnTo>
                    <a:pt x="956095" y="0"/>
                  </a:lnTo>
                </a:path>
                <a:path w="956309" h="5080">
                  <a:moveTo>
                    <a:pt x="0" y="4825"/>
                  </a:moveTo>
                  <a:lnTo>
                    <a:pt x="11267" y="4825"/>
                  </a:lnTo>
                </a:path>
                <a:path w="956309" h="5080">
                  <a:moveTo>
                    <a:pt x="22529" y="4825"/>
                  </a:moveTo>
                  <a:lnTo>
                    <a:pt x="32186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7911947" y="883574"/>
              <a:ext cx="43459" cy="4828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7509547" y="883574"/>
              <a:ext cx="1281234" cy="16093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901116" y="88598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6596913" y="89000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651637" y="89404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791667" y="89000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791667" y="89404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6270154" y="89404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6411810" y="89404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7379169" y="89404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5988481" y="89805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5673000" y="896448"/>
              <a:ext cx="3966041" cy="41852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5608611" y="922204"/>
              <a:ext cx="4345914" cy="49891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5673000" y="967267"/>
              <a:ext cx="4281525" cy="9667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5705195" y="976928"/>
              <a:ext cx="4249331" cy="8045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226708" y="98255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260502" y="982559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379616" y="980145"/>
              <a:ext cx="3574910" cy="12880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802932" y="99141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7020229" y="989806"/>
              <a:ext cx="2923019" cy="3219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270154" y="99946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7031494" y="993023"/>
              <a:ext cx="2900489" cy="8054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509994" y="993023"/>
              <a:ext cx="107843" cy="12880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443992" y="99946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031494" y="100348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7095883" y="100348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8323998" y="1001074"/>
              <a:ext cx="206028" cy="4828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7182802" y="1001074"/>
              <a:ext cx="989900" cy="12880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8584755" y="1001074"/>
              <a:ext cx="1347228" cy="12880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7791233" y="10123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7921599" y="1010735"/>
              <a:ext cx="98184" cy="3219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8051977" y="10123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7390434" y="1013952"/>
              <a:ext cx="336405" cy="965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8042325" y="101636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280103" y="1010735"/>
              <a:ext cx="630961" cy="12871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7564272" y="1021193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5" name="object 125"/>
          <p:cNvSpPr txBox="1">
            <a:spLocks noGrp="1"/>
          </p:cNvSpPr>
          <p:nvPr>
            <p:ph type="title"/>
          </p:nvPr>
        </p:nvSpPr>
        <p:spPr>
          <a:xfrm>
            <a:off x="4953000" y="152400"/>
            <a:ext cx="3162877" cy="750172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pc="-4" dirty="0"/>
              <a:t>The Molecular Clock</a:t>
            </a:r>
            <a:r>
              <a:rPr spc="-63" dirty="0"/>
              <a:t> </a:t>
            </a:r>
            <a:r>
              <a:rPr spc="-4" dirty="0"/>
              <a:t>Hypothe</a:t>
            </a:r>
            <a:r>
              <a:rPr u="sng" spc="-4" dirty="0">
                <a:uFill>
                  <a:solidFill>
                    <a:srgbClr val="FDBC16"/>
                  </a:solidFill>
                </a:uFill>
              </a:rPr>
              <a:t>s</a:t>
            </a:r>
            <a:r>
              <a:rPr spc="-4" dirty="0"/>
              <a:t>is</a:t>
            </a:r>
          </a:p>
        </p:txBody>
      </p:sp>
      <p:sp>
        <p:nvSpPr>
          <p:cNvPr id="126" name="object 126"/>
          <p:cNvSpPr txBox="1"/>
          <p:nvPr/>
        </p:nvSpPr>
        <p:spPr>
          <a:xfrm>
            <a:off x="4911609" y="1009856"/>
            <a:ext cx="3598140" cy="790567"/>
          </a:xfrm>
          <a:prstGeom prst="rect">
            <a:avLst/>
          </a:prstGeom>
        </p:spPr>
        <p:txBody>
          <a:bodyPr vert="horz" wrap="square" lIns="0" tIns="33621" rIns="0" bIns="0" rtlCol="0">
            <a:spAutoFit/>
          </a:bodyPr>
          <a:lstStyle/>
          <a:p>
            <a:pPr marL="174374" marR="4559" indent="-163547">
              <a:lnSpc>
                <a:spcPts val="1445"/>
              </a:lnSpc>
              <a:spcBef>
                <a:spcPts val="265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9" dirty="0">
                <a:latin typeface="Arial"/>
                <a:cs typeface="Arial"/>
              </a:rPr>
              <a:t>All </a:t>
            </a:r>
            <a:r>
              <a:rPr sz="1300" spc="13" dirty="0">
                <a:latin typeface="Arial"/>
                <a:cs typeface="Arial"/>
              </a:rPr>
              <a:t>the mutations occur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18" dirty="0">
                <a:latin typeface="Arial"/>
                <a:cs typeface="Arial"/>
              </a:rPr>
              <a:t>same </a:t>
            </a:r>
            <a:r>
              <a:rPr sz="1300" spc="9" dirty="0">
                <a:latin typeface="Arial"/>
                <a:cs typeface="Arial"/>
              </a:rPr>
              <a:t>rate in all 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tree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branches.</a:t>
            </a:r>
            <a:endParaRPr sz="1300">
              <a:latin typeface="Arial"/>
              <a:cs typeface="Arial"/>
            </a:endParaRPr>
          </a:p>
          <a:p>
            <a:pPr marL="174374" marR="117959" indent="-163547">
              <a:lnSpc>
                <a:spcPts val="1436"/>
              </a:lnSpc>
              <a:spcBef>
                <a:spcPts val="314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rate of </a:t>
            </a:r>
            <a:r>
              <a:rPr sz="1300" spc="13" dirty="0">
                <a:latin typeface="Arial"/>
                <a:cs typeface="Arial"/>
              </a:rPr>
              <a:t>the mutations </a:t>
            </a: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18" dirty="0">
                <a:latin typeface="Arial"/>
                <a:cs typeface="Arial"/>
              </a:rPr>
              <a:t>same </a:t>
            </a:r>
            <a:r>
              <a:rPr sz="1300" spc="9" dirty="0">
                <a:latin typeface="Arial"/>
                <a:cs typeface="Arial"/>
              </a:rPr>
              <a:t>for all  positions </a:t>
            </a:r>
            <a:r>
              <a:rPr sz="1300" spc="13" dirty="0">
                <a:latin typeface="Arial"/>
                <a:cs typeface="Arial"/>
              </a:rPr>
              <a:t>along the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sequence.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27" name="object 127"/>
          <p:cNvSpPr txBox="1"/>
          <p:nvPr/>
        </p:nvSpPr>
        <p:spPr>
          <a:xfrm>
            <a:off x="4911609" y="2022482"/>
            <a:ext cx="3549072" cy="338849"/>
          </a:xfrm>
          <a:prstGeom prst="rect">
            <a:avLst/>
          </a:prstGeom>
        </p:spPr>
        <p:txBody>
          <a:bodyPr vert="horz" wrap="square" lIns="0" tIns="30772" rIns="0" bIns="0" rtlCol="0">
            <a:spAutoFit/>
          </a:bodyPr>
          <a:lstStyle/>
          <a:p>
            <a:pPr marL="174374" marR="4559" indent="-163547">
              <a:lnSpc>
                <a:spcPts val="1229"/>
              </a:lnSpc>
              <a:spcBef>
                <a:spcPts val="242"/>
              </a:spcBef>
            </a:pPr>
            <a:r>
              <a:rPr sz="1100" spc="144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100" spc="9" dirty="0">
                <a:latin typeface="Arial"/>
                <a:cs typeface="Arial"/>
              </a:rPr>
              <a:t>The </a:t>
            </a:r>
            <a:r>
              <a:rPr sz="1100" spc="4" dirty="0">
                <a:latin typeface="Arial"/>
                <a:cs typeface="Arial"/>
              </a:rPr>
              <a:t>Molecular Clock Hypothesis is most suitable </a:t>
            </a:r>
            <a:r>
              <a:rPr sz="1100" spc="-18" dirty="0">
                <a:latin typeface="Arial"/>
                <a:cs typeface="Arial"/>
              </a:rPr>
              <a:t>for </a:t>
            </a:r>
            <a:r>
              <a:rPr sz="1100" spc="-18" dirty="0">
                <a:solidFill>
                  <a:srgbClr val="990099"/>
                </a:solidFill>
                <a:latin typeface="Arial"/>
                <a:cs typeface="Arial"/>
              </a:rPr>
              <a:t> </a:t>
            </a:r>
            <a:r>
              <a:rPr sz="1100" spc="4" dirty="0">
                <a:solidFill>
                  <a:srgbClr val="990099"/>
                </a:solidFill>
                <a:latin typeface="Arial"/>
                <a:cs typeface="Arial"/>
              </a:rPr>
              <a:t>closely related</a:t>
            </a:r>
            <a:r>
              <a:rPr sz="1100" spc="9" dirty="0">
                <a:solidFill>
                  <a:srgbClr val="990099"/>
                </a:solidFill>
                <a:latin typeface="Arial"/>
                <a:cs typeface="Arial"/>
              </a:rPr>
              <a:t> </a:t>
            </a:r>
            <a:r>
              <a:rPr sz="1100" spc="4" dirty="0">
                <a:latin typeface="Arial"/>
                <a:cs typeface="Arial"/>
              </a:rPr>
              <a:t>species.</a:t>
            </a:r>
            <a:endParaRPr sz="1100">
              <a:latin typeface="Arial"/>
              <a:cs typeface="Arial"/>
            </a:endParaRPr>
          </a:p>
        </p:txBody>
      </p:sp>
      <p:grpSp>
        <p:nvGrpSpPr>
          <p:cNvPr id="262" name="object 128"/>
          <p:cNvGrpSpPr/>
          <p:nvPr/>
        </p:nvGrpSpPr>
        <p:grpSpPr>
          <a:xfrm>
            <a:off x="93541" y="3520529"/>
            <a:ext cx="4390159" cy="3195918"/>
            <a:chOff x="102895" y="3989933"/>
            <a:chExt cx="4829175" cy="3622040"/>
          </a:xfrm>
        </p:grpSpPr>
        <p:sp>
          <p:nvSpPr>
            <p:cNvPr id="129" name="object 129"/>
            <p:cNvSpPr/>
            <p:nvPr/>
          </p:nvSpPr>
          <p:spPr>
            <a:xfrm>
              <a:off x="102895" y="3989933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87826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574063" y="4719081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247305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388948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1628787" y="4723103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2356319" y="47231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965631" y="4727120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486698" y="4699759"/>
              <a:ext cx="1292506" cy="28971"/>
            </a:xfrm>
            <a:prstGeom prst="rect">
              <a:avLst/>
            </a:prstGeom>
            <a:blipFill>
              <a:blip r:embed="rId4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1345501" y="4727120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1530603" y="472712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1594980" y="4727120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1867001" y="4727120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11267" y="0"/>
                  </a:lnTo>
                </a:path>
                <a:path w="55244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3758273" y="472712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1020356" y="4731155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1368031" y="4731155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40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1574063" y="473115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1617522" y="473115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2106841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2237206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899642" y="4735981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40">
                  <a:moveTo>
                    <a:pt x="0" y="0"/>
                  </a:moveTo>
                  <a:lnTo>
                    <a:pt x="22534" y="0"/>
                  </a:lnTo>
                </a:path>
                <a:path w="142240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1128204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1" name="object 151"/>
            <p:cNvSpPr/>
            <p:nvPr/>
          </p:nvSpPr>
          <p:spPr>
            <a:xfrm>
              <a:off x="1150734" y="4735981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2" name="object 152"/>
            <p:cNvSpPr/>
            <p:nvPr/>
          </p:nvSpPr>
          <p:spPr>
            <a:xfrm>
              <a:off x="1269847" y="4735981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3" name="object 153"/>
            <p:cNvSpPr/>
            <p:nvPr/>
          </p:nvSpPr>
          <p:spPr>
            <a:xfrm>
              <a:off x="4149407" y="4735981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9657" y="0"/>
                  </a:lnTo>
                </a:path>
                <a:path w="43814">
                  <a:moveTo>
                    <a:pt x="32194" y="0"/>
                  </a:moveTo>
                  <a:lnTo>
                    <a:pt x="4346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4" name="object 154"/>
            <p:cNvSpPr/>
            <p:nvPr/>
          </p:nvSpPr>
          <p:spPr>
            <a:xfrm>
              <a:off x="4344174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4039958" y="4744032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4" y="0"/>
                  </a:moveTo>
                  <a:lnTo>
                    <a:pt x="75648" y="0"/>
                  </a:lnTo>
                </a:path>
                <a:path w="109854" h="5079">
                  <a:moveTo>
                    <a:pt x="54724" y="4826"/>
                  </a:moveTo>
                  <a:lnTo>
                    <a:pt x="109451" y="4826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4236326" y="4746444"/>
              <a:ext cx="43459" cy="4828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650151" y="4725511"/>
              <a:ext cx="3966043" cy="41852"/>
            </a:xfrm>
            <a:prstGeom prst="rect">
              <a:avLst/>
            </a:prstGeom>
            <a:blipFill>
              <a:blip r:embed="rId4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585762" y="4751266"/>
              <a:ext cx="4345914" cy="49904"/>
            </a:xfrm>
            <a:prstGeom prst="rect">
              <a:avLst/>
            </a:prstGeom>
            <a:blipFill>
              <a:blip r:embed="rId4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650151" y="4796342"/>
              <a:ext cx="4281525" cy="9654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682345" y="4805991"/>
              <a:ext cx="4249331" cy="8058"/>
            </a:xfrm>
            <a:prstGeom prst="rect">
              <a:avLst/>
            </a:prstGeom>
            <a:blipFill>
              <a:blip r:embed="rId4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203845" y="481163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237653" y="4811634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356766" y="4809220"/>
              <a:ext cx="3574910" cy="12867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78008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997379" y="4818868"/>
              <a:ext cx="2923019" cy="3219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1247305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2008644" y="4822085"/>
              <a:ext cx="2900489" cy="8054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1487144" y="4822085"/>
              <a:ext cx="107843" cy="12880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1421142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2008644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2073033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3301149" y="4830137"/>
              <a:ext cx="206028" cy="4828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2159952" y="4830137"/>
              <a:ext cx="989900" cy="12880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3561905" y="4830137"/>
              <a:ext cx="1347228" cy="12880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2768384" y="484140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2898749" y="4839798"/>
              <a:ext cx="98184" cy="3219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3029127" y="48414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2367584" y="4843015"/>
              <a:ext cx="336405" cy="965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301947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4257255" y="4839798"/>
              <a:ext cx="630963" cy="12871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54142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2" name="object 182"/>
          <p:cNvSpPr txBox="1"/>
          <p:nvPr/>
        </p:nvSpPr>
        <p:spPr>
          <a:xfrm>
            <a:off x="872155" y="3865806"/>
            <a:ext cx="2561936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Rooted Tree </a:t>
            </a:r>
            <a:r>
              <a:rPr sz="1700" dirty="0">
                <a:latin typeface="Arial"/>
                <a:cs typeface="Arial"/>
              </a:rPr>
              <a:t>=</a:t>
            </a:r>
            <a:r>
              <a:rPr sz="1700" spc="-72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Cladogram</a:t>
            </a:r>
            <a:endParaRPr sz="1700">
              <a:latin typeface="Arial"/>
              <a:cs typeface="Arial"/>
            </a:endParaRPr>
          </a:p>
        </p:txBody>
      </p:sp>
      <p:sp>
        <p:nvSpPr>
          <p:cNvPr id="183" name="object 183"/>
          <p:cNvSpPr txBox="1"/>
          <p:nvPr/>
        </p:nvSpPr>
        <p:spPr>
          <a:xfrm>
            <a:off x="455121" y="4449514"/>
            <a:ext cx="2020455" cy="2128179"/>
          </a:xfrm>
          <a:prstGeom prst="rect">
            <a:avLst/>
          </a:prstGeom>
        </p:spPr>
        <p:txBody>
          <a:bodyPr vert="horz" wrap="square" lIns="0" tIns="10827" rIns="0" bIns="0" rtlCol="0">
            <a:spAutoFit/>
          </a:bodyPr>
          <a:lstStyle/>
          <a:p>
            <a:pPr marL="174374" marR="17095" indent="-163547">
              <a:lnSpc>
                <a:spcPct val="102000"/>
              </a:lnSpc>
              <a:spcBef>
                <a:spcPts val="85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8" dirty="0">
                <a:latin typeface="Arial"/>
                <a:cs typeface="Arial"/>
              </a:rPr>
              <a:t>A </a:t>
            </a:r>
            <a:r>
              <a:rPr sz="1300" spc="13" dirty="0">
                <a:latin typeface="Arial"/>
                <a:cs typeface="Arial"/>
              </a:rPr>
              <a:t>phylogenetic </a:t>
            </a:r>
            <a:r>
              <a:rPr sz="1300" spc="9" dirty="0">
                <a:latin typeface="Arial"/>
                <a:cs typeface="Arial"/>
              </a:rPr>
              <a:t>tree that  all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"objects" </a:t>
            </a:r>
            <a:r>
              <a:rPr sz="1300" spc="13" dirty="0">
                <a:latin typeface="Arial"/>
                <a:cs typeface="Arial"/>
              </a:rPr>
              <a:t>on </a:t>
            </a:r>
            <a:r>
              <a:rPr sz="1300" spc="4" dirty="0">
                <a:latin typeface="Arial"/>
                <a:cs typeface="Arial"/>
              </a:rPr>
              <a:t>it  </a:t>
            </a:r>
            <a:r>
              <a:rPr sz="1300" spc="13" dirty="0">
                <a:latin typeface="Arial"/>
                <a:cs typeface="Arial"/>
              </a:rPr>
              <a:t>share a known</a:t>
            </a:r>
            <a:r>
              <a:rPr sz="1300" spc="-58" dirty="0">
                <a:latin typeface="Arial"/>
                <a:cs typeface="Arial"/>
              </a:rPr>
              <a:t> </a:t>
            </a:r>
            <a:r>
              <a:rPr sz="1300" spc="18" dirty="0">
                <a:latin typeface="Arial"/>
                <a:cs typeface="Arial"/>
              </a:rPr>
              <a:t>common  </a:t>
            </a:r>
            <a:r>
              <a:rPr sz="1300" spc="13" dirty="0">
                <a:latin typeface="Arial"/>
                <a:cs typeface="Arial"/>
              </a:rPr>
              <a:t>ancestor </a:t>
            </a:r>
            <a:r>
              <a:rPr sz="1300" spc="9" dirty="0">
                <a:latin typeface="Arial"/>
                <a:cs typeface="Arial"/>
              </a:rPr>
              <a:t>(the root).</a:t>
            </a:r>
            <a:endParaRPr sz="1300">
              <a:latin typeface="Arial"/>
              <a:cs typeface="Arial"/>
            </a:endParaRPr>
          </a:p>
          <a:p>
            <a:pPr marL="174374" marR="4559" indent="-163547">
              <a:lnSpc>
                <a:spcPct val="102000"/>
              </a:lnSpc>
              <a:spcBef>
                <a:spcPts val="319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There </a:t>
            </a:r>
            <a:r>
              <a:rPr sz="1300" spc="9" dirty="0">
                <a:latin typeface="Arial"/>
                <a:cs typeface="Arial"/>
              </a:rPr>
              <a:t>exists </a:t>
            </a:r>
            <a:r>
              <a:rPr sz="1300" spc="13" dirty="0">
                <a:latin typeface="Arial"/>
                <a:cs typeface="Arial"/>
              </a:rPr>
              <a:t>a </a:t>
            </a:r>
            <a:r>
              <a:rPr sz="1300" spc="9" dirty="0">
                <a:latin typeface="Arial"/>
                <a:cs typeface="Arial"/>
              </a:rPr>
              <a:t>particular  root </a:t>
            </a:r>
            <a:r>
              <a:rPr sz="1300" spc="13" dirty="0">
                <a:latin typeface="Arial"/>
                <a:cs typeface="Arial"/>
              </a:rPr>
              <a:t>node.</a:t>
            </a:r>
            <a:endParaRPr sz="1300">
              <a:latin typeface="Arial"/>
              <a:cs typeface="Arial"/>
            </a:endParaRPr>
          </a:p>
          <a:p>
            <a:pPr marL="174374" marR="51286" indent="-163547">
              <a:lnSpc>
                <a:spcPct val="102000"/>
              </a:lnSpc>
              <a:spcBef>
                <a:spcPts val="332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The paths from the </a:t>
            </a:r>
            <a:r>
              <a:rPr sz="1300" spc="9" dirty="0">
                <a:latin typeface="Arial"/>
                <a:cs typeface="Arial"/>
              </a:rPr>
              <a:t>root  to </a:t>
            </a:r>
            <a:r>
              <a:rPr sz="1300" spc="13" dirty="0">
                <a:latin typeface="Arial"/>
                <a:cs typeface="Arial"/>
              </a:rPr>
              <a:t>the nodes  correspond </a:t>
            </a:r>
            <a:r>
              <a:rPr sz="1300" spc="9" dirty="0">
                <a:latin typeface="Arial"/>
                <a:cs typeface="Arial"/>
              </a:rPr>
              <a:t>to  evolutionary</a:t>
            </a:r>
            <a:r>
              <a:rPr sz="1300" spc="13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time.</a:t>
            </a:r>
            <a:endParaRPr sz="1300">
              <a:latin typeface="Arial"/>
              <a:cs typeface="Arial"/>
            </a:endParaRPr>
          </a:p>
        </p:txBody>
      </p:sp>
      <p:sp>
        <p:nvSpPr>
          <p:cNvPr id="184" name="object 184"/>
          <p:cNvSpPr txBox="1"/>
          <p:nvPr/>
        </p:nvSpPr>
        <p:spPr>
          <a:xfrm>
            <a:off x="3710894" y="5581441"/>
            <a:ext cx="94095" cy="136712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800" spc="-4" dirty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5" name="object 185"/>
          <p:cNvSpPr txBox="1"/>
          <p:nvPr/>
        </p:nvSpPr>
        <p:spPr>
          <a:xfrm>
            <a:off x="4113296" y="6078526"/>
            <a:ext cx="88900" cy="136712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800" dirty="0">
                <a:solidFill>
                  <a:srgbClr val="FF0000"/>
                </a:solidFill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186" name="object 186"/>
          <p:cNvSpPr txBox="1"/>
          <p:nvPr/>
        </p:nvSpPr>
        <p:spPr>
          <a:xfrm>
            <a:off x="3747482" y="6433581"/>
            <a:ext cx="88900" cy="136712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800" dirty="0">
                <a:solidFill>
                  <a:srgbClr val="FF0000"/>
                </a:solidFill>
                <a:latin typeface="Times New Roman"/>
                <a:cs typeface="Times New Roman"/>
              </a:rPr>
              <a:t>C</a:t>
            </a:r>
            <a:endParaRPr sz="800">
              <a:latin typeface="Times New Roman"/>
              <a:cs typeface="Times New Roman"/>
            </a:endParaRPr>
          </a:p>
        </p:txBody>
      </p:sp>
      <p:grpSp>
        <p:nvGrpSpPr>
          <p:cNvPr id="263" name="object 187"/>
          <p:cNvGrpSpPr/>
          <p:nvPr/>
        </p:nvGrpSpPr>
        <p:grpSpPr>
          <a:xfrm>
            <a:off x="2834334" y="5790007"/>
            <a:ext cx="1213427" cy="823072"/>
            <a:chOff x="3117767" y="6562007"/>
            <a:chExt cx="1334770" cy="932815"/>
          </a:xfrm>
        </p:grpSpPr>
        <p:sp>
          <p:nvSpPr>
            <p:cNvPr id="188" name="object 188"/>
            <p:cNvSpPr/>
            <p:nvPr/>
          </p:nvSpPr>
          <p:spPr>
            <a:xfrm>
              <a:off x="3117767" y="6964343"/>
              <a:ext cx="127165" cy="127165"/>
            </a:xfrm>
            <a:prstGeom prst="rect">
              <a:avLst/>
            </a:prstGeom>
            <a:blipFill>
              <a:blip r:embed="rId4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9" name="object 189"/>
            <p:cNvSpPr/>
            <p:nvPr/>
          </p:nvSpPr>
          <p:spPr>
            <a:xfrm>
              <a:off x="4003211" y="6562007"/>
              <a:ext cx="127165" cy="127165"/>
            </a:xfrm>
            <a:prstGeom prst="rect">
              <a:avLst/>
            </a:prstGeom>
            <a:blipFill>
              <a:blip r:embed="rId4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0" name="object 190"/>
            <p:cNvSpPr/>
            <p:nvPr/>
          </p:nvSpPr>
          <p:spPr>
            <a:xfrm>
              <a:off x="4324775" y="6803561"/>
              <a:ext cx="127165" cy="127165"/>
            </a:xfrm>
            <a:prstGeom prst="rect">
              <a:avLst/>
            </a:prstGeom>
            <a:blipFill>
              <a:blip r:embed="rId5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1" name="object 191"/>
            <p:cNvSpPr/>
            <p:nvPr/>
          </p:nvSpPr>
          <p:spPr>
            <a:xfrm>
              <a:off x="3882053" y="7367441"/>
              <a:ext cx="127165" cy="127165"/>
            </a:xfrm>
            <a:prstGeom prst="rect">
              <a:avLst/>
            </a:prstGeom>
            <a:blipFill>
              <a:blip r:embed="rId5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2" name="object 192"/>
            <p:cNvSpPr/>
            <p:nvPr/>
          </p:nvSpPr>
          <p:spPr>
            <a:xfrm>
              <a:off x="3157905" y="6677951"/>
              <a:ext cx="1178560" cy="742315"/>
            </a:xfrm>
            <a:custGeom>
              <a:avLst/>
              <a:gdLst/>
              <a:ahLst/>
              <a:cxnLst/>
              <a:rect l="l" t="t" r="r" b="b"/>
              <a:pathLst>
                <a:path w="1178560" h="742315">
                  <a:moveTo>
                    <a:pt x="46672" y="366991"/>
                  </a:moveTo>
                  <a:lnTo>
                    <a:pt x="0" y="366991"/>
                  </a:lnTo>
                  <a:lnTo>
                    <a:pt x="0" y="373430"/>
                  </a:lnTo>
                  <a:lnTo>
                    <a:pt x="46672" y="373430"/>
                  </a:lnTo>
                  <a:lnTo>
                    <a:pt x="46672" y="366991"/>
                  </a:lnTo>
                  <a:close/>
                </a:path>
                <a:path w="1178560" h="742315">
                  <a:moveTo>
                    <a:pt x="777430" y="729145"/>
                  </a:moveTo>
                  <a:lnTo>
                    <a:pt x="40233" y="400786"/>
                  </a:lnTo>
                  <a:lnTo>
                    <a:pt x="35407" y="413664"/>
                  </a:lnTo>
                  <a:lnTo>
                    <a:pt x="772604" y="742022"/>
                  </a:lnTo>
                  <a:lnTo>
                    <a:pt x="777430" y="729145"/>
                  </a:lnTo>
                  <a:close/>
                </a:path>
                <a:path w="1178560" h="742315">
                  <a:moveTo>
                    <a:pt x="857910" y="12877"/>
                  </a:moveTo>
                  <a:lnTo>
                    <a:pt x="853084" y="0"/>
                  </a:lnTo>
                  <a:lnTo>
                    <a:pt x="75641" y="326745"/>
                  </a:lnTo>
                  <a:lnTo>
                    <a:pt x="80467" y="339623"/>
                  </a:lnTo>
                  <a:lnTo>
                    <a:pt x="857910" y="12877"/>
                  </a:lnTo>
                  <a:close/>
                </a:path>
                <a:path w="1178560" h="742315">
                  <a:moveTo>
                    <a:pt x="1178217" y="202806"/>
                  </a:moveTo>
                  <a:lnTo>
                    <a:pt x="560133" y="162572"/>
                  </a:lnTo>
                  <a:lnTo>
                    <a:pt x="560133" y="177063"/>
                  </a:lnTo>
                  <a:lnTo>
                    <a:pt x="1178217" y="217297"/>
                  </a:lnTo>
                  <a:lnTo>
                    <a:pt x="1178217" y="202806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3" name="object 193"/>
          <p:cNvSpPr txBox="1"/>
          <p:nvPr/>
        </p:nvSpPr>
        <p:spPr>
          <a:xfrm>
            <a:off x="2715872" y="6000406"/>
            <a:ext cx="225714" cy="136712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800" b="1" dirty="0">
                <a:solidFill>
                  <a:srgbClr val="3333CC"/>
                </a:solidFill>
                <a:latin typeface="Times New Roman"/>
                <a:cs typeface="Times New Roman"/>
              </a:rPr>
              <a:t>Root</a:t>
            </a:r>
            <a:endParaRPr sz="800">
              <a:latin typeface="Times New Roman"/>
              <a:cs typeface="Times New Roman"/>
            </a:endParaRPr>
          </a:p>
        </p:txBody>
      </p:sp>
      <p:grpSp>
        <p:nvGrpSpPr>
          <p:cNvPr id="264" name="object 194"/>
          <p:cNvGrpSpPr/>
          <p:nvPr/>
        </p:nvGrpSpPr>
        <p:grpSpPr>
          <a:xfrm>
            <a:off x="4659769" y="3520529"/>
            <a:ext cx="4390159" cy="3195918"/>
            <a:chOff x="5125745" y="3989933"/>
            <a:chExt cx="4829175" cy="3622040"/>
          </a:xfrm>
        </p:grpSpPr>
        <p:sp>
          <p:nvSpPr>
            <p:cNvPr id="195" name="object 195"/>
            <p:cNvSpPr/>
            <p:nvPr/>
          </p:nvSpPr>
          <p:spPr>
            <a:xfrm>
              <a:off x="5125745" y="3989933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690111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6596913" y="4719081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270154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411810" y="4723103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651637" y="4723103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7379169" y="47231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5988481" y="4727120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7509548" y="4699759"/>
              <a:ext cx="1292505" cy="28971"/>
            </a:xfrm>
            <a:prstGeom prst="rect">
              <a:avLst/>
            </a:prstGeom>
            <a:blipFill>
              <a:blip r:embed="rId5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368351" y="4727120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6553453" y="472712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6617830" y="4727120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6889851" y="4727120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8781122" y="472712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6043205" y="4731155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390881" y="4731155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39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596913" y="473115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640372" y="473115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7129690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7260056" y="473115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5922492" y="4735981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>
                  <a:moveTo>
                    <a:pt x="0" y="0"/>
                  </a:moveTo>
                  <a:lnTo>
                    <a:pt x="22534" y="0"/>
                  </a:lnTo>
                </a:path>
                <a:path w="142239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151054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173584" y="4735981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6292697" y="4735981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9172259" y="4735981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9657" y="0"/>
                  </a:lnTo>
                </a:path>
                <a:path w="43815">
                  <a:moveTo>
                    <a:pt x="32191" y="0"/>
                  </a:moveTo>
                  <a:lnTo>
                    <a:pt x="43459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9367020" y="473598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9062807" y="4744032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79">
                  <a:moveTo>
                    <a:pt x="0" y="0"/>
                  </a:moveTo>
                  <a:lnTo>
                    <a:pt x="32191" y="0"/>
                  </a:lnTo>
                </a:path>
                <a:path w="109854" h="5079">
                  <a:moveTo>
                    <a:pt x="54726" y="0"/>
                  </a:moveTo>
                  <a:lnTo>
                    <a:pt x="75651" y="0"/>
                  </a:lnTo>
                </a:path>
                <a:path w="109854" h="5079">
                  <a:moveTo>
                    <a:pt x="54726" y="4825"/>
                  </a:moveTo>
                  <a:lnTo>
                    <a:pt x="109453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9259178" y="4746444"/>
              <a:ext cx="43459" cy="4828"/>
            </a:xfrm>
            <a:prstGeom prst="rect">
              <a:avLst/>
            </a:prstGeom>
            <a:blipFill>
              <a:blip r:embed="rId4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5673000" y="4725511"/>
              <a:ext cx="3966041" cy="41852"/>
            </a:xfrm>
            <a:prstGeom prst="rect">
              <a:avLst/>
            </a:prstGeom>
            <a:blipFill>
              <a:blip r:embed="rId5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5608611" y="4751266"/>
              <a:ext cx="4345914" cy="49904"/>
            </a:xfrm>
            <a:prstGeom prst="rect">
              <a:avLst/>
            </a:prstGeom>
            <a:blipFill>
              <a:blip r:embed="rId5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5673000" y="4796342"/>
              <a:ext cx="4281525" cy="9654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5705195" y="4805991"/>
              <a:ext cx="4249331" cy="8058"/>
            </a:xfrm>
            <a:prstGeom prst="rect">
              <a:avLst/>
            </a:prstGeom>
            <a:blipFill>
              <a:blip r:embed="rId5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6226708" y="4811634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8" name="object 228"/>
            <p:cNvSpPr/>
            <p:nvPr/>
          </p:nvSpPr>
          <p:spPr>
            <a:xfrm>
              <a:off x="6260502" y="4811634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9" name="object 229"/>
            <p:cNvSpPr/>
            <p:nvPr/>
          </p:nvSpPr>
          <p:spPr>
            <a:xfrm>
              <a:off x="6379616" y="4809220"/>
              <a:ext cx="3574910" cy="12867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0" name="object 230"/>
            <p:cNvSpPr/>
            <p:nvPr/>
          </p:nvSpPr>
          <p:spPr>
            <a:xfrm>
              <a:off x="680293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1" name="object 231"/>
            <p:cNvSpPr/>
            <p:nvPr/>
          </p:nvSpPr>
          <p:spPr>
            <a:xfrm>
              <a:off x="7020229" y="4818868"/>
              <a:ext cx="2923019" cy="3219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2" name="object 232"/>
            <p:cNvSpPr/>
            <p:nvPr/>
          </p:nvSpPr>
          <p:spPr>
            <a:xfrm>
              <a:off x="6270154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3" name="object 233"/>
            <p:cNvSpPr/>
            <p:nvPr/>
          </p:nvSpPr>
          <p:spPr>
            <a:xfrm>
              <a:off x="7031494" y="4822085"/>
              <a:ext cx="2900489" cy="8054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4" name="object 234"/>
            <p:cNvSpPr/>
            <p:nvPr/>
          </p:nvSpPr>
          <p:spPr>
            <a:xfrm>
              <a:off x="6509994" y="4822085"/>
              <a:ext cx="107843" cy="12880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5" name="object 235"/>
            <p:cNvSpPr/>
            <p:nvPr/>
          </p:nvSpPr>
          <p:spPr>
            <a:xfrm>
              <a:off x="6443992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6" name="object 236"/>
            <p:cNvSpPr/>
            <p:nvPr/>
          </p:nvSpPr>
          <p:spPr>
            <a:xfrm>
              <a:off x="7031494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7" name="object 237"/>
            <p:cNvSpPr/>
            <p:nvPr/>
          </p:nvSpPr>
          <p:spPr>
            <a:xfrm>
              <a:off x="7095883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8" name="object 238"/>
            <p:cNvSpPr/>
            <p:nvPr/>
          </p:nvSpPr>
          <p:spPr>
            <a:xfrm>
              <a:off x="8323998" y="4830137"/>
              <a:ext cx="206028" cy="4828"/>
            </a:xfrm>
            <a:prstGeom prst="rect">
              <a:avLst/>
            </a:prstGeom>
            <a:blipFill>
              <a:blip r:embed="rId3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9" name="object 239"/>
            <p:cNvSpPr/>
            <p:nvPr/>
          </p:nvSpPr>
          <p:spPr>
            <a:xfrm>
              <a:off x="7182802" y="4830137"/>
              <a:ext cx="989900" cy="12880"/>
            </a:xfrm>
            <a:prstGeom prst="rect">
              <a:avLst/>
            </a:prstGeom>
            <a:blipFill>
              <a:blip r:embed="rId3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0" name="object 240"/>
            <p:cNvSpPr/>
            <p:nvPr/>
          </p:nvSpPr>
          <p:spPr>
            <a:xfrm>
              <a:off x="8584755" y="4830137"/>
              <a:ext cx="1347228" cy="12880"/>
            </a:xfrm>
            <a:prstGeom prst="rect">
              <a:avLst/>
            </a:prstGeom>
            <a:blipFill>
              <a:blip r:embed="rId4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1" name="object 241"/>
            <p:cNvSpPr/>
            <p:nvPr/>
          </p:nvSpPr>
          <p:spPr>
            <a:xfrm>
              <a:off x="7791233" y="4841408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2" name="object 242"/>
            <p:cNvSpPr/>
            <p:nvPr/>
          </p:nvSpPr>
          <p:spPr>
            <a:xfrm>
              <a:off x="7921599" y="4839798"/>
              <a:ext cx="98184" cy="3219"/>
            </a:xfrm>
            <a:prstGeom prst="rect">
              <a:avLst/>
            </a:prstGeom>
            <a:blipFill>
              <a:blip r:embed="rId4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3" name="object 243"/>
            <p:cNvSpPr/>
            <p:nvPr/>
          </p:nvSpPr>
          <p:spPr>
            <a:xfrm>
              <a:off x="8051977" y="484140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4" name="object 244"/>
            <p:cNvSpPr/>
            <p:nvPr/>
          </p:nvSpPr>
          <p:spPr>
            <a:xfrm>
              <a:off x="7390434" y="4843015"/>
              <a:ext cx="336405" cy="965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5" name="object 245"/>
            <p:cNvSpPr/>
            <p:nvPr/>
          </p:nvSpPr>
          <p:spPr>
            <a:xfrm>
              <a:off x="804232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6" name="object 246"/>
            <p:cNvSpPr/>
            <p:nvPr/>
          </p:nvSpPr>
          <p:spPr>
            <a:xfrm>
              <a:off x="9280103" y="4839798"/>
              <a:ext cx="630961" cy="12871"/>
            </a:xfrm>
            <a:prstGeom prst="rect">
              <a:avLst/>
            </a:prstGeom>
            <a:blipFill>
              <a:blip r:embed="rId4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7" name="object 247"/>
            <p:cNvSpPr/>
            <p:nvPr/>
          </p:nvSpPr>
          <p:spPr>
            <a:xfrm>
              <a:off x="756427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8" name="object 248"/>
          <p:cNvSpPr txBox="1"/>
          <p:nvPr/>
        </p:nvSpPr>
        <p:spPr>
          <a:xfrm>
            <a:off x="4911609" y="4307490"/>
            <a:ext cx="2374900" cy="1235114"/>
          </a:xfrm>
          <a:prstGeom prst="rect">
            <a:avLst/>
          </a:prstGeom>
        </p:spPr>
        <p:txBody>
          <a:bodyPr vert="horz" wrap="square" lIns="0" tIns="10827" rIns="0" bIns="0" rtlCol="0">
            <a:spAutoFit/>
          </a:bodyPr>
          <a:lstStyle/>
          <a:p>
            <a:pPr marL="174374" marR="4559" indent="-163547">
              <a:lnSpc>
                <a:spcPct val="102000"/>
              </a:lnSpc>
              <a:spcBef>
                <a:spcPts val="85"/>
              </a:spcBef>
            </a:pPr>
            <a:r>
              <a:rPr sz="1300" spc="18" dirty="0">
                <a:latin typeface="Arial"/>
                <a:cs typeface="Arial"/>
              </a:rPr>
              <a:t>A </a:t>
            </a:r>
            <a:r>
              <a:rPr sz="1300" spc="13" dirty="0">
                <a:latin typeface="Arial"/>
                <a:cs typeface="Arial"/>
              </a:rPr>
              <a:t>phylogenetic </a:t>
            </a:r>
            <a:r>
              <a:rPr sz="1300" spc="9" dirty="0">
                <a:latin typeface="Arial"/>
                <a:cs typeface="Arial"/>
              </a:rPr>
              <a:t>tree </a:t>
            </a:r>
            <a:r>
              <a:rPr sz="1300" spc="13" dirty="0">
                <a:latin typeface="Arial"/>
                <a:cs typeface="Arial"/>
              </a:rPr>
              <a:t>where </a:t>
            </a:r>
            <a:r>
              <a:rPr sz="1300" spc="9" dirty="0">
                <a:latin typeface="Arial"/>
                <a:cs typeface="Arial"/>
              </a:rPr>
              <a:t>all 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"objects" </a:t>
            </a:r>
            <a:r>
              <a:rPr sz="1300" spc="13" dirty="0">
                <a:latin typeface="Arial"/>
                <a:cs typeface="Arial"/>
              </a:rPr>
              <a:t>on </a:t>
            </a:r>
            <a:r>
              <a:rPr sz="1300" spc="4" dirty="0">
                <a:latin typeface="Arial"/>
                <a:cs typeface="Arial"/>
              </a:rPr>
              <a:t>it </a:t>
            </a:r>
            <a:r>
              <a:rPr sz="1300" spc="13" dirty="0">
                <a:latin typeface="Arial"/>
                <a:cs typeface="Arial"/>
              </a:rPr>
              <a:t>are</a:t>
            </a:r>
            <a:r>
              <a:rPr sz="1300" spc="-49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related  </a:t>
            </a:r>
            <a:r>
              <a:rPr sz="1300" spc="13" dirty="0">
                <a:latin typeface="Arial"/>
                <a:cs typeface="Arial"/>
              </a:rPr>
              <a:t>descendants </a:t>
            </a:r>
            <a:r>
              <a:rPr sz="1300" spc="9" dirty="0">
                <a:latin typeface="Arial"/>
                <a:cs typeface="Arial"/>
              </a:rPr>
              <a:t>- </a:t>
            </a:r>
            <a:r>
              <a:rPr sz="1300" spc="13" dirty="0">
                <a:latin typeface="Arial"/>
                <a:cs typeface="Arial"/>
              </a:rPr>
              <a:t>but there </a:t>
            </a:r>
            <a:r>
              <a:rPr sz="1300" spc="9" dirty="0">
                <a:latin typeface="Arial"/>
                <a:cs typeface="Arial"/>
              </a:rPr>
              <a:t>is  </a:t>
            </a:r>
            <a:r>
              <a:rPr sz="1300" spc="13" dirty="0">
                <a:latin typeface="Arial"/>
                <a:cs typeface="Arial"/>
              </a:rPr>
              <a:t>not enough </a:t>
            </a:r>
            <a:r>
              <a:rPr sz="1300" spc="9" dirty="0">
                <a:latin typeface="Arial"/>
                <a:cs typeface="Arial"/>
              </a:rPr>
              <a:t>information to  specify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18" dirty="0">
                <a:latin typeface="Arial"/>
                <a:cs typeface="Arial"/>
              </a:rPr>
              <a:t>common  </a:t>
            </a:r>
            <a:r>
              <a:rPr sz="1300" spc="13" dirty="0">
                <a:latin typeface="Arial"/>
                <a:cs typeface="Arial"/>
              </a:rPr>
              <a:t>ancestor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(root).</a:t>
            </a:r>
            <a:endParaRPr sz="1300">
              <a:latin typeface="Arial"/>
              <a:cs typeface="Arial"/>
            </a:endParaRPr>
          </a:p>
        </p:txBody>
      </p:sp>
      <p:sp>
        <p:nvSpPr>
          <p:cNvPr id="249" name="object 249"/>
          <p:cNvSpPr txBox="1"/>
          <p:nvPr/>
        </p:nvSpPr>
        <p:spPr>
          <a:xfrm>
            <a:off x="4911609" y="5780273"/>
            <a:ext cx="2266373" cy="623023"/>
          </a:xfrm>
          <a:prstGeom prst="rect">
            <a:avLst/>
          </a:prstGeom>
        </p:spPr>
        <p:txBody>
          <a:bodyPr vert="horz" wrap="square" lIns="0" tIns="10827" rIns="0" bIns="0" rtlCol="0">
            <a:spAutoFit/>
          </a:bodyPr>
          <a:lstStyle/>
          <a:p>
            <a:pPr marL="174374" marR="4559" indent="-163547">
              <a:lnSpc>
                <a:spcPct val="102000"/>
              </a:lnSpc>
              <a:spcBef>
                <a:spcPts val="85"/>
              </a:spcBef>
            </a:pPr>
            <a:r>
              <a:rPr sz="1300" spc="175" dirty="0"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The path between nodes </a:t>
            </a:r>
            <a:r>
              <a:rPr sz="1300" spc="9" dirty="0">
                <a:latin typeface="Arial"/>
                <a:cs typeface="Arial"/>
              </a:rPr>
              <a:t>of 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tree </a:t>
            </a:r>
            <a:r>
              <a:rPr sz="1300" spc="13" dirty="0">
                <a:solidFill>
                  <a:srgbClr val="3333CC"/>
                </a:solidFill>
                <a:latin typeface="Arial"/>
                <a:cs typeface="Arial"/>
              </a:rPr>
              <a:t>do not </a:t>
            </a:r>
            <a:r>
              <a:rPr sz="1300" spc="9" dirty="0">
                <a:latin typeface="Arial"/>
                <a:cs typeface="Arial"/>
              </a:rPr>
              <a:t>specify </a:t>
            </a:r>
            <a:r>
              <a:rPr sz="1300" spc="13" dirty="0">
                <a:latin typeface="Arial"/>
                <a:cs typeface="Arial"/>
              </a:rPr>
              <a:t>an  </a:t>
            </a:r>
            <a:r>
              <a:rPr sz="1300" spc="9" dirty="0">
                <a:latin typeface="Arial"/>
                <a:cs typeface="Arial"/>
              </a:rPr>
              <a:t>evolutionary</a:t>
            </a:r>
            <a:r>
              <a:rPr sz="1300" spc="13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time.</a:t>
            </a:r>
            <a:endParaRPr sz="1300">
              <a:latin typeface="Arial"/>
              <a:cs typeface="Arial"/>
            </a:endParaRPr>
          </a:p>
        </p:txBody>
      </p:sp>
      <p:sp>
        <p:nvSpPr>
          <p:cNvPr id="250" name="object 250"/>
          <p:cNvSpPr/>
          <p:nvPr/>
        </p:nvSpPr>
        <p:spPr>
          <a:xfrm>
            <a:off x="7581913" y="4797316"/>
            <a:ext cx="1325995" cy="930649"/>
          </a:xfrm>
          <a:custGeom>
            <a:avLst/>
            <a:gdLst/>
            <a:ahLst/>
            <a:cxnLst/>
            <a:rect l="l" t="t" r="r" b="b"/>
            <a:pathLst>
              <a:path w="1458595" h="1054735">
                <a:moveTo>
                  <a:pt x="573011" y="600379"/>
                </a:moveTo>
                <a:lnTo>
                  <a:pt x="9652" y="117500"/>
                </a:lnTo>
                <a:lnTo>
                  <a:pt x="0" y="128765"/>
                </a:lnTo>
                <a:lnTo>
                  <a:pt x="556742" y="605980"/>
                </a:lnTo>
                <a:lnTo>
                  <a:pt x="40233" y="1043012"/>
                </a:lnTo>
                <a:lnTo>
                  <a:pt x="49898" y="1054277"/>
                </a:lnTo>
                <a:lnTo>
                  <a:pt x="573011" y="611644"/>
                </a:lnTo>
                <a:lnTo>
                  <a:pt x="568185" y="606018"/>
                </a:lnTo>
                <a:lnTo>
                  <a:pt x="573011" y="600379"/>
                </a:lnTo>
                <a:close/>
              </a:path>
              <a:path w="1458595" h="1054735">
                <a:moveTo>
                  <a:pt x="1458290" y="761339"/>
                </a:moveTo>
                <a:lnTo>
                  <a:pt x="1093190" y="469277"/>
                </a:lnTo>
                <a:lnTo>
                  <a:pt x="1087424" y="451954"/>
                </a:lnTo>
                <a:lnTo>
                  <a:pt x="1092911" y="450684"/>
                </a:lnTo>
                <a:lnTo>
                  <a:pt x="1089698" y="437807"/>
                </a:lnTo>
                <a:lnTo>
                  <a:pt x="1083208" y="439305"/>
                </a:lnTo>
                <a:lnTo>
                  <a:pt x="936777" y="0"/>
                </a:lnTo>
                <a:lnTo>
                  <a:pt x="923899" y="4826"/>
                </a:lnTo>
                <a:lnTo>
                  <a:pt x="1069759" y="442417"/>
                </a:lnTo>
                <a:lnTo>
                  <a:pt x="1061885" y="444233"/>
                </a:lnTo>
                <a:lnTo>
                  <a:pt x="1055890" y="439420"/>
                </a:lnTo>
                <a:lnTo>
                  <a:pt x="1049274" y="447141"/>
                </a:lnTo>
                <a:lnTo>
                  <a:pt x="566572" y="558533"/>
                </a:lnTo>
                <a:lnTo>
                  <a:pt x="569798" y="571398"/>
                </a:lnTo>
                <a:lnTo>
                  <a:pt x="1056678" y="459054"/>
                </a:lnTo>
                <a:lnTo>
                  <a:pt x="1082078" y="479386"/>
                </a:lnTo>
                <a:lnTo>
                  <a:pt x="1084859" y="487705"/>
                </a:lnTo>
                <a:lnTo>
                  <a:pt x="1090053" y="485762"/>
                </a:lnTo>
                <a:lnTo>
                  <a:pt x="1448638" y="772604"/>
                </a:lnTo>
                <a:lnTo>
                  <a:pt x="1458290" y="761339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 txBox="1"/>
          <p:nvPr/>
        </p:nvSpPr>
        <p:spPr>
          <a:xfrm>
            <a:off x="7472322" y="4800312"/>
            <a:ext cx="88900" cy="136712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800" dirty="0">
                <a:latin typeface="Times New Roman"/>
                <a:cs typeface="Times New Roman"/>
              </a:rPr>
              <a:t>B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252" name="object 252"/>
          <p:cNvSpPr txBox="1"/>
          <p:nvPr/>
        </p:nvSpPr>
        <p:spPr>
          <a:xfrm>
            <a:off x="5057936" y="3702469"/>
            <a:ext cx="2819400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Unrooted Tree </a:t>
            </a:r>
            <a:r>
              <a:rPr sz="1700" dirty="0">
                <a:latin typeface="Arial"/>
                <a:cs typeface="Arial"/>
              </a:rPr>
              <a:t>=</a:t>
            </a:r>
            <a:r>
              <a:rPr sz="1700" spc="-54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Phenogram</a:t>
            </a:r>
            <a:endParaRPr sz="1700">
              <a:latin typeface="Arial"/>
              <a:cs typeface="Arial"/>
            </a:endParaRPr>
          </a:p>
        </p:txBody>
      </p:sp>
      <p:grpSp>
        <p:nvGrpSpPr>
          <p:cNvPr id="265" name="object 253"/>
          <p:cNvGrpSpPr/>
          <p:nvPr/>
        </p:nvGrpSpPr>
        <p:grpSpPr>
          <a:xfrm>
            <a:off x="7473528" y="4724999"/>
            <a:ext cx="1469736" cy="1107141"/>
            <a:chOff x="8220881" y="5354999"/>
            <a:chExt cx="1616710" cy="1254760"/>
          </a:xfrm>
        </p:grpSpPr>
        <p:sp>
          <p:nvSpPr>
            <p:cNvPr id="254" name="object 254"/>
            <p:cNvSpPr/>
            <p:nvPr/>
          </p:nvSpPr>
          <p:spPr>
            <a:xfrm>
              <a:off x="8220881" y="5476157"/>
              <a:ext cx="127165" cy="127165"/>
            </a:xfrm>
            <a:prstGeom prst="rect">
              <a:avLst/>
            </a:prstGeom>
            <a:blipFill>
              <a:blip r:embed="rId5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5" name="object 255"/>
            <p:cNvSpPr/>
            <p:nvPr/>
          </p:nvSpPr>
          <p:spPr>
            <a:xfrm>
              <a:off x="8300891" y="6481997"/>
              <a:ext cx="127165" cy="127165"/>
            </a:xfrm>
            <a:prstGeom prst="rect">
              <a:avLst/>
            </a:prstGeom>
            <a:blipFill>
              <a:blip r:embed="rId5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6" name="object 256"/>
            <p:cNvSpPr/>
            <p:nvPr/>
          </p:nvSpPr>
          <p:spPr>
            <a:xfrm>
              <a:off x="9267107" y="6481997"/>
              <a:ext cx="127165" cy="127165"/>
            </a:xfrm>
            <a:prstGeom prst="rect">
              <a:avLst/>
            </a:prstGeom>
            <a:blipFill>
              <a:blip r:embed="rId5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7" name="object 257"/>
            <p:cNvSpPr/>
            <p:nvPr/>
          </p:nvSpPr>
          <p:spPr>
            <a:xfrm>
              <a:off x="9709829" y="6159671"/>
              <a:ext cx="127165" cy="127165"/>
            </a:xfrm>
            <a:prstGeom prst="rect">
              <a:avLst/>
            </a:prstGeom>
            <a:blipFill>
              <a:blip r:embed="rId5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8" name="object 258"/>
            <p:cNvSpPr/>
            <p:nvPr/>
          </p:nvSpPr>
          <p:spPr>
            <a:xfrm>
              <a:off x="9347879" y="5837345"/>
              <a:ext cx="127165" cy="127165"/>
            </a:xfrm>
            <a:prstGeom prst="rect">
              <a:avLst/>
            </a:prstGeom>
            <a:blipFill>
              <a:blip r:embed="rId6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9" name="object 259"/>
            <p:cNvSpPr/>
            <p:nvPr/>
          </p:nvSpPr>
          <p:spPr>
            <a:xfrm>
              <a:off x="8825147" y="5958503"/>
              <a:ext cx="127165" cy="127165"/>
            </a:xfrm>
            <a:prstGeom prst="rect">
              <a:avLst/>
            </a:prstGeom>
            <a:blipFill>
              <a:blip r:embed="rId6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0" name="object 260"/>
            <p:cNvSpPr/>
            <p:nvPr/>
          </p:nvSpPr>
          <p:spPr>
            <a:xfrm>
              <a:off x="9302635" y="5953633"/>
              <a:ext cx="97155" cy="539750"/>
            </a:xfrm>
            <a:custGeom>
              <a:avLst/>
              <a:gdLst/>
              <a:ahLst/>
              <a:cxnLst/>
              <a:rect l="l" t="t" r="r" b="b"/>
              <a:pathLst>
                <a:path w="97154" h="539750">
                  <a:moveTo>
                    <a:pt x="0" y="537603"/>
                  </a:moveTo>
                  <a:lnTo>
                    <a:pt x="14490" y="539216"/>
                  </a:lnTo>
                  <a:lnTo>
                    <a:pt x="96570" y="1612"/>
                  </a:lnTo>
                  <a:lnTo>
                    <a:pt x="82092" y="0"/>
                  </a:lnTo>
                  <a:lnTo>
                    <a:pt x="0" y="537603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1" name="object 261"/>
            <p:cNvSpPr/>
            <p:nvPr/>
          </p:nvSpPr>
          <p:spPr>
            <a:xfrm>
              <a:off x="9227483" y="5354999"/>
              <a:ext cx="127165" cy="127165"/>
            </a:xfrm>
            <a:prstGeom prst="rect">
              <a:avLst/>
            </a:prstGeom>
            <a:blipFill>
              <a:blip r:embed="rId6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4710" y="528320"/>
            <a:ext cx="7433309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Did the </a:t>
            </a:r>
            <a:r>
              <a:rPr i="1" spc="-5" dirty="0">
                <a:latin typeface="Arial"/>
                <a:cs typeface="Arial"/>
              </a:rPr>
              <a:t>Florida Dentist </a:t>
            </a:r>
            <a:r>
              <a:rPr spc="-5" dirty="0"/>
              <a:t>infect his patients </a:t>
            </a:r>
            <a:r>
              <a:rPr dirty="0"/>
              <a:t>with</a:t>
            </a:r>
            <a:r>
              <a:rPr spc="40" dirty="0"/>
              <a:t> </a:t>
            </a:r>
            <a:r>
              <a:rPr spc="-5" dirty="0"/>
              <a:t>HIV?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093471" y="1185317"/>
            <a:ext cx="4495800" cy="4842510"/>
            <a:chOff x="1093471" y="1185317"/>
            <a:chExt cx="4495800" cy="4842510"/>
          </a:xfrm>
        </p:grpSpPr>
        <p:sp>
          <p:nvSpPr>
            <p:cNvPr id="4" name="object 4"/>
            <p:cNvSpPr/>
            <p:nvPr/>
          </p:nvSpPr>
          <p:spPr>
            <a:xfrm>
              <a:off x="2743200" y="1189989"/>
              <a:ext cx="2840990" cy="2434590"/>
            </a:xfrm>
            <a:custGeom>
              <a:avLst/>
              <a:gdLst/>
              <a:ahLst/>
              <a:cxnLst/>
              <a:rect l="l" t="t" r="r" b="b"/>
              <a:pathLst>
                <a:path w="2840990" h="2434590">
                  <a:moveTo>
                    <a:pt x="2840990" y="0"/>
                  </a:moveTo>
                  <a:lnTo>
                    <a:pt x="0" y="0"/>
                  </a:lnTo>
                  <a:lnTo>
                    <a:pt x="0" y="2434590"/>
                  </a:lnTo>
                  <a:lnTo>
                    <a:pt x="2840990" y="2434590"/>
                  </a:lnTo>
                  <a:close/>
                </a:path>
              </a:pathLst>
            </a:custGeom>
            <a:solidFill>
              <a:srgbClr val="FFCC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743200" y="1189989"/>
              <a:ext cx="2840990" cy="2434590"/>
            </a:xfrm>
            <a:custGeom>
              <a:avLst/>
              <a:gdLst/>
              <a:ahLst/>
              <a:cxnLst/>
              <a:rect l="l" t="t" r="r" b="b"/>
              <a:pathLst>
                <a:path w="2840990" h="2434590">
                  <a:moveTo>
                    <a:pt x="1419860" y="2434590"/>
                  </a:moveTo>
                  <a:lnTo>
                    <a:pt x="0" y="2434590"/>
                  </a:lnTo>
                  <a:lnTo>
                    <a:pt x="0" y="0"/>
                  </a:lnTo>
                  <a:lnTo>
                    <a:pt x="2840990" y="0"/>
                  </a:lnTo>
                  <a:lnTo>
                    <a:pt x="2840990" y="2434590"/>
                  </a:lnTo>
                  <a:lnTo>
                    <a:pt x="1419860" y="243459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2870200" y="1333500"/>
              <a:ext cx="1600200" cy="2159000"/>
            </a:xfrm>
            <a:custGeom>
              <a:avLst/>
              <a:gdLst/>
              <a:ahLst/>
              <a:cxnLst/>
              <a:rect l="l" t="t" r="r" b="b"/>
              <a:pathLst>
                <a:path w="1600200" h="2159000">
                  <a:moveTo>
                    <a:pt x="1066800" y="0"/>
                  </a:moveTo>
                  <a:lnTo>
                    <a:pt x="1600200" y="0"/>
                  </a:lnTo>
                </a:path>
                <a:path w="1600200" h="2159000">
                  <a:moveTo>
                    <a:pt x="1066800" y="0"/>
                  </a:moveTo>
                  <a:lnTo>
                    <a:pt x="1066800" y="304800"/>
                  </a:lnTo>
                </a:path>
                <a:path w="1600200" h="2159000">
                  <a:moveTo>
                    <a:pt x="1066800" y="304800"/>
                  </a:moveTo>
                  <a:lnTo>
                    <a:pt x="1600200" y="304800"/>
                  </a:lnTo>
                </a:path>
                <a:path w="1600200" h="2159000">
                  <a:moveTo>
                    <a:pt x="762000" y="152400"/>
                  </a:moveTo>
                  <a:lnTo>
                    <a:pt x="1066800" y="152400"/>
                  </a:lnTo>
                </a:path>
                <a:path w="1600200" h="2159000">
                  <a:moveTo>
                    <a:pt x="762000" y="152400"/>
                  </a:moveTo>
                  <a:lnTo>
                    <a:pt x="762000" y="609600"/>
                  </a:lnTo>
                </a:path>
                <a:path w="1600200" h="2159000">
                  <a:moveTo>
                    <a:pt x="762000" y="609600"/>
                  </a:moveTo>
                  <a:lnTo>
                    <a:pt x="1600200" y="609600"/>
                  </a:lnTo>
                </a:path>
                <a:path w="1600200" h="2159000">
                  <a:moveTo>
                    <a:pt x="533400" y="381000"/>
                  </a:moveTo>
                  <a:lnTo>
                    <a:pt x="762000" y="381000"/>
                  </a:lnTo>
                </a:path>
                <a:path w="1600200" h="2159000">
                  <a:moveTo>
                    <a:pt x="533400" y="381000"/>
                  </a:moveTo>
                  <a:lnTo>
                    <a:pt x="533400" y="914400"/>
                  </a:lnTo>
                </a:path>
                <a:path w="1600200" h="2159000">
                  <a:moveTo>
                    <a:pt x="533400" y="914400"/>
                  </a:moveTo>
                  <a:lnTo>
                    <a:pt x="1600200" y="914400"/>
                  </a:lnTo>
                </a:path>
                <a:path w="1600200" h="2159000">
                  <a:moveTo>
                    <a:pt x="1066800" y="1219200"/>
                  </a:moveTo>
                  <a:lnTo>
                    <a:pt x="1600200" y="1219200"/>
                  </a:lnTo>
                </a:path>
                <a:path w="1600200" h="2159000">
                  <a:moveTo>
                    <a:pt x="1066800" y="1219200"/>
                  </a:moveTo>
                  <a:lnTo>
                    <a:pt x="1066800" y="1524000"/>
                  </a:lnTo>
                </a:path>
                <a:path w="1600200" h="2159000">
                  <a:moveTo>
                    <a:pt x="1066800" y="1524000"/>
                  </a:moveTo>
                  <a:lnTo>
                    <a:pt x="1600200" y="1524000"/>
                  </a:lnTo>
                </a:path>
                <a:path w="1600200" h="2159000">
                  <a:moveTo>
                    <a:pt x="762000" y="1371600"/>
                  </a:moveTo>
                  <a:lnTo>
                    <a:pt x="1066800" y="1371600"/>
                  </a:lnTo>
                </a:path>
                <a:path w="1600200" h="2159000">
                  <a:moveTo>
                    <a:pt x="762000" y="1371600"/>
                  </a:moveTo>
                  <a:lnTo>
                    <a:pt x="762000" y="1828800"/>
                  </a:lnTo>
                </a:path>
                <a:path w="1600200" h="2159000">
                  <a:moveTo>
                    <a:pt x="762000" y="1828800"/>
                  </a:moveTo>
                  <a:lnTo>
                    <a:pt x="1600200" y="1828800"/>
                  </a:lnTo>
                </a:path>
                <a:path w="1600200" h="2159000">
                  <a:moveTo>
                    <a:pt x="304800" y="685800"/>
                  </a:moveTo>
                  <a:lnTo>
                    <a:pt x="527050" y="685800"/>
                  </a:lnTo>
                </a:path>
                <a:path w="1600200" h="2159000">
                  <a:moveTo>
                    <a:pt x="304800" y="685800"/>
                  </a:moveTo>
                  <a:lnTo>
                    <a:pt x="304800" y="1600200"/>
                  </a:lnTo>
                </a:path>
                <a:path w="1600200" h="2159000">
                  <a:moveTo>
                    <a:pt x="304800" y="1600200"/>
                  </a:moveTo>
                  <a:lnTo>
                    <a:pt x="762000" y="1600200"/>
                  </a:lnTo>
                </a:path>
                <a:path w="1600200" h="2159000">
                  <a:moveTo>
                    <a:pt x="0" y="1168400"/>
                  </a:moveTo>
                  <a:lnTo>
                    <a:pt x="303530" y="1168400"/>
                  </a:lnTo>
                </a:path>
                <a:path w="1600200" h="2159000">
                  <a:moveTo>
                    <a:pt x="0" y="1168400"/>
                  </a:moveTo>
                  <a:lnTo>
                    <a:pt x="0" y="2159000"/>
                  </a:lnTo>
                </a:path>
                <a:path w="1600200" h="2159000">
                  <a:moveTo>
                    <a:pt x="0" y="2159000"/>
                  </a:moveTo>
                  <a:lnTo>
                    <a:pt x="1600200" y="2159000"/>
                  </a:lnTo>
                </a:path>
              </a:pathLst>
            </a:custGeom>
            <a:ln w="38097">
              <a:solidFill>
                <a:srgbClr val="CC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12519" y="3009899"/>
              <a:ext cx="3374390" cy="2998470"/>
            </a:xfrm>
            <a:custGeom>
              <a:avLst/>
              <a:gdLst/>
              <a:ahLst/>
              <a:cxnLst/>
              <a:rect l="l" t="t" r="r" b="b"/>
              <a:pathLst>
                <a:path w="3374390" h="2998470">
                  <a:moveTo>
                    <a:pt x="1413510" y="0"/>
                  </a:moveTo>
                  <a:lnTo>
                    <a:pt x="1715770" y="0"/>
                  </a:lnTo>
                </a:path>
                <a:path w="3374390" h="2998470">
                  <a:moveTo>
                    <a:pt x="1413510" y="0"/>
                  </a:moveTo>
                  <a:lnTo>
                    <a:pt x="1413510" y="939800"/>
                  </a:lnTo>
                </a:path>
                <a:path w="3374390" h="2998470">
                  <a:moveTo>
                    <a:pt x="1413510" y="939800"/>
                  </a:moveTo>
                  <a:lnTo>
                    <a:pt x="2824480" y="939800"/>
                  </a:lnTo>
                </a:path>
                <a:path w="3374390" h="2998470">
                  <a:moveTo>
                    <a:pt x="2824480" y="800100"/>
                  </a:moveTo>
                  <a:lnTo>
                    <a:pt x="3357879" y="800100"/>
                  </a:lnTo>
                </a:path>
                <a:path w="3374390" h="2998470">
                  <a:moveTo>
                    <a:pt x="2824480" y="800100"/>
                  </a:moveTo>
                  <a:lnTo>
                    <a:pt x="2824480" y="1104900"/>
                  </a:lnTo>
                </a:path>
                <a:path w="3374390" h="2998470">
                  <a:moveTo>
                    <a:pt x="2824480" y="1104900"/>
                  </a:moveTo>
                  <a:lnTo>
                    <a:pt x="3357879" y="1104900"/>
                  </a:lnTo>
                </a:path>
                <a:path w="3374390" h="2998470">
                  <a:moveTo>
                    <a:pt x="1084580" y="508000"/>
                  </a:moveTo>
                  <a:lnTo>
                    <a:pt x="1388110" y="508000"/>
                  </a:lnTo>
                </a:path>
                <a:path w="3374390" h="2998470">
                  <a:moveTo>
                    <a:pt x="1084580" y="508000"/>
                  </a:moveTo>
                  <a:lnTo>
                    <a:pt x="1084580" y="1447800"/>
                  </a:lnTo>
                </a:path>
                <a:path w="3374390" h="2998470">
                  <a:moveTo>
                    <a:pt x="1122680" y="1447800"/>
                  </a:moveTo>
                  <a:lnTo>
                    <a:pt x="3357879" y="1447800"/>
                  </a:lnTo>
                </a:path>
                <a:path w="3374390" h="2998470">
                  <a:moveTo>
                    <a:pt x="792480" y="1016000"/>
                  </a:moveTo>
                  <a:lnTo>
                    <a:pt x="1080770" y="1016000"/>
                  </a:lnTo>
                </a:path>
                <a:path w="3374390" h="2998470">
                  <a:moveTo>
                    <a:pt x="792480" y="1016000"/>
                  </a:moveTo>
                  <a:lnTo>
                    <a:pt x="792480" y="1833880"/>
                  </a:lnTo>
                </a:path>
                <a:path w="3374390" h="2998470">
                  <a:moveTo>
                    <a:pt x="786130" y="1833880"/>
                  </a:moveTo>
                  <a:lnTo>
                    <a:pt x="3366770" y="1833880"/>
                  </a:lnTo>
                </a:path>
                <a:path w="3374390" h="2998470">
                  <a:moveTo>
                    <a:pt x="524510" y="1465580"/>
                  </a:moveTo>
                  <a:lnTo>
                    <a:pt x="793750" y="1465580"/>
                  </a:lnTo>
                </a:path>
                <a:path w="3374390" h="2998470">
                  <a:moveTo>
                    <a:pt x="520700" y="1460500"/>
                  </a:moveTo>
                  <a:lnTo>
                    <a:pt x="520700" y="2252980"/>
                  </a:lnTo>
                </a:path>
                <a:path w="3374390" h="2998470">
                  <a:moveTo>
                    <a:pt x="539750" y="2249170"/>
                  </a:moveTo>
                  <a:lnTo>
                    <a:pt x="3365500" y="2249170"/>
                  </a:lnTo>
                </a:path>
                <a:path w="3374390" h="2998470">
                  <a:moveTo>
                    <a:pt x="292100" y="1866900"/>
                  </a:moveTo>
                  <a:lnTo>
                    <a:pt x="532130" y="1866900"/>
                  </a:lnTo>
                </a:path>
                <a:path w="3374390" h="2998470">
                  <a:moveTo>
                    <a:pt x="284480" y="1861820"/>
                  </a:moveTo>
                  <a:lnTo>
                    <a:pt x="284480" y="2636520"/>
                  </a:lnTo>
                </a:path>
                <a:path w="3374390" h="2998470">
                  <a:moveTo>
                    <a:pt x="289560" y="2636520"/>
                  </a:moveTo>
                  <a:lnTo>
                    <a:pt x="3374390" y="2636520"/>
                  </a:lnTo>
                </a:path>
                <a:path w="3374390" h="2998470">
                  <a:moveTo>
                    <a:pt x="45720" y="2260600"/>
                  </a:moveTo>
                  <a:lnTo>
                    <a:pt x="273050" y="2260600"/>
                  </a:lnTo>
                </a:path>
                <a:path w="3374390" h="2998470">
                  <a:moveTo>
                    <a:pt x="0" y="2255520"/>
                  </a:moveTo>
                  <a:lnTo>
                    <a:pt x="0" y="2979420"/>
                  </a:lnTo>
                </a:path>
                <a:path w="3374390" h="2998470">
                  <a:moveTo>
                    <a:pt x="15240" y="2998470"/>
                  </a:moveTo>
                  <a:lnTo>
                    <a:pt x="3352800" y="2998470"/>
                  </a:lnTo>
                </a:path>
              </a:pathLst>
            </a:custGeom>
            <a:ln w="38097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570729" y="5883909"/>
            <a:ext cx="903605" cy="269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Patient</a:t>
            </a:r>
            <a:r>
              <a:rPr sz="1600" b="1" spc="-8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D</a:t>
            </a:r>
            <a:endParaRPr sz="16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44059" y="1162049"/>
            <a:ext cx="941705" cy="2463800"/>
          </a:xfrm>
          <a:prstGeom prst="rect">
            <a:avLst/>
          </a:prstGeom>
        </p:spPr>
        <p:txBody>
          <a:bodyPr vert="horz" wrap="square" lIns="0" tIns="4826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380"/>
              </a:spcBef>
            </a:pPr>
            <a:r>
              <a:rPr sz="1600" b="1" spc="-5" dirty="0">
                <a:solidFill>
                  <a:srgbClr val="CC0000"/>
                </a:solidFill>
                <a:latin typeface="Arial"/>
                <a:cs typeface="Arial"/>
              </a:rPr>
              <a:t>DENTIST</a:t>
            </a:r>
            <a:endParaRPr sz="1600">
              <a:latin typeface="Arial"/>
              <a:cs typeface="Arial"/>
            </a:endParaRPr>
          </a:p>
          <a:p>
            <a:pPr marL="38735" algn="just">
              <a:lnSpc>
                <a:spcPct val="100000"/>
              </a:lnSpc>
              <a:spcBef>
                <a:spcPts val="280"/>
              </a:spcBef>
            </a:pPr>
            <a:r>
              <a:rPr sz="1600" b="1" spc="-5" dirty="0">
                <a:latin typeface="Arial"/>
                <a:cs typeface="Arial"/>
              </a:rPr>
              <a:t>Patient</a:t>
            </a:r>
            <a:r>
              <a:rPr sz="1600" b="1" spc="-10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C</a:t>
            </a:r>
            <a:endParaRPr sz="1600">
              <a:latin typeface="Arial"/>
              <a:cs typeface="Arial"/>
            </a:endParaRPr>
          </a:p>
          <a:p>
            <a:pPr marL="38735" marR="5080" algn="just">
              <a:lnSpc>
                <a:spcPct val="125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Patient </a:t>
            </a:r>
            <a:r>
              <a:rPr sz="1600" b="1" dirty="0">
                <a:latin typeface="Arial"/>
                <a:cs typeface="Arial"/>
              </a:rPr>
              <a:t>A  </a:t>
            </a:r>
            <a:r>
              <a:rPr sz="1600" b="1" spc="-5" dirty="0">
                <a:latin typeface="Arial"/>
                <a:cs typeface="Arial"/>
              </a:rPr>
              <a:t>Patient</a:t>
            </a:r>
            <a:r>
              <a:rPr sz="1600" b="1" spc="-10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G</a:t>
            </a:r>
            <a:endParaRPr sz="1600">
              <a:latin typeface="Arial"/>
              <a:cs typeface="Arial"/>
            </a:endParaRPr>
          </a:p>
          <a:p>
            <a:pPr marL="25400" marR="15875" indent="13970" algn="just">
              <a:lnSpc>
                <a:spcPct val="119800"/>
              </a:lnSpc>
              <a:spcBef>
                <a:spcPts val="400"/>
              </a:spcBef>
            </a:pPr>
            <a:r>
              <a:rPr sz="1600" b="1" spc="-5" dirty="0">
                <a:latin typeface="Arial"/>
                <a:cs typeface="Arial"/>
              </a:rPr>
              <a:t>Patient</a:t>
            </a:r>
            <a:r>
              <a:rPr sz="1600" b="1" spc="-100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B  </a:t>
            </a:r>
            <a:r>
              <a:rPr sz="1600" b="1" spc="-5" dirty="0">
                <a:latin typeface="Arial"/>
                <a:cs typeface="Arial"/>
              </a:rPr>
              <a:t>Patient </a:t>
            </a:r>
            <a:r>
              <a:rPr sz="1600" b="1" dirty="0">
                <a:latin typeface="Arial"/>
                <a:cs typeface="Arial"/>
              </a:rPr>
              <a:t>E  </a:t>
            </a:r>
            <a:r>
              <a:rPr sz="1600" b="1" spc="-5" dirty="0">
                <a:latin typeface="Arial"/>
                <a:cs typeface="Arial"/>
              </a:rPr>
              <a:t>Patient</a:t>
            </a:r>
            <a:r>
              <a:rPr sz="1600" b="1" spc="-105" dirty="0">
                <a:latin typeface="Arial"/>
                <a:cs typeface="Arial"/>
              </a:rPr>
              <a:t> </a:t>
            </a:r>
            <a:r>
              <a:rPr sz="1600" b="1" dirty="0">
                <a:latin typeface="Arial"/>
                <a:cs typeface="Arial"/>
              </a:rPr>
              <a:t>A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680"/>
              </a:spcBef>
            </a:pPr>
            <a:r>
              <a:rPr sz="1600" b="1" spc="-5" dirty="0">
                <a:solidFill>
                  <a:srgbClr val="CC0000"/>
                </a:solidFill>
                <a:latin typeface="Arial"/>
                <a:cs typeface="Arial"/>
              </a:rPr>
              <a:t>DENTIST</a:t>
            </a:r>
            <a:endParaRPr sz="16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531359" y="3638550"/>
            <a:ext cx="1490980" cy="1320800"/>
          </a:xfrm>
          <a:prstGeom prst="rect">
            <a:avLst/>
          </a:prstGeom>
        </p:spPr>
        <p:txBody>
          <a:bodyPr vert="horz" wrap="square" lIns="0" tIns="60960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480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Local control</a:t>
            </a:r>
            <a:r>
              <a:rPr sz="1600" b="1" spc="-10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2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80"/>
              </a:spcBef>
            </a:pP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Local control</a:t>
            </a:r>
            <a:r>
              <a:rPr sz="1600" b="1" spc="-4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  <a:p>
            <a:pPr marL="38100" marR="5080">
              <a:lnSpc>
                <a:spcPct val="145800"/>
              </a:lnSpc>
            </a:pPr>
            <a:r>
              <a:rPr sz="1600" b="1" spc="-5" dirty="0">
                <a:latin typeface="Arial"/>
                <a:cs typeface="Arial"/>
              </a:rPr>
              <a:t>Patient </a:t>
            </a:r>
            <a:r>
              <a:rPr sz="1600" b="1" dirty="0">
                <a:latin typeface="Arial"/>
                <a:cs typeface="Arial"/>
              </a:rPr>
              <a:t>F 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Local control</a:t>
            </a:r>
            <a:r>
              <a:rPr sz="1600" b="1" spc="-4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9</a:t>
            </a:r>
            <a:endParaRPr sz="160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0729" y="5121909"/>
            <a:ext cx="1578610" cy="6629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Local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control</a:t>
            </a:r>
            <a:r>
              <a:rPr sz="1600" b="1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35</a:t>
            </a:r>
            <a:endParaRPr sz="16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180"/>
              </a:spcBef>
            </a:pP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Local </a:t>
            </a:r>
            <a:r>
              <a:rPr sz="1600" b="1" spc="-10" dirty="0">
                <a:solidFill>
                  <a:srgbClr val="0000FF"/>
                </a:solidFill>
                <a:latin typeface="Arial"/>
                <a:cs typeface="Arial"/>
              </a:rPr>
              <a:t>control</a:t>
            </a:r>
            <a:r>
              <a:rPr sz="1600" b="1" spc="-3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0000FF"/>
                </a:solidFill>
                <a:latin typeface="Arial"/>
                <a:cs typeface="Arial"/>
              </a:rPr>
              <a:t>3</a:t>
            </a:r>
            <a:endParaRPr sz="160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58890" y="2198370"/>
            <a:ext cx="2416810" cy="1311910"/>
          </a:xfrm>
          <a:prstGeom prst="rect">
            <a:avLst/>
          </a:prstGeom>
          <a:solidFill>
            <a:srgbClr val="FFCCCC"/>
          </a:solidFill>
          <a:ln w="9344">
            <a:solidFill>
              <a:srgbClr val="000000"/>
            </a:solidFill>
          </a:ln>
        </p:spPr>
        <p:txBody>
          <a:bodyPr vert="horz" wrap="square" lIns="0" tIns="46990" rIns="0" bIns="0" rtlCol="0">
            <a:spAutoFit/>
          </a:bodyPr>
          <a:lstStyle/>
          <a:p>
            <a:pPr marL="90170">
              <a:lnSpc>
                <a:spcPct val="100000"/>
              </a:lnSpc>
              <a:spcBef>
                <a:spcPts val="370"/>
              </a:spcBef>
            </a:pPr>
            <a:r>
              <a:rPr sz="2400" spc="-5" dirty="0">
                <a:latin typeface="Arial"/>
                <a:cs typeface="Arial"/>
              </a:rPr>
              <a:t>Yes:</a:t>
            </a:r>
            <a:endParaRPr sz="2400">
              <a:latin typeface="Arial"/>
              <a:cs typeface="Arial"/>
            </a:endParaRPr>
          </a:p>
          <a:p>
            <a:pPr marL="90170" marR="132715">
              <a:lnSpc>
                <a:spcPct val="99800"/>
              </a:lnSpc>
            </a:pPr>
            <a:r>
              <a:rPr sz="1400" spc="-5" dirty="0">
                <a:latin typeface="Arial"/>
                <a:cs typeface="Arial"/>
              </a:rPr>
              <a:t>The </a:t>
            </a:r>
            <a:r>
              <a:rPr sz="1400" dirty="0">
                <a:latin typeface="Arial"/>
                <a:cs typeface="Arial"/>
              </a:rPr>
              <a:t>HIV sequences from  these patients fall within  the clade of </a:t>
            </a:r>
            <a:r>
              <a:rPr sz="1400" spc="5" dirty="0">
                <a:latin typeface="Arial"/>
                <a:cs typeface="Arial"/>
              </a:rPr>
              <a:t>HIV</a:t>
            </a:r>
            <a:r>
              <a:rPr sz="1400" spc="-65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sequences  found </a:t>
            </a:r>
            <a:r>
              <a:rPr sz="1400" spc="-5" dirty="0">
                <a:latin typeface="Arial"/>
                <a:cs typeface="Arial"/>
              </a:rPr>
              <a:t>in </a:t>
            </a:r>
            <a:r>
              <a:rPr sz="1400" dirty="0">
                <a:latin typeface="Arial"/>
                <a:cs typeface="Arial"/>
              </a:rPr>
              <a:t>the dentist.</a:t>
            </a:r>
            <a:endParaRPr sz="1400">
              <a:latin typeface="Arial"/>
              <a:cs typeface="Arial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5702300" y="2344419"/>
            <a:ext cx="546100" cy="86360"/>
          </a:xfrm>
          <a:custGeom>
            <a:avLst/>
            <a:gdLst/>
            <a:ahLst/>
            <a:cxnLst/>
            <a:rect l="l" t="t" r="r" b="b"/>
            <a:pathLst>
              <a:path w="546100" h="86360">
                <a:moveTo>
                  <a:pt x="546100" y="29210"/>
                </a:moveTo>
                <a:lnTo>
                  <a:pt x="85090" y="29210"/>
                </a:lnTo>
                <a:lnTo>
                  <a:pt x="85090" y="0"/>
                </a:lnTo>
                <a:lnTo>
                  <a:pt x="0" y="43180"/>
                </a:lnTo>
                <a:lnTo>
                  <a:pt x="85090" y="86360"/>
                </a:lnTo>
                <a:lnTo>
                  <a:pt x="85090" y="57150"/>
                </a:lnTo>
                <a:lnTo>
                  <a:pt x="546100" y="57150"/>
                </a:lnTo>
                <a:lnTo>
                  <a:pt x="546100" y="29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6642100" y="4264659"/>
            <a:ext cx="415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5969000" y="4441189"/>
            <a:ext cx="546100" cy="85090"/>
          </a:xfrm>
          <a:custGeom>
            <a:avLst/>
            <a:gdLst/>
            <a:ahLst/>
            <a:cxnLst/>
            <a:rect l="l" t="t" r="r" b="b"/>
            <a:pathLst>
              <a:path w="546100" h="85089">
                <a:moveTo>
                  <a:pt x="546100" y="27940"/>
                </a:moveTo>
                <a:lnTo>
                  <a:pt x="85090" y="27940"/>
                </a:lnTo>
                <a:lnTo>
                  <a:pt x="85090" y="0"/>
                </a:lnTo>
                <a:lnTo>
                  <a:pt x="0" y="41910"/>
                </a:lnTo>
                <a:lnTo>
                  <a:pt x="85090" y="85090"/>
                </a:lnTo>
                <a:lnTo>
                  <a:pt x="85090" y="55880"/>
                </a:lnTo>
                <a:lnTo>
                  <a:pt x="546100" y="55880"/>
                </a:lnTo>
                <a:lnTo>
                  <a:pt x="546100" y="2794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6629400" y="5788659"/>
            <a:ext cx="41529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latin typeface="Arial"/>
                <a:cs typeface="Arial"/>
              </a:rPr>
              <a:t>N</a:t>
            </a:r>
            <a:r>
              <a:rPr sz="2400" dirty="0">
                <a:latin typeface="Arial"/>
                <a:cs typeface="Arial"/>
              </a:rPr>
              <a:t>o</a:t>
            </a:r>
            <a:endParaRPr sz="2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5956300" y="5963920"/>
            <a:ext cx="546100" cy="86360"/>
          </a:xfrm>
          <a:custGeom>
            <a:avLst/>
            <a:gdLst/>
            <a:ahLst/>
            <a:cxnLst/>
            <a:rect l="l" t="t" r="r" b="b"/>
            <a:pathLst>
              <a:path w="546100" h="86360">
                <a:moveTo>
                  <a:pt x="546100" y="29210"/>
                </a:moveTo>
                <a:lnTo>
                  <a:pt x="85090" y="29210"/>
                </a:lnTo>
                <a:lnTo>
                  <a:pt x="85090" y="0"/>
                </a:lnTo>
                <a:lnTo>
                  <a:pt x="0" y="43180"/>
                </a:lnTo>
                <a:lnTo>
                  <a:pt x="85090" y="86360"/>
                </a:lnTo>
                <a:lnTo>
                  <a:pt x="85090" y="57150"/>
                </a:lnTo>
                <a:lnTo>
                  <a:pt x="546100" y="57150"/>
                </a:lnTo>
                <a:lnTo>
                  <a:pt x="546100" y="292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145539" y="6455409"/>
            <a:ext cx="337566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latin typeface="Arial"/>
                <a:cs typeface="Arial"/>
              </a:rPr>
              <a:t>From </a:t>
            </a:r>
            <a:r>
              <a:rPr sz="1200" dirty="0">
                <a:latin typeface="Arial"/>
                <a:cs typeface="Arial"/>
              </a:rPr>
              <a:t>Ou et </a:t>
            </a:r>
            <a:r>
              <a:rPr sz="1200" i="1" spc="-5" dirty="0">
                <a:latin typeface="Arial"/>
                <a:cs typeface="Arial"/>
              </a:rPr>
              <a:t>al</a:t>
            </a:r>
            <a:r>
              <a:rPr sz="1200" spc="-5" dirty="0">
                <a:latin typeface="Arial"/>
                <a:cs typeface="Arial"/>
              </a:rPr>
              <a:t>. </a:t>
            </a:r>
            <a:r>
              <a:rPr sz="1200" dirty="0">
                <a:latin typeface="Arial"/>
                <a:cs typeface="Arial"/>
              </a:rPr>
              <a:t>(1992) and Page &amp; </a:t>
            </a:r>
            <a:r>
              <a:rPr sz="1200" spc="-5" dirty="0">
                <a:latin typeface="Arial"/>
                <a:cs typeface="Arial"/>
              </a:rPr>
              <a:t>Holmes</a:t>
            </a:r>
            <a:r>
              <a:rPr sz="1200" spc="-10" dirty="0">
                <a:latin typeface="Arial"/>
                <a:cs typeface="Arial"/>
              </a:rPr>
              <a:t> </a:t>
            </a:r>
            <a:r>
              <a:rPr sz="1200" dirty="0">
                <a:latin typeface="Arial"/>
                <a:cs typeface="Arial"/>
              </a:rPr>
              <a:t>(1998)</a:t>
            </a:r>
            <a:endParaRPr sz="12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24509" y="1287779"/>
            <a:ext cx="2005964" cy="12420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latin typeface="Arial"/>
                <a:cs typeface="Arial"/>
              </a:rPr>
              <a:t>Phylogenetic tree  of HIV </a:t>
            </a:r>
            <a:r>
              <a:rPr sz="1600" b="1" spc="-10" dirty="0">
                <a:latin typeface="Arial"/>
                <a:cs typeface="Arial"/>
              </a:rPr>
              <a:t>sequences  </a:t>
            </a:r>
            <a:r>
              <a:rPr sz="1600" b="1" spc="-5" dirty="0">
                <a:latin typeface="Arial"/>
                <a:cs typeface="Arial"/>
              </a:rPr>
              <a:t>from the </a:t>
            </a:r>
            <a:r>
              <a:rPr sz="1600" b="1" spc="-5" dirty="0">
                <a:solidFill>
                  <a:srgbClr val="CC0000"/>
                </a:solidFill>
                <a:latin typeface="Arial"/>
                <a:cs typeface="Arial"/>
              </a:rPr>
              <a:t>DENTIST</a:t>
            </a:r>
            <a:r>
              <a:rPr sz="1600" b="1" spc="-5" dirty="0">
                <a:latin typeface="Arial"/>
                <a:cs typeface="Arial"/>
              </a:rPr>
              <a:t>,  his </a:t>
            </a:r>
            <a:r>
              <a:rPr sz="1600" b="1" spc="-10" dirty="0">
                <a:latin typeface="Arial"/>
                <a:cs typeface="Arial"/>
              </a:rPr>
              <a:t>Patients, </a:t>
            </a:r>
            <a:r>
              <a:rPr sz="1600" b="1" dirty="0">
                <a:latin typeface="Arial"/>
                <a:cs typeface="Arial"/>
              </a:rPr>
              <a:t>&amp;</a:t>
            </a:r>
            <a:r>
              <a:rPr sz="1600" b="1" spc="-55" dirty="0"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Local  HIV-infected</a:t>
            </a:r>
            <a:r>
              <a:rPr sz="1600" b="1" spc="-8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0000FF"/>
                </a:solidFill>
                <a:latin typeface="Arial"/>
                <a:cs typeface="Arial"/>
              </a:rPr>
              <a:t>People</a:t>
            </a:r>
            <a:r>
              <a:rPr sz="1600" b="1" spc="-5" dirty="0">
                <a:latin typeface="Arial"/>
                <a:cs typeface="Arial"/>
              </a:rPr>
              <a:t>: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14780" y="322579"/>
            <a:ext cx="6447155" cy="7569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748030" marR="5080" indent="-73533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Inferring evolutionary </a:t>
            </a:r>
            <a:r>
              <a:rPr i="1" spc="-5" dirty="0">
                <a:latin typeface="Arial"/>
                <a:cs typeface="Arial"/>
              </a:rPr>
              <a:t>relationships </a:t>
            </a:r>
            <a:r>
              <a:rPr spc="-5" dirty="0"/>
              <a:t>between  </a:t>
            </a:r>
            <a:r>
              <a:rPr dirty="0"/>
              <a:t>the </a:t>
            </a:r>
            <a:r>
              <a:rPr spc="-5" dirty="0"/>
              <a:t>taxa requires rooting </a:t>
            </a:r>
            <a:r>
              <a:rPr dirty="0"/>
              <a:t>the</a:t>
            </a:r>
            <a:r>
              <a:rPr spc="10" dirty="0"/>
              <a:t> </a:t>
            </a:r>
            <a:r>
              <a:rPr spc="-5" dirty="0"/>
              <a:t>tree: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86460" y="1568450"/>
            <a:ext cx="2554605" cy="194563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1651635" algn="l"/>
                <a:tab pos="1983739" algn="l"/>
              </a:tabLst>
            </a:pPr>
            <a:r>
              <a:rPr sz="1800" dirty="0">
                <a:latin typeface="Arial"/>
                <a:cs typeface="Arial"/>
              </a:rPr>
              <a:t>To </a:t>
            </a:r>
            <a:r>
              <a:rPr sz="1800" spc="-5" dirty="0">
                <a:latin typeface="Arial"/>
                <a:cs typeface="Arial"/>
              </a:rPr>
              <a:t>root </a:t>
            </a:r>
            <a:r>
              <a:rPr sz="1800" dirty="0">
                <a:latin typeface="Arial"/>
                <a:cs typeface="Arial"/>
              </a:rPr>
              <a:t>a tree </a:t>
            </a:r>
            <a:r>
              <a:rPr sz="1800" spc="-10" dirty="0">
                <a:latin typeface="Arial"/>
                <a:cs typeface="Arial"/>
              </a:rPr>
              <a:t>mentally,  imagine </a:t>
            </a:r>
            <a:r>
              <a:rPr sz="1800" spc="-5" dirty="0">
                <a:latin typeface="Arial"/>
                <a:cs typeface="Arial"/>
              </a:rPr>
              <a:t>that the tree is  made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of</a:t>
            </a:r>
            <a:r>
              <a:rPr sz="1800" spc="15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string.	Grab</a:t>
            </a:r>
            <a:r>
              <a:rPr sz="1800" spc="-8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  string </a:t>
            </a:r>
            <a:r>
              <a:rPr sz="1800" spc="-10" dirty="0">
                <a:latin typeface="Arial"/>
                <a:cs typeface="Arial"/>
              </a:rPr>
              <a:t>at</a:t>
            </a:r>
            <a:r>
              <a:rPr sz="1800" spc="2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the</a:t>
            </a:r>
            <a:r>
              <a:rPr sz="180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root	</a:t>
            </a:r>
            <a:r>
              <a:rPr sz="1800" spc="-10" dirty="0">
                <a:latin typeface="Arial"/>
                <a:cs typeface="Arial"/>
              </a:rPr>
              <a:t>and  </a:t>
            </a:r>
            <a:r>
              <a:rPr sz="1800" spc="-5" dirty="0">
                <a:latin typeface="Arial"/>
                <a:cs typeface="Arial"/>
              </a:rPr>
              <a:t>tug on it until the </a:t>
            </a:r>
            <a:r>
              <a:rPr sz="1800" spc="-10" dirty="0">
                <a:latin typeface="Arial"/>
                <a:cs typeface="Arial"/>
              </a:rPr>
              <a:t>ends of  </a:t>
            </a:r>
            <a:r>
              <a:rPr sz="1800" spc="-5" dirty="0">
                <a:latin typeface="Arial"/>
                <a:cs typeface="Arial"/>
              </a:rPr>
              <a:t>the string (the taxa) fall  opposite the</a:t>
            </a:r>
            <a:r>
              <a:rPr sz="1800" spc="-10" dirty="0">
                <a:latin typeface="Arial"/>
                <a:cs typeface="Arial"/>
              </a:rPr>
              <a:t> </a:t>
            </a:r>
            <a:r>
              <a:rPr sz="1800" spc="-5" dirty="0">
                <a:latin typeface="Arial"/>
                <a:cs typeface="Arial"/>
              </a:rPr>
              <a:t>root:</a:t>
            </a:r>
            <a:endParaRPr sz="1800">
              <a:latin typeface="Arial"/>
              <a:cs typeface="Arial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920932" y="1546542"/>
            <a:ext cx="1351915" cy="1731645"/>
            <a:chOff x="4920932" y="1546542"/>
            <a:chExt cx="1351915" cy="1731645"/>
          </a:xfrm>
        </p:grpSpPr>
        <p:sp>
          <p:nvSpPr>
            <p:cNvPr id="5" name="object 5"/>
            <p:cNvSpPr/>
            <p:nvPr/>
          </p:nvSpPr>
          <p:spPr>
            <a:xfrm>
              <a:off x="4935220" y="1560830"/>
              <a:ext cx="1323340" cy="1703070"/>
            </a:xfrm>
            <a:custGeom>
              <a:avLst/>
              <a:gdLst/>
              <a:ahLst/>
              <a:cxnLst/>
              <a:rect l="l" t="t" r="r" b="b"/>
              <a:pathLst>
                <a:path w="1323339" h="1703070">
                  <a:moveTo>
                    <a:pt x="388619" y="0"/>
                  </a:moveTo>
                  <a:lnTo>
                    <a:pt x="410415" y="19226"/>
                  </a:lnTo>
                  <a:lnTo>
                    <a:pt x="446569" y="56444"/>
                  </a:lnTo>
                  <a:lnTo>
                    <a:pt x="491331" y="103822"/>
                  </a:lnTo>
                  <a:lnTo>
                    <a:pt x="538950" y="153528"/>
                  </a:lnTo>
                  <a:lnTo>
                    <a:pt x="583676" y="197731"/>
                  </a:lnTo>
                  <a:lnTo>
                    <a:pt x="619759" y="228600"/>
                  </a:lnTo>
                  <a:lnTo>
                    <a:pt x="657443" y="248562"/>
                  </a:lnTo>
                  <a:lnTo>
                    <a:pt x="685958" y="252095"/>
                  </a:lnTo>
                  <a:lnTo>
                    <a:pt x="712807" y="251817"/>
                  </a:lnTo>
                  <a:lnTo>
                    <a:pt x="745489" y="260350"/>
                  </a:lnTo>
                  <a:lnTo>
                    <a:pt x="790436" y="287893"/>
                  </a:lnTo>
                  <a:lnTo>
                    <a:pt x="834548" y="313054"/>
                  </a:lnTo>
                  <a:lnTo>
                    <a:pt x="878899" y="338216"/>
                  </a:lnTo>
                  <a:lnTo>
                    <a:pt x="924559" y="365760"/>
                  </a:lnTo>
                  <a:lnTo>
                    <a:pt x="941962" y="390604"/>
                  </a:lnTo>
                  <a:lnTo>
                    <a:pt x="960913" y="415925"/>
                  </a:lnTo>
                  <a:lnTo>
                    <a:pt x="980102" y="442198"/>
                  </a:lnTo>
                  <a:lnTo>
                    <a:pt x="998219" y="469900"/>
                  </a:lnTo>
                  <a:lnTo>
                    <a:pt x="1002645" y="479841"/>
                  </a:lnTo>
                  <a:lnTo>
                    <a:pt x="1006951" y="490378"/>
                  </a:lnTo>
                  <a:lnTo>
                    <a:pt x="1011971" y="501153"/>
                  </a:lnTo>
                  <a:lnTo>
                    <a:pt x="1018539" y="511810"/>
                  </a:lnTo>
                  <a:lnTo>
                    <a:pt x="1038225" y="526216"/>
                  </a:lnTo>
                  <a:lnTo>
                    <a:pt x="1064577" y="537527"/>
                  </a:lnTo>
                  <a:lnTo>
                    <a:pt x="1091406" y="546457"/>
                  </a:lnTo>
                  <a:lnTo>
                    <a:pt x="1112519" y="553720"/>
                  </a:lnTo>
                  <a:lnTo>
                    <a:pt x="1153437" y="591641"/>
                  </a:lnTo>
                  <a:lnTo>
                    <a:pt x="1162367" y="603091"/>
                  </a:lnTo>
                  <a:lnTo>
                    <a:pt x="1228089" y="626110"/>
                  </a:lnTo>
                  <a:lnTo>
                    <a:pt x="1267460" y="639127"/>
                  </a:lnTo>
                  <a:lnTo>
                    <a:pt x="1291589" y="646430"/>
                  </a:lnTo>
                  <a:lnTo>
                    <a:pt x="1310481" y="674608"/>
                  </a:lnTo>
                  <a:lnTo>
                    <a:pt x="1319847" y="689927"/>
                  </a:lnTo>
                  <a:lnTo>
                    <a:pt x="1323022" y="691435"/>
                  </a:lnTo>
                  <a:lnTo>
                    <a:pt x="1323339" y="678180"/>
                  </a:lnTo>
                  <a:lnTo>
                    <a:pt x="1300936" y="696654"/>
                  </a:lnTo>
                  <a:lnTo>
                    <a:pt x="1286033" y="714533"/>
                  </a:lnTo>
                  <a:lnTo>
                    <a:pt x="1271369" y="732651"/>
                  </a:lnTo>
                  <a:lnTo>
                    <a:pt x="1249679" y="751840"/>
                  </a:lnTo>
                  <a:lnTo>
                    <a:pt x="1228605" y="789047"/>
                  </a:lnTo>
                  <a:lnTo>
                    <a:pt x="1199197" y="809466"/>
                  </a:lnTo>
                  <a:lnTo>
                    <a:pt x="1163597" y="822027"/>
                  </a:lnTo>
                  <a:lnTo>
                    <a:pt x="1123950" y="835660"/>
                  </a:lnTo>
                  <a:lnTo>
                    <a:pt x="1080432" y="852685"/>
                  </a:lnTo>
                  <a:lnTo>
                    <a:pt x="1037748" y="872807"/>
                  </a:lnTo>
                  <a:lnTo>
                    <a:pt x="996255" y="895310"/>
                  </a:lnTo>
                  <a:lnTo>
                    <a:pt x="956309" y="919480"/>
                  </a:lnTo>
                  <a:lnTo>
                    <a:pt x="944306" y="955128"/>
                  </a:lnTo>
                  <a:lnTo>
                    <a:pt x="944780" y="951970"/>
                  </a:lnTo>
                  <a:lnTo>
                    <a:pt x="945187" y="944657"/>
                  </a:lnTo>
                  <a:lnTo>
                    <a:pt x="942240" y="940566"/>
                  </a:lnTo>
                  <a:lnTo>
                    <a:pt x="932650" y="947071"/>
                  </a:lnTo>
                  <a:lnTo>
                    <a:pt x="913129" y="971550"/>
                  </a:lnTo>
                  <a:lnTo>
                    <a:pt x="898743" y="999410"/>
                  </a:lnTo>
                  <a:lnTo>
                    <a:pt x="889476" y="1029652"/>
                  </a:lnTo>
                  <a:lnTo>
                    <a:pt x="879018" y="1059418"/>
                  </a:lnTo>
                  <a:lnTo>
                    <a:pt x="861059" y="1085850"/>
                  </a:lnTo>
                  <a:lnTo>
                    <a:pt x="843637" y="1100633"/>
                  </a:lnTo>
                  <a:lnTo>
                    <a:pt x="831214" y="1106011"/>
                  </a:lnTo>
                  <a:lnTo>
                    <a:pt x="817840" y="1109245"/>
                  </a:lnTo>
                  <a:lnTo>
                    <a:pt x="797559" y="1117600"/>
                  </a:lnTo>
                  <a:lnTo>
                    <a:pt x="753526" y="1137165"/>
                  </a:lnTo>
                  <a:lnTo>
                    <a:pt x="711993" y="1151255"/>
                  </a:lnTo>
                  <a:lnTo>
                    <a:pt x="668793" y="1161534"/>
                  </a:lnTo>
                  <a:lnTo>
                    <a:pt x="619759" y="1169670"/>
                  </a:lnTo>
                  <a:lnTo>
                    <a:pt x="588692" y="1185807"/>
                  </a:lnTo>
                  <a:lnTo>
                    <a:pt x="550525" y="1214477"/>
                  </a:lnTo>
                  <a:lnTo>
                    <a:pt x="507804" y="1251778"/>
                  </a:lnTo>
                  <a:lnTo>
                    <a:pt x="463073" y="1293812"/>
                  </a:lnTo>
                  <a:lnTo>
                    <a:pt x="418879" y="1336679"/>
                  </a:lnTo>
                  <a:lnTo>
                    <a:pt x="377765" y="1376481"/>
                  </a:lnTo>
                  <a:lnTo>
                    <a:pt x="342277" y="1409318"/>
                  </a:lnTo>
                  <a:lnTo>
                    <a:pt x="314959" y="1431290"/>
                  </a:lnTo>
                  <a:lnTo>
                    <a:pt x="297832" y="1453125"/>
                  </a:lnTo>
                  <a:lnTo>
                    <a:pt x="267712" y="1481435"/>
                  </a:lnTo>
                  <a:lnTo>
                    <a:pt x="227917" y="1514715"/>
                  </a:lnTo>
                  <a:lnTo>
                    <a:pt x="181768" y="1551463"/>
                  </a:lnTo>
                  <a:lnTo>
                    <a:pt x="132583" y="1590176"/>
                  </a:lnTo>
                  <a:lnTo>
                    <a:pt x="83681" y="1629350"/>
                  </a:lnTo>
                  <a:lnTo>
                    <a:pt x="38380" y="1667482"/>
                  </a:lnTo>
                  <a:lnTo>
                    <a:pt x="0" y="170307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5793740" y="2598419"/>
              <a:ext cx="308610" cy="332740"/>
            </a:xfrm>
            <a:custGeom>
              <a:avLst/>
              <a:gdLst/>
              <a:ahLst/>
              <a:cxnLst/>
              <a:rect l="l" t="t" r="r" b="b"/>
              <a:pathLst>
                <a:path w="308610" h="332739">
                  <a:moveTo>
                    <a:pt x="190500" y="0"/>
                  </a:moveTo>
                  <a:lnTo>
                    <a:pt x="146050" y="10159"/>
                  </a:lnTo>
                  <a:lnTo>
                    <a:pt x="86360" y="39369"/>
                  </a:lnTo>
                  <a:lnTo>
                    <a:pt x="83820" y="45719"/>
                  </a:lnTo>
                  <a:lnTo>
                    <a:pt x="69850" y="58419"/>
                  </a:lnTo>
                  <a:lnTo>
                    <a:pt x="53339" y="68579"/>
                  </a:lnTo>
                  <a:lnTo>
                    <a:pt x="39370" y="74929"/>
                  </a:lnTo>
                  <a:lnTo>
                    <a:pt x="25400" y="85089"/>
                  </a:lnTo>
                  <a:lnTo>
                    <a:pt x="16510" y="106679"/>
                  </a:lnTo>
                  <a:lnTo>
                    <a:pt x="3810" y="133350"/>
                  </a:lnTo>
                  <a:lnTo>
                    <a:pt x="0" y="147319"/>
                  </a:lnTo>
                  <a:lnTo>
                    <a:pt x="3810" y="170179"/>
                  </a:lnTo>
                  <a:lnTo>
                    <a:pt x="13970" y="195579"/>
                  </a:lnTo>
                  <a:lnTo>
                    <a:pt x="27939" y="226059"/>
                  </a:lnTo>
                  <a:lnTo>
                    <a:pt x="34289" y="251459"/>
                  </a:lnTo>
                  <a:lnTo>
                    <a:pt x="55880" y="274319"/>
                  </a:lnTo>
                  <a:lnTo>
                    <a:pt x="64770" y="278129"/>
                  </a:lnTo>
                  <a:lnTo>
                    <a:pt x="69850" y="290829"/>
                  </a:lnTo>
                  <a:lnTo>
                    <a:pt x="72389" y="330200"/>
                  </a:lnTo>
                  <a:lnTo>
                    <a:pt x="241300" y="332739"/>
                  </a:lnTo>
                  <a:lnTo>
                    <a:pt x="246380" y="287019"/>
                  </a:lnTo>
                  <a:lnTo>
                    <a:pt x="265430" y="264159"/>
                  </a:lnTo>
                  <a:lnTo>
                    <a:pt x="280670" y="242569"/>
                  </a:lnTo>
                  <a:lnTo>
                    <a:pt x="297180" y="215900"/>
                  </a:lnTo>
                  <a:lnTo>
                    <a:pt x="307339" y="193039"/>
                  </a:lnTo>
                  <a:lnTo>
                    <a:pt x="308610" y="166369"/>
                  </a:lnTo>
                  <a:lnTo>
                    <a:pt x="302260" y="137159"/>
                  </a:lnTo>
                  <a:lnTo>
                    <a:pt x="293370" y="114300"/>
                  </a:lnTo>
                  <a:lnTo>
                    <a:pt x="294498" y="93979"/>
                  </a:lnTo>
                  <a:lnTo>
                    <a:pt x="215900" y="93979"/>
                  </a:lnTo>
                  <a:lnTo>
                    <a:pt x="241300" y="41909"/>
                  </a:lnTo>
                  <a:lnTo>
                    <a:pt x="246380" y="35559"/>
                  </a:lnTo>
                  <a:lnTo>
                    <a:pt x="238760" y="22859"/>
                  </a:lnTo>
                  <a:lnTo>
                    <a:pt x="232410" y="19050"/>
                  </a:lnTo>
                  <a:lnTo>
                    <a:pt x="218439" y="15239"/>
                  </a:lnTo>
                  <a:lnTo>
                    <a:pt x="201930" y="10159"/>
                  </a:lnTo>
                  <a:lnTo>
                    <a:pt x="199389" y="6350"/>
                  </a:lnTo>
                  <a:lnTo>
                    <a:pt x="190500" y="0"/>
                  </a:lnTo>
                  <a:close/>
                </a:path>
                <a:path w="308610" h="332739">
                  <a:moveTo>
                    <a:pt x="260350" y="39369"/>
                  </a:moveTo>
                  <a:lnTo>
                    <a:pt x="251460" y="39369"/>
                  </a:lnTo>
                  <a:lnTo>
                    <a:pt x="241300" y="41909"/>
                  </a:lnTo>
                  <a:lnTo>
                    <a:pt x="234950" y="64769"/>
                  </a:lnTo>
                  <a:lnTo>
                    <a:pt x="215900" y="93979"/>
                  </a:lnTo>
                  <a:lnTo>
                    <a:pt x="294498" y="93979"/>
                  </a:lnTo>
                  <a:lnTo>
                    <a:pt x="294639" y="91439"/>
                  </a:lnTo>
                  <a:lnTo>
                    <a:pt x="290830" y="72389"/>
                  </a:lnTo>
                  <a:lnTo>
                    <a:pt x="283210" y="62229"/>
                  </a:lnTo>
                  <a:lnTo>
                    <a:pt x="274320" y="52069"/>
                  </a:lnTo>
                  <a:lnTo>
                    <a:pt x="271780" y="45719"/>
                  </a:lnTo>
                  <a:lnTo>
                    <a:pt x="260350" y="39369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5793740" y="2598419"/>
              <a:ext cx="308610" cy="332740"/>
            </a:xfrm>
            <a:custGeom>
              <a:avLst/>
              <a:gdLst/>
              <a:ahLst/>
              <a:cxnLst/>
              <a:rect l="l" t="t" r="r" b="b"/>
              <a:pathLst>
                <a:path w="308610" h="332739">
                  <a:moveTo>
                    <a:pt x="241300" y="332739"/>
                  </a:moveTo>
                  <a:lnTo>
                    <a:pt x="246380" y="287019"/>
                  </a:lnTo>
                  <a:lnTo>
                    <a:pt x="265430" y="264159"/>
                  </a:lnTo>
                  <a:lnTo>
                    <a:pt x="280670" y="242569"/>
                  </a:lnTo>
                  <a:lnTo>
                    <a:pt x="297180" y="215900"/>
                  </a:lnTo>
                  <a:lnTo>
                    <a:pt x="307339" y="193039"/>
                  </a:lnTo>
                  <a:lnTo>
                    <a:pt x="308610" y="166369"/>
                  </a:lnTo>
                  <a:lnTo>
                    <a:pt x="302260" y="137159"/>
                  </a:lnTo>
                  <a:lnTo>
                    <a:pt x="293370" y="114300"/>
                  </a:lnTo>
                  <a:lnTo>
                    <a:pt x="294639" y="91439"/>
                  </a:lnTo>
                  <a:lnTo>
                    <a:pt x="290830" y="72389"/>
                  </a:lnTo>
                  <a:lnTo>
                    <a:pt x="283210" y="62229"/>
                  </a:lnTo>
                  <a:lnTo>
                    <a:pt x="274320" y="52069"/>
                  </a:lnTo>
                  <a:lnTo>
                    <a:pt x="271780" y="45719"/>
                  </a:lnTo>
                  <a:lnTo>
                    <a:pt x="260350" y="39369"/>
                  </a:lnTo>
                  <a:lnTo>
                    <a:pt x="251460" y="39369"/>
                  </a:lnTo>
                  <a:lnTo>
                    <a:pt x="241300" y="41909"/>
                  </a:lnTo>
                  <a:lnTo>
                    <a:pt x="234950" y="64769"/>
                  </a:lnTo>
                  <a:lnTo>
                    <a:pt x="215900" y="93979"/>
                  </a:lnTo>
                  <a:lnTo>
                    <a:pt x="241300" y="41909"/>
                  </a:lnTo>
                  <a:lnTo>
                    <a:pt x="246380" y="35559"/>
                  </a:lnTo>
                  <a:lnTo>
                    <a:pt x="238760" y="22859"/>
                  </a:lnTo>
                  <a:lnTo>
                    <a:pt x="232410" y="19050"/>
                  </a:lnTo>
                  <a:lnTo>
                    <a:pt x="218439" y="15239"/>
                  </a:lnTo>
                  <a:lnTo>
                    <a:pt x="201930" y="10159"/>
                  </a:lnTo>
                  <a:lnTo>
                    <a:pt x="199389" y="6350"/>
                  </a:lnTo>
                  <a:lnTo>
                    <a:pt x="190500" y="0"/>
                  </a:lnTo>
                  <a:lnTo>
                    <a:pt x="146050" y="10159"/>
                  </a:lnTo>
                  <a:lnTo>
                    <a:pt x="86360" y="39369"/>
                  </a:lnTo>
                  <a:lnTo>
                    <a:pt x="83820" y="45719"/>
                  </a:lnTo>
                  <a:lnTo>
                    <a:pt x="69850" y="58419"/>
                  </a:lnTo>
                  <a:lnTo>
                    <a:pt x="53339" y="68579"/>
                  </a:lnTo>
                  <a:lnTo>
                    <a:pt x="39370" y="74929"/>
                  </a:lnTo>
                  <a:lnTo>
                    <a:pt x="25400" y="85089"/>
                  </a:lnTo>
                  <a:lnTo>
                    <a:pt x="16510" y="106679"/>
                  </a:lnTo>
                  <a:lnTo>
                    <a:pt x="3810" y="133350"/>
                  </a:lnTo>
                  <a:lnTo>
                    <a:pt x="0" y="147319"/>
                  </a:lnTo>
                  <a:lnTo>
                    <a:pt x="3810" y="170179"/>
                  </a:lnTo>
                  <a:lnTo>
                    <a:pt x="13970" y="195579"/>
                  </a:lnTo>
                  <a:lnTo>
                    <a:pt x="27939" y="226059"/>
                  </a:lnTo>
                  <a:lnTo>
                    <a:pt x="34289" y="251459"/>
                  </a:lnTo>
                  <a:lnTo>
                    <a:pt x="55880" y="274319"/>
                  </a:lnTo>
                  <a:lnTo>
                    <a:pt x="64770" y="278129"/>
                  </a:lnTo>
                  <a:lnTo>
                    <a:pt x="69850" y="290829"/>
                  </a:lnTo>
                  <a:lnTo>
                    <a:pt x="72389" y="330200"/>
                  </a:lnTo>
                  <a:lnTo>
                    <a:pt x="241300" y="332739"/>
                  </a:lnTo>
                  <a:close/>
                </a:path>
                <a:path w="308610" h="332739">
                  <a:moveTo>
                    <a:pt x="173989" y="104139"/>
                  </a:moveTo>
                  <a:lnTo>
                    <a:pt x="232410" y="140969"/>
                  </a:lnTo>
                </a:path>
                <a:path w="308610" h="332739">
                  <a:moveTo>
                    <a:pt x="232410" y="140969"/>
                  </a:moveTo>
                  <a:lnTo>
                    <a:pt x="285750" y="160019"/>
                  </a:lnTo>
                </a:path>
                <a:path w="308610" h="332739">
                  <a:moveTo>
                    <a:pt x="285750" y="160019"/>
                  </a:moveTo>
                  <a:lnTo>
                    <a:pt x="308610" y="166369"/>
                  </a:lnTo>
                </a:path>
                <a:path w="308610" h="332739">
                  <a:moveTo>
                    <a:pt x="90170" y="87629"/>
                  </a:moveTo>
                  <a:lnTo>
                    <a:pt x="173989" y="127000"/>
                  </a:lnTo>
                </a:path>
                <a:path w="308610" h="332739">
                  <a:moveTo>
                    <a:pt x="173989" y="127000"/>
                  </a:moveTo>
                  <a:lnTo>
                    <a:pt x="195580" y="140969"/>
                  </a:lnTo>
                </a:path>
                <a:path w="308610" h="332739">
                  <a:moveTo>
                    <a:pt x="195580" y="140969"/>
                  </a:moveTo>
                  <a:lnTo>
                    <a:pt x="218439" y="168909"/>
                  </a:lnTo>
                </a:path>
                <a:path w="308610" h="332739">
                  <a:moveTo>
                    <a:pt x="218439" y="168909"/>
                  </a:moveTo>
                  <a:lnTo>
                    <a:pt x="229870" y="189229"/>
                  </a:lnTo>
                </a:path>
                <a:path w="308610" h="332739">
                  <a:moveTo>
                    <a:pt x="229870" y="189229"/>
                  </a:moveTo>
                  <a:lnTo>
                    <a:pt x="234950" y="208279"/>
                  </a:lnTo>
                </a:path>
                <a:path w="308610" h="332739">
                  <a:moveTo>
                    <a:pt x="234950" y="208279"/>
                  </a:moveTo>
                  <a:lnTo>
                    <a:pt x="241300" y="23240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5944870" y="2604769"/>
              <a:ext cx="100330" cy="140970"/>
            </a:xfrm>
            <a:custGeom>
              <a:avLst/>
              <a:gdLst/>
              <a:ahLst/>
              <a:cxnLst/>
              <a:rect l="l" t="t" r="r" b="b"/>
              <a:pathLst>
                <a:path w="100329" h="140969">
                  <a:moveTo>
                    <a:pt x="72389" y="0"/>
                  </a:moveTo>
                  <a:lnTo>
                    <a:pt x="62229" y="2539"/>
                  </a:lnTo>
                  <a:lnTo>
                    <a:pt x="53339" y="3809"/>
                  </a:lnTo>
                  <a:lnTo>
                    <a:pt x="46989" y="8889"/>
                  </a:lnTo>
                  <a:lnTo>
                    <a:pt x="30479" y="39369"/>
                  </a:lnTo>
                  <a:lnTo>
                    <a:pt x="20319" y="68579"/>
                  </a:lnTo>
                  <a:lnTo>
                    <a:pt x="11429" y="91439"/>
                  </a:lnTo>
                  <a:lnTo>
                    <a:pt x="0" y="116839"/>
                  </a:lnTo>
                  <a:lnTo>
                    <a:pt x="5079" y="133350"/>
                  </a:lnTo>
                  <a:lnTo>
                    <a:pt x="8889" y="137159"/>
                  </a:lnTo>
                  <a:lnTo>
                    <a:pt x="19050" y="140969"/>
                  </a:lnTo>
                  <a:lnTo>
                    <a:pt x="27939" y="140969"/>
                  </a:lnTo>
                  <a:lnTo>
                    <a:pt x="36829" y="137159"/>
                  </a:lnTo>
                  <a:lnTo>
                    <a:pt x="46989" y="121919"/>
                  </a:lnTo>
                  <a:lnTo>
                    <a:pt x="50800" y="104139"/>
                  </a:lnTo>
                  <a:lnTo>
                    <a:pt x="58419" y="91439"/>
                  </a:lnTo>
                  <a:lnTo>
                    <a:pt x="90169" y="41909"/>
                  </a:lnTo>
                  <a:lnTo>
                    <a:pt x="97789" y="33019"/>
                  </a:lnTo>
                  <a:lnTo>
                    <a:pt x="100329" y="22859"/>
                  </a:lnTo>
                  <a:lnTo>
                    <a:pt x="92709" y="10159"/>
                  </a:lnTo>
                  <a:lnTo>
                    <a:pt x="83819" y="3809"/>
                  </a:lnTo>
                  <a:lnTo>
                    <a:pt x="72389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5944870" y="2604769"/>
              <a:ext cx="100330" cy="140970"/>
            </a:xfrm>
            <a:custGeom>
              <a:avLst/>
              <a:gdLst/>
              <a:ahLst/>
              <a:cxnLst/>
              <a:rect l="l" t="t" r="r" b="b"/>
              <a:pathLst>
                <a:path w="100329" h="140969">
                  <a:moveTo>
                    <a:pt x="97789" y="33019"/>
                  </a:moveTo>
                  <a:lnTo>
                    <a:pt x="100329" y="22859"/>
                  </a:lnTo>
                  <a:lnTo>
                    <a:pt x="92709" y="10159"/>
                  </a:lnTo>
                  <a:lnTo>
                    <a:pt x="83819" y="3809"/>
                  </a:lnTo>
                  <a:lnTo>
                    <a:pt x="72389" y="0"/>
                  </a:lnTo>
                  <a:lnTo>
                    <a:pt x="62229" y="2539"/>
                  </a:lnTo>
                  <a:lnTo>
                    <a:pt x="53339" y="3809"/>
                  </a:lnTo>
                  <a:lnTo>
                    <a:pt x="46989" y="8889"/>
                  </a:lnTo>
                  <a:lnTo>
                    <a:pt x="30479" y="39369"/>
                  </a:lnTo>
                  <a:lnTo>
                    <a:pt x="20319" y="68579"/>
                  </a:lnTo>
                  <a:lnTo>
                    <a:pt x="11429" y="91439"/>
                  </a:lnTo>
                  <a:lnTo>
                    <a:pt x="0" y="116839"/>
                  </a:lnTo>
                  <a:lnTo>
                    <a:pt x="5079" y="133350"/>
                  </a:lnTo>
                  <a:lnTo>
                    <a:pt x="8889" y="137159"/>
                  </a:lnTo>
                  <a:lnTo>
                    <a:pt x="19050" y="140969"/>
                  </a:lnTo>
                  <a:lnTo>
                    <a:pt x="27939" y="140969"/>
                  </a:lnTo>
                  <a:lnTo>
                    <a:pt x="36829" y="137159"/>
                  </a:lnTo>
                  <a:lnTo>
                    <a:pt x="46989" y="121919"/>
                  </a:lnTo>
                  <a:lnTo>
                    <a:pt x="50800" y="104139"/>
                  </a:lnTo>
                  <a:lnTo>
                    <a:pt x="58419" y="91439"/>
                  </a:lnTo>
                  <a:lnTo>
                    <a:pt x="67309" y="77469"/>
                  </a:lnTo>
                  <a:lnTo>
                    <a:pt x="78739" y="59689"/>
                  </a:lnTo>
                  <a:lnTo>
                    <a:pt x="90169" y="41909"/>
                  </a:lnTo>
                  <a:lnTo>
                    <a:pt x="97789" y="3301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5953760" y="2706369"/>
              <a:ext cx="30480" cy="33020"/>
            </a:xfrm>
            <a:custGeom>
              <a:avLst/>
              <a:gdLst/>
              <a:ahLst/>
              <a:cxnLst/>
              <a:rect l="l" t="t" r="r" b="b"/>
              <a:pathLst>
                <a:path w="30479" h="33019">
                  <a:moveTo>
                    <a:pt x="10160" y="0"/>
                  </a:moveTo>
                  <a:lnTo>
                    <a:pt x="5079" y="3809"/>
                  </a:lnTo>
                  <a:lnTo>
                    <a:pt x="0" y="22859"/>
                  </a:lnTo>
                  <a:lnTo>
                    <a:pt x="5079" y="29209"/>
                  </a:lnTo>
                  <a:lnTo>
                    <a:pt x="10160" y="33019"/>
                  </a:lnTo>
                  <a:lnTo>
                    <a:pt x="13969" y="33019"/>
                  </a:lnTo>
                  <a:lnTo>
                    <a:pt x="24129" y="31750"/>
                  </a:lnTo>
                  <a:lnTo>
                    <a:pt x="27939" y="25400"/>
                  </a:lnTo>
                  <a:lnTo>
                    <a:pt x="30479" y="19050"/>
                  </a:lnTo>
                  <a:lnTo>
                    <a:pt x="30479" y="6350"/>
                  </a:lnTo>
                  <a:lnTo>
                    <a:pt x="21589" y="2539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5953760" y="2706369"/>
              <a:ext cx="30480" cy="33020"/>
            </a:xfrm>
            <a:custGeom>
              <a:avLst/>
              <a:gdLst/>
              <a:ahLst/>
              <a:cxnLst/>
              <a:rect l="l" t="t" r="r" b="b"/>
              <a:pathLst>
                <a:path w="30479" h="33019">
                  <a:moveTo>
                    <a:pt x="5079" y="3809"/>
                  </a:moveTo>
                  <a:lnTo>
                    <a:pt x="10160" y="0"/>
                  </a:lnTo>
                  <a:lnTo>
                    <a:pt x="21589" y="2539"/>
                  </a:lnTo>
                  <a:lnTo>
                    <a:pt x="30479" y="6350"/>
                  </a:lnTo>
                  <a:lnTo>
                    <a:pt x="30479" y="19050"/>
                  </a:lnTo>
                  <a:lnTo>
                    <a:pt x="27939" y="25400"/>
                  </a:lnTo>
                  <a:lnTo>
                    <a:pt x="24129" y="31750"/>
                  </a:lnTo>
                  <a:lnTo>
                    <a:pt x="13969" y="33019"/>
                  </a:lnTo>
                  <a:lnTo>
                    <a:pt x="10160" y="33019"/>
                  </a:lnTo>
                  <a:lnTo>
                    <a:pt x="5079" y="29209"/>
                  </a:lnTo>
                  <a:lnTo>
                    <a:pt x="0" y="22859"/>
                  </a:lnTo>
                  <a:lnTo>
                    <a:pt x="5079" y="38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5858510" y="2404110"/>
              <a:ext cx="72390" cy="243840"/>
            </a:xfrm>
            <a:custGeom>
              <a:avLst/>
              <a:gdLst/>
              <a:ahLst/>
              <a:cxnLst/>
              <a:rect l="l" t="t" r="r" b="b"/>
              <a:pathLst>
                <a:path w="72389" h="243839">
                  <a:moveTo>
                    <a:pt x="53339" y="0"/>
                  </a:moveTo>
                  <a:lnTo>
                    <a:pt x="39369" y="0"/>
                  </a:lnTo>
                  <a:lnTo>
                    <a:pt x="30479" y="1269"/>
                  </a:lnTo>
                  <a:lnTo>
                    <a:pt x="22860" y="13969"/>
                  </a:lnTo>
                  <a:lnTo>
                    <a:pt x="21589" y="34289"/>
                  </a:lnTo>
                  <a:lnTo>
                    <a:pt x="19050" y="59689"/>
                  </a:lnTo>
                  <a:lnTo>
                    <a:pt x="19050" y="73660"/>
                  </a:lnTo>
                  <a:lnTo>
                    <a:pt x="16510" y="91439"/>
                  </a:lnTo>
                  <a:lnTo>
                    <a:pt x="16510" y="130810"/>
                  </a:lnTo>
                  <a:lnTo>
                    <a:pt x="11429" y="147319"/>
                  </a:lnTo>
                  <a:lnTo>
                    <a:pt x="8889" y="171450"/>
                  </a:lnTo>
                  <a:lnTo>
                    <a:pt x="5079" y="199389"/>
                  </a:lnTo>
                  <a:lnTo>
                    <a:pt x="0" y="220979"/>
                  </a:lnTo>
                  <a:lnTo>
                    <a:pt x="0" y="243839"/>
                  </a:lnTo>
                  <a:lnTo>
                    <a:pt x="64769" y="243839"/>
                  </a:lnTo>
                  <a:lnTo>
                    <a:pt x="69850" y="226060"/>
                  </a:lnTo>
                  <a:lnTo>
                    <a:pt x="72389" y="213360"/>
                  </a:lnTo>
                  <a:lnTo>
                    <a:pt x="72389" y="184150"/>
                  </a:lnTo>
                  <a:lnTo>
                    <a:pt x="69850" y="154939"/>
                  </a:lnTo>
                  <a:lnTo>
                    <a:pt x="67310" y="142239"/>
                  </a:lnTo>
                  <a:lnTo>
                    <a:pt x="67310" y="114300"/>
                  </a:lnTo>
                  <a:lnTo>
                    <a:pt x="69850" y="91439"/>
                  </a:lnTo>
                  <a:lnTo>
                    <a:pt x="67310" y="73660"/>
                  </a:lnTo>
                  <a:lnTo>
                    <a:pt x="67310" y="62229"/>
                  </a:lnTo>
                  <a:lnTo>
                    <a:pt x="64769" y="36829"/>
                  </a:lnTo>
                  <a:lnTo>
                    <a:pt x="63500" y="17779"/>
                  </a:lnTo>
                  <a:lnTo>
                    <a:pt x="58419" y="3810"/>
                  </a:lnTo>
                  <a:lnTo>
                    <a:pt x="53339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5858510" y="2404110"/>
              <a:ext cx="228600" cy="478790"/>
            </a:xfrm>
            <a:custGeom>
              <a:avLst/>
              <a:gdLst/>
              <a:ahLst/>
              <a:cxnLst/>
              <a:rect l="l" t="t" r="r" b="b"/>
              <a:pathLst>
                <a:path w="228600" h="478789">
                  <a:moveTo>
                    <a:pt x="69850" y="226060"/>
                  </a:moveTo>
                  <a:lnTo>
                    <a:pt x="72389" y="213360"/>
                  </a:lnTo>
                  <a:lnTo>
                    <a:pt x="72389" y="184150"/>
                  </a:lnTo>
                  <a:lnTo>
                    <a:pt x="69850" y="154939"/>
                  </a:lnTo>
                  <a:lnTo>
                    <a:pt x="67310" y="142239"/>
                  </a:lnTo>
                  <a:lnTo>
                    <a:pt x="67310" y="132079"/>
                  </a:lnTo>
                  <a:lnTo>
                    <a:pt x="67310" y="114300"/>
                  </a:lnTo>
                  <a:lnTo>
                    <a:pt x="69850" y="91439"/>
                  </a:lnTo>
                  <a:lnTo>
                    <a:pt x="67310" y="73660"/>
                  </a:lnTo>
                  <a:lnTo>
                    <a:pt x="67310" y="62229"/>
                  </a:lnTo>
                  <a:lnTo>
                    <a:pt x="64769" y="36829"/>
                  </a:lnTo>
                  <a:lnTo>
                    <a:pt x="63500" y="17779"/>
                  </a:lnTo>
                  <a:lnTo>
                    <a:pt x="58419" y="3810"/>
                  </a:lnTo>
                  <a:lnTo>
                    <a:pt x="53339" y="0"/>
                  </a:lnTo>
                  <a:lnTo>
                    <a:pt x="46989" y="0"/>
                  </a:lnTo>
                  <a:lnTo>
                    <a:pt x="39369" y="0"/>
                  </a:lnTo>
                  <a:lnTo>
                    <a:pt x="30479" y="1269"/>
                  </a:lnTo>
                  <a:lnTo>
                    <a:pt x="22860" y="13969"/>
                  </a:lnTo>
                  <a:lnTo>
                    <a:pt x="21589" y="34289"/>
                  </a:lnTo>
                  <a:lnTo>
                    <a:pt x="19050" y="59689"/>
                  </a:lnTo>
                  <a:lnTo>
                    <a:pt x="19050" y="73660"/>
                  </a:lnTo>
                  <a:lnTo>
                    <a:pt x="16510" y="91439"/>
                  </a:lnTo>
                  <a:lnTo>
                    <a:pt x="16510" y="109219"/>
                  </a:lnTo>
                  <a:lnTo>
                    <a:pt x="16510" y="130810"/>
                  </a:lnTo>
                  <a:lnTo>
                    <a:pt x="11429" y="147319"/>
                  </a:lnTo>
                  <a:lnTo>
                    <a:pt x="8889" y="171450"/>
                  </a:lnTo>
                  <a:lnTo>
                    <a:pt x="5079" y="199389"/>
                  </a:lnTo>
                  <a:lnTo>
                    <a:pt x="0" y="220979"/>
                  </a:lnTo>
                  <a:lnTo>
                    <a:pt x="0" y="243839"/>
                  </a:lnTo>
                  <a:lnTo>
                    <a:pt x="64769" y="243839"/>
                  </a:lnTo>
                  <a:lnTo>
                    <a:pt x="69850" y="226060"/>
                  </a:lnTo>
                  <a:close/>
                </a:path>
                <a:path w="228600" h="478789">
                  <a:moveTo>
                    <a:pt x="228600" y="308610"/>
                  </a:moveTo>
                  <a:lnTo>
                    <a:pt x="212089" y="311150"/>
                  </a:lnTo>
                </a:path>
                <a:path w="228600" h="478789">
                  <a:moveTo>
                    <a:pt x="212089" y="311150"/>
                  </a:moveTo>
                  <a:lnTo>
                    <a:pt x="198119" y="311150"/>
                  </a:lnTo>
                </a:path>
                <a:path w="228600" h="478789">
                  <a:moveTo>
                    <a:pt x="198119" y="311150"/>
                  </a:moveTo>
                  <a:lnTo>
                    <a:pt x="181610" y="308610"/>
                  </a:lnTo>
                </a:path>
                <a:path w="228600" h="478789">
                  <a:moveTo>
                    <a:pt x="181610" y="308610"/>
                  </a:moveTo>
                  <a:lnTo>
                    <a:pt x="172719" y="304800"/>
                  </a:lnTo>
                </a:path>
                <a:path w="228600" h="478789">
                  <a:moveTo>
                    <a:pt x="2539" y="476250"/>
                  </a:moveTo>
                  <a:lnTo>
                    <a:pt x="21589" y="478789"/>
                  </a:lnTo>
                </a:path>
                <a:path w="228600" h="478789">
                  <a:moveTo>
                    <a:pt x="21589" y="478789"/>
                  </a:moveTo>
                  <a:lnTo>
                    <a:pt x="39369" y="478789"/>
                  </a:lnTo>
                </a:path>
                <a:path w="228600" h="478789">
                  <a:moveTo>
                    <a:pt x="39369" y="478789"/>
                  </a:moveTo>
                  <a:lnTo>
                    <a:pt x="49529" y="47625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5991860" y="2637790"/>
              <a:ext cx="92710" cy="111760"/>
            </a:xfrm>
            <a:custGeom>
              <a:avLst/>
              <a:gdLst/>
              <a:ahLst/>
              <a:cxnLst/>
              <a:rect l="l" t="t" r="r" b="b"/>
              <a:pathLst>
                <a:path w="92710" h="111760">
                  <a:moveTo>
                    <a:pt x="67310" y="0"/>
                  </a:moveTo>
                  <a:lnTo>
                    <a:pt x="50800" y="2539"/>
                  </a:lnTo>
                  <a:lnTo>
                    <a:pt x="39369" y="15239"/>
                  </a:lnTo>
                  <a:lnTo>
                    <a:pt x="22860" y="44450"/>
                  </a:lnTo>
                  <a:lnTo>
                    <a:pt x="11429" y="55880"/>
                  </a:lnTo>
                  <a:lnTo>
                    <a:pt x="3810" y="71120"/>
                  </a:lnTo>
                  <a:lnTo>
                    <a:pt x="0" y="88900"/>
                  </a:lnTo>
                  <a:lnTo>
                    <a:pt x="0" y="100330"/>
                  </a:lnTo>
                  <a:lnTo>
                    <a:pt x="1269" y="107950"/>
                  </a:lnTo>
                  <a:lnTo>
                    <a:pt x="11429" y="111760"/>
                  </a:lnTo>
                  <a:lnTo>
                    <a:pt x="22860" y="111760"/>
                  </a:lnTo>
                  <a:lnTo>
                    <a:pt x="31750" y="107950"/>
                  </a:lnTo>
                  <a:lnTo>
                    <a:pt x="40639" y="93980"/>
                  </a:lnTo>
                  <a:lnTo>
                    <a:pt x="48260" y="77470"/>
                  </a:lnTo>
                  <a:lnTo>
                    <a:pt x="53339" y="64770"/>
                  </a:lnTo>
                  <a:lnTo>
                    <a:pt x="68579" y="58420"/>
                  </a:lnTo>
                  <a:lnTo>
                    <a:pt x="82550" y="48260"/>
                  </a:lnTo>
                  <a:lnTo>
                    <a:pt x="90169" y="35560"/>
                  </a:lnTo>
                  <a:lnTo>
                    <a:pt x="92710" y="21589"/>
                  </a:lnTo>
                  <a:lnTo>
                    <a:pt x="90169" y="12700"/>
                  </a:lnTo>
                  <a:lnTo>
                    <a:pt x="82550" y="6350"/>
                  </a:lnTo>
                  <a:lnTo>
                    <a:pt x="76200" y="2539"/>
                  </a:lnTo>
                  <a:lnTo>
                    <a:pt x="67310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91860" y="2637790"/>
              <a:ext cx="92710" cy="111760"/>
            </a:xfrm>
            <a:custGeom>
              <a:avLst/>
              <a:gdLst/>
              <a:ahLst/>
              <a:cxnLst/>
              <a:rect l="l" t="t" r="r" b="b"/>
              <a:pathLst>
                <a:path w="92710" h="111760">
                  <a:moveTo>
                    <a:pt x="92710" y="21589"/>
                  </a:moveTo>
                  <a:lnTo>
                    <a:pt x="68579" y="58420"/>
                  </a:lnTo>
                  <a:lnTo>
                    <a:pt x="53339" y="64770"/>
                  </a:lnTo>
                  <a:lnTo>
                    <a:pt x="48260" y="77470"/>
                  </a:lnTo>
                  <a:lnTo>
                    <a:pt x="40639" y="93980"/>
                  </a:lnTo>
                  <a:lnTo>
                    <a:pt x="31750" y="107950"/>
                  </a:lnTo>
                  <a:lnTo>
                    <a:pt x="22860" y="111760"/>
                  </a:lnTo>
                  <a:lnTo>
                    <a:pt x="11429" y="111760"/>
                  </a:lnTo>
                  <a:lnTo>
                    <a:pt x="1269" y="107950"/>
                  </a:lnTo>
                  <a:lnTo>
                    <a:pt x="0" y="100330"/>
                  </a:lnTo>
                  <a:lnTo>
                    <a:pt x="0" y="88900"/>
                  </a:lnTo>
                  <a:lnTo>
                    <a:pt x="3810" y="71120"/>
                  </a:lnTo>
                  <a:lnTo>
                    <a:pt x="11429" y="55880"/>
                  </a:lnTo>
                  <a:lnTo>
                    <a:pt x="22860" y="44450"/>
                  </a:lnTo>
                  <a:lnTo>
                    <a:pt x="39369" y="15239"/>
                  </a:lnTo>
                  <a:lnTo>
                    <a:pt x="50800" y="2539"/>
                  </a:lnTo>
                  <a:lnTo>
                    <a:pt x="67310" y="0"/>
                  </a:lnTo>
                  <a:lnTo>
                    <a:pt x="76200" y="2539"/>
                  </a:lnTo>
                  <a:lnTo>
                    <a:pt x="82550" y="6350"/>
                  </a:lnTo>
                  <a:lnTo>
                    <a:pt x="90169" y="12700"/>
                  </a:lnTo>
                  <a:lnTo>
                    <a:pt x="92710" y="215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5995670" y="2721610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30">
                  <a:moveTo>
                    <a:pt x="13969" y="0"/>
                  </a:moveTo>
                  <a:lnTo>
                    <a:pt x="5079" y="0"/>
                  </a:lnTo>
                  <a:lnTo>
                    <a:pt x="0" y="3810"/>
                  </a:lnTo>
                  <a:lnTo>
                    <a:pt x="0" y="11429"/>
                  </a:lnTo>
                  <a:lnTo>
                    <a:pt x="2539" y="17779"/>
                  </a:lnTo>
                  <a:lnTo>
                    <a:pt x="5079" y="22860"/>
                  </a:lnTo>
                  <a:lnTo>
                    <a:pt x="11429" y="24129"/>
                  </a:lnTo>
                  <a:lnTo>
                    <a:pt x="21589" y="20319"/>
                  </a:lnTo>
                  <a:lnTo>
                    <a:pt x="22859" y="11429"/>
                  </a:lnTo>
                  <a:lnTo>
                    <a:pt x="22859" y="381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5995670" y="2721610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30">
                  <a:moveTo>
                    <a:pt x="5079" y="0"/>
                  </a:moveTo>
                  <a:lnTo>
                    <a:pt x="13969" y="0"/>
                  </a:lnTo>
                  <a:lnTo>
                    <a:pt x="22859" y="3810"/>
                  </a:lnTo>
                  <a:lnTo>
                    <a:pt x="22859" y="11429"/>
                  </a:lnTo>
                  <a:lnTo>
                    <a:pt x="21589" y="20319"/>
                  </a:lnTo>
                  <a:lnTo>
                    <a:pt x="11429" y="24129"/>
                  </a:lnTo>
                  <a:lnTo>
                    <a:pt x="5079" y="22860"/>
                  </a:lnTo>
                  <a:lnTo>
                    <a:pt x="2539" y="17779"/>
                  </a:lnTo>
                  <a:lnTo>
                    <a:pt x="0" y="11429"/>
                  </a:lnTo>
                  <a:lnTo>
                    <a:pt x="0" y="3810"/>
                  </a:lnTo>
                  <a:lnTo>
                    <a:pt x="507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5911850" y="2594610"/>
              <a:ext cx="81280" cy="140970"/>
            </a:xfrm>
            <a:custGeom>
              <a:avLst/>
              <a:gdLst/>
              <a:ahLst/>
              <a:cxnLst/>
              <a:rect l="l" t="t" r="r" b="b"/>
              <a:pathLst>
                <a:path w="81279" h="140969">
                  <a:moveTo>
                    <a:pt x="52070" y="0"/>
                  </a:moveTo>
                  <a:lnTo>
                    <a:pt x="35560" y="6350"/>
                  </a:lnTo>
                  <a:lnTo>
                    <a:pt x="24129" y="12700"/>
                  </a:lnTo>
                  <a:lnTo>
                    <a:pt x="13970" y="26669"/>
                  </a:lnTo>
                  <a:lnTo>
                    <a:pt x="10160" y="62229"/>
                  </a:lnTo>
                  <a:lnTo>
                    <a:pt x="2539" y="88900"/>
                  </a:lnTo>
                  <a:lnTo>
                    <a:pt x="0" y="115569"/>
                  </a:lnTo>
                  <a:lnTo>
                    <a:pt x="2539" y="128269"/>
                  </a:lnTo>
                  <a:lnTo>
                    <a:pt x="10160" y="137160"/>
                  </a:lnTo>
                  <a:lnTo>
                    <a:pt x="24129" y="140969"/>
                  </a:lnTo>
                  <a:lnTo>
                    <a:pt x="38100" y="137160"/>
                  </a:lnTo>
                  <a:lnTo>
                    <a:pt x="44450" y="121919"/>
                  </a:lnTo>
                  <a:lnTo>
                    <a:pt x="49529" y="99060"/>
                  </a:lnTo>
                  <a:lnTo>
                    <a:pt x="55879" y="76200"/>
                  </a:lnTo>
                  <a:lnTo>
                    <a:pt x="67310" y="58419"/>
                  </a:lnTo>
                  <a:lnTo>
                    <a:pt x="77470" y="35560"/>
                  </a:lnTo>
                  <a:lnTo>
                    <a:pt x="81279" y="20319"/>
                  </a:lnTo>
                  <a:lnTo>
                    <a:pt x="77470" y="10160"/>
                  </a:lnTo>
                  <a:lnTo>
                    <a:pt x="72389" y="3810"/>
                  </a:lnTo>
                  <a:lnTo>
                    <a:pt x="63500" y="2539"/>
                  </a:lnTo>
                  <a:lnTo>
                    <a:pt x="52070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911850" y="2594610"/>
              <a:ext cx="81280" cy="140970"/>
            </a:xfrm>
            <a:custGeom>
              <a:avLst/>
              <a:gdLst/>
              <a:ahLst/>
              <a:cxnLst/>
              <a:rect l="l" t="t" r="r" b="b"/>
              <a:pathLst>
                <a:path w="81279" h="140969">
                  <a:moveTo>
                    <a:pt x="81279" y="20319"/>
                  </a:moveTo>
                  <a:lnTo>
                    <a:pt x="77470" y="10160"/>
                  </a:lnTo>
                  <a:lnTo>
                    <a:pt x="72389" y="3810"/>
                  </a:lnTo>
                  <a:lnTo>
                    <a:pt x="63500" y="2539"/>
                  </a:lnTo>
                  <a:lnTo>
                    <a:pt x="52070" y="0"/>
                  </a:lnTo>
                  <a:lnTo>
                    <a:pt x="35560" y="6350"/>
                  </a:lnTo>
                  <a:lnTo>
                    <a:pt x="24129" y="12700"/>
                  </a:lnTo>
                  <a:lnTo>
                    <a:pt x="13970" y="26669"/>
                  </a:lnTo>
                  <a:lnTo>
                    <a:pt x="10160" y="62229"/>
                  </a:lnTo>
                  <a:lnTo>
                    <a:pt x="2539" y="88900"/>
                  </a:lnTo>
                  <a:lnTo>
                    <a:pt x="0" y="115569"/>
                  </a:lnTo>
                  <a:lnTo>
                    <a:pt x="2539" y="128269"/>
                  </a:lnTo>
                  <a:lnTo>
                    <a:pt x="10160" y="137160"/>
                  </a:lnTo>
                  <a:lnTo>
                    <a:pt x="24129" y="140969"/>
                  </a:lnTo>
                  <a:lnTo>
                    <a:pt x="38100" y="137160"/>
                  </a:lnTo>
                  <a:lnTo>
                    <a:pt x="44450" y="121919"/>
                  </a:lnTo>
                  <a:lnTo>
                    <a:pt x="49529" y="99060"/>
                  </a:lnTo>
                  <a:lnTo>
                    <a:pt x="55879" y="76200"/>
                  </a:lnTo>
                  <a:lnTo>
                    <a:pt x="67310" y="58419"/>
                  </a:lnTo>
                  <a:lnTo>
                    <a:pt x="77470" y="35560"/>
                  </a:lnTo>
                  <a:lnTo>
                    <a:pt x="81279" y="2031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916930" y="2693669"/>
              <a:ext cx="34290" cy="35560"/>
            </a:xfrm>
            <a:custGeom>
              <a:avLst/>
              <a:gdLst/>
              <a:ahLst/>
              <a:cxnLst/>
              <a:rect l="l" t="t" r="r" b="b"/>
              <a:pathLst>
                <a:path w="34289" h="35560">
                  <a:moveTo>
                    <a:pt x="22860" y="0"/>
                  </a:moveTo>
                  <a:lnTo>
                    <a:pt x="6350" y="2539"/>
                  </a:lnTo>
                  <a:lnTo>
                    <a:pt x="0" y="11429"/>
                  </a:lnTo>
                  <a:lnTo>
                    <a:pt x="2540" y="19050"/>
                  </a:lnTo>
                  <a:lnTo>
                    <a:pt x="2540" y="25400"/>
                  </a:lnTo>
                  <a:lnTo>
                    <a:pt x="6350" y="31750"/>
                  </a:lnTo>
                  <a:lnTo>
                    <a:pt x="20320" y="35559"/>
                  </a:lnTo>
                  <a:lnTo>
                    <a:pt x="30480" y="31750"/>
                  </a:lnTo>
                  <a:lnTo>
                    <a:pt x="34290" y="19050"/>
                  </a:lnTo>
                  <a:lnTo>
                    <a:pt x="34290" y="635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5916930" y="2693669"/>
              <a:ext cx="34290" cy="35560"/>
            </a:xfrm>
            <a:custGeom>
              <a:avLst/>
              <a:gdLst/>
              <a:ahLst/>
              <a:cxnLst/>
              <a:rect l="l" t="t" r="r" b="b"/>
              <a:pathLst>
                <a:path w="34289" h="35560">
                  <a:moveTo>
                    <a:pt x="34290" y="6350"/>
                  </a:moveTo>
                  <a:lnTo>
                    <a:pt x="34290" y="19050"/>
                  </a:lnTo>
                  <a:lnTo>
                    <a:pt x="30480" y="31750"/>
                  </a:lnTo>
                  <a:lnTo>
                    <a:pt x="20320" y="35559"/>
                  </a:lnTo>
                  <a:lnTo>
                    <a:pt x="6350" y="31750"/>
                  </a:lnTo>
                  <a:lnTo>
                    <a:pt x="2540" y="25400"/>
                  </a:lnTo>
                  <a:lnTo>
                    <a:pt x="2540" y="19050"/>
                  </a:lnTo>
                  <a:lnTo>
                    <a:pt x="0" y="11429"/>
                  </a:lnTo>
                  <a:lnTo>
                    <a:pt x="6350" y="2539"/>
                  </a:lnTo>
                  <a:lnTo>
                    <a:pt x="22860" y="0"/>
                  </a:lnTo>
                  <a:lnTo>
                    <a:pt x="34290" y="63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5793740" y="2604769"/>
              <a:ext cx="143510" cy="212090"/>
            </a:xfrm>
            <a:custGeom>
              <a:avLst/>
              <a:gdLst/>
              <a:ahLst/>
              <a:cxnLst/>
              <a:rect l="l" t="t" r="r" b="b"/>
              <a:pathLst>
                <a:path w="143510" h="212089">
                  <a:moveTo>
                    <a:pt x="132080" y="0"/>
                  </a:moveTo>
                  <a:lnTo>
                    <a:pt x="111760" y="3809"/>
                  </a:lnTo>
                  <a:lnTo>
                    <a:pt x="95250" y="15239"/>
                  </a:lnTo>
                  <a:lnTo>
                    <a:pt x="81280" y="20319"/>
                  </a:lnTo>
                  <a:lnTo>
                    <a:pt x="59689" y="26669"/>
                  </a:lnTo>
                  <a:lnTo>
                    <a:pt x="45720" y="29209"/>
                  </a:lnTo>
                  <a:lnTo>
                    <a:pt x="30480" y="38100"/>
                  </a:lnTo>
                  <a:lnTo>
                    <a:pt x="20320" y="54609"/>
                  </a:lnTo>
                  <a:lnTo>
                    <a:pt x="13970" y="88900"/>
                  </a:lnTo>
                  <a:lnTo>
                    <a:pt x="6350" y="118109"/>
                  </a:lnTo>
                  <a:lnTo>
                    <a:pt x="0" y="139700"/>
                  </a:lnTo>
                  <a:lnTo>
                    <a:pt x="0" y="151129"/>
                  </a:lnTo>
                  <a:lnTo>
                    <a:pt x="8889" y="176529"/>
                  </a:lnTo>
                  <a:lnTo>
                    <a:pt x="13970" y="195579"/>
                  </a:lnTo>
                  <a:lnTo>
                    <a:pt x="22860" y="212089"/>
                  </a:lnTo>
                  <a:lnTo>
                    <a:pt x="31750" y="207009"/>
                  </a:lnTo>
                  <a:lnTo>
                    <a:pt x="45720" y="201929"/>
                  </a:lnTo>
                  <a:lnTo>
                    <a:pt x="78739" y="172719"/>
                  </a:lnTo>
                  <a:lnTo>
                    <a:pt x="87630" y="144779"/>
                  </a:lnTo>
                  <a:lnTo>
                    <a:pt x="90170" y="130809"/>
                  </a:lnTo>
                  <a:lnTo>
                    <a:pt x="92710" y="107950"/>
                  </a:lnTo>
                  <a:lnTo>
                    <a:pt x="90170" y="91439"/>
                  </a:lnTo>
                  <a:lnTo>
                    <a:pt x="90170" y="74929"/>
                  </a:lnTo>
                  <a:lnTo>
                    <a:pt x="132080" y="45719"/>
                  </a:lnTo>
                  <a:lnTo>
                    <a:pt x="143510" y="16509"/>
                  </a:lnTo>
                  <a:lnTo>
                    <a:pt x="143510" y="6350"/>
                  </a:lnTo>
                  <a:lnTo>
                    <a:pt x="139700" y="2539"/>
                  </a:lnTo>
                  <a:lnTo>
                    <a:pt x="132080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5793740" y="2604769"/>
              <a:ext cx="143510" cy="212090"/>
            </a:xfrm>
            <a:custGeom>
              <a:avLst/>
              <a:gdLst/>
              <a:ahLst/>
              <a:cxnLst/>
              <a:rect l="l" t="t" r="r" b="b"/>
              <a:pathLst>
                <a:path w="143510" h="212089">
                  <a:moveTo>
                    <a:pt x="59689" y="26669"/>
                  </a:moveTo>
                  <a:lnTo>
                    <a:pt x="81280" y="20319"/>
                  </a:lnTo>
                  <a:lnTo>
                    <a:pt x="95250" y="15239"/>
                  </a:lnTo>
                  <a:lnTo>
                    <a:pt x="111760" y="3809"/>
                  </a:lnTo>
                  <a:lnTo>
                    <a:pt x="132080" y="0"/>
                  </a:lnTo>
                  <a:lnTo>
                    <a:pt x="139700" y="2539"/>
                  </a:lnTo>
                  <a:lnTo>
                    <a:pt x="143510" y="6350"/>
                  </a:lnTo>
                  <a:lnTo>
                    <a:pt x="143510" y="16509"/>
                  </a:lnTo>
                  <a:lnTo>
                    <a:pt x="114300" y="62229"/>
                  </a:lnTo>
                  <a:lnTo>
                    <a:pt x="90170" y="74929"/>
                  </a:lnTo>
                  <a:lnTo>
                    <a:pt x="90170" y="91439"/>
                  </a:lnTo>
                  <a:lnTo>
                    <a:pt x="92710" y="107950"/>
                  </a:lnTo>
                  <a:lnTo>
                    <a:pt x="90170" y="130809"/>
                  </a:lnTo>
                  <a:lnTo>
                    <a:pt x="87630" y="144779"/>
                  </a:lnTo>
                  <a:lnTo>
                    <a:pt x="86360" y="157479"/>
                  </a:lnTo>
                  <a:lnTo>
                    <a:pt x="58420" y="193039"/>
                  </a:lnTo>
                  <a:lnTo>
                    <a:pt x="31750" y="207009"/>
                  </a:lnTo>
                  <a:lnTo>
                    <a:pt x="22860" y="212089"/>
                  </a:lnTo>
                  <a:lnTo>
                    <a:pt x="13970" y="195579"/>
                  </a:lnTo>
                  <a:lnTo>
                    <a:pt x="8889" y="176529"/>
                  </a:lnTo>
                  <a:lnTo>
                    <a:pt x="0" y="151129"/>
                  </a:lnTo>
                  <a:lnTo>
                    <a:pt x="0" y="139700"/>
                  </a:lnTo>
                  <a:lnTo>
                    <a:pt x="6350" y="118109"/>
                  </a:lnTo>
                  <a:lnTo>
                    <a:pt x="13970" y="88900"/>
                  </a:lnTo>
                  <a:lnTo>
                    <a:pt x="20320" y="54609"/>
                  </a:lnTo>
                  <a:lnTo>
                    <a:pt x="30480" y="38100"/>
                  </a:lnTo>
                  <a:lnTo>
                    <a:pt x="45720" y="29209"/>
                  </a:lnTo>
                  <a:lnTo>
                    <a:pt x="59689" y="2666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5880100" y="2604769"/>
              <a:ext cx="53340" cy="33020"/>
            </a:xfrm>
            <a:custGeom>
              <a:avLst/>
              <a:gdLst/>
              <a:ahLst/>
              <a:cxnLst/>
              <a:rect l="l" t="t" r="r" b="b"/>
              <a:pathLst>
                <a:path w="53339" h="33019">
                  <a:moveTo>
                    <a:pt x="48260" y="0"/>
                  </a:moveTo>
                  <a:lnTo>
                    <a:pt x="36829" y="2539"/>
                  </a:lnTo>
                  <a:lnTo>
                    <a:pt x="25400" y="3809"/>
                  </a:lnTo>
                  <a:lnTo>
                    <a:pt x="15239" y="10159"/>
                  </a:lnTo>
                  <a:lnTo>
                    <a:pt x="0" y="19050"/>
                  </a:lnTo>
                  <a:lnTo>
                    <a:pt x="6350" y="31750"/>
                  </a:lnTo>
                  <a:lnTo>
                    <a:pt x="13970" y="33019"/>
                  </a:lnTo>
                  <a:lnTo>
                    <a:pt x="29210" y="29209"/>
                  </a:lnTo>
                  <a:lnTo>
                    <a:pt x="45720" y="22859"/>
                  </a:lnTo>
                  <a:lnTo>
                    <a:pt x="53339" y="19050"/>
                  </a:lnTo>
                  <a:lnTo>
                    <a:pt x="53339" y="8889"/>
                  </a:lnTo>
                  <a:lnTo>
                    <a:pt x="48260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5880100" y="2604769"/>
              <a:ext cx="162560" cy="100330"/>
            </a:xfrm>
            <a:custGeom>
              <a:avLst/>
              <a:gdLst/>
              <a:ahLst/>
              <a:cxnLst/>
              <a:rect l="l" t="t" r="r" b="b"/>
              <a:pathLst>
                <a:path w="162560" h="100330">
                  <a:moveTo>
                    <a:pt x="0" y="19050"/>
                  </a:moveTo>
                  <a:lnTo>
                    <a:pt x="6350" y="31750"/>
                  </a:lnTo>
                  <a:lnTo>
                    <a:pt x="13970" y="33019"/>
                  </a:lnTo>
                  <a:lnTo>
                    <a:pt x="29210" y="29209"/>
                  </a:lnTo>
                  <a:lnTo>
                    <a:pt x="45720" y="22859"/>
                  </a:lnTo>
                  <a:lnTo>
                    <a:pt x="53339" y="19050"/>
                  </a:lnTo>
                  <a:lnTo>
                    <a:pt x="53339" y="8889"/>
                  </a:lnTo>
                  <a:lnTo>
                    <a:pt x="48260" y="0"/>
                  </a:lnTo>
                  <a:lnTo>
                    <a:pt x="36829" y="2539"/>
                  </a:lnTo>
                  <a:lnTo>
                    <a:pt x="25400" y="3809"/>
                  </a:lnTo>
                  <a:lnTo>
                    <a:pt x="15239" y="10159"/>
                  </a:lnTo>
                  <a:lnTo>
                    <a:pt x="0" y="19050"/>
                  </a:lnTo>
                  <a:close/>
                </a:path>
                <a:path w="162560" h="100330">
                  <a:moveTo>
                    <a:pt x="162560" y="100329"/>
                  </a:moveTo>
                  <a:lnTo>
                    <a:pt x="162560" y="93979"/>
                  </a:lnTo>
                </a:path>
                <a:path w="162560" h="100330">
                  <a:moveTo>
                    <a:pt x="162560" y="93979"/>
                  </a:moveTo>
                  <a:lnTo>
                    <a:pt x="160020" y="889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5825490" y="2456180"/>
              <a:ext cx="138430" cy="139700"/>
            </a:xfrm>
            <a:custGeom>
              <a:avLst/>
              <a:gdLst/>
              <a:ahLst/>
              <a:cxnLst/>
              <a:rect l="l" t="t" r="r" b="b"/>
              <a:pathLst>
                <a:path w="138429" h="139700">
                  <a:moveTo>
                    <a:pt x="68580" y="0"/>
                  </a:moveTo>
                  <a:lnTo>
                    <a:pt x="41790" y="5556"/>
                  </a:lnTo>
                  <a:lnTo>
                    <a:pt x="20002" y="20637"/>
                  </a:lnTo>
                  <a:lnTo>
                    <a:pt x="5357" y="42862"/>
                  </a:lnTo>
                  <a:lnTo>
                    <a:pt x="0" y="69850"/>
                  </a:lnTo>
                  <a:lnTo>
                    <a:pt x="5357" y="96837"/>
                  </a:lnTo>
                  <a:lnTo>
                    <a:pt x="20002" y="119062"/>
                  </a:lnTo>
                  <a:lnTo>
                    <a:pt x="41790" y="134143"/>
                  </a:lnTo>
                  <a:lnTo>
                    <a:pt x="68580" y="139700"/>
                  </a:lnTo>
                  <a:lnTo>
                    <a:pt x="95567" y="134143"/>
                  </a:lnTo>
                  <a:lnTo>
                    <a:pt x="117792" y="119062"/>
                  </a:lnTo>
                  <a:lnTo>
                    <a:pt x="132873" y="96837"/>
                  </a:lnTo>
                  <a:lnTo>
                    <a:pt x="138430" y="69850"/>
                  </a:lnTo>
                  <a:lnTo>
                    <a:pt x="132873" y="42862"/>
                  </a:lnTo>
                  <a:lnTo>
                    <a:pt x="117792" y="20637"/>
                  </a:lnTo>
                  <a:lnTo>
                    <a:pt x="95567" y="5556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00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5825490" y="2456180"/>
              <a:ext cx="138430" cy="139700"/>
            </a:xfrm>
            <a:custGeom>
              <a:avLst/>
              <a:gdLst/>
              <a:ahLst/>
              <a:cxnLst/>
              <a:rect l="l" t="t" r="r" b="b"/>
              <a:pathLst>
                <a:path w="138429" h="139700">
                  <a:moveTo>
                    <a:pt x="68580" y="139700"/>
                  </a:moveTo>
                  <a:lnTo>
                    <a:pt x="41790" y="134143"/>
                  </a:lnTo>
                  <a:lnTo>
                    <a:pt x="20002" y="119062"/>
                  </a:lnTo>
                  <a:lnTo>
                    <a:pt x="5357" y="96837"/>
                  </a:lnTo>
                  <a:lnTo>
                    <a:pt x="0" y="69850"/>
                  </a:lnTo>
                  <a:lnTo>
                    <a:pt x="5357" y="42862"/>
                  </a:lnTo>
                  <a:lnTo>
                    <a:pt x="20002" y="20637"/>
                  </a:lnTo>
                  <a:lnTo>
                    <a:pt x="41790" y="5556"/>
                  </a:lnTo>
                  <a:lnTo>
                    <a:pt x="68580" y="0"/>
                  </a:lnTo>
                  <a:lnTo>
                    <a:pt x="95567" y="5556"/>
                  </a:lnTo>
                  <a:lnTo>
                    <a:pt x="117792" y="20637"/>
                  </a:lnTo>
                  <a:lnTo>
                    <a:pt x="132873" y="42862"/>
                  </a:lnTo>
                  <a:lnTo>
                    <a:pt x="138430" y="69850"/>
                  </a:lnTo>
                  <a:lnTo>
                    <a:pt x="132873" y="96837"/>
                  </a:lnTo>
                  <a:lnTo>
                    <a:pt x="117792" y="119062"/>
                  </a:lnTo>
                  <a:lnTo>
                    <a:pt x="95567" y="134143"/>
                  </a:lnTo>
                  <a:lnTo>
                    <a:pt x="68580" y="139700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8" name="object 28"/>
          <p:cNvSpPr txBox="1"/>
          <p:nvPr/>
        </p:nvSpPr>
        <p:spPr>
          <a:xfrm>
            <a:off x="4799329" y="3235959"/>
            <a:ext cx="154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CC00"/>
                </a:solidFill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257290" y="1662727"/>
            <a:ext cx="1145540" cy="628650"/>
          </a:xfrm>
          <a:custGeom>
            <a:avLst/>
            <a:gdLst/>
            <a:ahLst/>
            <a:cxnLst/>
            <a:rect l="l" t="t" r="r" b="b"/>
            <a:pathLst>
              <a:path w="1145540" h="628650">
                <a:moveTo>
                  <a:pt x="0" y="586442"/>
                </a:moveTo>
                <a:lnTo>
                  <a:pt x="49530" y="592029"/>
                </a:lnTo>
                <a:lnTo>
                  <a:pt x="99060" y="596306"/>
                </a:lnTo>
                <a:lnTo>
                  <a:pt x="148589" y="600138"/>
                </a:lnTo>
                <a:lnTo>
                  <a:pt x="198119" y="604392"/>
                </a:lnTo>
                <a:lnTo>
                  <a:pt x="247649" y="609935"/>
                </a:lnTo>
                <a:lnTo>
                  <a:pt x="297179" y="617633"/>
                </a:lnTo>
                <a:lnTo>
                  <a:pt x="346710" y="628352"/>
                </a:lnTo>
                <a:lnTo>
                  <a:pt x="370343" y="613410"/>
                </a:lnTo>
                <a:lnTo>
                  <a:pt x="393858" y="601206"/>
                </a:lnTo>
                <a:lnTo>
                  <a:pt x="417611" y="589240"/>
                </a:lnTo>
                <a:lnTo>
                  <a:pt x="441960" y="575012"/>
                </a:lnTo>
                <a:lnTo>
                  <a:pt x="489743" y="581441"/>
                </a:lnTo>
                <a:lnTo>
                  <a:pt x="539432" y="589299"/>
                </a:lnTo>
                <a:lnTo>
                  <a:pt x="587692" y="590014"/>
                </a:lnTo>
                <a:lnTo>
                  <a:pt x="631189" y="575012"/>
                </a:lnTo>
                <a:lnTo>
                  <a:pt x="635456" y="568463"/>
                </a:lnTo>
                <a:lnTo>
                  <a:pt x="636746" y="559772"/>
                </a:lnTo>
                <a:lnTo>
                  <a:pt x="637797" y="551080"/>
                </a:lnTo>
                <a:lnTo>
                  <a:pt x="641350" y="544532"/>
                </a:lnTo>
                <a:lnTo>
                  <a:pt x="660856" y="530641"/>
                </a:lnTo>
                <a:lnTo>
                  <a:pt x="685958" y="521989"/>
                </a:lnTo>
                <a:lnTo>
                  <a:pt x="712251" y="516671"/>
                </a:lnTo>
                <a:lnTo>
                  <a:pt x="735330" y="512782"/>
                </a:lnTo>
                <a:lnTo>
                  <a:pt x="762714" y="489525"/>
                </a:lnTo>
                <a:lnTo>
                  <a:pt x="785812" y="463887"/>
                </a:lnTo>
                <a:lnTo>
                  <a:pt x="807481" y="436344"/>
                </a:lnTo>
                <a:lnTo>
                  <a:pt x="830580" y="407372"/>
                </a:lnTo>
                <a:lnTo>
                  <a:pt x="840124" y="375205"/>
                </a:lnTo>
                <a:lnTo>
                  <a:pt x="852646" y="350063"/>
                </a:lnTo>
                <a:lnTo>
                  <a:pt x="869692" y="327540"/>
                </a:lnTo>
                <a:lnTo>
                  <a:pt x="892810" y="303232"/>
                </a:lnTo>
                <a:lnTo>
                  <a:pt x="912117" y="261223"/>
                </a:lnTo>
                <a:lnTo>
                  <a:pt x="932973" y="237668"/>
                </a:lnTo>
                <a:lnTo>
                  <a:pt x="962640" y="223400"/>
                </a:lnTo>
                <a:lnTo>
                  <a:pt x="1008380" y="209252"/>
                </a:lnTo>
                <a:lnTo>
                  <a:pt x="1024889" y="164484"/>
                </a:lnTo>
                <a:lnTo>
                  <a:pt x="1040447" y="121622"/>
                </a:lnTo>
                <a:lnTo>
                  <a:pt x="1058386" y="80664"/>
                </a:lnTo>
                <a:lnTo>
                  <a:pt x="1082039" y="41612"/>
                </a:lnTo>
                <a:lnTo>
                  <a:pt x="1108551" y="7163"/>
                </a:lnTo>
                <a:lnTo>
                  <a:pt x="1125438" y="0"/>
                </a:lnTo>
                <a:lnTo>
                  <a:pt x="1145539" y="9862"/>
                </a:lnTo>
              </a:path>
            </a:pathLst>
          </a:custGeom>
          <a:ln w="28393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7426959" y="1490979"/>
            <a:ext cx="154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5252720" y="2387600"/>
            <a:ext cx="43053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latin typeface="Arial"/>
                <a:cs typeface="Arial"/>
              </a:rPr>
              <a:t>R</a:t>
            </a:r>
            <a:r>
              <a:rPr sz="1400" b="1" spc="-10" dirty="0">
                <a:latin typeface="Arial"/>
                <a:cs typeface="Arial"/>
              </a:rPr>
              <a:t>oo</a:t>
            </a:r>
            <a:r>
              <a:rPr sz="1400" b="1" dirty="0">
                <a:latin typeface="Arial"/>
                <a:cs typeface="Arial"/>
              </a:rPr>
              <a:t>t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2" name="object 32"/>
          <p:cNvGrpSpPr/>
          <p:nvPr/>
        </p:nvGrpSpPr>
        <p:grpSpPr>
          <a:xfrm>
            <a:off x="5886450" y="2233703"/>
            <a:ext cx="1798955" cy="1564005"/>
            <a:chOff x="5886450" y="2233703"/>
            <a:chExt cx="1798955" cy="1564005"/>
          </a:xfrm>
        </p:grpSpPr>
        <p:sp>
          <p:nvSpPr>
            <p:cNvPr id="33" name="object 33"/>
            <p:cNvSpPr/>
            <p:nvPr/>
          </p:nvSpPr>
          <p:spPr>
            <a:xfrm>
              <a:off x="5886450" y="3313429"/>
              <a:ext cx="114300" cy="483870"/>
            </a:xfrm>
            <a:custGeom>
              <a:avLst/>
              <a:gdLst/>
              <a:ahLst/>
              <a:cxnLst/>
              <a:rect l="l" t="t" r="r" b="b"/>
              <a:pathLst>
                <a:path w="114300" h="483870">
                  <a:moveTo>
                    <a:pt x="114300" y="369570"/>
                  </a:moveTo>
                  <a:lnTo>
                    <a:pt x="76200" y="369570"/>
                  </a:lnTo>
                  <a:lnTo>
                    <a:pt x="76200" y="0"/>
                  </a:lnTo>
                  <a:lnTo>
                    <a:pt x="38100" y="0"/>
                  </a:lnTo>
                  <a:lnTo>
                    <a:pt x="38100" y="369570"/>
                  </a:lnTo>
                  <a:lnTo>
                    <a:pt x="0" y="369570"/>
                  </a:lnTo>
                  <a:lnTo>
                    <a:pt x="57150" y="483870"/>
                  </a:lnTo>
                  <a:lnTo>
                    <a:pt x="114300" y="36957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6858000" y="2247900"/>
              <a:ext cx="812800" cy="317500"/>
            </a:xfrm>
            <a:custGeom>
              <a:avLst/>
              <a:gdLst/>
              <a:ahLst/>
              <a:cxnLst/>
              <a:rect l="l" t="t" r="r" b="b"/>
              <a:pathLst>
                <a:path w="812800" h="317500">
                  <a:moveTo>
                    <a:pt x="0" y="0"/>
                  </a:moveTo>
                  <a:lnTo>
                    <a:pt x="26214" y="26806"/>
                  </a:lnTo>
                  <a:lnTo>
                    <a:pt x="37100" y="38729"/>
                  </a:lnTo>
                  <a:lnTo>
                    <a:pt x="38788" y="40788"/>
                  </a:lnTo>
                  <a:lnTo>
                    <a:pt x="37411" y="38003"/>
                  </a:lnTo>
                  <a:lnTo>
                    <a:pt x="39099" y="35397"/>
                  </a:lnTo>
                  <a:lnTo>
                    <a:pt x="49985" y="37988"/>
                  </a:lnTo>
                  <a:lnTo>
                    <a:pt x="76200" y="50800"/>
                  </a:lnTo>
                  <a:lnTo>
                    <a:pt x="118059" y="76240"/>
                  </a:lnTo>
                  <a:lnTo>
                    <a:pt x="155041" y="101010"/>
                  </a:lnTo>
                  <a:lnTo>
                    <a:pt x="191414" y="123220"/>
                  </a:lnTo>
                  <a:lnTo>
                    <a:pt x="231444" y="140980"/>
                  </a:lnTo>
                  <a:lnTo>
                    <a:pt x="279400" y="152400"/>
                  </a:lnTo>
                  <a:lnTo>
                    <a:pt x="323169" y="157093"/>
                  </a:lnTo>
                  <a:lnTo>
                    <a:pt x="370474" y="160690"/>
                  </a:lnTo>
                  <a:lnTo>
                    <a:pt x="418754" y="165750"/>
                  </a:lnTo>
                  <a:lnTo>
                    <a:pt x="465449" y="174833"/>
                  </a:lnTo>
                  <a:lnTo>
                    <a:pt x="508000" y="190500"/>
                  </a:lnTo>
                  <a:lnTo>
                    <a:pt x="535384" y="204910"/>
                  </a:lnTo>
                  <a:lnTo>
                    <a:pt x="545285" y="212012"/>
                  </a:lnTo>
                  <a:lnTo>
                    <a:pt x="545255" y="214759"/>
                  </a:lnTo>
                  <a:lnTo>
                    <a:pt x="542849" y="216107"/>
                  </a:lnTo>
                  <a:lnTo>
                    <a:pt x="545618" y="219010"/>
                  </a:lnTo>
                  <a:lnTo>
                    <a:pt x="561117" y="226422"/>
                  </a:lnTo>
                  <a:lnTo>
                    <a:pt x="596900" y="241300"/>
                  </a:lnTo>
                  <a:lnTo>
                    <a:pt x="625475" y="249753"/>
                  </a:lnTo>
                  <a:lnTo>
                    <a:pt x="655002" y="256540"/>
                  </a:lnTo>
                  <a:lnTo>
                    <a:pt x="684053" y="265231"/>
                  </a:lnTo>
                  <a:lnTo>
                    <a:pt x="711200" y="279400"/>
                  </a:lnTo>
                  <a:lnTo>
                    <a:pt x="736004" y="294461"/>
                  </a:lnTo>
                  <a:lnTo>
                    <a:pt x="759142" y="306546"/>
                  </a:lnTo>
                  <a:lnTo>
                    <a:pt x="783709" y="314582"/>
                  </a:lnTo>
                  <a:lnTo>
                    <a:pt x="812800" y="317500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5" name="object 35"/>
          <p:cNvSpPr txBox="1"/>
          <p:nvPr/>
        </p:nvSpPr>
        <p:spPr>
          <a:xfrm>
            <a:off x="7706359" y="2456179"/>
            <a:ext cx="154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endParaRPr sz="1400">
              <a:latin typeface="Arial"/>
              <a:cs typeface="Arial"/>
            </a:endParaRPr>
          </a:p>
        </p:txBody>
      </p:sp>
      <p:grpSp>
        <p:nvGrpSpPr>
          <p:cNvPr id="36" name="object 36"/>
          <p:cNvGrpSpPr/>
          <p:nvPr/>
        </p:nvGrpSpPr>
        <p:grpSpPr>
          <a:xfrm>
            <a:off x="4875790" y="4101217"/>
            <a:ext cx="2282825" cy="1757680"/>
            <a:chOff x="4875790" y="4101217"/>
            <a:chExt cx="2282825" cy="1757680"/>
          </a:xfrm>
        </p:grpSpPr>
        <p:sp>
          <p:nvSpPr>
            <p:cNvPr id="37" name="object 37"/>
            <p:cNvSpPr/>
            <p:nvPr/>
          </p:nvSpPr>
          <p:spPr>
            <a:xfrm>
              <a:off x="4890078" y="4115505"/>
              <a:ext cx="2254250" cy="1363345"/>
            </a:xfrm>
            <a:custGeom>
              <a:avLst/>
              <a:gdLst/>
              <a:ahLst/>
              <a:cxnLst/>
              <a:rect l="l" t="t" r="r" b="b"/>
              <a:pathLst>
                <a:path w="2254250" h="1363345">
                  <a:moveTo>
                    <a:pt x="3231" y="6914"/>
                  </a:moveTo>
                  <a:lnTo>
                    <a:pt x="0" y="0"/>
                  </a:lnTo>
                  <a:lnTo>
                    <a:pt x="4597" y="8419"/>
                  </a:lnTo>
                  <a:lnTo>
                    <a:pt x="17201" y="33584"/>
                  </a:lnTo>
                  <a:lnTo>
                    <a:pt x="23015" y="54658"/>
                  </a:lnTo>
                  <a:lnTo>
                    <a:pt x="27520" y="76446"/>
                  </a:lnTo>
                  <a:lnTo>
                    <a:pt x="34168" y="96806"/>
                  </a:lnTo>
                  <a:lnTo>
                    <a:pt x="46411" y="113594"/>
                  </a:lnTo>
                  <a:lnTo>
                    <a:pt x="82292" y="146893"/>
                  </a:lnTo>
                  <a:lnTo>
                    <a:pt x="118273" y="180498"/>
                  </a:lnTo>
                  <a:lnTo>
                    <a:pt x="154299" y="214407"/>
                  </a:lnTo>
                  <a:lnTo>
                    <a:pt x="190317" y="248620"/>
                  </a:lnTo>
                  <a:lnTo>
                    <a:pt x="226275" y="283139"/>
                  </a:lnTo>
                  <a:lnTo>
                    <a:pt x="262118" y="317962"/>
                  </a:lnTo>
                  <a:lnTo>
                    <a:pt x="297794" y="353091"/>
                  </a:lnTo>
                  <a:lnTo>
                    <a:pt x="333248" y="388524"/>
                  </a:lnTo>
                  <a:lnTo>
                    <a:pt x="368429" y="424261"/>
                  </a:lnTo>
                  <a:lnTo>
                    <a:pt x="403281" y="460304"/>
                  </a:lnTo>
                  <a:lnTo>
                    <a:pt x="434595" y="489296"/>
                  </a:lnTo>
                  <a:lnTo>
                    <a:pt x="469004" y="516978"/>
                  </a:lnTo>
                  <a:lnTo>
                    <a:pt x="502936" y="545850"/>
                  </a:lnTo>
                  <a:lnTo>
                    <a:pt x="532821" y="578414"/>
                  </a:lnTo>
                  <a:lnTo>
                    <a:pt x="558718" y="615789"/>
                  </a:lnTo>
                  <a:lnTo>
                    <a:pt x="585712" y="655307"/>
                  </a:lnTo>
                  <a:lnTo>
                    <a:pt x="613960" y="696007"/>
                  </a:lnTo>
                  <a:lnTo>
                    <a:pt x="643619" y="736925"/>
                  </a:lnTo>
                  <a:lnTo>
                    <a:pt x="674847" y="777102"/>
                  </a:lnTo>
                  <a:lnTo>
                    <a:pt x="707799" y="815575"/>
                  </a:lnTo>
                  <a:lnTo>
                    <a:pt x="742632" y="851382"/>
                  </a:lnTo>
                  <a:lnTo>
                    <a:pt x="779504" y="883562"/>
                  </a:lnTo>
                  <a:lnTo>
                    <a:pt x="818571" y="911154"/>
                  </a:lnTo>
                  <a:lnTo>
                    <a:pt x="833216" y="930442"/>
                  </a:lnTo>
                  <a:lnTo>
                    <a:pt x="849051" y="949254"/>
                  </a:lnTo>
                  <a:lnTo>
                    <a:pt x="863934" y="969018"/>
                  </a:lnTo>
                  <a:lnTo>
                    <a:pt x="875721" y="991164"/>
                  </a:lnTo>
                  <a:lnTo>
                    <a:pt x="877904" y="1000729"/>
                  </a:lnTo>
                  <a:lnTo>
                    <a:pt x="880801" y="1010531"/>
                  </a:lnTo>
                  <a:lnTo>
                    <a:pt x="905804" y="1057680"/>
                  </a:lnTo>
                  <a:lnTo>
                    <a:pt x="936125" y="1086096"/>
                  </a:lnTo>
                  <a:lnTo>
                    <a:pt x="960811" y="1110544"/>
                  </a:lnTo>
                  <a:lnTo>
                    <a:pt x="983493" y="1137730"/>
                  </a:lnTo>
                  <a:lnTo>
                    <a:pt x="989862" y="1151819"/>
                  </a:lnTo>
                  <a:lnTo>
                    <a:pt x="995994" y="1168766"/>
                  </a:lnTo>
                  <a:lnTo>
                    <a:pt x="1017961" y="1204524"/>
                  </a:lnTo>
                  <a:lnTo>
                    <a:pt x="1052926" y="1246831"/>
                  </a:lnTo>
                  <a:lnTo>
                    <a:pt x="1091939" y="1286756"/>
                  </a:lnTo>
                  <a:lnTo>
                    <a:pt x="1133333" y="1325253"/>
                  </a:lnTo>
                  <a:lnTo>
                    <a:pt x="1175441" y="1363274"/>
                  </a:lnTo>
                  <a:lnTo>
                    <a:pt x="1207588" y="1338568"/>
                  </a:lnTo>
                  <a:lnTo>
                    <a:pt x="1234496" y="1312315"/>
                  </a:lnTo>
                  <a:lnTo>
                    <a:pt x="1260452" y="1284871"/>
                  </a:lnTo>
                  <a:lnTo>
                    <a:pt x="1289741" y="1256594"/>
                  </a:lnTo>
                  <a:lnTo>
                    <a:pt x="1314030" y="1195475"/>
                  </a:lnTo>
                  <a:lnTo>
                    <a:pt x="1346891" y="1137214"/>
                  </a:lnTo>
                  <a:lnTo>
                    <a:pt x="1374037" y="1096733"/>
                  </a:lnTo>
                  <a:lnTo>
                    <a:pt x="1389218" y="1077028"/>
                  </a:lnTo>
                  <a:lnTo>
                    <a:pt x="1404041" y="1057204"/>
                  </a:lnTo>
                  <a:lnTo>
                    <a:pt x="1412891" y="1045496"/>
                  </a:lnTo>
                  <a:lnTo>
                    <a:pt x="1422456" y="1032121"/>
                  </a:lnTo>
                  <a:lnTo>
                    <a:pt x="1430116" y="1021128"/>
                  </a:lnTo>
                  <a:lnTo>
                    <a:pt x="1433251" y="1016564"/>
                  </a:lnTo>
                  <a:lnTo>
                    <a:pt x="1428727" y="1005055"/>
                  </a:lnTo>
                  <a:lnTo>
                    <a:pt x="1423726" y="992116"/>
                  </a:lnTo>
                  <a:lnTo>
                    <a:pt x="1419678" y="981560"/>
                  </a:lnTo>
                  <a:lnTo>
                    <a:pt x="1418011" y="977194"/>
                  </a:lnTo>
                  <a:lnTo>
                    <a:pt x="1407534" y="966935"/>
                  </a:lnTo>
                  <a:lnTo>
                    <a:pt x="1376101" y="937824"/>
                  </a:lnTo>
                  <a:lnTo>
                    <a:pt x="1321967" y="904645"/>
                  </a:lnTo>
                  <a:lnTo>
                    <a:pt x="1289741" y="885754"/>
                  </a:lnTo>
                  <a:lnTo>
                    <a:pt x="1275553" y="838982"/>
                  </a:lnTo>
                  <a:lnTo>
                    <a:pt x="1260055" y="811618"/>
                  </a:lnTo>
                  <a:lnTo>
                    <a:pt x="1235270" y="790206"/>
                  </a:lnTo>
                  <a:lnTo>
                    <a:pt x="1193221" y="761294"/>
                  </a:lnTo>
                  <a:lnTo>
                    <a:pt x="1170598" y="709738"/>
                  </a:lnTo>
                  <a:lnTo>
                    <a:pt x="1149397" y="663523"/>
                  </a:lnTo>
                  <a:lnTo>
                    <a:pt x="1128498" y="621500"/>
                  </a:lnTo>
                  <a:lnTo>
                    <a:pt x="1106784" y="582518"/>
                  </a:lnTo>
                  <a:lnTo>
                    <a:pt x="1083137" y="545429"/>
                  </a:lnTo>
                  <a:lnTo>
                    <a:pt x="1056437" y="509081"/>
                  </a:lnTo>
                  <a:lnTo>
                    <a:pt x="1025567" y="472326"/>
                  </a:lnTo>
                  <a:lnTo>
                    <a:pt x="989408" y="434014"/>
                  </a:lnTo>
                  <a:lnTo>
                    <a:pt x="946841" y="392994"/>
                  </a:lnTo>
                  <a:lnTo>
                    <a:pt x="928704" y="359716"/>
                  </a:lnTo>
                  <a:lnTo>
                    <a:pt x="906519" y="337273"/>
                  </a:lnTo>
                  <a:lnTo>
                    <a:pt x="882905" y="316020"/>
                  </a:lnTo>
                  <a:lnTo>
                    <a:pt x="860481" y="286314"/>
                  </a:lnTo>
                  <a:lnTo>
                    <a:pt x="840637" y="250054"/>
                  </a:lnTo>
                  <a:lnTo>
                    <a:pt x="816878" y="209597"/>
                  </a:lnTo>
                  <a:lnTo>
                    <a:pt x="789520" y="168363"/>
                  </a:lnTo>
                  <a:lnTo>
                    <a:pt x="758881" y="129775"/>
                  </a:lnTo>
                  <a:lnTo>
                    <a:pt x="725279" y="97254"/>
                  </a:lnTo>
                  <a:lnTo>
                    <a:pt x="689031" y="74224"/>
                  </a:lnTo>
                </a:path>
                <a:path w="2254250" h="1363345">
                  <a:moveTo>
                    <a:pt x="1426901" y="993704"/>
                  </a:moveTo>
                  <a:lnTo>
                    <a:pt x="1434714" y="972602"/>
                  </a:lnTo>
                  <a:lnTo>
                    <a:pt x="1436370" y="970885"/>
                  </a:lnTo>
                  <a:lnTo>
                    <a:pt x="1440343" y="973496"/>
                  </a:lnTo>
                  <a:lnTo>
                    <a:pt x="1455105" y="965378"/>
                  </a:lnTo>
                  <a:lnTo>
                    <a:pt x="1489131" y="931474"/>
                  </a:lnTo>
                  <a:lnTo>
                    <a:pt x="1518219" y="890377"/>
                  </a:lnTo>
                  <a:lnTo>
                    <a:pt x="1534079" y="856290"/>
                  </a:lnTo>
                  <a:lnTo>
                    <a:pt x="1548476" y="825861"/>
                  </a:lnTo>
                  <a:lnTo>
                    <a:pt x="1573175" y="795736"/>
                  </a:lnTo>
                  <a:lnTo>
                    <a:pt x="1619941" y="762564"/>
                  </a:lnTo>
                  <a:lnTo>
                    <a:pt x="1629631" y="735659"/>
                  </a:lnTo>
                  <a:lnTo>
                    <a:pt x="1630571" y="732319"/>
                  </a:lnTo>
                  <a:lnTo>
                    <a:pt x="1628196" y="740974"/>
                  </a:lnTo>
                  <a:lnTo>
                    <a:pt x="1627937" y="750052"/>
                  </a:lnTo>
                  <a:lnTo>
                    <a:pt x="1635228" y="747982"/>
                  </a:lnTo>
                  <a:lnTo>
                    <a:pt x="1655501" y="723194"/>
                  </a:lnTo>
                  <a:lnTo>
                    <a:pt x="1668340" y="695155"/>
                  </a:lnTo>
                  <a:lnTo>
                    <a:pt x="1676297" y="664615"/>
                  </a:lnTo>
                  <a:lnTo>
                    <a:pt x="1684969" y="634790"/>
                  </a:lnTo>
                  <a:lnTo>
                    <a:pt x="1699951" y="608894"/>
                  </a:lnTo>
                  <a:lnTo>
                    <a:pt x="1724319" y="580121"/>
                  </a:lnTo>
                  <a:lnTo>
                    <a:pt x="1752021" y="552061"/>
                  </a:lnTo>
                  <a:lnTo>
                    <a:pt x="1777818" y="523526"/>
                  </a:lnTo>
                  <a:lnTo>
                    <a:pt x="1796471" y="493324"/>
                  </a:lnTo>
                  <a:lnTo>
                    <a:pt x="1803952" y="472468"/>
                  </a:lnTo>
                  <a:lnTo>
                    <a:pt x="1813457" y="452208"/>
                  </a:lnTo>
                  <a:lnTo>
                    <a:pt x="1840921" y="415854"/>
                  </a:lnTo>
                  <a:lnTo>
                    <a:pt x="1880569" y="381743"/>
                  </a:lnTo>
                  <a:lnTo>
                    <a:pt x="1892991" y="370134"/>
                  </a:lnTo>
                  <a:lnTo>
                    <a:pt x="1905572" y="349516"/>
                  </a:lnTo>
                  <a:lnTo>
                    <a:pt x="1916486" y="331875"/>
                  </a:lnTo>
                  <a:lnTo>
                    <a:pt x="1931210" y="317806"/>
                  </a:lnTo>
                  <a:lnTo>
                    <a:pt x="1955221" y="307904"/>
                  </a:lnTo>
                  <a:lnTo>
                    <a:pt x="1969171" y="290759"/>
                  </a:lnTo>
                  <a:lnTo>
                    <a:pt x="1983955" y="278376"/>
                  </a:lnTo>
                  <a:lnTo>
                    <a:pt x="2001834" y="269328"/>
                  </a:lnTo>
                  <a:lnTo>
                    <a:pt x="2025071" y="262184"/>
                  </a:lnTo>
                  <a:lnTo>
                    <a:pt x="2042930" y="233470"/>
                  </a:lnTo>
                  <a:lnTo>
                    <a:pt x="2070791" y="211543"/>
                  </a:lnTo>
                  <a:lnTo>
                    <a:pt x="2104367" y="195568"/>
                  </a:lnTo>
                  <a:lnTo>
                    <a:pt x="2139371" y="184714"/>
                  </a:lnTo>
                  <a:lnTo>
                    <a:pt x="2158997" y="160822"/>
                  </a:lnTo>
                  <a:lnTo>
                    <a:pt x="2182075" y="135501"/>
                  </a:lnTo>
                  <a:lnTo>
                    <a:pt x="2203486" y="109705"/>
                  </a:lnTo>
                  <a:lnTo>
                    <a:pt x="2218111" y="84384"/>
                  </a:lnTo>
                  <a:lnTo>
                    <a:pt x="2225810" y="71466"/>
                  </a:lnTo>
                  <a:lnTo>
                    <a:pt x="2237796" y="59143"/>
                  </a:lnTo>
                  <a:lnTo>
                    <a:pt x="2248829" y="49915"/>
                  </a:lnTo>
                  <a:lnTo>
                    <a:pt x="2253671" y="46284"/>
                  </a:lnTo>
                </a:path>
                <a:path w="2254250" h="1363345">
                  <a:moveTo>
                    <a:pt x="1632641" y="751134"/>
                  </a:moveTo>
                  <a:lnTo>
                    <a:pt x="1597335" y="718185"/>
                  </a:lnTo>
                  <a:lnTo>
                    <a:pt x="1573307" y="674690"/>
                  </a:lnTo>
                  <a:lnTo>
                    <a:pt x="1555374" y="625953"/>
                  </a:lnTo>
                  <a:lnTo>
                    <a:pt x="1538356" y="577276"/>
                  </a:lnTo>
                  <a:lnTo>
                    <a:pt x="1517071" y="533964"/>
                  </a:lnTo>
                  <a:lnTo>
                    <a:pt x="1508122" y="519617"/>
                  </a:lnTo>
                  <a:lnTo>
                    <a:pt x="1500720" y="505865"/>
                  </a:lnTo>
                  <a:lnTo>
                    <a:pt x="1492604" y="493780"/>
                  </a:lnTo>
                  <a:lnTo>
                    <a:pt x="1481511" y="484434"/>
                  </a:lnTo>
                  <a:lnTo>
                    <a:pt x="1474486" y="479334"/>
                  </a:lnTo>
                  <a:lnTo>
                    <a:pt x="1467224" y="475068"/>
                  </a:lnTo>
                  <a:lnTo>
                    <a:pt x="1460437" y="471039"/>
                  </a:lnTo>
                  <a:lnTo>
                    <a:pt x="1432477" y="442306"/>
                  </a:lnTo>
                  <a:lnTo>
                    <a:pt x="1391083" y="392180"/>
                  </a:lnTo>
                  <a:lnTo>
                    <a:pt x="1371974" y="356442"/>
                  </a:lnTo>
                  <a:lnTo>
                    <a:pt x="1358321" y="331716"/>
                  </a:lnTo>
                  <a:lnTo>
                    <a:pt x="1343716" y="307467"/>
                  </a:lnTo>
                  <a:lnTo>
                    <a:pt x="1329111" y="282504"/>
                  </a:lnTo>
                  <a:lnTo>
                    <a:pt x="1310577" y="239443"/>
                  </a:lnTo>
                  <a:lnTo>
                    <a:pt x="1295139" y="199001"/>
                  </a:lnTo>
                  <a:lnTo>
                    <a:pt x="1274461" y="162846"/>
                  </a:lnTo>
                  <a:lnTo>
                    <a:pt x="1240211" y="132644"/>
                  </a:lnTo>
                  <a:lnTo>
                    <a:pt x="1234159" y="102263"/>
                  </a:lnTo>
                  <a:lnTo>
                    <a:pt x="1227035" y="80098"/>
                  </a:lnTo>
                  <a:lnTo>
                    <a:pt x="1215387" y="61028"/>
                  </a:lnTo>
                  <a:lnTo>
                    <a:pt x="1195761" y="39934"/>
                  </a:lnTo>
                </a:path>
              </a:pathLst>
            </a:custGeom>
            <a:ln w="28393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933439" y="5524499"/>
              <a:ext cx="308610" cy="332740"/>
            </a:xfrm>
            <a:custGeom>
              <a:avLst/>
              <a:gdLst/>
              <a:ahLst/>
              <a:cxnLst/>
              <a:rect l="l" t="t" r="r" b="b"/>
              <a:pathLst>
                <a:path w="308610" h="332739">
                  <a:moveTo>
                    <a:pt x="190500" y="0"/>
                  </a:moveTo>
                  <a:lnTo>
                    <a:pt x="146050" y="10159"/>
                  </a:lnTo>
                  <a:lnTo>
                    <a:pt x="86360" y="39369"/>
                  </a:lnTo>
                  <a:lnTo>
                    <a:pt x="83820" y="45719"/>
                  </a:lnTo>
                  <a:lnTo>
                    <a:pt x="69850" y="58419"/>
                  </a:lnTo>
                  <a:lnTo>
                    <a:pt x="53339" y="68580"/>
                  </a:lnTo>
                  <a:lnTo>
                    <a:pt x="39370" y="74930"/>
                  </a:lnTo>
                  <a:lnTo>
                    <a:pt x="25400" y="85090"/>
                  </a:lnTo>
                  <a:lnTo>
                    <a:pt x="16510" y="106680"/>
                  </a:lnTo>
                  <a:lnTo>
                    <a:pt x="3810" y="133350"/>
                  </a:lnTo>
                  <a:lnTo>
                    <a:pt x="0" y="147319"/>
                  </a:lnTo>
                  <a:lnTo>
                    <a:pt x="3810" y="170180"/>
                  </a:lnTo>
                  <a:lnTo>
                    <a:pt x="13970" y="195580"/>
                  </a:lnTo>
                  <a:lnTo>
                    <a:pt x="27939" y="226059"/>
                  </a:lnTo>
                  <a:lnTo>
                    <a:pt x="34289" y="251459"/>
                  </a:lnTo>
                  <a:lnTo>
                    <a:pt x="55880" y="274319"/>
                  </a:lnTo>
                  <a:lnTo>
                    <a:pt x="64770" y="278130"/>
                  </a:lnTo>
                  <a:lnTo>
                    <a:pt x="69850" y="290830"/>
                  </a:lnTo>
                  <a:lnTo>
                    <a:pt x="72389" y="330200"/>
                  </a:lnTo>
                  <a:lnTo>
                    <a:pt x="241300" y="332740"/>
                  </a:lnTo>
                  <a:lnTo>
                    <a:pt x="246380" y="287019"/>
                  </a:lnTo>
                  <a:lnTo>
                    <a:pt x="265430" y="264159"/>
                  </a:lnTo>
                  <a:lnTo>
                    <a:pt x="280670" y="242569"/>
                  </a:lnTo>
                  <a:lnTo>
                    <a:pt x="297180" y="215900"/>
                  </a:lnTo>
                  <a:lnTo>
                    <a:pt x="307339" y="193040"/>
                  </a:lnTo>
                  <a:lnTo>
                    <a:pt x="308610" y="166369"/>
                  </a:lnTo>
                  <a:lnTo>
                    <a:pt x="302260" y="137159"/>
                  </a:lnTo>
                  <a:lnTo>
                    <a:pt x="293370" y="114300"/>
                  </a:lnTo>
                  <a:lnTo>
                    <a:pt x="294498" y="93980"/>
                  </a:lnTo>
                  <a:lnTo>
                    <a:pt x="215900" y="93980"/>
                  </a:lnTo>
                  <a:lnTo>
                    <a:pt x="241300" y="41909"/>
                  </a:lnTo>
                  <a:lnTo>
                    <a:pt x="246380" y="35559"/>
                  </a:lnTo>
                  <a:lnTo>
                    <a:pt x="238760" y="22859"/>
                  </a:lnTo>
                  <a:lnTo>
                    <a:pt x="232410" y="19050"/>
                  </a:lnTo>
                  <a:lnTo>
                    <a:pt x="218439" y="15240"/>
                  </a:lnTo>
                  <a:lnTo>
                    <a:pt x="201930" y="10159"/>
                  </a:lnTo>
                  <a:lnTo>
                    <a:pt x="199389" y="6350"/>
                  </a:lnTo>
                  <a:lnTo>
                    <a:pt x="190500" y="0"/>
                  </a:lnTo>
                  <a:close/>
                </a:path>
                <a:path w="308610" h="332739">
                  <a:moveTo>
                    <a:pt x="260350" y="39369"/>
                  </a:moveTo>
                  <a:lnTo>
                    <a:pt x="251460" y="39369"/>
                  </a:lnTo>
                  <a:lnTo>
                    <a:pt x="241300" y="41909"/>
                  </a:lnTo>
                  <a:lnTo>
                    <a:pt x="234950" y="64769"/>
                  </a:lnTo>
                  <a:lnTo>
                    <a:pt x="215900" y="93980"/>
                  </a:lnTo>
                  <a:lnTo>
                    <a:pt x="294498" y="93980"/>
                  </a:lnTo>
                  <a:lnTo>
                    <a:pt x="294639" y="91440"/>
                  </a:lnTo>
                  <a:lnTo>
                    <a:pt x="290830" y="72390"/>
                  </a:lnTo>
                  <a:lnTo>
                    <a:pt x="283210" y="62230"/>
                  </a:lnTo>
                  <a:lnTo>
                    <a:pt x="274320" y="52069"/>
                  </a:lnTo>
                  <a:lnTo>
                    <a:pt x="271780" y="45719"/>
                  </a:lnTo>
                  <a:lnTo>
                    <a:pt x="260350" y="39369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5933439" y="5524499"/>
              <a:ext cx="308610" cy="332740"/>
            </a:xfrm>
            <a:custGeom>
              <a:avLst/>
              <a:gdLst/>
              <a:ahLst/>
              <a:cxnLst/>
              <a:rect l="l" t="t" r="r" b="b"/>
              <a:pathLst>
                <a:path w="308610" h="332739">
                  <a:moveTo>
                    <a:pt x="241300" y="332740"/>
                  </a:moveTo>
                  <a:lnTo>
                    <a:pt x="246380" y="287019"/>
                  </a:lnTo>
                  <a:lnTo>
                    <a:pt x="265430" y="264159"/>
                  </a:lnTo>
                  <a:lnTo>
                    <a:pt x="280670" y="242569"/>
                  </a:lnTo>
                  <a:lnTo>
                    <a:pt x="297180" y="215900"/>
                  </a:lnTo>
                  <a:lnTo>
                    <a:pt x="307339" y="193040"/>
                  </a:lnTo>
                  <a:lnTo>
                    <a:pt x="308610" y="166369"/>
                  </a:lnTo>
                  <a:lnTo>
                    <a:pt x="302260" y="137159"/>
                  </a:lnTo>
                  <a:lnTo>
                    <a:pt x="293370" y="114300"/>
                  </a:lnTo>
                  <a:lnTo>
                    <a:pt x="294639" y="91440"/>
                  </a:lnTo>
                  <a:lnTo>
                    <a:pt x="290830" y="72390"/>
                  </a:lnTo>
                  <a:lnTo>
                    <a:pt x="283210" y="62230"/>
                  </a:lnTo>
                  <a:lnTo>
                    <a:pt x="274320" y="52069"/>
                  </a:lnTo>
                  <a:lnTo>
                    <a:pt x="271780" y="45719"/>
                  </a:lnTo>
                  <a:lnTo>
                    <a:pt x="260350" y="39369"/>
                  </a:lnTo>
                  <a:lnTo>
                    <a:pt x="251460" y="39369"/>
                  </a:lnTo>
                  <a:lnTo>
                    <a:pt x="241300" y="41909"/>
                  </a:lnTo>
                  <a:lnTo>
                    <a:pt x="234950" y="64769"/>
                  </a:lnTo>
                  <a:lnTo>
                    <a:pt x="215900" y="93980"/>
                  </a:lnTo>
                  <a:lnTo>
                    <a:pt x="241300" y="41909"/>
                  </a:lnTo>
                  <a:lnTo>
                    <a:pt x="246380" y="35559"/>
                  </a:lnTo>
                  <a:lnTo>
                    <a:pt x="238760" y="22859"/>
                  </a:lnTo>
                  <a:lnTo>
                    <a:pt x="232410" y="19050"/>
                  </a:lnTo>
                  <a:lnTo>
                    <a:pt x="218439" y="15240"/>
                  </a:lnTo>
                  <a:lnTo>
                    <a:pt x="201930" y="10159"/>
                  </a:lnTo>
                  <a:lnTo>
                    <a:pt x="199389" y="6350"/>
                  </a:lnTo>
                  <a:lnTo>
                    <a:pt x="190500" y="0"/>
                  </a:lnTo>
                  <a:lnTo>
                    <a:pt x="146050" y="10159"/>
                  </a:lnTo>
                  <a:lnTo>
                    <a:pt x="86360" y="39369"/>
                  </a:lnTo>
                  <a:lnTo>
                    <a:pt x="83820" y="45719"/>
                  </a:lnTo>
                  <a:lnTo>
                    <a:pt x="69850" y="58419"/>
                  </a:lnTo>
                  <a:lnTo>
                    <a:pt x="53339" y="68580"/>
                  </a:lnTo>
                  <a:lnTo>
                    <a:pt x="39370" y="74930"/>
                  </a:lnTo>
                  <a:lnTo>
                    <a:pt x="25400" y="85090"/>
                  </a:lnTo>
                  <a:lnTo>
                    <a:pt x="16510" y="106680"/>
                  </a:lnTo>
                  <a:lnTo>
                    <a:pt x="3810" y="133350"/>
                  </a:lnTo>
                  <a:lnTo>
                    <a:pt x="0" y="147319"/>
                  </a:lnTo>
                  <a:lnTo>
                    <a:pt x="3810" y="170180"/>
                  </a:lnTo>
                  <a:lnTo>
                    <a:pt x="13970" y="195580"/>
                  </a:lnTo>
                  <a:lnTo>
                    <a:pt x="27939" y="226059"/>
                  </a:lnTo>
                  <a:lnTo>
                    <a:pt x="34289" y="251459"/>
                  </a:lnTo>
                  <a:lnTo>
                    <a:pt x="55880" y="274319"/>
                  </a:lnTo>
                  <a:lnTo>
                    <a:pt x="64770" y="278130"/>
                  </a:lnTo>
                  <a:lnTo>
                    <a:pt x="69850" y="290830"/>
                  </a:lnTo>
                  <a:lnTo>
                    <a:pt x="72389" y="330200"/>
                  </a:lnTo>
                  <a:lnTo>
                    <a:pt x="241300" y="332740"/>
                  </a:lnTo>
                  <a:close/>
                </a:path>
                <a:path w="308610" h="332739">
                  <a:moveTo>
                    <a:pt x="173989" y="104140"/>
                  </a:moveTo>
                  <a:lnTo>
                    <a:pt x="232410" y="140969"/>
                  </a:lnTo>
                </a:path>
                <a:path w="308610" h="332739">
                  <a:moveTo>
                    <a:pt x="232410" y="140969"/>
                  </a:moveTo>
                  <a:lnTo>
                    <a:pt x="285750" y="160019"/>
                  </a:lnTo>
                </a:path>
                <a:path w="308610" h="332739">
                  <a:moveTo>
                    <a:pt x="285750" y="160019"/>
                  </a:moveTo>
                  <a:lnTo>
                    <a:pt x="308610" y="166369"/>
                  </a:lnTo>
                </a:path>
                <a:path w="308610" h="332739">
                  <a:moveTo>
                    <a:pt x="90170" y="87630"/>
                  </a:moveTo>
                  <a:lnTo>
                    <a:pt x="173989" y="127000"/>
                  </a:lnTo>
                </a:path>
                <a:path w="308610" h="332739">
                  <a:moveTo>
                    <a:pt x="173989" y="127000"/>
                  </a:moveTo>
                  <a:lnTo>
                    <a:pt x="195580" y="140969"/>
                  </a:lnTo>
                </a:path>
                <a:path w="308610" h="332739">
                  <a:moveTo>
                    <a:pt x="195580" y="140969"/>
                  </a:moveTo>
                  <a:lnTo>
                    <a:pt x="218439" y="168909"/>
                  </a:lnTo>
                </a:path>
                <a:path w="308610" h="332739">
                  <a:moveTo>
                    <a:pt x="218439" y="168909"/>
                  </a:moveTo>
                  <a:lnTo>
                    <a:pt x="229870" y="189230"/>
                  </a:lnTo>
                </a:path>
                <a:path w="308610" h="332739">
                  <a:moveTo>
                    <a:pt x="229870" y="189230"/>
                  </a:moveTo>
                  <a:lnTo>
                    <a:pt x="234950" y="208280"/>
                  </a:lnTo>
                </a:path>
                <a:path w="308610" h="332739">
                  <a:moveTo>
                    <a:pt x="234950" y="208280"/>
                  </a:moveTo>
                  <a:lnTo>
                    <a:pt x="241300" y="232409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6084569" y="5530849"/>
              <a:ext cx="100330" cy="140970"/>
            </a:xfrm>
            <a:custGeom>
              <a:avLst/>
              <a:gdLst/>
              <a:ahLst/>
              <a:cxnLst/>
              <a:rect l="l" t="t" r="r" b="b"/>
              <a:pathLst>
                <a:path w="100329" h="140970">
                  <a:moveTo>
                    <a:pt x="72389" y="0"/>
                  </a:moveTo>
                  <a:lnTo>
                    <a:pt x="62229" y="2540"/>
                  </a:lnTo>
                  <a:lnTo>
                    <a:pt x="53339" y="3809"/>
                  </a:lnTo>
                  <a:lnTo>
                    <a:pt x="46989" y="8890"/>
                  </a:lnTo>
                  <a:lnTo>
                    <a:pt x="30479" y="39369"/>
                  </a:lnTo>
                  <a:lnTo>
                    <a:pt x="20319" y="68580"/>
                  </a:lnTo>
                  <a:lnTo>
                    <a:pt x="11429" y="91440"/>
                  </a:lnTo>
                  <a:lnTo>
                    <a:pt x="0" y="116840"/>
                  </a:lnTo>
                  <a:lnTo>
                    <a:pt x="5079" y="133350"/>
                  </a:lnTo>
                  <a:lnTo>
                    <a:pt x="8889" y="137159"/>
                  </a:lnTo>
                  <a:lnTo>
                    <a:pt x="19050" y="140969"/>
                  </a:lnTo>
                  <a:lnTo>
                    <a:pt x="27939" y="140969"/>
                  </a:lnTo>
                  <a:lnTo>
                    <a:pt x="36829" y="137159"/>
                  </a:lnTo>
                  <a:lnTo>
                    <a:pt x="46989" y="123190"/>
                  </a:lnTo>
                  <a:lnTo>
                    <a:pt x="50800" y="104140"/>
                  </a:lnTo>
                  <a:lnTo>
                    <a:pt x="58419" y="91440"/>
                  </a:lnTo>
                  <a:lnTo>
                    <a:pt x="67309" y="77469"/>
                  </a:lnTo>
                  <a:lnTo>
                    <a:pt x="78739" y="60959"/>
                  </a:lnTo>
                  <a:lnTo>
                    <a:pt x="90169" y="41909"/>
                  </a:lnTo>
                  <a:lnTo>
                    <a:pt x="97789" y="33019"/>
                  </a:lnTo>
                  <a:lnTo>
                    <a:pt x="100329" y="22859"/>
                  </a:lnTo>
                  <a:lnTo>
                    <a:pt x="92709" y="10159"/>
                  </a:lnTo>
                  <a:lnTo>
                    <a:pt x="83819" y="3809"/>
                  </a:lnTo>
                  <a:lnTo>
                    <a:pt x="72389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084569" y="5530849"/>
              <a:ext cx="100330" cy="140970"/>
            </a:xfrm>
            <a:custGeom>
              <a:avLst/>
              <a:gdLst/>
              <a:ahLst/>
              <a:cxnLst/>
              <a:rect l="l" t="t" r="r" b="b"/>
              <a:pathLst>
                <a:path w="100329" h="140970">
                  <a:moveTo>
                    <a:pt x="97789" y="33019"/>
                  </a:moveTo>
                  <a:lnTo>
                    <a:pt x="100329" y="22859"/>
                  </a:lnTo>
                  <a:lnTo>
                    <a:pt x="92709" y="10159"/>
                  </a:lnTo>
                  <a:lnTo>
                    <a:pt x="83819" y="3809"/>
                  </a:lnTo>
                  <a:lnTo>
                    <a:pt x="72389" y="0"/>
                  </a:lnTo>
                  <a:lnTo>
                    <a:pt x="62229" y="2540"/>
                  </a:lnTo>
                  <a:lnTo>
                    <a:pt x="53339" y="3809"/>
                  </a:lnTo>
                  <a:lnTo>
                    <a:pt x="46989" y="8890"/>
                  </a:lnTo>
                  <a:lnTo>
                    <a:pt x="30479" y="39369"/>
                  </a:lnTo>
                  <a:lnTo>
                    <a:pt x="20319" y="68580"/>
                  </a:lnTo>
                  <a:lnTo>
                    <a:pt x="11429" y="91440"/>
                  </a:lnTo>
                  <a:lnTo>
                    <a:pt x="0" y="116840"/>
                  </a:lnTo>
                  <a:lnTo>
                    <a:pt x="5079" y="133350"/>
                  </a:lnTo>
                  <a:lnTo>
                    <a:pt x="8889" y="137159"/>
                  </a:lnTo>
                  <a:lnTo>
                    <a:pt x="19050" y="140969"/>
                  </a:lnTo>
                  <a:lnTo>
                    <a:pt x="27939" y="140969"/>
                  </a:lnTo>
                  <a:lnTo>
                    <a:pt x="36829" y="137159"/>
                  </a:lnTo>
                  <a:lnTo>
                    <a:pt x="46989" y="123190"/>
                  </a:lnTo>
                  <a:lnTo>
                    <a:pt x="50800" y="104140"/>
                  </a:lnTo>
                  <a:lnTo>
                    <a:pt x="58419" y="91440"/>
                  </a:lnTo>
                  <a:lnTo>
                    <a:pt x="67309" y="77469"/>
                  </a:lnTo>
                  <a:lnTo>
                    <a:pt x="78739" y="60959"/>
                  </a:lnTo>
                  <a:lnTo>
                    <a:pt x="90169" y="41909"/>
                  </a:lnTo>
                  <a:lnTo>
                    <a:pt x="97789" y="3301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093459" y="5632449"/>
              <a:ext cx="30480" cy="33020"/>
            </a:xfrm>
            <a:custGeom>
              <a:avLst/>
              <a:gdLst/>
              <a:ahLst/>
              <a:cxnLst/>
              <a:rect l="l" t="t" r="r" b="b"/>
              <a:pathLst>
                <a:path w="30479" h="33020">
                  <a:moveTo>
                    <a:pt x="10160" y="0"/>
                  </a:moveTo>
                  <a:lnTo>
                    <a:pt x="5079" y="3809"/>
                  </a:lnTo>
                  <a:lnTo>
                    <a:pt x="0" y="22859"/>
                  </a:lnTo>
                  <a:lnTo>
                    <a:pt x="5079" y="29209"/>
                  </a:lnTo>
                  <a:lnTo>
                    <a:pt x="10160" y="33019"/>
                  </a:lnTo>
                  <a:lnTo>
                    <a:pt x="13969" y="33019"/>
                  </a:lnTo>
                  <a:lnTo>
                    <a:pt x="24129" y="31750"/>
                  </a:lnTo>
                  <a:lnTo>
                    <a:pt x="27939" y="25400"/>
                  </a:lnTo>
                  <a:lnTo>
                    <a:pt x="30479" y="19050"/>
                  </a:lnTo>
                  <a:lnTo>
                    <a:pt x="30479" y="6350"/>
                  </a:lnTo>
                  <a:lnTo>
                    <a:pt x="21589" y="2540"/>
                  </a:lnTo>
                  <a:lnTo>
                    <a:pt x="10160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6093459" y="5632449"/>
              <a:ext cx="30480" cy="33020"/>
            </a:xfrm>
            <a:custGeom>
              <a:avLst/>
              <a:gdLst/>
              <a:ahLst/>
              <a:cxnLst/>
              <a:rect l="l" t="t" r="r" b="b"/>
              <a:pathLst>
                <a:path w="30479" h="33020">
                  <a:moveTo>
                    <a:pt x="5079" y="3809"/>
                  </a:moveTo>
                  <a:lnTo>
                    <a:pt x="10160" y="0"/>
                  </a:lnTo>
                  <a:lnTo>
                    <a:pt x="21589" y="2540"/>
                  </a:lnTo>
                  <a:lnTo>
                    <a:pt x="30479" y="6350"/>
                  </a:lnTo>
                  <a:lnTo>
                    <a:pt x="30479" y="19050"/>
                  </a:lnTo>
                  <a:lnTo>
                    <a:pt x="27939" y="25400"/>
                  </a:lnTo>
                  <a:lnTo>
                    <a:pt x="24129" y="31750"/>
                  </a:lnTo>
                  <a:lnTo>
                    <a:pt x="13969" y="33019"/>
                  </a:lnTo>
                  <a:lnTo>
                    <a:pt x="10160" y="33019"/>
                  </a:lnTo>
                  <a:lnTo>
                    <a:pt x="5079" y="29209"/>
                  </a:lnTo>
                  <a:lnTo>
                    <a:pt x="0" y="22859"/>
                  </a:lnTo>
                  <a:lnTo>
                    <a:pt x="5079" y="380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998209" y="5330189"/>
              <a:ext cx="72390" cy="243840"/>
            </a:xfrm>
            <a:custGeom>
              <a:avLst/>
              <a:gdLst/>
              <a:ahLst/>
              <a:cxnLst/>
              <a:rect l="l" t="t" r="r" b="b"/>
              <a:pathLst>
                <a:path w="72389" h="243839">
                  <a:moveTo>
                    <a:pt x="53339" y="0"/>
                  </a:moveTo>
                  <a:lnTo>
                    <a:pt x="39369" y="0"/>
                  </a:lnTo>
                  <a:lnTo>
                    <a:pt x="30479" y="1270"/>
                  </a:lnTo>
                  <a:lnTo>
                    <a:pt x="22860" y="13970"/>
                  </a:lnTo>
                  <a:lnTo>
                    <a:pt x="21589" y="34290"/>
                  </a:lnTo>
                  <a:lnTo>
                    <a:pt x="19050" y="59690"/>
                  </a:lnTo>
                  <a:lnTo>
                    <a:pt x="19050" y="73660"/>
                  </a:lnTo>
                  <a:lnTo>
                    <a:pt x="16510" y="91440"/>
                  </a:lnTo>
                  <a:lnTo>
                    <a:pt x="16510" y="130810"/>
                  </a:lnTo>
                  <a:lnTo>
                    <a:pt x="11429" y="147320"/>
                  </a:lnTo>
                  <a:lnTo>
                    <a:pt x="8889" y="171450"/>
                  </a:lnTo>
                  <a:lnTo>
                    <a:pt x="5079" y="199390"/>
                  </a:lnTo>
                  <a:lnTo>
                    <a:pt x="0" y="222250"/>
                  </a:lnTo>
                  <a:lnTo>
                    <a:pt x="0" y="243840"/>
                  </a:lnTo>
                  <a:lnTo>
                    <a:pt x="64769" y="243840"/>
                  </a:lnTo>
                  <a:lnTo>
                    <a:pt x="69850" y="226060"/>
                  </a:lnTo>
                  <a:lnTo>
                    <a:pt x="72389" y="213360"/>
                  </a:lnTo>
                  <a:lnTo>
                    <a:pt x="72389" y="184150"/>
                  </a:lnTo>
                  <a:lnTo>
                    <a:pt x="69850" y="154940"/>
                  </a:lnTo>
                  <a:lnTo>
                    <a:pt x="67310" y="142240"/>
                  </a:lnTo>
                  <a:lnTo>
                    <a:pt x="67310" y="114300"/>
                  </a:lnTo>
                  <a:lnTo>
                    <a:pt x="69850" y="91440"/>
                  </a:lnTo>
                  <a:lnTo>
                    <a:pt x="67310" y="73660"/>
                  </a:lnTo>
                  <a:lnTo>
                    <a:pt x="67310" y="62230"/>
                  </a:lnTo>
                  <a:lnTo>
                    <a:pt x="64769" y="36830"/>
                  </a:lnTo>
                  <a:lnTo>
                    <a:pt x="63500" y="17780"/>
                  </a:lnTo>
                  <a:lnTo>
                    <a:pt x="58419" y="3810"/>
                  </a:lnTo>
                  <a:lnTo>
                    <a:pt x="53339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998209" y="5330189"/>
              <a:ext cx="228600" cy="478790"/>
            </a:xfrm>
            <a:custGeom>
              <a:avLst/>
              <a:gdLst/>
              <a:ahLst/>
              <a:cxnLst/>
              <a:rect l="l" t="t" r="r" b="b"/>
              <a:pathLst>
                <a:path w="228600" h="478789">
                  <a:moveTo>
                    <a:pt x="69850" y="226060"/>
                  </a:moveTo>
                  <a:lnTo>
                    <a:pt x="72389" y="213360"/>
                  </a:lnTo>
                  <a:lnTo>
                    <a:pt x="72389" y="184150"/>
                  </a:lnTo>
                  <a:lnTo>
                    <a:pt x="69850" y="154940"/>
                  </a:lnTo>
                  <a:lnTo>
                    <a:pt x="67310" y="142240"/>
                  </a:lnTo>
                  <a:lnTo>
                    <a:pt x="67310" y="132080"/>
                  </a:lnTo>
                  <a:lnTo>
                    <a:pt x="67310" y="114300"/>
                  </a:lnTo>
                  <a:lnTo>
                    <a:pt x="69850" y="91440"/>
                  </a:lnTo>
                  <a:lnTo>
                    <a:pt x="67310" y="73660"/>
                  </a:lnTo>
                  <a:lnTo>
                    <a:pt x="67310" y="62230"/>
                  </a:lnTo>
                  <a:lnTo>
                    <a:pt x="64769" y="36830"/>
                  </a:lnTo>
                  <a:lnTo>
                    <a:pt x="63500" y="17780"/>
                  </a:lnTo>
                  <a:lnTo>
                    <a:pt x="58419" y="3810"/>
                  </a:lnTo>
                  <a:lnTo>
                    <a:pt x="53339" y="0"/>
                  </a:lnTo>
                  <a:lnTo>
                    <a:pt x="46989" y="0"/>
                  </a:lnTo>
                  <a:lnTo>
                    <a:pt x="39369" y="0"/>
                  </a:lnTo>
                  <a:lnTo>
                    <a:pt x="30479" y="1270"/>
                  </a:lnTo>
                  <a:lnTo>
                    <a:pt x="22860" y="13970"/>
                  </a:lnTo>
                  <a:lnTo>
                    <a:pt x="21589" y="34290"/>
                  </a:lnTo>
                  <a:lnTo>
                    <a:pt x="19050" y="59690"/>
                  </a:lnTo>
                  <a:lnTo>
                    <a:pt x="19050" y="73660"/>
                  </a:lnTo>
                  <a:lnTo>
                    <a:pt x="16510" y="91440"/>
                  </a:lnTo>
                  <a:lnTo>
                    <a:pt x="16510" y="109220"/>
                  </a:lnTo>
                  <a:lnTo>
                    <a:pt x="16510" y="130810"/>
                  </a:lnTo>
                  <a:lnTo>
                    <a:pt x="11429" y="147320"/>
                  </a:lnTo>
                  <a:lnTo>
                    <a:pt x="8889" y="171450"/>
                  </a:lnTo>
                  <a:lnTo>
                    <a:pt x="5079" y="199390"/>
                  </a:lnTo>
                  <a:lnTo>
                    <a:pt x="0" y="222250"/>
                  </a:lnTo>
                  <a:lnTo>
                    <a:pt x="0" y="243840"/>
                  </a:lnTo>
                  <a:lnTo>
                    <a:pt x="64769" y="243840"/>
                  </a:lnTo>
                  <a:lnTo>
                    <a:pt x="69850" y="226060"/>
                  </a:lnTo>
                  <a:close/>
                </a:path>
                <a:path w="228600" h="478789">
                  <a:moveTo>
                    <a:pt x="228600" y="308610"/>
                  </a:moveTo>
                  <a:lnTo>
                    <a:pt x="212089" y="311150"/>
                  </a:lnTo>
                </a:path>
                <a:path w="228600" h="478789">
                  <a:moveTo>
                    <a:pt x="212089" y="311150"/>
                  </a:moveTo>
                  <a:lnTo>
                    <a:pt x="198119" y="311150"/>
                  </a:lnTo>
                </a:path>
                <a:path w="228600" h="478789">
                  <a:moveTo>
                    <a:pt x="198119" y="311150"/>
                  </a:moveTo>
                  <a:lnTo>
                    <a:pt x="181610" y="308610"/>
                  </a:lnTo>
                </a:path>
                <a:path w="228600" h="478789">
                  <a:moveTo>
                    <a:pt x="181610" y="308610"/>
                  </a:moveTo>
                  <a:lnTo>
                    <a:pt x="172719" y="304800"/>
                  </a:lnTo>
                </a:path>
                <a:path w="228600" h="478789">
                  <a:moveTo>
                    <a:pt x="2539" y="476250"/>
                  </a:moveTo>
                  <a:lnTo>
                    <a:pt x="21589" y="478790"/>
                  </a:lnTo>
                </a:path>
                <a:path w="228600" h="478789">
                  <a:moveTo>
                    <a:pt x="21589" y="478790"/>
                  </a:moveTo>
                  <a:lnTo>
                    <a:pt x="39369" y="478790"/>
                  </a:lnTo>
                </a:path>
                <a:path w="228600" h="478789">
                  <a:moveTo>
                    <a:pt x="39369" y="478790"/>
                  </a:moveTo>
                  <a:lnTo>
                    <a:pt x="49529" y="47625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6131559" y="5563869"/>
              <a:ext cx="92710" cy="113030"/>
            </a:xfrm>
            <a:custGeom>
              <a:avLst/>
              <a:gdLst/>
              <a:ahLst/>
              <a:cxnLst/>
              <a:rect l="l" t="t" r="r" b="b"/>
              <a:pathLst>
                <a:path w="92710" h="113029">
                  <a:moveTo>
                    <a:pt x="67310" y="0"/>
                  </a:moveTo>
                  <a:lnTo>
                    <a:pt x="50800" y="2539"/>
                  </a:lnTo>
                  <a:lnTo>
                    <a:pt x="39369" y="15239"/>
                  </a:lnTo>
                  <a:lnTo>
                    <a:pt x="22860" y="44449"/>
                  </a:lnTo>
                  <a:lnTo>
                    <a:pt x="11429" y="55879"/>
                  </a:lnTo>
                  <a:lnTo>
                    <a:pt x="3810" y="71119"/>
                  </a:lnTo>
                  <a:lnTo>
                    <a:pt x="0" y="90169"/>
                  </a:lnTo>
                  <a:lnTo>
                    <a:pt x="0" y="100329"/>
                  </a:lnTo>
                  <a:lnTo>
                    <a:pt x="1269" y="107949"/>
                  </a:lnTo>
                  <a:lnTo>
                    <a:pt x="11429" y="113029"/>
                  </a:lnTo>
                  <a:lnTo>
                    <a:pt x="22860" y="113029"/>
                  </a:lnTo>
                  <a:lnTo>
                    <a:pt x="31750" y="107949"/>
                  </a:lnTo>
                  <a:lnTo>
                    <a:pt x="40639" y="93979"/>
                  </a:lnTo>
                  <a:lnTo>
                    <a:pt x="48260" y="77469"/>
                  </a:lnTo>
                  <a:lnTo>
                    <a:pt x="53339" y="64769"/>
                  </a:lnTo>
                  <a:lnTo>
                    <a:pt x="68579" y="58419"/>
                  </a:lnTo>
                  <a:lnTo>
                    <a:pt x="82550" y="48259"/>
                  </a:lnTo>
                  <a:lnTo>
                    <a:pt x="90169" y="35559"/>
                  </a:lnTo>
                  <a:lnTo>
                    <a:pt x="92710" y="21589"/>
                  </a:lnTo>
                  <a:lnTo>
                    <a:pt x="90169" y="12699"/>
                  </a:lnTo>
                  <a:lnTo>
                    <a:pt x="82550" y="6349"/>
                  </a:lnTo>
                  <a:lnTo>
                    <a:pt x="76200" y="2539"/>
                  </a:lnTo>
                  <a:lnTo>
                    <a:pt x="67310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6131559" y="5563869"/>
              <a:ext cx="92710" cy="113030"/>
            </a:xfrm>
            <a:custGeom>
              <a:avLst/>
              <a:gdLst/>
              <a:ahLst/>
              <a:cxnLst/>
              <a:rect l="l" t="t" r="r" b="b"/>
              <a:pathLst>
                <a:path w="92710" h="113029">
                  <a:moveTo>
                    <a:pt x="92710" y="21589"/>
                  </a:moveTo>
                  <a:lnTo>
                    <a:pt x="68579" y="58419"/>
                  </a:lnTo>
                  <a:lnTo>
                    <a:pt x="53339" y="64769"/>
                  </a:lnTo>
                  <a:lnTo>
                    <a:pt x="48260" y="77469"/>
                  </a:lnTo>
                  <a:lnTo>
                    <a:pt x="40639" y="93979"/>
                  </a:lnTo>
                  <a:lnTo>
                    <a:pt x="31750" y="107949"/>
                  </a:lnTo>
                  <a:lnTo>
                    <a:pt x="22860" y="113029"/>
                  </a:lnTo>
                  <a:lnTo>
                    <a:pt x="11429" y="113029"/>
                  </a:lnTo>
                  <a:lnTo>
                    <a:pt x="1269" y="107949"/>
                  </a:lnTo>
                  <a:lnTo>
                    <a:pt x="0" y="100329"/>
                  </a:lnTo>
                  <a:lnTo>
                    <a:pt x="0" y="90169"/>
                  </a:lnTo>
                  <a:lnTo>
                    <a:pt x="3810" y="71119"/>
                  </a:lnTo>
                  <a:lnTo>
                    <a:pt x="11429" y="55879"/>
                  </a:lnTo>
                  <a:lnTo>
                    <a:pt x="22860" y="44449"/>
                  </a:lnTo>
                  <a:lnTo>
                    <a:pt x="39369" y="15239"/>
                  </a:lnTo>
                  <a:lnTo>
                    <a:pt x="50800" y="2539"/>
                  </a:lnTo>
                  <a:lnTo>
                    <a:pt x="67310" y="0"/>
                  </a:lnTo>
                  <a:lnTo>
                    <a:pt x="76200" y="2539"/>
                  </a:lnTo>
                  <a:lnTo>
                    <a:pt x="82550" y="6349"/>
                  </a:lnTo>
                  <a:lnTo>
                    <a:pt x="90169" y="12699"/>
                  </a:lnTo>
                  <a:lnTo>
                    <a:pt x="92710" y="2158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6135369" y="5647689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13969" y="0"/>
                  </a:moveTo>
                  <a:lnTo>
                    <a:pt x="5079" y="0"/>
                  </a:lnTo>
                  <a:lnTo>
                    <a:pt x="0" y="3810"/>
                  </a:lnTo>
                  <a:lnTo>
                    <a:pt x="0" y="11430"/>
                  </a:lnTo>
                  <a:lnTo>
                    <a:pt x="2539" y="17780"/>
                  </a:lnTo>
                  <a:lnTo>
                    <a:pt x="5079" y="22860"/>
                  </a:lnTo>
                  <a:lnTo>
                    <a:pt x="11429" y="24130"/>
                  </a:lnTo>
                  <a:lnTo>
                    <a:pt x="21589" y="20320"/>
                  </a:lnTo>
                  <a:lnTo>
                    <a:pt x="22859" y="11430"/>
                  </a:lnTo>
                  <a:lnTo>
                    <a:pt x="22859" y="3810"/>
                  </a:lnTo>
                  <a:lnTo>
                    <a:pt x="13969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6135369" y="5647689"/>
              <a:ext cx="22860" cy="24130"/>
            </a:xfrm>
            <a:custGeom>
              <a:avLst/>
              <a:gdLst/>
              <a:ahLst/>
              <a:cxnLst/>
              <a:rect l="l" t="t" r="r" b="b"/>
              <a:pathLst>
                <a:path w="22860" h="24129">
                  <a:moveTo>
                    <a:pt x="5079" y="0"/>
                  </a:moveTo>
                  <a:lnTo>
                    <a:pt x="13969" y="0"/>
                  </a:lnTo>
                  <a:lnTo>
                    <a:pt x="22859" y="3810"/>
                  </a:lnTo>
                  <a:lnTo>
                    <a:pt x="22859" y="11430"/>
                  </a:lnTo>
                  <a:lnTo>
                    <a:pt x="21589" y="20320"/>
                  </a:lnTo>
                  <a:lnTo>
                    <a:pt x="11429" y="24130"/>
                  </a:lnTo>
                  <a:lnTo>
                    <a:pt x="5079" y="22860"/>
                  </a:lnTo>
                  <a:lnTo>
                    <a:pt x="2539" y="17780"/>
                  </a:lnTo>
                  <a:lnTo>
                    <a:pt x="0" y="11430"/>
                  </a:lnTo>
                  <a:lnTo>
                    <a:pt x="0" y="3810"/>
                  </a:lnTo>
                  <a:lnTo>
                    <a:pt x="5079" y="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6051549" y="5520689"/>
              <a:ext cx="81280" cy="140970"/>
            </a:xfrm>
            <a:custGeom>
              <a:avLst/>
              <a:gdLst/>
              <a:ahLst/>
              <a:cxnLst/>
              <a:rect l="l" t="t" r="r" b="b"/>
              <a:pathLst>
                <a:path w="81279" h="140970">
                  <a:moveTo>
                    <a:pt x="52070" y="0"/>
                  </a:moveTo>
                  <a:lnTo>
                    <a:pt x="35560" y="6350"/>
                  </a:lnTo>
                  <a:lnTo>
                    <a:pt x="24129" y="12700"/>
                  </a:lnTo>
                  <a:lnTo>
                    <a:pt x="13970" y="26670"/>
                  </a:lnTo>
                  <a:lnTo>
                    <a:pt x="10160" y="62230"/>
                  </a:lnTo>
                  <a:lnTo>
                    <a:pt x="2539" y="88900"/>
                  </a:lnTo>
                  <a:lnTo>
                    <a:pt x="0" y="115570"/>
                  </a:lnTo>
                  <a:lnTo>
                    <a:pt x="2539" y="128270"/>
                  </a:lnTo>
                  <a:lnTo>
                    <a:pt x="10160" y="137160"/>
                  </a:lnTo>
                  <a:lnTo>
                    <a:pt x="24129" y="140970"/>
                  </a:lnTo>
                  <a:lnTo>
                    <a:pt x="38100" y="137160"/>
                  </a:lnTo>
                  <a:lnTo>
                    <a:pt x="44450" y="121920"/>
                  </a:lnTo>
                  <a:lnTo>
                    <a:pt x="49529" y="99060"/>
                  </a:lnTo>
                  <a:lnTo>
                    <a:pt x="55879" y="76200"/>
                  </a:lnTo>
                  <a:lnTo>
                    <a:pt x="67310" y="58420"/>
                  </a:lnTo>
                  <a:lnTo>
                    <a:pt x="77470" y="35560"/>
                  </a:lnTo>
                  <a:lnTo>
                    <a:pt x="81279" y="20320"/>
                  </a:lnTo>
                  <a:lnTo>
                    <a:pt x="77470" y="10160"/>
                  </a:lnTo>
                  <a:lnTo>
                    <a:pt x="72389" y="3810"/>
                  </a:lnTo>
                  <a:lnTo>
                    <a:pt x="63500" y="2540"/>
                  </a:lnTo>
                  <a:lnTo>
                    <a:pt x="52070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6051549" y="5520689"/>
              <a:ext cx="81280" cy="140970"/>
            </a:xfrm>
            <a:custGeom>
              <a:avLst/>
              <a:gdLst/>
              <a:ahLst/>
              <a:cxnLst/>
              <a:rect l="l" t="t" r="r" b="b"/>
              <a:pathLst>
                <a:path w="81279" h="140970">
                  <a:moveTo>
                    <a:pt x="81279" y="20320"/>
                  </a:moveTo>
                  <a:lnTo>
                    <a:pt x="77470" y="10160"/>
                  </a:lnTo>
                  <a:lnTo>
                    <a:pt x="72389" y="3810"/>
                  </a:lnTo>
                  <a:lnTo>
                    <a:pt x="63500" y="2540"/>
                  </a:lnTo>
                  <a:lnTo>
                    <a:pt x="52070" y="0"/>
                  </a:lnTo>
                  <a:lnTo>
                    <a:pt x="35560" y="6350"/>
                  </a:lnTo>
                  <a:lnTo>
                    <a:pt x="24129" y="12700"/>
                  </a:lnTo>
                  <a:lnTo>
                    <a:pt x="13970" y="26670"/>
                  </a:lnTo>
                  <a:lnTo>
                    <a:pt x="10160" y="62230"/>
                  </a:lnTo>
                  <a:lnTo>
                    <a:pt x="2539" y="88900"/>
                  </a:lnTo>
                  <a:lnTo>
                    <a:pt x="0" y="115570"/>
                  </a:lnTo>
                  <a:lnTo>
                    <a:pt x="2539" y="128270"/>
                  </a:lnTo>
                  <a:lnTo>
                    <a:pt x="10160" y="137160"/>
                  </a:lnTo>
                  <a:lnTo>
                    <a:pt x="24129" y="140970"/>
                  </a:lnTo>
                  <a:lnTo>
                    <a:pt x="38100" y="137160"/>
                  </a:lnTo>
                  <a:lnTo>
                    <a:pt x="44450" y="121920"/>
                  </a:lnTo>
                  <a:lnTo>
                    <a:pt x="49529" y="99060"/>
                  </a:lnTo>
                  <a:lnTo>
                    <a:pt x="55879" y="76200"/>
                  </a:lnTo>
                  <a:lnTo>
                    <a:pt x="67310" y="58420"/>
                  </a:lnTo>
                  <a:lnTo>
                    <a:pt x="77470" y="35560"/>
                  </a:lnTo>
                  <a:lnTo>
                    <a:pt x="81279" y="2032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6056629" y="5619749"/>
              <a:ext cx="34290" cy="35560"/>
            </a:xfrm>
            <a:custGeom>
              <a:avLst/>
              <a:gdLst/>
              <a:ahLst/>
              <a:cxnLst/>
              <a:rect l="l" t="t" r="r" b="b"/>
              <a:pathLst>
                <a:path w="34289" h="35560">
                  <a:moveTo>
                    <a:pt x="22860" y="0"/>
                  </a:moveTo>
                  <a:lnTo>
                    <a:pt x="6350" y="2540"/>
                  </a:lnTo>
                  <a:lnTo>
                    <a:pt x="0" y="11430"/>
                  </a:lnTo>
                  <a:lnTo>
                    <a:pt x="2540" y="19050"/>
                  </a:lnTo>
                  <a:lnTo>
                    <a:pt x="2540" y="25400"/>
                  </a:lnTo>
                  <a:lnTo>
                    <a:pt x="6350" y="31750"/>
                  </a:lnTo>
                  <a:lnTo>
                    <a:pt x="20320" y="35559"/>
                  </a:lnTo>
                  <a:lnTo>
                    <a:pt x="30480" y="31750"/>
                  </a:lnTo>
                  <a:lnTo>
                    <a:pt x="34290" y="19050"/>
                  </a:lnTo>
                  <a:lnTo>
                    <a:pt x="34290" y="6350"/>
                  </a:lnTo>
                  <a:lnTo>
                    <a:pt x="22860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6056629" y="5619749"/>
              <a:ext cx="34290" cy="35560"/>
            </a:xfrm>
            <a:custGeom>
              <a:avLst/>
              <a:gdLst/>
              <a:ahLst/>
              <a:cxnLst/>
              <a:rect l="l" t="t" r="r" b="b"/>
              <a:pathLst>
                <a:path w="34289" h="35560">
                  <a:moveTo>
                    <a:pt x="34290" y="6350"/>
                  </a:moveTo>
                  <a:lnTo>
                    <a:pt x="34290" y="19050"/>
                  </a:lnTo>
                  <a:lnTo>
                    <a:pt x="30480" y="31750"/>
                  </a:lnTo>
                  <a:lnTo>
                    <a:pt x="20320" y="35559"/>
                  </a:lnTo>
                  <a:lnTo>
                    <a:pt x="6350" y="31750"/>
                  </a:lnTo>
                  <a:lnTo>
                    <a:pt x="2540" y="25400"/>
                  </a:lnTo>
                  <a:lnTo>
                    <a:pt x="2540" y="19050"/>
                  </a:lnTo>
                  <a:lnTo>
                    <a:pt x="0" y="11430"/>
                  </a:lnTo>
                  <a:lnTo>
                    <a:pt x="6350" y="2540"/>
                  </a:lnTo>
                  <a:lnTo>
                    <a:pt x="22860" y="0"/>
                  </a:lnTo>
                  <a:lnTo>
                    <a:pt x="34290" y="6350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933439" y="5530849"/>
              <a:ext cx="143510" cy="212090"/>
            </a:xfrm>
            <a:custGeom>
              <a:avLst/>
              <a:gdLst/>
              <a:ahLst/>
              <a:cxnLst/>
              <a:rect l="l" t="t" r="r" b="b"/>
              <a:pathLst>
                <a:path w="143510" h="212089">
                  <a:moveTo>
                    <a:pt x="132080" y="0"/>
                  </a:moveTo>
                  <a:lnTo>
                    <a:pt x="111760" y="3809"/>
                  </a:lnTo>
                  <a:lnTo>
                    <a:pt x="95250" y="15240"/>
                  </a:lnTo>
                  <a:lnTo>
                    <a:pt x="81280" y="21590"/>
                  </a:lnTo>
                  <a:lnTo>
                    <a:pt x="59689" y="26669"/>
                  </a:lnTo>
                  <a:lnTo>
                    <a:pt x="45720" y="29209"/>
                  </a:lnTo>
                  <a:lnTo>
                    <a:pt x="30480" y="38100"/>
                  </a:lnTo>
                  <a:lnTo>
                    <a:pt x="20320" y="54609"/>
                  </a:lnTo>
                  <a:lnTo>
                    <a:pt x="13970" y="88900"/>
                  </a:lnTo>
                  <a:lnTo>
                    <a:pt x="6350" y="118109"/>
                  </a:lnTo>
                  <a:lnTo>
                    <a:pt x="0" y="139700"/>
                  </a:lnTo>
                  <a:lnTo>
                    <a:pt x="0" y="151130"/>
                  </a:lnTo>
                  <a:lnTo>
                    <a:pt x="8889" y="176530"/>
                  </a:lnTo>
                  <a:lnTo>
                    <a:pt x="13970" y="195580"/>
                  </a:lnTo>
                  <a:lnTo>
                    <a:pt x="22860" y="212090"/>
                  </a:lnTo>
                  <a:lnTo>
                    <a:pt x="31750" y="208280"/>
                  </a:lnTo>
                  <a:lnTo>
                    <a:pt x="45720" y="201930"/>
                  </a:lnTo>
                  <a:lnTo>
                    <a:pt x="78739" y="172719"/>
                  </a:lnTo>
                  <a:lnTo>
                    <a:pt x="87630" y="146050"/>
                  </a:lnTo>
                  <a:lnTo>
                    <a:pt x="90170" y="130809"/>
                  </a:lnTo>
                  <a:lnTo>
                    <a:pt x="92710" y="107950"/>
                  </a:lnTo>
                  <a:lnTo>
                    <a:pt x="90170" y="91440"/>
                  </a:lnTo>
                  <a:lnTo>
                    <a:pt x="90170" y="74930"/>
                  </a:lnTo>
                  <a:lnTo>
                    <a:pt x="132080" y="45719"/>
                  </a:lnTo>
                  <a:lnTo>
                    <a:pt x="143510" y="16509"/>
                  </a:lnTo>
                  <a:lnTo>
                    <a:pt x="143510" y="6350"/>
                  </a:lnTo>
                  <a:lnTo>
                    <a:pt x="139700" y="2540"/>
                  </a:lnTo>
                  <a:lnTo>
                    <a:pt x="132080" y="0"/>
                  </a:lnTo>
                  <a:close/>
                </a:path>
              </a:pathLst>
            </a:custGeom>
            <a:solidFill>
              <a:srgbClr val="FF9E9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933439" y="5530849"/>
              <a:ext cx="143510" cy="212090"/>
            </a:xfrm>
            <a:custGeom>
              <a:avLst/>
              <a:gdLst/>
              <a:ahLst/>
              <a:cxnLst/>
              <a:rect l="l" t="t" r="r" b="b"/>
              <a:pathLst>
                <a:path w="143510" h="212089">
                  <a:moveTo>
                    <a:pt x="59689" y="26669"/>
                  </a:moveTo>
                  <a:lnTo>
                    <a:pt x="81280" y="21590"/>
                  </a:lnTo>
                  <a:lnTo>
                    <a:pt x="95250" y="15240"/>
                  </a:lnTo>
                  <a:lnTo>
                    <a:pt x="111760" y="3809"/>
                  </a:lnTo>
                  <a:lnTo>
                    <a:pt x="132080" y="0"/>
                  </a:lnTo>
                  <a:lnTo>
                    <a:pt x="139700" y="2540"/>
                  </a:lnTo>
                  <a:lnTo>
                    <a:pt x="143510" y="6350"/>
                  </a:lnTo>
                  <a:lnTo>
                    <a:pt x="143510" y="16509"/>
                  </a:lnTo>
                  <a:lnTo>
                    <a:pt x="114300" y="62230"/>
                  </a:lnTo>
                  <a:lnTo>
                    <a:pt x="90170" y="74930"/>
                  </a:lnTo>
                  <a:lnTo>
                    <a:pt x="90170" y="91440"/>
                  </a:lnTo>
                  <a:lnTo>
                    <a:pt x="92710" y="107950"/>
                  </a:lnTo>
                  <a:lnTo>
                    <a:pt x="90170" y="130809"/>
                  </a:lnTo>
                  <a:lnTo>
                    <a:pt x="87630" y="146050"/>
                  </a:lnTo>
                  <a:lnTo>
                    <a:pt x="86360" y="157480"/>
                  </a:lnTo>
                  <a:lnTo>
                    <a:pt x="58420" y="193040"/>
                  </a:lnTo>
                  <a:lnTo>
                    <a:pt x="22860" y="212090"/>
                  </a:lnTo>
                  <a:lnTo>
                    <a:pt x="13970" y="195580"/>
                  </a:lnTo>
                  <a:lnTo>
                    <a:pt x="8889" y="176530"/>
                  </a:lnTo>
                  <a:lnTo>
                    <a:pt x="0" y="151130"/>
                  </a:lnTo>
                  <a:lnTo>
                    <a:pt x="0" y="139700"/>
                  </a:lnTo>
                  <a:lnTo>
                    <a:pt x="6350" y="118109"/>
                  </a:lnTo>
                  <a:lnTo>
                    <a:pt x="13970" y="88900"/>
                  </a:lnTo>
                  <a:lnTo>
                    <a:pt x="20320" y="54609"/>
                  </a:lnTo>
                  <a:lnTo>
                    <a:pt x="30480" y="38100"/>
                  </a:lnTo>
                  <a:lnTo>
                    <a:pt x="45720" y="29209"/>
                  </a:lnTo>
                  <a:lnTo>
                    <a:pt x="59689" y="26669"/>
                  </a:lnTo>
                  <a:close/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6019799" y="5530849"/>
              <a:ext cx="53340" cy="33020"/>
            </a:xfrm>
            <a:custGeom>
              <a:avLst/>
              <a:gdLst/>
              <a:ahLst/>
              <a:cxnLst/>
              <a:rect l="l" t="t" r="r" b="b"/>
              <a:pathLst>
                <a:path w="53339" h="33020">
                  <a:moveTo>
                    <a:pt x="48260" y="0"/>
                  </a:moveTo>
                  <a:lnTo>
                    <a:pt x="36829" y="2540"/>
                  </a:lnTo>
                  <a:lnTo>
                    <a:pt x="25400" y="3809"/>
                  </a:lnTo>
                  <a:lnTo>
                    <a:pt x="15239" y="10159"/>
                  </a:lnTo>
                  <a:lnTo>
                    <a:pt x="0" y="19050"/>
                  </a:lnTo>
                  <a:lnTo>
                    <a:pt x="6350" y="31750"/>
                  </a:lnTo>
                  <a:lnTo>
                    <a:pt x="13970" y="33019"/>
                  </a:lnTo>
                  <a:lnTo>
                    <a:pt x="29210" y="29209"/>
                  </a:lnTo>
                  <a:lnTo>
                    <a:pt x="45720" y="22859"/>
                  </a:lnTo>
                  <a:lnTo>
                    <a:pt x="53339" y="19050"/>
                  </a:lnTo>
                  <a:lnTo>
                    <a:pt x="53339" y="8890"/>
                  </a:lnTo>
                  <a:lnTo>
                    <a:pt x="48260" y="0"/>
                  </a:lnTo>
                  <a:close/>
                </a:path>
              </a:pathLst>
            </a:custGeom>
            <a:solidFill>
              <a:srgbClr val="FF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6019799" y="5530849"/>
              <a:ext cx="162560" cy="100330"/>
            </a:xfrm>
            <a:custGeom>
              <a:avLst/>
              <a:gdLst/>
              <a:ahLst/>
              <a:cxnLst/>
              <a:rect l="l" t="t" r="r" b="b"/>
              <a:pathLst>
                <a:path w="162560" h="100329">
                  <a:moveTo>
                    <a:pt x="0" y="19050"/>
                  </a:moveTo>
                  <a:lnTo>
                    <a:pt x="6350" y="31750"/>
                  </a:lnTo>
                  <a:lnTo>
                    <a:pt x="13970" y="33019"/>
                  </a:lnTo>
                  <a:lnTo>
                    <a:pt x="29210" y="29209"/>
                  </a:lnTo>
                  <a:lnTo>
                    <a:pt x="45720" y="22859"/>
                  </a:lnTo>
                  <a:lnTo>
                    <a:pt x="53339" y="19050"/>
                  </a:lnTo>
                  <a:lnTo>
                    <a:pt x="53339" y="8890"/>
                  </a:lnTo>
                  <a:lnTo>
                    <a:pt x="48260" y="0"/>
                  </a:lnTo>
                  <a:lnTo>
                    <a:pt x="36829" y="2540"/>
                  </a:lnTo>
                  <a:lnTo>
                    <a:pt x="25400" y="3809"/>
                  </a:lnTo>
                  <a:lnTo>
                    <a:pt x="15239" y="10159"/>
                  </a:lnTo>
                  <a:lnTo>
                    <a:pt x="0" y="19050"/>
                  </a:lnTo>
                  <a:close/>
                </a:path>
                <a:path w="162560" h="100329">
                  <a:moveTo>
                    <a:pt x="162560" y="100330"/>
                  </a:moveTo>
                  <a:lnTo>
                    <a:pt x="162560" y="93980"/>
                  </a:lnTo>
                </a:path>
                <a:path w="162560" h="100329">
                  <a:moveTo>
                    <a:pt x="162560" y="93980"/>
                  </a:moveTo>
                  <a:lnTo>
                    <a:pt x="160020" y="88900"/>
                  </a:lnTo>
                </a:path>
              </a:pathLst>
            </a:custGeom>
            <a:ln w="317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965189" y="5382259"/>
              <a:ext cx="138430" cy="138430"/>
            </a:xfrm>
            <a:custGeom>
              <a:avLst/>
              <a:gdLst/>
              <a:ahLst/>
              <a:cxnLst/>
              <a:rect l="l" t="t" r="r" b="b"/>
              <a:pathLst>
                <a:path w="138429" h="138429">
                  <a:moveTo>
                    <a:pt x="68580" y="0"/>
                  </a:moveTo>
                  <a:lnTo>
                    <a:pt x="41790" y="5377"/>
                  </a:lnTo>
                  <a:lnTo>
                    <a:pt x="20002" y="20161"/>
                  </a:lnTo>
                  <a:lnTo>
                    <a:pt x="5357" y="42326"/>
                  </a:lnTo>
                  <a:lnTo>
                    <a:pt x="0" y="69849"/>
                  </a:lnTo>
                  <a:lnTo>
                    <a:pt x="5357" y="96639"/>
                  </a:lnTo>
                  <a:lnTo>
                    <a:pt x="20002" y="118427"/>
                  </a:lnTo>
                  <a:lnTo>
                    <a:pt x="41790" y="133072"/>
                  </a:lnTo>
                  <a:lnTo>
                    <a:pt x="68580" y="138429"/>
                  </a:lnTo>
                  <a:lnTo>
                    <a:pt x="95567" y="133072"/>
                  </a:lnTo>
                  <a:lnTo>
                    <a:pt x="117792" y="118427"/>
                  </a:lnTo>
                  <a:lnTo>
                    <a:pt x="132873" y="96639"/>
                  </a:lnTo>
                  <a:lnTo>
                    <a:pt x="138430" y="69849"/>
                  </a:lnTo>
                  <a:lnTo>
                    <a:pt x="132873" y="42326"/>
                  </a:lnTo>
                  <a:lnTo>
                    <a:pt x="117792" y="20161"/>
                  </a:lnTo>
                  <a:lnTo>
                    <a:pt x="95567" y="5377"/>
                  </a:lnTo>
                  <a:lnTo>
                    <a:pt x="68580" y="0"/>
                  </a:lnTo>
                  <a:close/>
                </a:path>
              </a:pathLst>
            </a:custGeom>
            <a:solidFill>
              <a:srgbClr val="00CC9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5965189" y="5382259"/>
              <a:ext cx="138430" cy="138430"/>
            </a:xfrm>
            <a:custGeom>
              <a:avLst/>
              <a:gdLst/>
              <a:ahLst/>
              <a:cxnLst/>
              <a:rect l="l" t="t" r="r" b="b"/>
              <a:pathLst>
                <a:path w="138429" h="138429">
                  <a:moveTo>
                    <a:pt x="68580" y="138429"/>
                  </a:moveTo>
                  <a:lnTo>
                    <a:pt x="41790" y="133072"/>
                  </a:lnTo>
                  <a:lnTo>
                    <a:pt x="20002" y="118427"/>
                  </a:lnTo>
                  <a:lnTo>
                    <a:pt x="5357" y="96639"/>
                  </a:lnTo>
                  <a:lnTo>
                    <a:pt x="0" y="69849"/>
                  </a:lnTo>
                  <a:lnTo>
                    <a:pt x="5357" y="42326"/>
                  </a:lnTo>
                  <a:lnTo>
                    <a:pt x="20002" y="20161"/>
                  </a:lnTo>
                  <a:lnTo>
                    <a:pt x="41790" y="5377"/>
                  </a:lnTo>
                  <a:lnTo>
                    <a:pt x="68580" y="0"/>
                  </a:lnTo>
                  <a:lnTo>
                    <a:pt x="95567" y="5377"/>
                  </a:lnTo>
                  <a:lnTo>
                    <a:pt x="117792" y="20161"/>
                  </a:lnTo>
                  <a:lnTo>
                    <a:pt x="132873" y="42326"/>
                  </a:lnTo>
                  <a:lnTo>
                    <a:pt x="138430" y="69849"/>
                  </a:lnTo>
                  <a:lnTo>
                    <a:pt x="132873" y="96639"/>
                  </a:lnTo>
                  <a:lnTo>
                    <a:pt x="117792" y="118427"/>
                  </a:lnTo>
                  <a:lnTo>
                    <a:pt x="95567" y="133072"/>
                  </a:lnTo>
                  <a:lnTo>
                    <a:pt x="68580" y="138429"/>
                  </a:lnTo>
                  <a:close/>
                </a:path>
              </a:pathLst>
            </a:custGeom>
            <a:ln w="9344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0" name="object 60"/>
          <p:cNvSpPr txBox="1"/>
          <p:nvPr/>
        </p:nvSpPr>
        <p:spPr>
          <a:xfrm>
            <a:off x="4786629" y="3876040"/>
            <a:ext cx="154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CC00"/>
                </a:solidFill>
                <a:latin typeface="Arial"/>
                <a:cs typeface="Arial"/>
              </a:rPr>
              <a:t>A</a:t>
            </a:r>
            <a:endParaRPr sz="1400">
              <a:latin typeface="Arial"/>
              <a:cs typeface="Arial"/>
            </a:endParaRPr>
          </a:p>
        </p:txBody>
      </p:sp>
      <p:sp>
        <p:nvSpPr>
          <p:cNvPr id="61" name="object 61"/>
          <p:cNvSpPr txBox="1"/>
          <p:nvPr/>
        </p:nvSpPr>
        <p:spPr>
          <a:xfrm>
            <a:off x="6017259" y="3909059"/>
            <a:ext cx="154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0000FF"/>
                </a:solidFill>
                <a:latin typeface="Arial"/>
                <a:cs typeface="Arial"/>
              </a:rPr>
              <a:t>C</a:t>
            </a:r>
            <a:endParaRPr sz="1400">
              <a:latin typeface="Arial"/>
              <a:cs typeface="Arial"/>
            </a:endParaRPr>
          </a:p>
        </p:txBody>
      </p:sp>
      <p:sp>
        <p:nvSpPr>
          <p:cNvPr id="62" name="object 62"/>
          <p:cNvSpPr txBox="1"/>
          <p:nvPr/>
        </p:nvSpPr>
        <p:spPr>
          <a:xfrm>
            <a:off x="7147559" y="3934459"/>
            <a:ext cx="154305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dirty="0">
                <a:solidFill>
                  <a:srgbClr val="FF00FF"/>
                </a:solidFill>
                <a:latin typeface="Arial"/>
                <a:cs typeface="Arial"/>
              </a:rPr>
              <a:t>D</a:t>
            </a:r>
            <a:endParaRPr sz="1400">
              <a:latin typeface="Arial"/>
              <a:cs typeface="Arial"/>
            </a:endParaRPr>
          </a:p>
        </p:txBody>
      </p:sp>
      <p:sp>
        <p:nvSpPr>
          <p:cNvPr id="63" name="object 63"/>
          <p:cNvSpPr txBox="1"/>
          <p:nvPr/>
        </p:nvSpPr>
        <p:spPr>
          <a:xfrm>
            <a:off x="5407659" y="5358129"/>
            <a:ext cx="431800" cy="2387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b="1" spc="5" dirty="0">
                <a:latin typeface="Arial"/>
                <a:cs typeface="Arial"/>
              </a:rPr>
              <a:t>R</a:t>
            </a:r>
            <a:r>
              <a:rPr sz="1400" b="1" spc="-10" dirty="0">
                <a:latin typeface="Arial"/>
                <a:cs typeface="Arial"/>
              </a:rPr>
              <a:t>o</a:t>
            </a:r>
            <a:r>
              <a:rPr sz="1400" b="1" dirty="0">
                <a:latin typeface="Arial"/>
                <a:cs typeface="Arial"/>
              </a:rPr>
              <a:t>ot</a:t>
            </a:r>
            <a:endParaRPr sz="1400">
              <a:latin typeface="Arial"/>
              <a:cs typeface="Arial"/>
            </a:endParaRPr>
          </a:p>
        </p:txBody>
      </p:sp>
      <p:sp>
        <p:nvSpPr>
          <p:cNvPr id="64" name="object 64"/>
          <p:cNvSpPr txBox="1"/>
          <p:nvPr/>
        </p:nvSpPr>
        <p:spPr>
          <a:xfrm>
            <a:off x="810259" y="5142229"/>
            <a:ext cx="3366770" cy="6654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CC0000"/>
                </a:solidFill>
                <a:latin typeface="Arial"/>
                <a:cs typeface="Arial"/>
              </a:rPr>
              <a:t>Note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that </a:t>
            </a:r>
            <a:r>
              <a:rPr sz="1400" b="1" spc="5" dirty="0">
                <a:solidFill>
                  <a:srgbClr val="CC0000"/>
                </a:solidFill>
                <a:latin typeface="Arial"/>
                <a:cs typeface="Arial"/>
              </a:rPr>
              <a:t>in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this </a:t>
            </a:r>
            <a:r>
              <a:rPr sz="1400" b="1" spc="-5" dirty="0">
                <a:solidFill>
                  <a:srgbClr val="CC0000"/>
                </a:solidFill>
                <a:latin typeface="Arial"/>
                <a:cs typeface="Arial"/>
              </a:rPr>
              <a:t>rooted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tree, </a:t>
            </a:r>
            <a:r>
              <a:rPr sz="1400" b="1" spc="-5" dirty="0">
                <a:solidFill>
                  <a:srgbClr val="CC0000"/>
                </a:solidFill>
                <a:latin typeface="Arial"/>
                <a:cs typeface="Arial"/>
              </a:rPr>
              <a:t>taxon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A </a:t>
            </a:r>
            <a:r>
              <a:rPr sz="1400" b="1" spc="5" dirty="0">
                <a:solidFill>
                  <a:srgbClr val="CC0000"/>
                </a:solidFill>
                <a:latin typeface="Arial"/>
                <a:cs typeface="Arial"/>
              </a:rPr>
              <a:t>is  </a:t>
            </a:r>
            <a:r>
              <a:rPr sz="1400" b="1" spc="-5" dirty="0">
                <a:solidFill>
                  <a:srgbClr val="CC0000"/>
                </a:solidFill>
                <a:latin typeface="Arial"/>
                <a:cs typeface="Arial"/>
              </a:rPr>
              <a:t>no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more closely related to </a:t>
            </a:r>
            <a:r>
              <a:rPr sz="1400" b="1" spc="-5" dirty="0">
                <a:solidFill>
                  <a:srgbClr val="CC0000"/>
                </a:solidFill>
                <a:latin typeface="Arial"/>
                <a:cs typeface="Arial"/>
              </a:rPr>
              <a:t>taxon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B </a:t>
            </a:r>
            <a:r>
              <a:rPr sz="1400" b="1" spc="-5" dirty="0">
                <a:solidFill>
                  <a:srgbClr val="CC0000"/>
                </a:solidFill>
                <a:latin typeface="Arial"/>
                <a:cs typeface="Arial"/>
              </a:rPr>
              <a:t>than  </a:t>
            </a:r>
            <a:r>
              <a:rPr sz="1400" b="1" spc="5" dirty="0">
                <a:solidFill>
                  <a:srgbClr val="CC0000"/>
                </a:solidFill>
                <a:latin typeface="Arial"/>
                <a:cs typeface="Arial"/>
              </a:rPr>
              <a:t>it is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to C or</a:t>
            </a:r>
            <a:r>
              <a:rPr sz="1400" b="1" spc="5" dirty="0">
                <a:solidFill>
                  <a:srgbClr val="CC0000"/>
                </a:solidFill>
                <a:latin typeface="Arial"/>
                <a:cs typeface="Arial"/>
              </a:rPr>
              <a:t> </a:t>
            </a:r>
            <a:r>
              <a:rPr sz="1400" b="1" dirty="0">
                <a:solidFill>
                  <a:srgbClr val="CC0000"/>
                </a:solidFill>
                <a:latin typeface="Arial"/>
                <a:cs typeface="Arial"/>
              </a:rPr>
              <a:t>D.</a:t>
            </a:r>
            <a:endParaRPr sz="1400">
              <a:latin typeface="Arial"/>
              <a:cs typeface="Arial"/>
            </a:endParaRPr>
          </a:p>
        </p:txBody>
      </p:sp>
      <p:sp>
        <p:nvSpPr>
          <p:cNvPr id="65" name="object 65"/>
          <p:cNvSpPr txBox="1"/>
          <p:nvPr/>
        </p:nvSpPr>
        <p:spPr>
          <a:xfrm>
            <a:off x="7010400" y="4951729"/>
            <a:ext cx="12960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Rooted</a:t>
            </a:r>
            <a:r>
              <a:rPr sz="1800" b="1" spc="-55" dirty="0">
                <a:latin typeface="Arial"/>
                <a:cs typeface="Arial"/>
              </a:rPr>
              <a:t> </a:t>
            </a:r>
            <a:r>
              <a:rPr sz="1800" b="1" spc="-5" dirty="0">
                <a:latin typeface="Arial"/>
                <a:cs typeface="Arial"/>
              </a:rPr>
              <a:t>tree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896100" y="2901950"/>
            <a:ext cx="15246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Arial"/>
                <a:cs typeface="Arial"/>
              </a:rPr>
              <a:t>Unrooted</a:t>
            </a:r>
            <a:r>
              <a:rPr sz="1800" b="1" spc="-35" dirty="0">
                <a:latin typeface="Arial"/>
                <a:cs typeface="Arial"/>
              </a:rPr>
              <a:t> </a:t>
            </a:r>
            <a:r>
              <a:rPr sz="1800" b="1" spc="-10" dirty="0">
                <a:latin typeface="Arial"/>
                <a:cs typeface="Arial"/>
              </a:rPr>
              <a:t>tree</a:t>
            </a:r>
            <a:endParaRPr sz="1800">
              <a:latin typeface="Arial"/>
              <a:cs typeface="Arial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2625497" y="2465477"/>
            <a:ext cx="152854" cy="1706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4912360" y="4023359"/>
            <a:ext cx="1245870" cy="1029969"/>
          </a:xfrm>
          <a:custGeom>
            <a:avLst/>
            <a:gdLst/>
            <a:ahLst/>
            <a:cxnLst/>
            <a:rect l="l" t="t" r="r" b="b"/>
            <a:pathLst>
              <a:path w="1245870" h="1029970">
                <a:moveTo>
                  <a:pt x="1245870" y="933450"/>
                </a:moveTo>
                <a:lnTo>
                  <a:pt x="1240790" y="929398"/>
                </a:lnTo>
                <a:lnTo>
                  <a:pt x="1240790" y="919480"/>
                </a:lnTo>
                <a:lnTo>
                  <a:pt x="1228382" y="919480"/>
                </a:lnTo>
                <a:lnTo>
                  <a:pt x="77470" y="0"/>
                </a:lnTo>
                <a:lnTo>
                  <a:pt x="0" y="96520"/>
                </a:lnTo>
                <a:lnTo>
                  <a:pt x="1168400" y="1029970"/>
                </a:lnTo>
                <a:lnTo>
                  <a:pt x="1197406" y="994410"/>
                </a:lnTo>
                <a:lnTo>
                  <a:pt x="1240790" y="994410"/>
                </a:lnTo>
                <a:lnTo>
                  <a:pt x="1240790" y="939888"/>
                </a:lnTo>
                <a:lnTo>
                  <a:pt x="1245870" y="93345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 txBox="1"/>
          <p:nvPr/>
        </p:nvSpPr>
        <p:spPr>
          <a:xfrm>
            <a:off x="3201670" y="6299532"/>
            <a:ext cx="2753360" cy="22415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45"/>
              </a:lnSpc>
            </a:pPr>
            <a:r>
              <a:rPr sz="1400" dirty="0">
                <a:latin typeface="Arial"/>
                <a:cs typeface="Arial"/>
              </a:rPr>
              <a:t>C-B Stewart, NHGRI lecture,</a:t>
            </a:r>
            <a:r>
              <a:rPr sz="1400" spc="-10" dirty="0">
                <a:latin typeface="Arial"/>
                <a:cs typeface="Arial"/>
              </a:rPr>
              <a:t> </a:t>
            </a:r>
            <a:r>
              <a:rPr sz="1400" dirty="0">
                <a:latin typeface="Arial"/>
                <a:cs typeface="Arial"/>
              </a:rPr>
              <a:t>12/5/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93541" y="141933"/>
            <a:ext cx="4390159" cy="3195918"/>
            <a:chOff x="102895" y="160858"/>
            <a:chExt cx="4829175" cy="3622040"/>
          </a:xfrm>
        </p:grpSpPr>
        <p:sp>
          <p:nvSpPr>
            <p:cNvPr id="3" name="object 3"/>
            <p:cNvSpPr/>
            <p:nvPr/>
          </p:nvSpPr>
          <p:spPr>
            <a:xfrm>
              <a:off x="102895" y="160858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87826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574063" y="890006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47305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88948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628787" y="894027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356319" y="89402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965631" y="89805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86698" y="870696"/>
              <a:ext cx="1292506" cy="2897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345501" y="89805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530603" y="89805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594980" y="898058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867001" y="89805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4">
                  <a:moveTo>
                    <a:pt x="0" y="0"/>
                  </a:moveTo>
                  <a:lnTo>
                    <a:pt x="11267" y="0"/>
                  </a:lnTo>
                </a:path>
                <a:path w="55244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758273" y="89805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020356" y="902079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1368031" y="902079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40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1574063" y="90207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617522" y="902079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2106841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2237206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899642" y="906905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40">
                  <a:moveTo>
                    <a:pt x="0" y="0"/>
                  </a:moveTo>
                  <a:lnTo>
                    <a:pt x="22534" y="0"/>
                  </a:lnTo>
                </a:path>
                <a:path w="142240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4" name="object 24"/>
            <p:cNvSpPr/>
            <p:nvPr/>
          </p:nvSpPr>
          <p:spPr>
            <a:xfrm>
              <a:off x="112820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15073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6" name="object 26"/>
            <p:cNvSpPr/>
            <p:nvPr/>
          </p:nvSpPr>
          <p:spPr>
            <a:xfrm>
              <a:off x="1269847" y="90690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11267" y="0"/>
                  </a:lnTo>
                </a:path>
                <a:path w="32384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7" name="object 27"/>
            <p:cNvSpPr/>
            <p:nvPr/>
          </p:nvSpPr>
          <p:spPr>
            <a:xfrm>
              <a:off x="4149407" y="90690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9657" y="0"/>
                  </a:lnTo>
                </a:path>
                <a:path w="43814">
                  <a:moveTo>
                    <a:pt x="32194" y="0"/>
                  </a:moveTo>
                  <a:lnTo>
                    <a:pt x="4346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434417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4039958" y="914957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80">
                  <a:moveTo>
                    <a:pt x="0" y="0"/>
                  </a:moveTo>
                  <a:lnTo>
                    <a:pt x="32191" y="0"/>
                  </a:lnTo>
                </a:path>
                <a:path w="109854" h="5080">
                  <a:moveTo>
                    <a:pt x="54724" y="0"/>
                  </a:moveTo>
                  <a:lnTo>
                    <a:pt x="75648" y="0"/>
                  </a:lnTo>
                </a:path>
                <a:path w="109854" h="5080">
                  <a:moveTo>
                    <a:pt x="54724" y="4825"/>
                  </a:moveTo>
                  <a:lnTo>
                    <a:pt x="109451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4236326" y="917369"/>
              <a:ext cx="43459" cy="48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650151" y="896448"/>
              <a:ext cx="3966043" cy="41840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585762" y="922191"/>
              <a:ext cx="4345914" cy="4990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650151" y="967267"/>
              <a:ext cx="4281525" cy="1770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1203845" y="98255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1237653" y="982559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80">
                  <a:moveTo>
                    <a:pt x="20929" y="0"/>
                  </a:moveTo>
                  <a:lnTo>
                    <a:pt x="32197" y="0"/>
                  </a:lnTo>
                </a:path>
                <a:path w="86994" h="5080">
                  <a:moveTo>
                    <a:pt x="75653" y="0"/>
                  </a:moveTo>
                  <a:lnTo>
                    <a:pt x="86921" y="0"/>
                  </a:lnTo>
                </a:path>
                <a:path w="86994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1356766" y="980145"/>
              <a:ext cx="3574910" cy="1286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178008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1997379" y="989793"/>
              <a:ext cx="2923019" cy="112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1247305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1487144" y="993023"/>
              <a:ext cx="107843" cy="1286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142114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200864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207303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3301149" y="1001062"/>
              <a:ext cx="206028" cy="482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2159952" y="1001062"/>
              <a:ext cx="989900" cy="1288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3561905" y="1001062"/>
              <a:ext cx="1347228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2768384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2898749" y="1010723"/>
              <a:ext cx="98184" cy="321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302912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2367584" y="1013940"/>
              <a:ext cx="336405" cy="9667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301947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4257255" y="1010723"/>
              <a:ext cx="630963" cy="1288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541422" y="1021192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4" name="object 54"/>
          <p:cNvSpPr txBox="1">
            <a:spLocks noGrp="1"/>
          </p:cNvSpPr>
          <p:nvPr>
            <p:ph type="title"/>
          </p:nvPr>
        </p:nvSpPr>
        <p:spPr>
          <a:xfrm>
            <a:off x="304800" y="304800"/>
            <a:ext cx="4173832" cy="380840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pc="-4" dirty="0"/>
              <a:t>Building Phylogenetic</a:t>
            </a:r>
            <a:r>
              <a:rPr spc="-22" dirty="0"/>
              <a:t> </a:t>
            </a:r>
            <a:r>
              <a:rPr spc="-4" dirty="0"/>
              <a:t>Trees</a:t>
            </a:r>
          </a:p>
        </p:txBody>
      </p:sp>
      <p:sp>
        <p:nvSpPr>
          <p:cNvPr id="55" name="object 55"/>
          <p:cNvSpPr txBox="1"/>
          <p:nvPr/>
        </p:nvSpPr>
        <p:spPr>
          <a:xfrm>
            <a:off x="345382" y="884304"/>
            <a:ext cx="2558473" cy="2377013"/>
          </a:xfrm>
          <a:prstGeom prst="rect">
            <a:avLst/>
          </a:prstGeom>
        </p:spPr>
        <p:txBody>
          <a:bodyPr vert="horz" wrap="square" lIns="0" tIns="60404" rIns="0" bIns="0" rtlCol="0">
            <a:spAutoFit/>
          </a:bodyPr>
          <a:lstStyle/>
          <a:p>
            <a:pPr marL="11397">
              <a:spcBef>
                <a:spcPts val="476"/>
              </a:spcBef>
            </a:pPr>
            <a:r>
              <a:rPr sz="1500" spc="13" dirty="0">
                <a:solidFill>
                  <a:srgbClr val="0033CC"/>
                </a:solidFill>
                <a:latin typeface="Arial"/>
                <a:cs typeface="Arial"/>
              </a:rPr>
              <a:t>Main methods:</a:t>
            </a:r>
            <a:endParaRPr sz="1500">
              <a:latin typeface="Arial"/>
              <a:cs typeface="Arial"/>
            </a:endParaRPr>
          </a:p>
          <a:p>
            <a:pPr marL="174374" indent="-163547">
              <a:spcBef>
                <a:spcPts val="399"/>
              </a:spcBef>
              <a:buClr>
                <a:srgbClr val="FFCC00"/>
              </a:buClr>
              <a:buSzPct val="90909"/>
              <a:buFont typeface="Wingdings"/>
              <a:buChar char=""/>
              <a:tabLst>
                <a:tab pos="174944" algn="l"/>
              </a:tabLst>
            </a:pPr>
            <a:r>
              <a:rPr sz="1500" spc="13" dirty="0">
                <a:latin typeface="Arial"/>
                <a:cs typeface="Arial"/>
              </a:rPr>
              <a:t>Distances matrix</a:t>
            </a:r>
            <a:r>
              <a:rPr sz="1500" spc="4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methods</a:t>
            </a:r>
            <a:endParaRPr sz="1500">
              <a:latin typeface="Arial"/>
              <a:cs typeface="Arial"/>
            </a:endParaRPr>
          </a:p>
          <a:p>
            <a:pPr marL="409721" lvl="1" indent="-182352">
              <a:spcBef>
                <a:spcPts val="538"/>
              </a:spcBef>
              <a:buClr>
                <a:srgbClr val="996633"/>
              </a:buClr>
              <a:buSzPct val="112000"/>
              <a:buFont typeface="IPAexGothic"/>
              <a:buChar char="◆"/>
              <a:tabLst>
                <a:tab pos="410291" algn="l"/>
              </a:tabLst>
            </a:pPr>
            <a:r>
              <a:rPr sz="1100" spc="4" dirty="0">
                <a:latin typeface="Arial"/>
                <a:cs typeface="Arial"/>
              </a:rPr>
              <a:t>Neighbour Joining, </a:t>
            </a:r>
            <a:r>
              <a:rPr sz="1100" spc="9" dirty="0">
                <a:latin typeface="Arial"/>
                <a:cs typeface="Arial"/>
              </a:rPr>
              <a:t>UPGMA</a:t>
            </a:r>
            <a:endParaRPr sz="1100">
              <a:latin typeface="Arial"/>
              <a:cs typeface="Arial"/>
            </a:endParaRPr>
          </a:p>
          <a:p>
            <a:pPr marL="174374" indent="-163547">
              <a:spcBef>
                <a:spcPts val="431"/>
              </a:spcBef>
              <a:buClr>
                <a:srgbClr val="FFCC00"/>
              </a:buClr>
              <a:buSzPct val="90909"/>
              <a:buFont typeface="Wingdings"/>
              <a:buChar char=""/>
              <a:tabLst>
                <a:tab pos="174944" algn="l"/>
              </a:tabLst>
            </a:pPr>
            <a:r>
              <a:rPr sz="1500" spc="9" dirty="0">
                <a:latin typeface="Arial"/>
                <a:cs typeface="Arial"/>
              </a:rPr>
              <a:t>Character </a:t>
            </a:r>
            <a:r>
              <a:rPr sz="1500" spc="13" dirty="0">
                <a:latin typeface="Arial"/>
                <a:cs typeface="Arial"/>
              </a:rPr>
              <a:t>based</a:t>
            </a:r>
            <a:r>
              <a:rPr sz="1500" spc="4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methods:</a:t>
            </a:r>
            <a:endParaRPr sz="1500">
              <a:latin typeface="Arial"/>
              <a:cs typeface="Arial"/>
            </a:endParaRPr>
          </a:p>
          <a:p>
            <a:pPr marL="411431" lvl="1" indent="-184060">
              <a:spcBef>
                <a:spcPts val="359"/>
              </a:spcBef>
              <a:buClr>
                <a:srgbClr val="996633"/>
              </a:buClr>
              <a:buFont typeface="IPAexGothic"/>
              <a:buChar char="◆"/>
              <a:tabLst>
                <a:tab pos="412001" algn="l"/>
              </a:tabLst>
            </a:pPr>
            <a:r>
              <a:rPr sz="1300" spc="13" dirty="0">
                <a:latin typeface="Arial"/>
                <a:cs typeface="Arial"/>
              </a:rPr>
              <a:t>Parsimony</a:t>
            </a:r>
            <a:r>
              <a:rPr sz="1300" spc="9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methods</a:t>
            </a:r>
            <a:endParaRPr sz="1300">
              <a:latin typeface="Arial"/>
              <a:cs typeface="Arial"/>
            </a:endParaRPr>
          </a:p>
          <a:p>
            <a:pPr marL="363564" lvl="1" indent="-136194">
              <a:spcBef>
                <a:spcPts val="350"/>
              </a:spcBef>
              <a:buClr>
                <a:srgbClr val="996633"/>
              </a:buClr>
              <a:buSzPct val="93103"/>
              <a:buFont typeface="IPAexGothic"/>
              <a:buChar char="◆"/>
              <a:tabLst>
                <a:tab pos="364134" algn="l"/>
              </a:tabLst>
            </a:pPr>
            <a:r>
              <a:rPr sz="1300" spc="13" dirty="0">
                <a:latin typeface="Arial"/>
                <a:cs typeface="Arial"/>
              </a:rPr>
              <a:t>Maximum </a:t>
            </a:r>
            <a:r>
              <a:rPr sz="1300" spc="9" dirty="0">
                <a:latin typeface="Arial"/>
                <a:cs typeface="Arial"/>
              </a:rPr>
              <a:t>Likelihood</a:t>
            </a:r>
            <a:r>
              <a:rPr sz="1300" spc="-58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method</a:t>
            </a:r>
            <a:endParaRPr sz="1300">
              <a:latin typeface="Arial"/>
              <a:cs typeface="Arial"/>
            </a:endParaRPr>
          </a:p>
          <a:p>
            <a:pPr marL="174374" indent="-163547">
              <a:spcBef>
                <a:spcPts val="395"/>
              </a:spcBef>
              <a:buClr>
                <a:srgbClr val="FFCC00"/>
              </a:buClr>
              <a:buSzPct val="90909"/>
              <a:buFont typeface="Wingdings"/>
              <a:buChar char=""/>
              <a:tabLst>
                <a:tab pos="174944" algn="l"/>
              </a:tabLst>
            </a:pPr>
            <a:r>
              <a:rPr sz="1500" spc="13" dirty="0">
                <a:latin typeface="Arial"/>
                <a:cs typeface="Arial"/>
              </a:rPr>
              <a:t>Validation method:</a:t>
            </a:r>
            <a:endParaRPr sz="1500">
              <a:latin typeface="Arial"/>
              <a:cs typeface="Arial"/>
            </a:endParaRPr>
          </a:p>
          <a:p>
            <a:pPr marL="363564" lvl="1" indent="-136194">
              <a:spcBef>
                <a:spcPts val="359"/>
              </a:spcBef>
              <a:buClr>
                <a:srgbClr val="996633"/>
              </a:buClr>
              <a:buSzPct val="79310"/>
              <a:buFont typeface="IPAexGothic"/>
              <a:buChar char="◆"/>
              <a:tabLst>
                <a:tab pos="364134" algn="l"/>
              </a:tabLst>
            </a:pPr>
            <a:r>
              <a:rPr sz="1300" spc="13" dirty="0">
                <a:latin typeface="Arial"/>
                <a:cs typeface="Arial"/>
              </a:rPr>
              <a:t>Bootstrapping</a:t>
            </a:r>
            <a:endParaRPr sz="1300">
              <a:latin typeface="Arial"/>
              <a:cs typeface="Arial"/>
            </a:endParaRPr>
          </a:p>
          <a:p>
            <a:pPr marL="363564" lvl="1" indent="-136194">
              <a:spcBef>
                <a:spcPts val="363"/>
              </a:spcBef>
              <a:buClr>
                <a:srgbClr val="996633"/>
              </a:buClr>
              <a:buSzPct val="79310"/>
              <a:buFont typeface="IPAexGothic"/>
              <a:buChar char="◆"/>
              <a:tabLst>
                <a:tab pos="364134" algn="l"/>
              </a:tabLst>
            </a:pPr>
            <a:r>
              <a:rPr sz="1300" spc="13" dirty="0">
                <a:latin typeface="Arial"/>
                <a:cs typeface="Arial"/>
              </a:rPr>
              <a:t>Jack</a:t>
            </a:r>
            <a:r>
              <a:rPr sz="1300" spc="18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Knife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56" name="object 56"/>
          <p:cNvGrpSpPr/>
          <p:nvPr/>
        </p:nvGrpSpPr>
        <p:grpSpPr>
          <a:xfrm>
            <a:off x="4659769" y="141933"/>
            <a:ext cx="4390159" cy="3195918"/>
            <a:chOff x="5125745" y="160858"/>
            <a:chExt cx="4829175" cy="3622040"/>
          </a:xfrm>
        </p:grpSpPr>
        <p:sp>
          <p:nvSpPr>
            <p:cNvPr id="57" name="object 57"/>
            <p:cNvSpPr/>
            <p:nvPr/>
          </p:nvSpPr>
          <p:spPr>
            <a:xfrm>
              <a:off x="5125745" y="160858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690111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6596913" y="890006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6270154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6411810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6651637" y="894027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59">
                  <a:moveTo>
                    <a:pt x="0" y="0"/>
                  </a:moveTo>
                  <a:lnTo>
                    <a:pt x="9657" y="0"/>
                  </a:lnTo>
                </a:path>
                <a:path w="162559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3" name="object 63"/>
            <p:cNvSpPr/>
            <p:nvPr/>
          </p:nvSpPr>
          <p:spPr>
            <a:xfrm>
              <a:off x="7379169" y="89402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4" name="object 64"/>
            <p:cNvSpPr/>
            <p:nvPr/>
          </p:nvSpPr>
          <p:spPr>
            <a:xfrm>
              <a:off x="5988481" y="898058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5" name="object 65"/>
            <p:cNvSpPr/>
            <p:nvPr/>
          </p:nvSpPr>
          <p:spPr>
            <a:xfrm>
              <a:off x="7509548" y="870696"/>
              <a:ext cx="1292505" cy="2897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368351" y="898058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7" name="object 67"/>
            <p:cNvSpPr/>
            <p:nvPr/>
          </p:nvSpPr>
          <p:spPr>
            <a:xfrm>
              <a:off x="6553453" y="89805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8" name="object 68"/>
            <p:cNvSpPr/>
            <p:nvPr/>
          </p:nvSpPr>
          <p:spPr>
            <a:xfrm>
              <a:off x="6617830" y="898058"/>
              <a:ext cx="196850" cy="0"/>
            </a:xfrm>
            <a:custGeom>
              <a:avLst/>
              <a:gdLst/>
              <a:ahLst/>
              <a:cxnLst/>
              <a:rect l="l" t="t" r="r" b="b"/>
              <a:pathLst>
                <a:path w="196850">
                  <a:moveTo>
                    <a:pt x="0" y="0"/>
                  </a:moveTo>
                  <a:lnTo>
                    <a:pt x="11267" y="0"/>
                  </a:lnTo>
                </a:path>
                <a:path w="196850">
                  <a:moveTo>
                    <a:pt x="33807" y="0"/>
                  </a:moveTo>
                  <a:lnTo>
                    <a:pt x="43464" y="0"/>
                  </a:lnTo>
                </a:path>
                <a:path w="196850">
                  <a:moveTo>
                    <a:pt x="130378" y="0"/>
                  </a:moveTo>
                  <a:lnTo>
                    <a:pt x="152913" y="0"/>
                  </a:lnTo>
                </a:path>
                <a:path w="196850">
                  <a:moveTo>
                    <a:pt x="185102" y="0"/>
                  </a:moveTo>
                  <a:lnTo>
                    <a:pt x="196369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889851" y="898058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0" name="object 70"/>
            <p:cNvSpPr/>
            <p:nvPr/>
          </p:nvSpPr>
          <p:spPr>
            <a:xfrm>
              <a:off x="8781122" y="898058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1" name="object 71"/>
            <p:cNvSpPr/>
            <p:nvPr/>
          </p:nvSpPr>
          <p:spPr>
            <a:xfrm>
              <a:off x="6043205" y="902079"/>
              <a:ext cx="107950" cy="0"/>
            </a:xfrm>
            <a:custGeom>
              <a:avLst/>
              <a:gdLst/>
              <a:ahLst/>
              <a:cxnLst/>
              <a:rect l="l" t="t" r="r" b="b"/>
              <a:pathLst>
                <a:path w="107950">
                  <a:moveTo>
                    <a:pt x="0" y="0"/>
                  </a:moveTo>
                  <a:lnTo>
                    <a:pt x="9657" y="0"/>
                  </a:lnTo>
                </a:path>
                <a:path w="107950">
                  <a:moveTo>
                    <a:pt x="20929" y="0"/>
                  </a:moveTo>
                  <a:lnTo>
                    <a:pt x="32197" y="0"/>
                  </a:lnTo>
                </a:path>
                <a:path w="107950">
                  <a:moveTo>
                    <a:pt x="43459" y="0"/>
                  </a:moveTo>
                  <a:lnTo>
                    <a:pt x="53116" y="0"/>
                  </a:lnTo>
                </a:path>
                <a:path w="107950">
                  <a:moveTo>
                    <a:pt x="96583" y="0"/>
                  </a:moveTo>
                  <a:lnTo>
                    <a:pt x="107850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2" name="object 72"/>
            <p:cNvSpPr/>
            <p:nvPr/>
          </p:nvSpPr>
          <p:spPr>
            <a:xfrm>
              <a:off x="6390881" y="902079"/>
              <a:ext cx="53340" cy="0"/>
            </a:xfrm>
            <a:custGeom>
              <a:avLst/>
              <a:gdLst/>
              <a:ahLst/>
              <a:cxnLst/>
              <a:rect l="l" t="t" r="r" b="b"/>
              <a:pathLst>
                <a:path w="53339">
                  <a:moveTo>
                    <a:pt x="0" y="0"/>
                  </a:moveTo>
                  <a:lnTo>
                    <a:pt x="53116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6596913" y="90207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4" name="object 74"/>
            <p:cNvSpPr/>
            <p:nvPr/>
          </p:nvSpPr>
          <p:spPr>
            <a:xfrm>
              <a:off x="6640372" y="902079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5" name="object 75"/>
            <p:cNvSpPr/>
            <p:nvPr/>
          </p:nvSpPr>
          <p:spPr>
            <a:xfrm>
              <a:off x="7129690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6" name="object 76"/>
            <p:cNvSpPr/>
            <p:nvPr/>
          </p:nvSpPr>
          <p:spPr>
            <a:xfrm>
              <a:off x="7260056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7" name="object 77"/>
            <p:cNvSpPr/>
            <p:nvPr/>
          </p:nvSpPr>
          <p:spPr>
            <a:xfrm>
              <a:off x="5922492" y="906905"/>
              <a:ext cx="142240" cy="0"/>
            </a:xfrm>
            <a:custGeom>
              <a:avLst/>
              <a:gdLst/>
              <a:ahLst/>
              <a:cxnLst/>
              <a:rect l="l" t="t" r="r" b="b"/>
              <a:pathLst>
                <a:path w="142239">
                  <a:moveTo>
                    <a:pt x="0" y="0"/>
                  </a:moveTo>
                  <a:lnTo>
                    <a:pt x="22534" y="0"/>
                  </a:lnTo>
                </a:path>
                <a:path w="142239">
                  <a:moveTo>
                    <a:pt x="130378" y="0"/>
                  </a:moveTo>
                  <a:lnTo>
                    <a:pt x="141645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615105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617358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6292697" y="906905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0916" y="0"/>
                  </a:moveTo>
                  <a:lnTo>
                    <a:pt x="3218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1" name="object 81"/>
            <p:cNvSpPr/>
            <p:nvPr/>
          </p:nvSpPr>
          <p:spPr>
            <a:xfrm>
              <a:off x="9172259" y="90690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9657" y="0"/>
                  </a:lnTo>
                </a:path>
                <a:path w="43815">
                  <a:moveTo>
                    <a:pt x="32191" y="0"/>
                  </a:moveTo>
                  <a:lnTo>
                    <a:pt x="43459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2" name="object 82"/>
            <p:cNvSpPr/>
            <p:nvPr/>
          </p:nvSpPr>
          <p:spPr>
            <a:xfrm>
              <a:off x="9367020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3" name="object 83"/>
            <p:cNvSpPr/>
            <p:nvPr/>
          </p:nvSpPr>
          <p:spPr>
            <a:xfrm>
              <a:off x="9062807" y="914957"/>
              <a:ext cx="109855" cy="5080"/>
            </a:xfrm>
            <a:custGeom>
              <a:avLst/>
              <a:gdLst/>
              <a:ahLst/>
              <a:cxnLst/>
              <a:rect l="l" t="t" r="r" b="b"/>
              <a:pathLst>
                <a:path w="109854" h="5080">
                  <a:moveTo>
                    <a:pt x="0" y="0"/>
                  </a:moveTo>
                  <a:lnTo>
                    <a:pt x="32191" y="0"/>
                  </a:lnTo>
                </a:path>
                <a:path w="109854" h="5080">
                  <a:moveTo>
                    <a:pt x="54726" y="0"/>
                  </a:moveTo>
                  <a:lnTo>
                    <a:pt x="75651" y="0"/>
                  </a:lnTo>
                </a:path>
                <a:path w="109854" h="5080">
                  <a:moveTo>
                    <a:pt x="54726" y="4825"/>
                  </a:moveTo>
                  <a:lnTo>
                    <a:pt x="109453" y="4825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4" name="object 84"/>
            <p:cNvSpPr/>
            <p:nvPr/>
          </p:nvSpPr>
          <p:spPr>
            <a:xfrm>
              <a:off x="9259178" y="917369"/>
              <a:ext cx="43459" cy="48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5" name="object 85"/>
            <p:cNvSpPr/>
            <p:nvPr/>
          </p:nvSpPr>
          <p:spPr>
            <a:xfrm>
              <a:off x="5673000" y="896448"/>
              <a:ext cx="3966041" cy="41840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6" name="object 86"/>
            <p:cNvSpPr/>
            <p:nvPr/>
          </p:nvSpPr>
          <p:spPr>
            <a:xfrm>
              <a:off x="5608611" y="922191"/>
              <a:ext cx="4345914" cy="49904"/>
            </a:xfrm>
            <a:prstGeom prst="rect">
              <a:avLst/>
            </a:prstGeom>
            <a:blipFill>
              <a:blip r:embed="rId1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7" name="object 87"/>
            <p:cNvSpPr/>
            <p:nvPr/>
          </p:nvSpPr>
          <p:spPr>
            <a:xfrm>
              <a:off x="5673000" y="967267"/>
              <a:ext cx="4281525" cy="17706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8" name="object 88"/>
            <p:cNvSpPr/>
            <p:nvPr/>
          </p:nvSpPr>
          <p:spPr>
            <a:xfrm>
              <a:off x="6226708" y="98255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9" name="object 89"/>
            <p:cNvSpPr/>
            <p:nvPr/>
          </p:nvSpPr>
          <p:spPr>
            <a:xfrm>
              <a:off x="6260502" y="982559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0" name="object 90"/>
            <p:cNvSpPr/>
            <p:nvPr/>
          </p:nvSpPr>
          <p:spPr>
            <a:xfrm>
              <a:off x="6379616" y="980145"/>
              <a:ext cx="3574910" cy="12867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1" name="object 91"/>
            <p:cNvSpPr/>
            <p:nvPr/>
          </p:nvSpPr>
          <p:spPr>
            <a:xfrm>
              <a:off x="680293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2" name="object 92"/>
            <p:cNvSpPr/>
            <p:nvPr/>
          </p:nvSpPr>
          <p:spPr>
            <a:xfrm>
              <a:off x="7020229" y="989793"/>
              <a:ext cx="2923019" cy="1127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3" name="object 93"/>
            <p:cNvSpPr/>
            <p:nvPr/>
          </p:nvSpPr>
          <p:spPr>
            <a:xfrm>
              <a:off x="6270154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4" name="object 94"/>
            <p:cNvSpPr/>
            <p:nvPr/>
          </p:nvSpPr>
          <p:spPr>
            <a:xfrm>
              <a:off x="6509994" y="993023"/>
              <a:ext cx="107843" cy="12867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5" name="object 95"/>
            <p:cNvSpPr/>
            <p:nvPr/>
          </p:nvSpPr>
          <p:spPr>
            <a:xfrm>
              <a:off x="644399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6" name="object 96"/>
            <p:cNvSpPr/>
            <p:nvPr/>
          </p:nvSpPr>
          <p:spPr>
            <a:xfrm>
              <a:off x="703149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7" name="object 97"/>
            <p:cNvSpPr/>
            <p:nvPr/>
          </p:nvSpPr>
          <p:spPr>
            <a:xfrm>
              <a:off x="709588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8" name="object 98"/>
            <p:cNvSpPr/>
            <p:nvPr/>
          </p:nvSpPr>
          <p:spPr>
            <a:xfrm>
              <a:off x="8323998" y="1001062"/>
              <a:ext cx="206028" cy="482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7182802" y="1001062"/>
              <a:ext cx="989900" cy="12880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8584755" y="1001062"/>
              <a:ext cx="1347228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7791233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7921599" y="1010723"/>
              <a:ext cx="98184" cy="321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805197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7390434" y="1013940"/>
              <a:ext cx="336405" cy="9667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804232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9280103" y="1010723"/>
              <a:ext cx="630961" cy="12884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7564272" y="1021192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8" name="object 108"/>
          <p:cNvSpPr txBox="1"/>
          <p:nvPr/>
        </p:nvSpPr>
        <p:spPr>
          <a:xfrm>
            <a:off x="5021350" y="558221"/>
            <a:ext cx="1862859" cy="273118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Statistical</a:t>
            </a:r>
            <a:r>
              <a:rPr sz="1700" spc="-63" dirty="0">
                <a:latin typeface="Arial"/>
                <a:cs typeface="Arial"/>
              </a:rPr>
              <a:t> </a:t>
            </a:r>
            <a:r>
              <a:rPr sz="1700" spc="-4" dirty="0">
                <a:latin typeface="Arial"/>
                <a:cs typeface="Arial"/>
              </a:rPr>
              <a:t>Methods</a:t>
            </a:r>
            <a:endParaRPr sz="1700">
              <a:latin typeface="Arial"/>
              <a:cs typeface="Arial"/>
            </a:endParaRPr>
          </a:p>
        </p:txBody>
      </p:sp>
      <p:sp>
        <p:nvSpPr>
          <p:cNvPr id="109" name="object 109"/>
          <p:cNvSpPr txBox="1"/>
          <p:nvPr/>
        </p:nvSpPr>
        <p:spPr>
          <a:xfrm>
            <a:off x="4875022" y="925207"/>
            <a:ext cx="3822123" cy="2339455"/>
          </a:xfrm>
          <a:prstGeom prst="rect">
            <a:avLst/>
          </a:prstGeom>
        </p:spPr>
        <p:txBody>
          <a:bodyPr vert="horz" wrap="square" lIns="0" tIns="54706" rIns="0" bIns="0" rtlCol="0">
            <a:spAutoFit/>
          </a:bodyPr>
          <a:lstStyle/>
          <a:p>
            <a:pPr marL="174374" indent="-163547">
              <a:spcBef>
                <a:spcPts val="431"/>
              </a:spcBef>
              <a:buSzPct val="89655"/>
              <a:buFont typeface="Wingdings"/>
              <a:buChar char=""/>
              <a:tabLst>
                <a:tab pos="174944" algn="l"/>
              </a:tabLst>
            </a:pPr>
            <a:r>
              <a:rPr sz="1300" spc="13" dirty="0">
                <a:solidFill>
                  <a:srgbClr val="3333CC"/>
                </a:solidFill>
                <a:latin typeface="Arial"/>
                <a:cs typeface="Arial"/>
              </a:rPr>
              <a:t>Bootstrapping </a:t>
            </a:r>
            <a:r>
              <a:rPr sz="1300" spc="13" dirty="0">
                <a:latin typeface="Arial"/>
                <a:cs typeface="Arial"/>
              </a:rPr>
              <a:t>Analysis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–</a:t>
            </a:r>
            <a:endParaRPr sz="1300">
              <a:latin typeface="Arial"/>
              <a:cs typeface="Arial"/>
            </a:endParaRPr>
          </a:p>
          <a:p>
            <a:pPr marL="174374" marR="160128" indent="-163547">
              <a:lnSpc>
                <a:spcPct val="102000"/>
              </a:lnSpc>
              <a:spcBef>
                <a:spcPts val="319"/>
              </a:spcBef>
            </a:pP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a method </a:t>
            </a:r>
            <a:r>
              <a:rPr sz="1300" spc="9" dirty="0">
                <a:latin typeface="Arial"/>
                <a:cs typeface="Arial"/>
              </a:rPr>
              <a:t>for </a:t>
            </a:r>
            <a:r>
              <a:rPr sz="1300" dirty="0">
                <a:latin typeface="Arial"/>
                <a:cs typeface="Arial"/>
              </a:rPr>
              <a:t>testing </a:t>
            </a:r>
            <a:r>
              <a:rPr sz="1300" spc="18" dirty="0">
                <a:latin typeface="Arial"/>
                <a:cs typeface="Arial"/>
              </a:rPr>
              <a:t>how </a:t>
            </a:r>
            <a:r>
              <a:rPr sz="1300" spc="13" dirty="0">
                <a:latin typeface="Arial"/>
                <a:cs typeface="Arial"/>
              </a:rPr>
              <a:t>good a dataset </a:t>
            </a:r>
            <a:r>
              <a:rPr sz="1300" spc="-9" dirty="0">
                <a:latin typeface="Arial"/>
                <a:cs typeface="Arial"/>
              </a:rPr>
              <a:t>fits </a:t>
            </a:r>
            <a:r>
              <a:rPr sz="1300" spc="13" dirty="0">
                <a:latin typeface="Arial"/>
                <a:cs typeface="Arial"/>
              </a:rPr>
              <a:t>a  </a:t>
            </a:r>
            <a:r>
              <a:rPr sz="1300" spc="9" dirty="0">
                <a:latin typeface="Arial"/>
                <a:cs typeface="Arial"/>
              </a:rPr>
              <a:t>evolutionary </a:t>
            </a:r>
            <a:r>
              <a:rPr sz="1300" spc="13" dirty="0">
                <a:latin typeface="Arial"/>
                <a:cs typeface="Arial"/>
              </a:rPr>
              <a:t>model.</a:t>
            </a:r>
            <a:endParaRPr sz="1300">
              <a:latin typeface="Arial"/>
              <a:cs typeface="Arial"/>
            </a:endParaRPr>
          </a:p>
          <a:p>
            <a:pPr marL="174374" marR="4559">
              <a:lnSpc>
                <a:spcPct val="102000"/>
              </a:lnSpc>
              <a:spcBef>
                <a:spcPts val="319"/>
              </a:spcBef>
            </a:pPr>
            <a:r>
              <a:rPr sz="1300" spc="13" dirty="0">
                <a:latin typeface="Arial"/>
                <a:cs typeface="Arial"/>
              </a:rPr>
              <a:t>This method can check </a:t>
            </a:r>
            <a:r>
              <a:rPr sz="1300" spc="-13" dirty="0">
                <a:latin typeface="Arial"/>
                <a:cs typeface="Arial"/>
              </a:rPr>
              <a:t>the </a:t>
            </a:r>
            <a:r>
              <a:rPr sz="1300" spc="13" dirty="0">
                <a:latin typeface="Arial"/>
                <a:cs typeface="Arial"/>
              </a:rPr>
              <a:t>branch arrangement  </a:t>
            </a:r>
            <a:r>
              <a:rPr sz="1300" spc="9" dirty="0">
                <a:latin typeface="Arial"/>
                <a:cs typeface="Arial"/>
              </a:rPr>
              <a:t>(topology) of </a:t>
            </a:r>
            <a:r>
              <a:rPr sz="1300" spc="13" dirty="0">
                <a:latin typeface="Arial"/>
                <a:cs typeface="Arial"/>
              </a:rPr>
              <a:t>a phylogenetic</a:t>
            </a:r>
            <a:r>
              <a:rPr sz="1300" spc="-40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tree.</a:t>
            </a:r>
            <a:endParaRPr sz="1300">
              <a:latin typeface="Arial"/>
              <a:cs typeface="Arial"/>
            </a:endParaRPr>
          </a:p>
          <a:p>
            <a:pPr marL="174374" marR="69522" indent="-115679">
              <a:lnSpc>
                <a:spcPct val="102000"/>
              </a:lnSpc>
              <a:spcBef>
                <a:spcPts val="328"/>
              </a:spcBef>
            </a:pP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9" dirty="0">
                <a:solidFill>
                  <a:srgbClr val="3333CC"/>
                </a:solidFill>
                <a:latin typeface="Arial"/>
                <a:cs typeface="Arial"/>
              </a:rPr>
              <a:t>Bootstrapping</a:t>
            </a:r>
            <a:r>
              <a:rPr sz="1300" spc="9" dirty="0">
                <a:latin typeface="Arial"/>
                <a:cs typeface="Arial"/>
              </a:rPr>
              <a:t>, </a:t>
            </a:r>
            <a:r>
              <a:rPr sz="1300" spc="13" dirty="0">
                <a:latin typeface="Arial"/>
                <a:cs typeface="Arial"/>
              </a:rPr>
              <a:t>the program re-samples  columns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a </a:t>
            </a:r>
            <a:r>
              <a:rPr sz="1300" spc="9" dirty="0">
                <a:latin typeface="Arial"/>
                <a:cs typeface="Arial"/>
              </a:rPr>
              <a:t>multiple aligned group of  </a:t>
            </a:r>
            <a:r>
              <a:rPr sz="1300" spc="13" dirty="0">
                <a:latin typeface="Arial"/>
                <a:cs typeface="Arial"/>
              </a:rPr>
              <a:t>sequences, and creates </a:t>
            </a:r>
            <a:r>
              <a:rPr sz="1300" spc="18" dirty="0">
                <a:latin typeface="Arial"/>
                <a:cs typeface="Arial"/>
              </a:rPr>
              <a:t>many new</a:t>
            </a:r>
            <a:r>
              <a:rPr sz="1300" spc="-117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alignments,  </a:t>
            </a:r>
            <a:r>
              <a:rPr sz="1300" spc="9" dirty="0">
                <a:latin typeface="Arial"/>
                <a:cs typeface="Arial"/>
              </a:rPr>
              <a:t>(with </a:t>
            </a:r>
            <a:r>
              <a:rPr sz="1300" spc="13" dirty="0">
                <a:latin typeface="Arial"/>
                <a:cs typeface="Arial"/>
              </a:rPr>
              <a:t>replacement the </a:t>
            </a:r>
            <a:r>
              <a:rPr sz="1300" spc="9" dirty="0">
                <a:latin typeface="Arial"/>
                <a:cs typeface="Arial"/>
              </a:rPr>
              <a:t>original</a:t>
            </a:r>
            <a:r>
              <a:rPr sz="1300" spc="13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dataset).</a:t>
            </a:r>
            <a:endParaRPr sz="1300">
              <a:latin typeface="Arial"/>
              <a:cs typeface="Arial"/>
            </a:endParaRPr>
          </a:p>
          <a:p>
            <a:pPr marL="154429">
              <a:spcBef>
                <a:spcPts val="350"/>
              </a:spcBef>
            </a:pPr>
            <a:r>
              <a:rPr sz="1300" spc="13" dirty="0">
                <a:latin typeface="Arial"/>
                <a:cs typeface="Arial"/>
              </a:rPr>
              <a:t>These </a:t>
            </a:r>
            <a:r>
              <a:rPr sz="1300" spc="18" dirty="0">
                <a:latin typeface="Arial"/>
                <a:cs typeface="Arial"/>
              </a:rPr>
              <a:t>new </a:t>
            </a:r>
            <a:r>
              <a:rPr sz="1300" spc="13" dirty="0">
                <a:latin typeface="Arial"/>
                <a:cs typeface="Arial"/>
              </a:rPr>
              <a:t>sets represent the</a:t>
            </a:r>
            <a:r>
              <a:rPr sz="1300" spc="-67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population.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110" name="object 110"/>
          <p:cNvGrpSpPr/>
          <p:nvPr/>
        </p:nvGrpSpPr>
        <p:grpSpPr>
          <a:xfrm>
            <a:off x="93541" y="3520529"/>
            <a:ext cx="8136059" cy="3195918"/>
            <a:chOff x="102895" y="3989933"/>
            <a:chExt cx="4829175" cy="3622040"/>
          </a:xfrm>
        </p:grpSpPr>
        <p:sp>
          <p:nvSpPr>
            <p:cNvPr id="111" name="object 111"/>
            <p:cNvSpPr/>
            <p:nvPr/>
          </p:nvSpPr>
          <p:spPr>
            <a:xfrm>
              <a:off x="102895" y="3989933"/>
              <a:ext cx="4829175" cy="3622040"/>
            </a:xfrm>
            <a:custGeom>
              <a:avLst/>
              <a:gdLst/>
              <a:ahLst/>
              <a:cxnLst/>
              <a:rect l="l" t="t" r="r" b="b"/>
              <a:pathLst>
                <a:path w="4829175" h="3622040">
                  <a:moveTo>
                    <a:pt x="0" y="0"/>
                  </a:moveTo>
                  <a:lnTo>
                    <a:pt x="0" y="3621582"/>
                  </a:lnTo>
                  <a:lnTo>
                    <a:pt x="4828781" y="3621582"/>
                  </a:lnTo>
                  <a:lnTo>
                    <a:pt x="482878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3648824" y="470217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2715259" y="4706191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3767937" y="471022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187826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2823108" y="4715051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11267" y="0"/>
                  </a:lnTo>
                </a:path>
                <a:path w="32385">
                  <a:moveTo>
                    <a:pt x="22529" y="0"/>
                  </a:moveTo>
                  <a:lnTo>
                    <a:pt x="32186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2889097" y="4712637"/>
              <a:ext cx="43459" cy="4828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1574063" y="4719069"/>
              <a:ext cx="206375" cy="0"/>
            </a:xfrm>
            <a:custGeom>
              <a:avLst/>
              <a:gdLst/>
              <a:ahLst/>
              <a:cxnLst/>
              <a:rect l="l" t="t" r="r" b="b"/>
              <a:pathLst>
                <a:path w="206375">
                  <a:moveTo>
                    <a:pt x="0" y="0"/>
                  </a:moveTo>
                  <a:lnTo>
                    <a:pt x="20924" y="0"/>
                  </a:lnTo>
                </a:path>
                <a:path w="206375">
                  <a:moveTo>
                    <a:pt x="75641" y="0"/>
                  </a:moveTo>
                  <a:lnTo>
                    <a:pt x="86908" y="0"/>
                  </a:lnTo>
                </a:path>
                <a:path w="206375">
                  <a:moveTo>
                    <a:pt x="194754" y="0"/>
                  </a:moveTo>
                  <a:lnTo>
                    <a:pt x="20602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1247305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1388948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1628787" y="4723090"/>
              <a:ext cx="162560" cy="0"/>
            </a:xfrm>
            <a:custGeom>
              <a:avLst/>
              <a:gdLst/>
              <a:ahLst/>
              <a:cxnLst/>
              <a:rect l="l" t="t" r="r" b="b"/>
              <a:pathLst>
                <a:path w="162560">
                  <a:moveTo>
                    <a:pt x="0" y="0"/>
                  </a:moveTo>
                  <a:lnTo>
                    <a:pt x="9657" y="0"/>
                  </a:lnTo>
                </a:path>
                <a:path w="162560">
                  <a:moveTo>
                    <a:pt x="140030" y="0"/>
                  </a:moveTo>
                  <a:lnTo>
                    <a:pt x="162565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235631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965631" y="4727120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2486698" y="4712637"/>
              <a:ext cx="1281234" cy="16093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650151" y="4725511"/>
              <a:ext cx="3966043" cy="41852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585762" y="4751266"/>
              <a:ext cx="4345914" cy="4989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650151" y="4796330"/>
              <a:ext cx="4281525" cy="17706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1203845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1237653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1356766" y="4809208"/>
              <a:ext cx="3574910" cy="12880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178008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1997379" y="4818868"/>
              <a:ext cx="2923019" cy="3219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1247305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2008644" y="4822085"/>
              <a:ext cx="2900489" cy="8054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1487144" y="4822085"/>
              <a:ext cx="107843" cy="12880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1421142" y="482853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2008644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2073033" y="4832551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3301149" y="4830137"/>
              <a:ext cx="206028" cy="4828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2159952" y="4830137"/>
              <a:ext cx="989900" cy="12867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3561905" y="4830137"/>
              <a:ext cx="1347228" cy="12867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2768384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2898749" y="4839785"/>
              <a:ext cx="98184" cy="3219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302912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2367584" y="4843015"/>
              <a:ext cx="336405" cy="9654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301947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4257255" y="4839785"/>
              <a:ext cx="630963" cy="12884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254142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9" name="object 149"/>
          <p:cNvSpPr txBox="1"/>
          <p:nvPr/>
        </p:nvSpPr>
        <p:spPr>
          <a:xfrm>
            <a:off x="308794" y="3936806"/>
            <a:ext cx="7768406" cy="1904334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383508" algn="ctr">
              <a:spcBef>
                <a:spcPts val="90"/>
              </a:spcBef>
            </a:pPr>
            <a:r>
              <a:rPr sz="1700" spc="-4" dirty="0">
                <a:latin typeface="Arial"/>
                <a:cs typeface="Arial"/>
              </a:rPr>
              <a:t>Statistical</a:t>
            </a:r>
            <a:r>
              <a:rPr sz="1700" spc="-9" dirty="0">
                <a:latin typeface="Arial"/>
                <a:cs typeface="Arial"/>
              </a:rPr>
              <a:t> </a:t>
            </a:r>
            <a:r>
              <a:rPr sz="1700" spc="-18" dirty="0">
                <a:latin typeface="Arial"/>
                <a:cs typeface="Arial"/>
              </a:rPr>
              <a:t>Methods</a:t>
            </a:r>
            <a:r>
              <a:rPr sz="1700" u="sng" spc="-90" dirty="0">
                <a:uFill>
                  <a:solidFill>
                    <a:srgbClr val="FDBC16"/>
                  </a:solidFill>
                </a:uFill>
                <a:latin typeface="Arial"/>
                <a:cs typeface="Arial"/>
              </a:rPr>
              <a:t> </a:t>
            </a:r>
            <a:endParaRPr sz="1700">
              <a:latin typeface="Arial"/>
              <a:cs typeface="Arial"/>
            </a:endParaRPr>
          </a:p>
          <a:p>
            <a:pPr marL="11397">
              <a:spcBef>
                <a:spcPts val="1108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The process </a:t>
            </a:r>
            <a:r>
              <a:rPr sz="1300" spc="9" dirty="0">
                <a:latin typeface="Arial"/>
                <a:cs typeface="Arial"/>
              </a:rPr>
              <a:t>is </a:t>
            </a:r>
            <a:r>
              <a:rPr sz="1300" spc="13" dirty="0">
                <a:latin typeface="Arial"/>
                <a:cs typeface="Arial"/>
              </a:rPr>
              <a:t>done </a:t>
            </a:r>
            <a:r>
              <a:rPr sz="1300" spc="9" dirty="0">
                <a:latin typeface="Arial"/>
                <a:cs typeface="Arial"/>
              </a:rPr>
              <a:t>at </a:t>
            </a:r>
            <a:r>
              <a:rPr sz="1300" spc="-4" dirty="0">
                <a:latin typeface="Arial"/>
                <a:cs typeface="Arial"/>
              </a:rPr>
              <a:t>least </a:t>
            </a:r>
            <a:r>
              <a:rPr sz="1300" spc="13" dirty="0">
                <a:latin typeface="Arial"/>
                <a:cs typeface="Arial"/>
              </a:rPr>
              <a:t>100</a:t>
            </a:r>
            <a:r>
              <a:rPr sz="1300" spc="242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times.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31"/>
              </a:spcBef>
            </a:pPr>
            <a:endParaRPr>
              <a:latin typeface="Arial"/>
              <a:cs typeface="Arial"/>
            </a:endParaRPr>
          </a:p>
          <a:p>
            <a:pPr marL="174374" marR="4559" indent="-163547">
              <a:lnSpc>
                <a:spcPts val="1436"/>
              </a:lnSpc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Phylogenetic </a:t>
            </a:r>
            <a:r>
              <a:rPr sz="1300" spc="9" dirty="0">
                <a:latin typeface="Arial"/>
                <a:cs typeface="Arial"/>
              </a:rPr>
              <a:t>trees </a:t>
            </a:r>
            <a:r>
              <a:rPr sz="1300" spc="13" dirty="0">
                <a:latin typeface="Arial"/>
                <a:cs typeface="Arial"/>
              </a:rPr>
              <a:t>are generated from </a:t>
            </a:r>
            <a:r>
              <a:rPr sz="1300" spc="9" dirty="0">
                <a:latin typeface="Arial"/>
                <a:cs typeface="Arial"/>
              </a:rPr>
              <a:t>all </a:t>
            </a:r>
            <a:r>
              <a:rPr sz="1300" spc="13" dirty="0">
                <a:latin typeface="Arial"/>
                <a:cs typeface="Arial"/>
              </a:rPr>
              <a:t>the  sets.</a:t>
            </a:r>
            <a:endParaRPr sz="1300">
              <a:latin typeface="Arial"/>
              <a:cs typeface="Arial"/>
            </a:endParaRPr>
          </a:p>
          <a:p>
            <a:pPr marL="174374" marR="38180" indent="-163547">
              <a:lnSpc>
                <a:spcPts val="1436"/>
              </a:lnSpc>
              <a:spcBef>
                <a:spcPts val="314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Part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results will </a:t>
            </a:r>
            <a:r>
              <a:rPr sz="1300" spc="13" dirty="0">
                <a:latin typeface="Arial"/>
                <a:cs typeface="Arial"/>
              </a:rPr>
              <a:t>show the #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13" dirty="0">
                <a:latin typeface="Arial"/>
                <a:cs typeface="Arial"/>
              </a:rPr>
              <a:t>times a  </a:t>
            </a:r>
            <a:r>
              <a:rPr sz="1300" spc="9" dirty="0">
                <a:latin typeface="Arial"/>
                <a:cs typeface="Arial"/>
              </a:rPr>
              <a:t>particular </a:t>
            </a:r>
            <a:r>
              <a:rPr sz="1300" spc="13" dirty="0">
                <a:latin typeface="Arial"/>
                <a:cs typeface="Arial"/>
              </a:rPr>
              <a:t>branch </a:t>
            </a:r>
            <a:r>
              <a:rPr sz="1300" spc="9" dirty="0">
                <a:latin typeface="Arial"/>
                <a:cs typeface="Arial"/>
              </a:rPr>
              <a:t>point </a:t>
            </a:r>
            <a:r>
              <a:rPr sz="1300" spc="13" dirty="0">
                <a:latin typeface="Arial"/>
                <a:cs typeface="Arial"/>
              </a:rPr>
              <a:t>occurred out </a:t>
            </a:r>
            <a:r>
              <a:rPr sz="1300" spc="9" dirty="0">
                <a:latin typeface="Arial"/>
                <a:cs typeface="Arial"/>
              </a:rPr>
              <a:t>of all</a:t>
            </a:r>
            <a:r>
              <a:rPr sz="1300" spc="-54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the  </a:t>
            </a:r>
            <a:r>
              <a:rPr sz="1300" spc="9" dirty="0">
                <a:latin typeface="Arial"/>
                <a:cs typeface="Arial"/>
              </a:rPr>
              <a:t>trees that </a:t>
            </a:r>
            <a:r>
              <a:rPr sz="1300" spc="13" dirty="0">
                <a:latin typeface="Arial"/>
                <a:cs typeface="Arial"/>
              </a:rPr>
              <a:t>were</a:t>
            </a:r>
            <a:r>
              <a:rPr sz="1300" spc="27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built.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9"/>
              </a:spcBef>
            </a:pPr>
            <a:endParaRPr sz="1500">
              <a:latin typeface="Arial"/>
              <a:cs typeface="Arial"/>
            </a:endParaRPr>
          </a:p>
          <a:p>
            <a:pPr marL="447331" marR="8548" algn="ctr">
              <a:lnSpc>
                <a:spcPts val="1624"/>
              </a:lnSpc>
            </a:pPr>
            <a:r>
              <a:rPr sz="1500" spc="18" dirty="0">
                <a:solidFill>
                  <a:srgbClr val="000099"/>
                </a:solidFill>
                <a:latin typeface="Arial"/>
                <a:cs typeface="Arial"/>
              </a:rPr>
              <a:t>The </a:t>
            </a:r>
            <a:r>
              <a:rPr sz="1500" spc="9" dirty="0">
                <a:solidFill>
                  <a:srgbClr val="000099"/>
                </a:solidFill>
                <a:latin typeface="Arial"/>
                <a:cs typeface="Arial"/>
              </a:rPr>
              <a:t>higher </a:t>
            </a:r>
            <a:r>
              <a:rPr sz="1500" spc="13" dirty="0">
                <a:solidFill>
                  <a:srgbClr val="000099"/>
                </a:solidFill>
                <a:latin typeface="Arial"/>
                <a:cs typeface="Arial"/>
              </a:rPr>
              <a:t>the # </a:t>
            </a:r>
            <a:r>
              <a:rPr sz="1500" spc="9" dirty="0">
                <a:solidFill>
                  <a:srgbClr val="000099"/>
                </a:solidFill>
                <a:latin typeface="Arial"/>
                <a:cs typeface="Arial"/>
              </a:rPr>
              <a:t>- </a:t>
            </a:r>
            <a:r>
              <a:rPr sz="1500" spc="13" dirty="0">
                <a:solidFill>
                  <a:srgbClr val="000099"/>
                </a:solidFill>
                <a:latin typeface="Arial"/>
                <a:cs typeface="Arial"/>
              </a:rPr>
              <a:t>the </a:t>
            </a:r>
            <a:r>
              <a:rPr sz="1500" spc="18" dirty="0">
                <a:solidFill>
                  <a:srgbClr val="000099"/>
                </a:solidFill>
                <a:latin typeface="Arial"/>
                <a:cs typeface="Arial"/>
              </a:rPr>
              <a:t>more </a:t>
            </a:r>
            <a:r>
              <a:rPr sz="1500" spc="9" dirty="0">
                <a:solidFill>
                  <a:srgbClr val="000099"/>
                </a:solidFill>
                <a:latin typeface="Arial"/>
                <a:cs typeface="Arial"/>
              </a:rPr>
              <a:t>valid</a:t>
            </a:r>
            <a:r>
              <a:rPr sz="1500" spc="-58" dirty="0">
                <a:solidFill>
                  <a:srgbClr val="000099"/>
                </a:solidFill>
                <a:latin typeface="Arial"/>
                <a:cs typeface="Arial"/>
              </a:rPr>
              <a:t> </a:t>
            </a:r>
            <a:r>
              <a:rPr sz="1500" spc="13" dirty="0">
                <a:solidFill>
                  <a:srgbClr val="000099"/>
                </a:solidFill>
                <a:latin typeface="Arial"/>
                <a:cs typeface="Arial"/>
              </a:rPr>
              <a:t>the  branching</a:t>
            </a:r>
            <a:r>
              <a:rPr sz="1500" spc="9" dirty="0">
                <a:solidFill>
                  <a:srgbClr val="000099"/>
                </a:solidFill>
                <a:latin typeface="Arial"/>
                <a:cs typeface="Arial"/>
              </a:rPr>
              <a:t> point.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707515" y="781744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4828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430967" y="785299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99731" y="785299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608015" y="785299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133914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ECD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62680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480716" y="788847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608015" y="788847"/>
            <a:ext cx="20782" cy="0"/>
          </a:xfrm>
          <a:custGeom>
            <a:avLst/>
            <a:gdLst/>
            <a:ahLst/>
            <a:cxnLst/>
            <a:rect l="l" t="t" r="r" b="b"/>
            <a:pathLst>
              <a:path w="22860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142108" y="788847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EDD5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877847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996373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5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260635" y="768251"/>
            <a:ext cx="1175005" cy="25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223183" y="792393"/>
            <a:ext cx="60036" cy="0"/>
          </a:xfrm>
          <a:custGeom>
            <a:avLst/>
            <a:gdLst/>
            <a:ahLst/>
            <a:cxnLst/>
            <a:rect l="l" t="t" r="r" b="b"/>
            <a:pathLst>
              <a:path w="66040">
                <a:moveTo>
                  <a:pt x="0" y="0"/>
                </a:moveTo>
                <a:lnTo>
                  <a:pt x="65993" y="0"/>
                </a:lnTo>
              </a:path>
            </a:pathLst>
          </a:custGeom>
          <a:ln w="3219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5" name="object 15"/>
          <p:cNvGrpSpPr/>
          <p:nvPr/>
        </p:nvGrpSpPr>
        <p:grpSpPr>
          <a:xfrm>
            <a:off x="1391457" y="790972"/>
            <a:ext cx="98136" cy="3362"/>
            <a:chOff x="1530603" y="896435"/>
            <a:chExt cx="107950" cy="3810"/>
          </a:xfrm>
        </p:grpSpPr>
        <p:sp>
          <p:nvSpPr>
            <p:cNvPr id="16" name="object 16"/>
            <p:cNvSpPr/>
            <p:nvPr/>
          </p:nvSpPr>
          <p:spPr>
            <a:xfrm>
              <a:off x="1530603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594980" y="8980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11267" y="0"/>
                  </a:lnTo>
                </a:path>
                <a:path w="43814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/>
          <p:nvPr/>
        </p:nvSpPr>
        <p:spPr>
          <a:xfrm>
            <a:off x="1568507" y="792393"/>
            <a:ext cx="60036" cy="0"/>
          </a:xfrm>
          <a:custGeom>
            <a:avLst/>
            <a:gdLst/>
            <a:ahLst/>
            <a:cxnLst/>
            <a:rect l="l" t="t" r="r" b="b"/>
            <a:pathLst>
              <a:path w="66039">
                <a:moveTo>
                  <a:pt x="0" y="0"/>
                </a:moveTo>
                <a:lnTo>
                  <a:pt x="22534" y="0"/>
                </a:lnTo>
              </a:path>
              <a:path w="66039">
                <a:moveTo>
                  <a:pt x="54724" y="0"/>
                </a:moveTo>
                <a:lnTo>
                  <a:pt x="65991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697274" y="792393"/>
            <a:ext cx="50222" cy="0"/>
          </a:xfrm>
          <a:custGeom>
            <a:avLst/>
            <a:gdLst/>
            <a:ahLst/>
            <a:cxnLst/>
            <a:rect l="l" t="t" r="r" b="b"/>
            <a:pathLst>
              <a:path w="55244">
                <a:moveTo>
                  <a:pt x="0" y="0"/>
                </a:moveTo>
                <a:lnTo>
                  <a:pt x="11267" y="0"/>
                </a:lnTo>
              </a:path>
              <a:path w="55244">
                <a:moveTo>
                  <a:pt x="22542" y="0"/>
                </a:moveTo>
                <a:lnTo>
                  <a:pt x="54734" y="0"/>
                </a:lnTo>
              </a:path>
            </a:pathLst>
          </a:custGeom>
          <a:ln w="3219">
            <a:solidFill>
              <a:srgbClr val="FEB417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416611" y="792393"/>
            <a:ext cx="19050" cy="0"/>
          </a:xfrm>
          <a:custGeom>
            <a:avLst/>
            <a:gdLst/>
            <a:ahLst/>
            <a:cxnLst/>
            <a:rect l="l" t="t" r="r" b="b"/>
            <a:pathLst>
              <a:path w="20954">
                <a:moveTo>
                  <a:pt x="0" y="0"/>
                </a:moveTo>
                <a:lnTo>
                  <a:pt x="20924" y="0"/>
                </a:lnTo>
              </a:path>
            </a:pathLst>
          </a:custGeom>
          <a:ln w="3219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927597" y="795952"/>
            <a:ext cx="98136" cy="0"/>
          </a:xfrm>
          <a:custGeom>
            <a:avLst/>
            <a:gdLst/>
            <a:ahLst/>
            <a:cxnLst/>
            <a:rect l="l" t="t" r="r" b="b"/>
            <a:pathLst>
              <a:path w="107950">
                <a:moveTo>
                  <a:pt x="0" y="0"/>
                </a:moveTo>
                <a:lnTo>
                  <a:pt x="9657" y="0"/>
                </a:lnTo>
              </a:path>
              <a:path w="107950">
                <a:moveTo>
                  <a:pt x="20929" y="0"/>
                </a:moveTo>
                <a:lnTo>
                  <a:pt x="32197" y="0"/>
                </a:lnTo>
              </a:path>
              <a:path w="107950">
                <a:moveTo>
                  <a:pt x="43459" y="0"/>
                </a:moveTo>
                <a:lnTo>
                  <a:pt x="53116" y="0"/>
                </a:lnTo>
              </a:path>
              <a:path w="107950">
                <a:moveTo>
                  <a:pt x="96583" y="0"/>
                </a:moveTo>
                <a:lnTo>
                  <a:pt x="107850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43665" y="795952"/>
            <a:ext cx="48491" cy="0"/>
          </a:xfrm>
          <a:custGeom>
            <a:avLst/>
            <a:gdLst/>
            <a:ahLst/>
            <a:cxnLst/>
            <a:rect l="l" t="t" r="r" b="b"/>
            <a:pathLst>
              <a:path w="53340">
                <a:moveTo>
                  <a:pt x="0" y="0"/>
                </a:moveTo>
                <a:lnTo>
                  <a:pt x="53116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1430966" y="793822"/>
            <a:ext cx="69273" cy="4482"/>
            <a:chOff x="1574063" y="899665"/>
            <a:chExt cx="76200" cy="5080"/>
          </a:xfrm>
        </p:grpSpPr>
        <p:sp>
          <p:nvSpPr>
            <p:cNvPr id="24" name="object 24"/>
            <p:cNvSpPr/>
            <p:nvPr/>
          </p:nvSpPr>
          <p:spPr>
            <a:xfrm>
              <a:off x="1574063" y="90207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1617522" y="902079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5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/>
          <p:nvPr/>
        </p:nvSpPr>
        <p:spPr>
          <a:xfrm>
            <a:off x="1915310" y="795952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EA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033824" y="795952"/>
            <a:ext cx="9236" cy="0"/>
          </a:xfrm>
          <a:custGeom>
            <a:avLst/>
            <a:gdLst/>
            <a:ahLst/>
            <a:cxnLst/>
            <a:rect l="l" t="t" r="r" b="b"/>
            <a:pathLst>
              <a:path w="10160">
                <a:moveTo>
                  <a:pt x="0" y="0"/>
                </a:moveTo>
                <a:lnTo>
                  <a:pt x="9657" y="0"/>
                </a:lnTo>
              </a:path>
            </a:pathLst>
          </a:custGeom>
          <a:ln w="4828">
            <a:solidFill>
              <a:srgbClr val="FEE56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817856" y="800210"/>
            <a:ext cx="20782" cy="0"/>
          </a:xfrm>
          <a:custGeom>
            <a:avLst/>
            <a:gdLst/>
            <a:ahLst/>
            <a:cxnLst/>
            <a:rect l="l" t="t" r="r" b="b"/>
            <a:pathLst>
              <a:path w="22859">
                <a:moveTo>
                  <a:pt x="0" y="0"/>
                </a:moveTo>
                <a:lnTo>
                  <a:pt x="22534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36382" y="800210"/>
            <a:ext cx="10391" cy="0"/>
          </a:xfrm>
          <a:custGeom>
            <a:avLst/>
            <a:gdLst/>
            <a:ahLst/>
            <a:cxnLst/>
            <a:rect l="l" t="t" r="r" b="b"/>
            <a:pathLst>
              <a:path w="11430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DD53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0" name="object 30"/>
          <p:cNvGrpSpPr/>
          <p:nvPr/>
        </p:nvGrpSpPr>
        <p:grpSpPr>
          <a:xfrm>
            <a:off x="1025640" y="798080"/>
            <a:ext cx="29440" cy="4482"/>
            <a:chOff x="1128204" y="904491"/>
            <a:chExt cx="32384" cy="5080"/>
          </a:xfrm>
        </p:grpSpPr>
        <p:sp>
          <p:nvSpPr>
            <p:cNvPr id="31" name="object 31"/>
            <p:cNvSpPr/>
            <p:nvPr/>
          </p:nvSpPr>
          <p:spPr>
            <a:xfrm>
              <a:off x="112820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115073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3" name="object 33"/>
          <p:cNvSpPr/>
          <p:nvPr/>
        </p:nvSpPr>
        <p:spPr>
          <a:xfrm>
            <a:off x="1154406" y="800210"/>
            <a:ext cx="29440" cy="0"/>
          </a:xfrm>
          <a:custGeom>
            <a:avLst/>
            <a:gdLst/>
            <a:ahLst/>
            <a:cxnLst/>
            <a:rect l="l" t="t" r="r" b="b"/>
            <a:pathLst>
              <a:path w="32384">
                <a:moveTo>
                  <a:pt x="0" y="0"/>
                </a:moveTo>
                <a:lnTo>
                  <a:pt x="11267" y="0"/>
                </a:lnTo>
              </a:path>
              <a:path w="32384">
                <a:moveTo>
                  <a:pt x="20916" y="0"/>
                </a:moveTo>
                <a:lnTo>
                  <a:pt x="32184" y="0"/>
                </a:lnTo>
              </a:path>
            </a:pathLst>
          </a:custGeom>
          <a:ln w="4828">
            <a:solidFill>
              <a:srgbClr val="F5CD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772189" y="800210"/>
            <a:ext cx="39832" cy="0"/>
          </a:xfrm>
          <a:custGeom>
            <a:avLst/>
            <a:gdLst/>
            <a:ahLst/>
            <a:cxnLst/>
            <a:rect l="l" t="t" r="r" b="b"/>
            <a:pathLst>
              <a:path w="43814">
                <a:moveTo>
                  <a:pt x="0" y="0"/>
                </a:moveTo>
                <a:lnTo>
                  <a:pt x="9657" y="0"/>
                </a:lnTo>
              </a:path>
              <a:path w="43814">
                <a:moveTo>
                  <a:pt x="32194" y="0"/>
                </a:moveTo>
                <a:lnTo>
                  <a:pt x="43461" y="0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949249" y="800210"/>
            <a:ext cx="10391" cy="0"/>
          </a:xfrm>
          <a:custGeom>
            <a:avLst/>
            <a:gdLst/>
            <a:ahLst/>
            <a:cxnLst/>
            <a:rect l="l" t="t" r="r" b="b"/>
            <a:pathLst>
              <a:path w="11429">
                <a:moveTo>
                  <a:pt x="0" y="0"/>
                </a:moveTo>
                <a:lnTo>
                  <a:pt x="11267" y="0"/>
                </a:lnTo>
              </a:path>
            </a:pathLst>
          </a:custGeom>
          <a:ln w="4828">
            <a:solidFill>
              <a:srgbClr val="F6C628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672690" y="807315"/>
            <a:ext cx="99868" cy="4482"/>
          </a:xfrm>
          <a:custGeom>
            <a:avLst/>
            <a:gdLst/>
            <a:ahLst/>
            <a:cxnLst/>
            <a:rect l="l" t="t" r="r" b="b"/>
            <a:pathLst>
              <a:path w="109854" h="5080">
                <a:moveTo>
                  <a:pt x="0" y="0"/>
                </a:moveTo>
                <a:lnTo>
                  <a:pt x="32191" y="0"/>
                </a:lnTo>
              </a:path>
              <a:path w="109854" h="5080">
                <a:moveTo>
                  <a:pt x="54724" y="0"/>
                </a:moveTo>
                <a:lnTo>
                  <a:pt x="75648" y="0"/>
                </a:lnTo>
              </a:path>
              <a:path w="109854" h="5080">
                <a:moveTo>
                  <a:pt x="54724" y="4825"/>
                </a:moveTo>
                <a:lnTo>
                  <a:pt x="109451" y="4825"/>
                </a:lnTo>
              </a:path>
            </a:pathLst>
          </a:custGeom>
          <a:ln w="4828">
            <a:solidFill>
              <a:srgbClr val="FDBC1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0" name="object 37"/>
          <p:cNvGrpSpPr/>
          <p:nvPr/>
        </p:nvGrpSpPr>
        <p:grpSpPr>
          <a:xfrm>
            <a:off x="532511" y="790973"/>
            <a:ext cx="3950855" cy="112619"/>
            <a:chOff x="585762" y="896435"/>
            <a:chExt cx="4345940" cy="127635"/>
          </a:xfrm>
        </p:grpSpPr>
        <p:sp>
          <p:nvSpPr>
            <p:cNvPr id="38" name="object 38"/>
            <p:cNvSpPr/>
            <p:nvPr/>
          </p:nvSpPr>
          <p:spPr>
            <a:xfrm>
              <a:off x="4236326" y="917369"/>
              <a:ext cx="43459" cy="48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9" name="object 39"/>
            <p:cNvSpPr/>
            <p:nvPr/>
          </p:nvSpPr>
          <p:spPr>
            <a:xfrm>
              <a:off x="650151" y="896435"/>
              <a:ext cx="3966043" cy="41852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85762" y="922191"/>
              <a:ext cx="4345914" cy="49904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650151" y="967267"/>
              <a:ext cx="4281525" cy="9654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2" name="object 42"/>
            <p:cNvSpPr/>
            <p:nvPr/>
          </p:nvSpPr>
          <p:spPr>
            <a:xfrm>
              <a:off x="682345" y="976915"/>
              <a:ext cx="4249331" cy="805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1203845" y="98255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1237653" y="982559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80">
                  <a:moveTo>
                    <a:pt x="20929" y="0"/>
                  </a:moveTo>
                  <a:lnTo>
                    <a:pt x="32197" y="0"/>
                  </a:lnTo>
                </a:path>
                <a:path w="86994" h="5080">
                  <a:moveTo>
                    <a:pt x="75653" y="0"/>
                  </a:moveTo>
                  <a:lnTo>
                    <a:pt x="86921" y="0"/>
                  </a:lnTo>
                </a:path>
                <a:path w="86994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356766" y="980145"/>
              <a:ext cx="3574910" cy="128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6" name="object 46"/>
            <p:cNvSpPr/>
            <p:nvPr/>
          </p:nvSpPr>
          <p:spPr>
            <a:xfrm>
              <a:off x="178008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7" name="object 47"/>
            <p:cNvSpPr/>
            <p:nvPr/>
          </p:nvSpPr>
          <p:spPr>
            <a:xfrm>
              <a:off x="1247305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1997379" y="989793"/>
              <a:ext cx="2923019" cy="1127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1487144" y="993023"/>
              <a:ext cx="107843" cy="1286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0" name="object 50"/>
            <p:cNvSpPr/>
            <p:nvPr/>
          </p:nvSpPr>
          <p:spPr>
            <a:xfrm>
              <a:off x="142114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1" name="object 51"/>
            <p:cNvSpPr/>
            <p:nvPr/>
          </p:nvSpPr>
          <p:spPr>
            <a:xfrm>
              <a:off x="200864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207303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3301149" y="1001062"/>
              <a:ext cx="206028" cy="482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2159952" y="1001062"/>
              <a:ext cx="989900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561905" y="1001062"/>
              <a:ext cx="1347228" cy="1288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768384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898749" y="1010723"/>
              <a:ext cx="98184" cy="321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302912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9" name="object 59"/>
            <p:cNvSpPr/>
            <p:nvPr/>
          </p:nvSpPr>
          <p:spPr>
            <a:xfrm>
              <a:off x="2367584" y="1013940"/>
              <a:ext cx="336405" cy="965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0" name="object 60"/>
            <p:cNvSpPr/>
            <p:nvPr/>
          </p:nvSpPr>
          <p:spPr>
            <a:xfrm>
              <a:off x="301947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4257255" y="1010723"/>
              <a:ext cx="630963" cy="12871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254142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4" name="object 64"/>
          <p:cNvSpPr/>
          <p:nvPr/>
        </p:nvSpPr>
        <p:spPr>
          <a:xfrm>
            <a:off x="924675" y="1650212"/>
            <a:ext cx="197531" cy="373526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1343163" y="1675784"/>
            <a:ext cx="303068" cy="521634"/>
          </a:xfrm>
          <a:custGeom>
            <a:avLst/>
            <a:gdLst/>
            <a:ahLst/>
            <a:cxnLst/>
            <a:rect l="l" t="t" r="r" b="b"/>
            <a:pathLst>
              <a:path w="333375" h="591185">
                <a:moveTo>
                  <a:pt x="333184" y="220510"/>
                </a:moveTo>
                <a:lnTo>
                  <a:pt x="317093" y="204419"/>
                </a:lnTo>
                <a:lnTo>
                  <a:pt x="181063" y="341960"/>
                </a:lnTo>
                <a:lnTo>
                  <a:pt x="24041" y="183464"/>
                </a:lnTo>
                <a:lnTo>
                  <a:pt x="188328" y="16090"/>
                </a:lnTo>
                <a:lnTo>
                  <a:pt x="173837" y="0"/>
                </a:lnTo>
                <a:lnTo>
                  <a:pt x="0" y="175437"/>
                </a:lnTo>
                <a:lnTo>
                  <a:pt x="8051" y="183489"/>
                </a:lnTo>
                <a:lnTo>
                  <a:pt x="0" y="191541"/>
                </a:lnTo>
                <a:lnTo>
                  <a:pt x="169011" y="360553"/>
                </a:lnTo>
                <a:lnTo>
                  <a:pt x="169011" y="590715"/>
                </a:lnTo>
                <a:lnTo>
                  <a:pt x="191541" y="590715"/>
                </a:lnTo>
                <a:lnTo>
                  <a:pt x="191541" y="362165"/>
                </a:lnTo>
                <a:lnTo>
                  <a:pt x="333184" y="22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013342" y="1593408"/>
            <a:ext cx="714086" cy="656665"/>
          </a:xfrm>
          <a:custGeom>
            <a:avLst/>
            <a:gdLst/>
            <a:ahLst/>
            <a:cxnLst/>
            <a:rect l="l" t="t" r="r" b="b"/>
            <a:pathLst>
              <a:path w="785494" h="744219">
                <a:moveTo>
                  <a:pt x="785482" y="492531"/>
                </a:moveTo>
                <a:lnTo>
                  <a:pt x="558533" y="492531"/>
                </a:lnTo>
                <a:lnTo>
                  <a:pt x="332689" y="436092"/>
                </a:lnTo>
                <a:lnTo>
                  <a:pt x="250304" y="242354"/>
                </a:lnTo>
                <a:lnTo>
                  <a:pt x="392734" y="12877"/>
                </a:lnTo>
                <a:lnTo>
                  <a:pt x="373430" y="3213"/>
                </a:lnTo>
                <a:lnTo>
                  <a:pt x="236982" y="223989"/>
                </a:lnTo>
                <a:lnTo>
                  <a:pt x="16090" y="0"/>
                </a:lnTo>
                <a:lnTo>
                  <a:pt x="0" y="16090"/>
                </a:lnTo>
                <a:lnTo>
                  <a:pt x="229743" y="247434"/>
                </a:lnTo>
                <a:lnTo>
                  <a:pt x="312610" y="442341"/>
                </a:lnTo>
                <a:lnTo>
                  <a:pt x="144868" y="611644"/>
                </a:lnTo>
                <a:lnTo>
                  <a:pt x="160959" y="627735"/>
                </a:lnTo>
                <a:lnTo>
                  <a:pt x="328422" y="457149"/>
                </a:lnTo>
                <a:lnTo>
                  <a:pt x="548728" y="512229"/>
                </a:lnTo>
                <a:lnTo>
                  <a:pt x="719493" y="743635"/>
                </a:lnTo>
                <a:lnTo>
                  <a:pt x="737196" y="729145"/>
                </a:lnTo>
                <a:lnTo>
                  <a:pt x="575424" y="513461"/>
                </a:lnTo>
                <a:lnTo>
                  <a:pt x="785482" y="513461"/>
                </a:lnTo>
                <a:lnTo>
                  <a:pt x="785482" y="4925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930814" y="1618969"/>
            <a:ext cx="714086" cy="656665"/>
          </a:xfrm>
          <a:custGeom>
            <a:avLst/>
            <a:gdLst/>
            <a:ahLst/>
            <a:cxnLst/>
            <a:rect l="l" t="t" r="r" b="b"/>
            <a:pathLst>
              <a:path w="785495" h="744219">
                <a:moveTo>
                  <a:pt x="785482" y="492531"/>
                </a:moveTo>
                <a:lnTo>
                  <a:pt x="556869" y="492531"/>
                </a:lnTo>
                <a:lnTo>
                  <a:pt x="555307" y="492150"/>
                </a:lnTo>
                <a:lnTo>
                  <a:pt x="555307" y="499541"/>
                </a:lnTo>
                <a:lnTo>
                  <a:pt x="555307" y="503809"/>
                </a:lnTo>
                <a:lnTo>
                  <a:pt x="554088" y="504786"/>
                </a:lnTo>
                <a:lnTo>
                  <a:pt x="555307" y="499541"/>
                </a:lnTo>
                <a:lnTo>
                  <a:pt x="555307" y="492150"/>
                </a:lnTo>
                <a:lnTo>
                  <a:pt x="332689" y="436092"/>
                </a:lnTo>
                <a:lnTo>
                  <a:pt x="250291" y="242316"/>
                </a:lnTo>
                <a:lnTo>
                  <a:pt x="391134" y="12877"/>
                </a:lnTo>
                <a:lnTo>
                  <a:pt x="373418" y="3225"/>
                </a:lnTo>
                <a:lnTo>
                  <a:pt x="236982" y="223989"/>
                </a:lnTo>
                <a:lnTo>
                  <a:pt x="16090" y="0"/>
                </a:lnTo>
                <a:lnTo>
                  <a:pt x="0" y="16103"/>
                </a:lnTo>
                <a:lnTo>
                  <a:pt x="230174" y="249491"/>
                </a:lnTo>
                <a:lnTo>
                  <a:pt x="230479" y="249186"/>
                </a:lnTo>
                <a:lnTo>
                  <a:pt x="312597" y="442341"/>
                </a:lnTo>
                <a:lnTo>
                  <a:pt x="144856" y="611644"/>
                </a:lnTo>
                <a:lnTo>
                  <a:pt x="159346" y="627748"/>
                </a:lnTo>
                <a:lnTo>
                  <a:pt x="328371" y="457149"/>
                </a:lnTo>
                <a:lnTo>
                  <a:pt x="549059" y="512699"/>
                </a:lnTo>
                <a:lnTo>
                  <a:pt x="719493" y="743635"/>
                </a:lnTo>
                <a:lnTo>
                  <a:pt x="737196" y="729145"/>
                </a:lnTo>
                <a:lnTo>
                  <a:pt x="575424" y="513461"/>
                </a:lnTo>
                <a:lnTo>
                  <a:pt x="785482" y="513461"/>
                </a:lnTo>
                <a:lnTo>
                  <a:pt x="785482" y="492531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 txBox="1"/>
          <p:nvPr/>
        </p:nvSpPr>
        <p:spPr>
          <a:xfrm>
            <a:off x="636351" y="1549976"/>
            <a:ext cx="460086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Chimpanzee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9" name="object 69"/>
          <p:cNvSpPr txBox="1"/>
          <p:nvPr/>
        </p:nvSpPr>
        <p:spPr>
          <a:xfrm>
            <a:off x="766530" y="2017071"/>
            <a:ext cx="270741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Gorilla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0" name="object 70"/>
          <p:cNvSpPr txBox="1"/>
          <p:nvPr/>
        </p:nvSpPr>
        <p:spPr>
          <a:xfrm>
            <a:off x="2929894" y="2140587"/>
            <a:ext cx="270741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Gorilla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1" name="object 71"/>
          <p:cNvSpPr txBox="1"/>
          <p:nvPr/>
        </p:nvSpPr>
        <p:spPr>
          <a:xfrm>
            <a:off x="1933784" y="2109353"/>
            <a:ext cx="840509" cy="241503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Chimpanzee</a:t>
            </a:r>
            <a:endParaRPr sz="700">
              <a:latin typeface="Times New Roman"/>
              <a:cs typeface="Times New Roman"/>
            </a:endParaRPr>
          </a:p>
          <a:p>
            <a:pPr marL="425677">
              <a:spcBef>
                <a:spcPts val="54"/>
              </a:spcBef>
            </a:pPr>
            <a:r>
              <a:rPr sz="700" spc="-4" dirty="0">
                <a:latin typeface="Times New Roman"/>
                <a:cs typeface="Times New Roman"/>
              </a:rPr>
              <a:t>Orang-utan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2" name="object 72"/>
          <p:cNvSpPr txBox="1"/>
          <p:nvPr/>
        </p:nvSpPr>
        <p:spPr>
          <a:xfrm>
            <a:off x="1369168" y="1554234"/>
            <a:ext cx="280555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Human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1316509" y="2146267"/>
            <a:ext cx="420832" cy="120957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Oran</a:t>
            </a:r>
            <a:r>
              <a:rPr sz="700" spc="9" dirty="0">
                <a:latin typeface="Times New Roman"/>
                <a:cs typeface="Times New Roman"/>
              </a:rPr>
              <a:t>g</a:t>
            </a:r>
            <a:r>
              <a:rPr sz="700" spc="-13" dirty="0">
                <a:latin typeface="Times New Roman"/>
                <a:cs typeface="Times New Roman"/>
              </a:rPr>
              <a:t>-</a:t>
            </a:r>
            <a:r>
              <a:rPr sz="700" dirty="0">
                <a:latin typeface="Times New Roman"/>
                <a:cs typeface="Times New Roman"/>
              </a:rPr>
              <a:t>utan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4" name="object 74"/>
          <p:cNvSpPr txBox="1"/>
          <p:nvPr/>
        </p:nvSpPr>
        <p:spPr>
          <a:xfrm>
            <a:off x="3270699" y="2242806"/>
            <a:ext cx="420832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spc="-4" dirty="0">
                <a:latin typeface="Times New Roman"/>
                <a:cs typeface="Times New Roman"/>
              </a:rPr>
              <a:t>Orang-utan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5" name="object 75"/>
          <p:cNvSpPr txBox="1"/>
          <p:nvPr/>
        </p:nvSpPr>
        <p:spPr>
          <a:xfrm>
            <a:off x="3453535" y="1909173"/>
            <a:ext cx="285173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Gibbon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6" name="object 76"/>
          <p:cNvSpPr txBox="1"/>
          <p:nvPr/>
        </p:nvSpPr>
        <p:spPr>
          <a:xfrm>
            <a:off x="2564201" y="1883618"/>
            <a:ext cx="285173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Gibbon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7" name="object 77"/>
          <p:cNvSpPr txBox="1"/>
          <p:nvPr/>
        </p:nvSpPr>
        <p:spPr>
          <a:xfrm>
            <a:off x="1101887" y="1734547"/>
            <a:ext cx="260350" cy="120957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  <a:tabLst>
                <a:tab pos="245035" algn="l"/>
              </a:tabLst>
            </a:pPr>
            <a:r>
              <a:rPr sz="7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8" name="object 78"/>
          <p:cNvSpPr txBox="1"/>
          <p:nvPr/>
        </p:nvSpPr>
        <p:spPr>
          <a:xfrm>
            <a:off x="1541762" y="1734547"/>
            <a:ext cx="285173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Gibbon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79" name="object 79"/>
          <p:cNvSpPr txBox="1"/>
          <p:nvPr/>
        </p:nvSpPr>
        <p:spPr>
          <a:xfrm>
            <a:off x="1048835" y="1331237"/>
            <a:ext cx="314614" cy="136345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L="11397">
              <a:spcBef>
                <a:spcPts val="102"/>
              </a:spcBef>
            </a:pPr>
            <a:r>
              <a:rPr sz="800" dirty="0">
                <a:latin typeface="Times New Roman"/>
                <a:cs typeface="Times New Roman"/>
              </a:rPr>
              <a:t>41/100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0" name="object 80"/>
          <p:cNvSpPr txBox="1"/>
          <p:nvPr/>
        </p:nvSpPr>
        <p:spPr>
          <a:xfrm>
            <a:off x="1856255" y="1316731"/>
            <a:ext cx="621145" cy="274729"/>
          </a:xfrm>
          <a:prstGeom prst="rect">
            <a:avLst/>
          </a:prstGeom>
        </p:spPr>
        <p:txBody>
          <a:bodyPr vert="horz" wrap="square" lIns="0" tIns="30772" rIns="0" bIns="0" rtlCol="0">
            <a:spAutoFit/>
          </a:bodyPr>
          <a:lstStyle/>
          <a:p>
            <a:pPr marL="125367">
              <a:spcBef>
                <a:spcPts val="242"/>
              </a:spcBef>
            </a:pPr>
            <a:r>
              <a:rPr sz="800" dirty="0">
                <a:latin typeface="Times New Roman"/>
                <a:cs typeface="Times New Roman"/>
              </a:rPr>
              <a:t>28/100</a:t>
            </a:r>
            <a:endParaRPr sz="800">
              <a:latin typeface="Times New Roman"/>
              <a:cs typeface="Times New Roman"/>
            </a:endParaRPr>
          </a:p>
          <a:p>
            <a:pPr marL="11397">
              <a:spcBef>
                <a:spcPts val="135"/>
              </a:spcBef>
            </a:pPr>
            <a:r>
              <a:rPr sz="700" dirty="0">
                <a:latin typeface="Times New Roman"/>
                <a:cs typeface="Times New Roman"/>
              </a:rPr>
              <a:t>Gorilla</a:t>
            </a:r>
            <a:r>
              <a:rPr sz="700" spc="166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Human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1" name="object 81"/>
          <p:cNvSpPr txBox="1"/>
          <p:nvPr/>
        </p:nvSpPr>
        <p:spPr>
          <a:xfrm>
            <a:off x="2653441" y="1295429"/>
            <a:ext cx="840509" cy="326846"/>
          </a:xfrm>
          <a:prstGeom prst="rect">
            <a:avLst/>
          </a:prstGeom>
        </p:spPr>
        <p:txBody>
          <a:bodyPr vert="horz" wrap="square" lIns="0" tIns="56985" rIns="0" bIns="0" rtlCol="0">
            <a:spAutoFit/>
          </a:bodyPr>
          <a:lstStyle/>
          <a:p>
            <a:pPr marL="321395">
              <a:spcBef>
                <a:spcPts val="449"/>
              </a:spcBef>
            </a:pPr>
            <a:r>
              <a:rPr sz="800" dirty="0">
                <a:latin typeface="Times New Roman"/>
                <a:cs typeface="Times New Roman"/>
              </a:rPr>
              <a:t>31/100</a:t>
            </a:r>
            <a:endParaRPr sz="800">
              <a:latin typeface="Times New Roman"/>
              <a:cs typeface="Times New Roman"/>
            </a:endParaRPr>
          </a:p>
          <a:p>
            <a:pPr marL="11397">
              <a:spcBef>
                <a:spcPts val="301"/>
              </a:spcBef>
              <a:tabLst>
                <a:tab pos="564151" algn="l"/>
              </a:tabLst>
            </a:pPr>
            <a:r>
              <a:rPr sz="700" dirty="0">
                <a:latin typeface="Times New Roman"/>
                <a:cs typeface="Times New Roman"/>
              </a:rPr>
              <a:t>Chimpanzee	Human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2" name="object 82"/>
          <p:cNvSpPr/>
          <p:nvPr/>
        </p:nvSpPr>
        <p:spPr>
          <a:xfrm>
            <a:off x="1814333" y="2617392"/>
            <a:ext cx="199008" cy="373526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234300" y="2642963"/>
            <a:ext cx="303068" cy="521634"/>
          </a:xfrm>
          <a:custGeom>
            <a:avLst/>
            <a:gdLst/>
            <a:ahLst/>
            <a:cxnLst/>
            <a:rect l="l" t="t" r="r" b="b"/>
            <a:pathLst>
              <a:path w="333375" h="591185">
                <a:moveTo>
                  <a:pt x="333184" y="220510"/>
                </a:moveTo>
                <a:lnTo>
                  <a:pt x="317080" y="204419"/>
                </a:lnTo>
                <a:lnTo>
                  <a:pt x="181063" y="341972"/>
                </a:lnTo>
                <a:lnTo>
                  <a:pt x="24028" y="183464"/>
                </a:lnTo>
                <a:lnTo>
                  <a:pt x="188315" y="16090"/>
                </a:lnTo>
                <a:lnTo>
                  <a:pt x="173837" y="0"/>
                </a:lnTo>
                <a:lnTo>
                  <a:pt x="0" y="175437"/>
                </a:lnTo>
                <a:lnTo>
                  <a:pt x="8039" y="183489"/>
                </a:lnTo>
                <a:lnTo>
                  <a:pt x="0" y="191541"/>
                </a:lnTo>
                <a:lnTo>
                  <a:pt x="168998" y="360540"/>
                </a:lnTo>
                <a:lnTo>
                  <a:pt x="168998" y="590715"/>
                </a:lnTo>
                <a:lnTo>
                  <a:pt x="191528" y="590715"/>
                </a:lnTo>
                <a:lnTo>
                  <a:pt x="191528" y="362165"/>
                </a:lnTo>
                <a:lnTo>
                  <a:pt x="333184" y="22051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 txBox="1"/>
          <p:nvPr/>
        </p:nvSpPr>
        <p:spPr>
          <a:xfrm>
            <a:off x="1657340" y="2983915"/>
            <a:ext cx="270741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Gorilla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5" name="object 85"/>
          <p:cNvSpPr txBox="1"/>
          <p:nvPr/>
        </p:nvSpPr>
        <p:spPr>
          <a:xfrm>
            <a:off x="1527152" y="2521077"/>
            <a:ext cx="1013114" cy="120957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  <a:tabLst>
                <a:tab pos="734535" algn="l"/>
              </a:tabLst>
            </a:pPr>
            <a:r>
              <a:rPr sz="1000" baseline="3703" dirty="0">
                <a:latin typeface="Times New Roman"/>
                <a:cs typeface="Times New Roman"/>
              </a:rPr>
              <a:t>Chimpanzee	</a:t>
            </a:r>
            <a:r>
              <a:rPr sz="700" dirty="0">
                <a:latin typeface="Times New Roman"/>
                <a:cs typeface="Times New Roman"/>
              </a:rPr>
              <a:t>Human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6" name="object 86"/>
          <p:cNvSpPr txBox="1"/>
          <p:nvPr/>
        </p:nvSpPr>
        <p:spPr>
          <a:xfrm>
            <a:off x="2207319" y="3113111"/>
            <a:ext cx="420832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spc="-4" dirty="0">
                <a:latin typeface="Times New Roman"/>
                <a:cs typeface="Times New Roman"/>
              </a:rPr>
              <a:t>Orang-utan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7" name="object 87"/>
          <p:cNvSpPr txBox="1"/>
          <p:nvPr/>
        </p:nvSpPr>
        <p:spPr>
          <a:xfrm>
            <a:off x="2432580" y="2701383"/>
            <a:ext cx="285173" cy="125506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</a:pPr>
            <a:r>
              <a:rPr sz="700" dirty="0">
                <a:latin typeface="Times New Roman"/>
                <a:cs typeface="Times New Roman"/>
              </a:rPr>
              <a:t>Gibbon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88" name="object 88"/>
          <p:cNvSpPr txBox="1"/>
          <p:nvPr/>
        </p:nvSpPr>
        <p:spPr>
          <a:xfrm>
            <a:off x="2044954" y="2925611"/>
            <a:ext cx="180686" cy="136345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L="11397">
              <a:spcBef>
                <a:spcPts val="102"/>
              </a:spcBef>
            </a:pPr>
            <a:r>
              <a:rPr sz="800" dirty="0">
                <a:latin typeface="Times New Roman"/>
                <a:cs typeface="Times New Roman"/>
              </a:rPr>
              <a:t>100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89" name="object 89"/>
          <p:cNvSpPr txBox="1"/>
          <p:nvPr/>
        </p:nvSpPr>
        <p:spPr>
          <a:xfrm>
            <a:off x="2024477" y="2577771"/>
            <a:ext cx="128155" cy="136345"/>
          </a:xfrm>
          <a:prstGeom prst="rect">
            <a:avLst/>
          </a:prstGeom>
        </p:spPr>
        <p:txBody>
          <a:bodyPr vert="horz" wrap="square" lIns="0" tIns="13106" rIns="0" bIns="0" rtlCol="0">
            <a:spAutoFit/>
          </a:bodyPr>
          <a:lstStyle/>
          <a:p>
            <a:pPr marL="11397">
              <a:spcBef>
                <a:spcPts val="102"/>
              </a:spcBef>
            </a:pPr>
            <a:r>
              <a:rPr sz="800" dirty="0">
                <a:latin typeface="Times New Roman"/>
                <a:cs typeface="Times New Roman"/>
              </a:rPr>
              <a:t>41</a:t>
            </a:r>
            <a:endParaRPr sz="800">
              <a:latin typeface="Times New Roman"/>
              <a:cs typeface="Times New Roman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648060" y="951185"/>
            <a:ext cx="2759941" cy="406716"/>
          </a:xfrm>
          <a:prstGeom prst="rect">
            <a:avLst/>
          </a:prstGeom>
        </p:spPr>
        <p:txBody>
          <a:bodyPr vert="horz" wrap="square" lIns="0" tIns="64963" rIns="0" bIns="0" rtlCol="0">
            <a:spAutoFit/>
          </a:bodyPr>
          <a:lstStyle/>
          <a:p>
            <a:pPr marL="372111">
              <a:spcBef>
                <a:spcPts val="512"/>
              </a:spcBef>
            </a:pPr>
            <a:r>
              <a:rPr sz="900" b="1" dirty="0">
                <a:latin typeface="Times New Roman"/>
                <a:cs typeface="Times New Roman"/>
              </a:rPr>
              <a:t>Estimating Confidence from the</a:t>
            </a:r>
            <a:r>
              <a:rPr sz="900" b="1" spc="58" dirty="0">
                <a:latin typeface="Times New Roman"/>
                <a:cs typeface="Times New Roman"/>
              </a:rPr>
              <a:t> </a:t>
            </a:r>
            <a:r>
              <a:rPr sz="900" b="1" dirty="0">
                <a:latin typeface="Times New Roman"/>
                <a:cs typeface="Times New Roman"/>
              </a:rPr>
              <a:t>Resamplings</a:t>
            </a:r>
            <a:endParaRPr sz="900">
              <a:latin typeface="Times New Roman"/>
              <a:cs typeface="Times New Roman"/>
            </a:endParaRPr>
          </a:p>
          <a:p>
            <a:pPr marL="11397">
              <a:spcBef>
                <a:spcPts val="426"/>
              </a:spcBef>
            </a:pP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1. </a:t>
            </a:r>
            <a:r>
              <a:rPr sz="900" b="1" spc="4" dirty="0">
                <a:solidFill>
                  <a:srgbClr val="FF5050"/>
                </a:solidFill>
                <a:latin typeface="Times New Roman"/>
                <a:cs typeface="Times New Roman"/>
              </a:rPr>
              <a:t>Of </a:t>
            </a: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the 100</a:t>
            </a:r>
            <a:r>
              <a:rPr sz="900" b="1" spc="-9" dirty="0"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trees: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2085040" y="2699765"/>
            <a:ext cx="34059" cy="82924"/>
          </a:xfrm>
          <a:custGeom>
            <a:avLst/>
            <a:gdLst/>
            <a:ahLst/>
            <a:cxnLst/>
            <a:rect l="l" t="t" r="r" b="b"/>
            <a:pathLst>
              <a:path w="37464" h="93980">
                <a:moveTo>
                  <a:pt x="37020" y="53124"/>
                </a:moveTo>
                <a:lnTo>
                  <a:pt x="18415" y="53936"/>
                </a:lnTo>
                <a:lnTo>
                  <a:pt x="16903" y="0"/>
                </a:lnTo>
                <a:lnTo>
                  <a:pt x="14490" y="0"/>
                </a:lnTo>
                <a:lnTo>
                  <a:pt x="16014" y="54038"/>
                </a:lnTo>
                <a:lnTo>
                  <a:pt x="0" y="54724"/>
                </a:lnTo>
                <a:lnTo>
                  <a:pt x="20929" y="93357"/>
                </a:lnTo>
                <a:lnTo>
                  <a:pt x="37020" y="53124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2196245" y="2898603"/>
            <a:ext cx="92364" cy="73399"/>
          </a:xfrm>
          <a:custGeom>
            <a:avLst/>
            <a:gdLst/>
            <a:ahLst/>
            <a:cxnLst/>
            <a:rect l="l" t="t" r="r" b="b"/>
            <a:pathLst>
              <a:path w="101600" h="83185">
                <a:moveTo>
                  <a:pt x="101409" y="0"/>
                </a:moveTo>
                <a:lnTo>
                  <a:pt x="59563" y="9652"/>
                </a:lnTo>
                <a:lnTo>
                  <a:pt x="69608" y="21717"/>
                </a:lnTo>
                <a:lnTo>
                  <a:pt x="0" y="80479"/>
                </a:lnTo>
                <a:lnTo>
                  <a:pt x="0" y="82892"/>
                </a:lnTo>
                <a:lnTo>
                  <a:pt x="2425" y="82892"/>
                </a:lnTo>
                <a:lnTo>
                  <a:pt x="71780" y="24320"/>
                </a:lnTo>
                <a:lnTo>
                  <a:pt x="83705" y="38620"/>
                </a:lnTo>
                <a:lnTo>
                  <a:pt x="10140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/>
          <p:nvPr/>
        </p:nvSpPr>
        <p:spPr>
          <a:xfrm>
            <a:off x="2780100" y="2902861"/>
            <a:ext cx="958850" cy="460090"/>
          </a:xfrm>
          <a:prstGeom prst="rect">
            <a:avLst/>
          </a:prstGeom>
          <a:solidFill>
            <a:srgbClr val="B1B1B1"/>
          </a:solidFill>
        </p:spPr>
        <p:txBody>
          <a:bodyPr vert="horz" wrap="square" lIns="0" tIns="12537" rIns="0" bIns="0" rtlCol="0">
            <a:spAutoFit/>
          </a:bodyPr>
          <a:lstStyle/>
          <a:p>
            <a:pPr marL="31912" marR="107132" algn="just">
              <a:lnSpc>
                <a:spcPct val="102099"/>
              </a:lnSpc>
              <a:spcBef>
                <a:spcPts val="99"/>
              </a:spcBef>
            </a:pPr>
            <a:r>
              <a:rPr sz="700" dirty="0">
                <a:latin typeface="Times New Roman"/>
                <a:cs typeface="Times New Roman"/>
              </a:rPr>
              <a:t>In 100 of the 100</a:t>
            </a:r>
            <a:r>
              <a:rPr sz="700" spc="-45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trees,  gibbon and orang-utan  are split from the</a:t>
            </a:r>
            <a:r>
              <a:rPr sz="700" spc="-31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rest.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4" name="object 94"/>
          <p:cNvSpPr txBox="1"/>
          <p:nvPr/>
        </p:nvSpPr>
        <p:spPr>
          <a:xfrm>
            <a:off x="1993022" y="2661644"/>
            <a:ext cx="260350" cy="120957"/>
          </a:xfrm>
          <a:prstGeom prst="rect">
            <a:avLst/>
          </a:prstGeom>
        </p:spPr>
        <p:txBody>
          <a:bodyPr vert="horz" wrap="square" lIns="0" tIns="13107" rIns="0" bIns="0" rtlCol="0">
            <a:spAutoFit/>
          </a:bodyPr>
          <a:lstStyle/>
          <a:p>
            <a:pPr marL="11397">
              <a:spcBef>
                <a:spcPts val="103"/>
              </a:spcBef>
              <a:tabLst>
                <a:tab pos="245035" algn="l"/>
              </a:tabLst>
            </a:pPr>
            <a:r>
              <a:rPr sz="700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	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5" name="object 95"/>
          <p:cNvSpPr txBox="1"/>
          <p:nvPr/>
        </p:nvSpPr>
        <p:spPr>
          <a:xfrm>
            <a:off x="709560" y="2659996"/>
            <a:ext cx="958850" cy="460090"/>
          </a:xfrm>
          <a:prstGeom prst="rect">
            <a:avLst/>
          </a:prstGeom>
          <a:solidFill>
            <a:srgbClr val="B1B1B1"/>
          </a:solidFill>
        </p:spPr>
        <p:txBody>
          <a:bodyPr vert="horz" wrap="square" lIns="0" tIns="12537" rIns="0" bIns="0" rtlCol="0">
            <a:spAutoFit/>
          </a:bodyPr>
          <a:lstStyle/>
          <a:p>
            <a:pPr marL="32481" marR="149300" algn="just">
              <a:lnSpc>
                <a:spcPct val="102099"/>
              </a:lnSpc>
              <a:spcBef>
                <a:spcPts val="99"/>
              </a:spcBef>
            </a:pPr>
            <a:r>
              <a:rPr sz="700" dirty="0">
                <a:latin typeface="Times New Roman"/>
                <a:cs typeface="Times New Roman"/>
              </a:rPr>
              <a:t>In 41 of the 100</a:t>
            </a:r>
            <a:r>
              <a:rPr sz="700" spc="-49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trees,  chimp and gorilla are  split from the</a:t>
            </a:r>
            <a:r>
              <a:rPr sz="700" spc="-18" dirty="0">
                <a:latin typeface="Times New Roman"/>
                <a:cs typeface="Times New Roman"/>
              </a:rPr>
              <a:t> </a:t>
            </a:r>
            <a:r>
              <a:rPr sz="700" dirty="0">
                <a:latin typeface="Times New Roman"/>
                <a:cs typeface="Times New Roman"/>
              </a:rPr>
              <a:t>rest.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96" name="object 96"/>
          <p:cNvSpPr txBox="1"/>
          <p:nvPr/>
        </p:nvSpPr>
        <p:spPr>
          <a:xfrm>
            <a:off x="662685" y="2339162"/>
            <a:ext cx="3089564" cy="152309"/>
          </a:xfrm>
          <a:prstGeom prst="rect">
            <a:avLst/>
          </a:prstGeom>
        </p:spPr>
        <p:txBody>
          <a:bodyPr vert="horz" wrap="square" lIns="0" tIns="13676" rIns="0" bIns="0" rtlCol="0">
            <a:spAutoFit/>
          </a:bodyPr>
          <a:lstStyle/>
          <a:p>
            <a:pPr marL="11397">
              <a:spcBef>
                <a:spcPts val="108"/>
              </a:spcBef>
            </a:pP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2. </a:t>
            </a:r>
            <a:r>
              <a:rPr sz="900" b="1" spc="4" dirty="0">
                <a:solidFill>
                  <a:srgbClr val="FF5050"/>
                </a:solidFill>
                <a:latin typeface="Times New Roman"/>
                <a:cs typeface="Times New Roman"/>
              </a:rPr>
              <a:t>Upon </a:t>
            </a: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the original tree </a:t>
            </a:r>
            <a:r>
              <a:rPr sz="900" b="1" spc="4" dirty="0">
                <a:solidFill>
                  <a:srgbClr val="FF5050"/>
                </a:solidFill>
                <a:latin typeface="Times New Roman"/>
                <a:cs typeface="Times New Roman"/>
              </a:rPr>
              <a:t>we </a:t>
            </a: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superimpose bootstrap</a:t>
            </a:r>
            <a:r>
              <a:rPr sz="900" b="1" spc="49" dirty="0">
                <a:solidFill>
                  <a:srgbClr val="FF5050"/>
                </a:solidFill>
                <a:latin typeface="Times New Roman"/>
                <a:cs typeface="Times New Roman"/>
              </a:rPr>
              <a:t> </a:t>
            </a:r>
            <a:r>
              <a:rPr sz="900" b="1" dirty="0">
                <a:solidFill>
                  <a:srgbClr val="FF5050"/>
                </a:solidFill>
                <a:latin typeface="Times New Roman"/>
                <a:cs typeface="Times New Roman"/>
              </a:rPr>
              <a:t>values:</a:t>
            </a:r>
            <a:endParaRPr sz="900">
              <a:latin typeface="Times New Roman"/>
              <a:cs typeface="Times New Roman"/>
            </a:endParaRPr>
          </a:p>
        </p:txBody>
      </p:sp>
      <p:grpSp>
        <p:nvGrpSpPr>
          <p:cNvPr id="231" name="object 97"/>
          <p:cNvGrpSpPr/>
          <p:nvPr/>
        </p:nvGrpSpPr>
        <p:grpSpPr>
          <a:xfrm>
            <a:off x="5098737" y="768251"/>
            <a:ext cx="3950855" cy="135031"/>
            <a:chOff x="5608611" y="870684"/>
            <a:chExt cx="4345940" cy="153035"/>
          </a:xfrm>
        </p:grpSpPr>
        <p:sp>
          <p:nvSpPr>
            <p:cNvPr id="98" name="object 98"/>
            <p:cNvSpPr/>
            <p:nvPr/>
          </p:nvSpPr>
          <p:spPr>
            <a:xfrm>
              <a:off x="6901116" y="885976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9" name="object 99"/>
            <p:cNvSpPr/>
            <p:nvPr/>
          </p:nvSpPr>
          <p:spPr>
            <a:xfrm>
              <a:off x="6889851" y="898045"/>
              <a:ext cx="55244" cy="0"/>
            </a:xfrm>
            <a:custGeom>
              <a:avLst/>
              <a:gdLst/>
              <a:ahLst/>
              <a:cxnLst/>
              <a:rect l="l" t="t" r="r" b="b"/>
              <a:pathLst>
                <a:path w="55245">
                  <a:moveTo>
                    <a:pt x="0" y="0"/>
                  </a:moveTo>
                  <a:lnTo>
                    <a:pt x="11267" y="0"/>
                  </a:lnTo>
                </a:path>
                <a:path w="55245">
                  <a:moveTo>
                    <a:pt x="22542" y="0"/>
                  </a:moveTo>
                  <a:lnTo>
                    <a:pt x="54734" y="0"/>
                  </a:lnTo>
                </a:path>
              </a:pathLst>
            </a:custGeom>
            <a:ln w="3219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0" name="object 100"/>
            <p:cNvSpPr/>
            <p:nvPr/>
          </p:nvSpPr>
          <p:spPr>
            <a:xfrm>
              <a:off x="6596913" y="890006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1" name="object 101"/>
            <p:cNvSpPr/>
            <p:nvPr/>
          </p:nvSpPr>
          <p:spPr>
            <a:xfrm>
              <a:off x="6651637" y="894027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2" name="object 102"/>
            <p:cNvSpPr/>
            <p:nvPr/>
          </p:nvSpPr>
          <p:spPr>
            <a:xfrm>
              <a:off x="6553453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3" name="object 103"/>
            <p:cNvSpPr/>
            <p:nvPr/>
          </p:nvSpPr>
          <p:spPr>
            <a:xfrm>
              <a:off x="6617830" y="89804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11267" y="0"/>
                  </a:lnTo>
                </a:path>
                <a:path w="43815">
                  <a:moveTo>
                    <a:pt x="33807" y="0"/>
                  </a:moveTo>
                  <a:lnTo>
                    <a:pt x="4346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4" name="object 104"/>
            <p:cNvSpPr/>
            <p:nvPr/>
          </p:nvSpPr>
          <p:spPr>
            <a:xfrm>
              <a:off x="6596913" y="90207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5" name="object 105"/>
            <p:cNvSpPr/>
            <p:nvPr/>
          </p:nvSpPr>
          <p:spPr>
            <a:xfrm>
              <a:off x="6640372" y="902079"/>
              <a:ext cx="32384" cy="0"/>
            </a:xfrm>
            <a:custGeom>
              <a:avLst/>
              <a:gdLst/>
              <a:ahLst/>
              <a:cxnLst/>
              <a:rect l="l" t="t" r="r" b="b"/>
              <a:pathLst>
                <a:path w="32384">
                  <a:moveTo>
                    <a:pt x="0" y="0"/>
                  </a:moveTo>
                  <a:lnTo>
                    <a:pt x="32191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6" name="object 106"/>
            <p:cNvSpPr/>
            <p:nvPr/>
          </p:nvSpPr>
          <p:spPr>
            <a:xfrm>
              <a:off x="6791667" y="89000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7" name="object 107"/>
            <p:cNvSpPr/>
            <p:nvPr/>
          </p:nvSpPr>
          <p:spPr>
            <a:xfrm>
              <a:off x="6791667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8" name="object 108"/>
            <p:cNvSpPr/>
            <p:nvPr/>
          </p:nvSpPr>
          <p:spPr>
            <a:xfrm>
              <a:off x="6748208" y="8980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22534" y="0"/>
                  </a:lnTo>
                </a:path>
                <a:path w="66040">
                  <a:moveTo>
                    <a:pt x="54724" y="0"/>
                  </a:moveTo>
                  <a:lnTo>
                    <a:pt x="65991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9" name="object 109"/>
            <p:cNvSpPr/>
            <p:nvPr/>
          </p:nvSpPr>
          <p:spPr>
            <a:xfrm>
              <a:off x="6270154" y="89402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0" name="object 110"/>
            <p:cNvSpPr/>
            <p:nvPr/>
          </p:nvSpPr>
          <p:spPr>
            <a:xfrm>
              <a:off x="6292697" y="894027"/>
              <a:ext cx="142240" cy="13335"/>
            </a:xfrm>
            <a:custGeom>
              <a:avLst/>
              <a:gdLst/>
              <a:ahLst/>
              <a:cxnLst/>
              <a:rect l="l" t="t" r="r" b="b"/>
              <a:pathLst>
                <a:path w="142239" h="13334">
                  <a:moveTo>
                    <a:pt x="0" y="12877"/>
                  </a:moveTo>
                  <a:lnTo>
                    <a:pt x="11267" y="12877"/>
                  </a:lnTo>
                </a:path>
                <a:path w="142239" h="13334">
                  <a:moveTo>
                    <a:pt x="119113" y="0"/>
                  </a:moveTo>
                  <a:lnTo>
                    <a:pt x="141648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1" name="object 111"/>
            <p:cNvSpPr/>
            <p:nvPr/>
          </p:nvSpPr>
          <p:spPr>
            <a:xfrm>
              <a:off x="6368351" y="89804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65993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2" name="object 112"/>
            <p:cNvSpPr/>
            <p:nvPr/>
          </p:nvSpPr>
          <p:spPr>
            <a:xfrm>
              <a:off x="6313614" y="902079"/>
              <a:ext cx="130810" cy="5080"/>
            </a:xfrm>
            <a:custGeom>
              <a:avLst/>
              <a:gdLst/>
              <a:ahLst/>
              <a:cxnLst/>
              <a:rect l="l" t="t" r="r" b="b"/>
              <a:pathLst>
                <a:path w="130810" h="5080">
                  <a:moveTo>
                    <a:pt x="77266" y="0"/>
                  </a:moveTo>
                  <a:lnTo>
                    <a:pt x="130383" y="0"/>
                  </a:lnTo>
                </a:path>
                <a:path w="130810" h="5080">
                  <a:moveTo>
                    <a:pt x="0" y="4825"/>
                  </a:moveTo>
                  <a:lnTo>
                    <a:pt x="11267" y="4825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3" name="object 113"/>
            <p:cNvSpPr/>
            <p:nvPr/>
          </p:nvSpPr>
          <p:spPr>
            <a:xfrm>
              <a:off x="7379169" y="894027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4" name="object 114"/>
            <p:cNvSpPr/>
            <p:nvPr/>
          </p:nvSpPr>
          <p:spPr>
            <a:xfrm>
              <a:off x="5988481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5" name="object 115"/>
            <p:cNvSpPr/>
            <p:nvPr/>
          </p:nvSpPr>
          <p:spPr>
            <a:xfrm>
              <a:off x="6043205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6" name="object 116"/>
            <p:cNvSpPr/>
            <p:nvPr/>
          </p:nvSpPr>
          <p:spPr>
            <a:xfrm>
              <a:off x="6118859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7" name="object 117"/>
            <p:cNvSpPr/>
            <p:nvPr/>
          </p:nvSpPr>
          <p:spPr>
            <a:xfrm>
              <a:off x="5922492" y="902079"/>
              <a:ext cx="228600" cy="5080"/>
            </a:xfrm>
            <a:custGeom>
              <a:avLst/>
              <a:gdLst/>
              <a:ahLst/>
              <a:cxnLst/>
              <a:rect l="l" t="t" r="r" b="b"/>
              <a:pathLst>
                <a:path w="228600" h="5080">
                  <a:moveTo>
                    <a:pt x="141643" y="0"/>
                  </a:moveTo>
                  <a:lnTo>
                    <a:pt x="152910" y="0"/>
                  </a:lnTo>
                </a:path>
                <a:path w="228600" h="5080">
                  <a:moveTo>
                    <a:pt x="164172" y="0"/>
                  </a:moveTo>
                  <a:lnTo>
                    <a:pt x="173829" y="0"/>
                  </a:lnTo>
                </a:path>
                <a:path w="228600" h="5080">
                  <a:moveTo>
                    <a:pt x="217296" y="0"/>
                  </a:moveTo>
                  <a:lnTo>
                    <a:pt x="228564" y="0"/>
                  </a:lnTo>
                </a:path>
                <a:path w="228600" h="5080">
                  <a:moveTo>
                    <a:pt x="0" y="4826"/>
                  </a:moveTo>
                  <a:lnTo>
                    <a:pt x="22534" y="4826"/>
                  </a:lnTo>
                </a:path>
                <a:path w="228600" h="5080">
                  <a:moveTo>
                    <a:pt x="130378" y="4826"/>
                  </a:moveTo>
                  <a:lnTo>
                    <a:pt x="141645" y="4826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8" name="object 118"/>
            <p:cNvSpPr/>
            <p:nvPr/>
          </p:nvSpPr>
          <p:spPr>
            <a:xfrm>
              <a:off x="6151054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9" name="object 119"/>
            <p:cNvSpPr/>
            <p:nvPr/>
          </p:nvSpPr>
          <p:spPr>
            <a:xfrm>
              <a:off x="6173584" y="906905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0" name="object 120"/>
            <p:cNvSpPr/>
            <p:nvPr/>
          </p:nvSpPr>
          <p:spPr>
            <a:xfrm>
              <a:off x="7509547" y="870684"/>
              <a:ext cx="1292505" cy="28971"/>
            </a:xfrm>
            <a:prstGeom prst="rect">
              <a:avLst/>
            </a:prstGeom>
            <a:blipFill>
              <a:blip r:embed="rId1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1" name="object 121"/>
            <p:cNvSpPr/>
            <p:nvPr/>
          </p:nvSpPr>
          <p:spPr>
            <a:xfrm>
              <a:off x="8781122" y="89804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2" name="object 122"/>
            <p:cNvSpPr/>
            <p:nvPr/>
          </p:nvSpPr>
          <p:spPr>
            <a:xfrm>
              <a:off x="7129690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3" name="object 123"/>
            <p:cNvSpPr/>
            <p:nvPr/>
          </p:nvSpPr>
          <p:spPr>
            <a:xfrm>
              <a:off x="7260056" y="90207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56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4" name="object 124"/>
            <p:cNvSpPr/>
            <p:nvPr/>
          </p:nvSpPr>
          <p:spPr>
            <a:xfrm>
              <a:off x="9062807" y="906905"/>
              <a:ext cx="153035" cy="13335"/>
            </a:xfrm>
            <a:custGeom>
              <a:avLst/>
              <a:gdLst/>
              <a:ahLst/>
              <a:cxnLst/>
              <a:rect l="l" t="t" r="r" b="b"/>
              <a:pathLst>
                <a:path w="153034" h="13334">
                  <a:moveTo>
                    <a:pt x="109452" y="0"/>
                  </a:moveTo>
                  <a:lnTo>
                    <a:pt x="119109" y="0"/>
                  </a:lnTo>
                </a:path>
                <a:path w="153034" h="13334">
                  <a:moveTo>
                    <a:pt x="141644" y="0"/>
                  </a:moveTo>
                  <a:lnTo>
                    <a:pt x="152911" y="0"/>
                  </a:lnTo>
                </a:path>
                <a:path w="153034" h="13334">
                  <a:moveTo>
                    <a:pt x="0" y="8051"/>
                  </a:moveTo>
                  <a:lnTo>
                    <a:pt x="32191" y="8051"/>
                  </a:lnTo>
                </a:path>
                <a:path w="153034" h="13334">
                  <a:moveTo>
                    <a:pt x="54726" y="8051"/>
                  </a:moveTo>
                  <a:lnTo>
                    <a:pt x="75651" y="8051"/>
                  </a:lnTo>
                </a:path>
                <a:path w="153034" h="13334">
                  <a:moveTo>
                    <a:pt x="54726" y="12877"/>
                  </a:moveTo>
                  <a:lnTo>
                    <a:pt x="109453" y="12877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5" name="object 125"/>
            <p:cNvSpPr/>
            <p:nvPr/>
          </p:nvSpPr>
          <p:spPr>
            <a:xfrm>
              <a:off x="9259178" y="917369"/>
              <a:ext cx="43459" cy="4828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6" name="object 126"/>
            <p:cNvSpPr/>
            <p:nvPr/>
          </p:nvSpPr>
          <p:spPr>
            <a:xfrm>
              <a:off x="9367020" y="906905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6C62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7" name="object 127"/>
            <p:cNvSpPr/>
            <p:nvPr/>
          </p:nvSpPr>
          <p:spPr>
            <a:xfrm>
              <a:off x="5673000" y="896435"/>
              <a:ext cx="3966041" cy="41852"/>
            </a:xfrm>
            <a:prstGeom prst="rect">
              <a:avLst/>
            </a:prstGeom>
            <a:blipFill>
              <a:blip r:embed="rId2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8" name="object 128"/>
            <p:cNvSpPr/>
            <p:nvPr/>
          </p:nvSpPr>
          <p:spPr>
            <a:xfrm>
              <a:off x="5608611" y="922191"/>
              <a:ext cx="4345914" cy="49904"/>
            </a:xfrm>
            <a:prstGeom prst="rect">
              <a:avLst/>
            </a:prstGeom>
            <a:blipFill>
              <a:blip r:embed="rId2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9" name="object 129"/>
            <p:cNvSpPr/>
            <p:nvPr/>
          </p:nvSpPr>
          <p:spPr>
            <a:xfrm>
              <a:off x="5673000" y="967267"/>
              <a:ext cx="4281525" cy="9654"/>
            </a:xfrm>
            <a:prstGeom prst="rect">
              <a:avLst/>
            </a:prstGeom>
            <a:blipFill>
              <a:blip r:embed="rId2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0" name="object 130"/>
            <p:cNvSpPr/>
            <p:nvPr/>
          </p:nvSpPr>
          <p:spPr>
            <a:xfrm>
              <a:off x="5705195" y="976915"/>
              <a:ext cx="4249331" cy="8058"/>
            </a:xfrm>
            <a:prstGeom prst="rect">
              <a:avLst/>
            </a:prstGeom>
            <a:blipFill>
              <a:blip r:embed="rId2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1" name="object 131"/>
            <p:cNvSpPr/>
            <p:nvPr/>
          </p:nvSpPr>
          <p:spPr>
            <a:xfrm>
              <a:off x="6226708" y="98255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2" name="object 132"/>
            <p:cNvSpPr/>
            <p:nvPr/>
          </p:nvSpPr>
          <p:spPr>
            <a:xfrm>
              <a:off x="6260502" y="982559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80">
                  <a:moveTo>
                    <a:pt x="20929" y="0"/>
                  </a:moveTo>
                  <a:lnTo>
                    <a:pt x="32197" y="0"/>
                  </a:lnTo>
                </a:path>
                <a:path w="86995" h="5080">
                  <a:moveTo>
                    <a:pt x="75653" y="0"/>
                  </a:moveTo>
                  <a:lnTo>
                    <a:pt x="86921" y="0"/>
                  </a:lnTo>
                </a:path>
                <a:path w="86995" h="5080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3" name="object 133"/>
            <p:cNvSpPr/>
            <p:nvPr/>
          </p:nvSpPr>
          <p:spPr>
            <a:xfrm>
              <a:off x="6379616" y="980145"/>
              <a:ext cx="3574910" cy="12867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4" name="object 134"/>
            <p:cNvSpPr/>
            <p:nvPr/>
          </p:nvSpPr>
          <p:spPr>
            <a:xfrm>
              <a:off x="6802932" y="99140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5" name="object 135"/>
            <p:cNvSpPr/>
            <p:nvPr/>
          </p:nvSpPr>
          <p:spPr>
            <a:xfrm>
              <a:off x="7020229" y="989793"/>
              <a:ext cx="2923019" cy="1127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6" name="object 136"/>
            <p:cNvSpPr/>
            <p:nvPr/>
          </p:nvSpPr>
          <p:spPr>
            <a:xfrm>
              <a:off x="6270154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7" name="object 137"/>
            <p:cNvSpPr/>
            <p:nvPr/>
          </p:nvSpPr>
          <p:spPr>
            <a:xfrm>
              <a:off x="6509994" y="993023"/>
              <a:ext cx="107843" cy="12867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8" name="object 138"/>
            <p:cNvSpPr/>
            <p:nvPr/>
          </p:nvSpPr>
          <p:spPr>
            <a:xfrm>
              <a:off x="6443992" y="999455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9" name="object 139"/>
            <p:cNvSpPr/>
            <p:nvPr/>
          </p:nvSpPr>
          <p:spPr>
            <a:xfrm>
              <a:off x="7031494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0" name="object 140"/>
            <p:cNvSpPr/>
            <p:nvPr/>
          </p:nvSpPr>
          <p:spPr>
            <a:xfrm>
              <a:off x="7095883" y="1003476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1" name="object 141"/>
            <p:cNvSpPr/>
            <p:nvPr/>
          </p:nvSpPr>
          <p:spPr>
            <a:xfrm>
              <a:off x="8323998" y="1001062"/>
              <a:ext cx="206028" cy="4828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2" name="object 142"/>
            <p:cNvSpPr/>
            <p:nvPr/>
          </p:nvSpPr>
          <p:spPr>
            <a:xfrm>
              <a:off x="7182802" y="1001062"/>
              <a:ext cx="989900" cy="1288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3" name="object 143"/>
            <p:cNvSpPr/>
            <p:nvPr/>
          </p:nvSpPr>
          <p:spPr>
            <a:xfrm>
              <a:off x="8584755" y="1001062"/>
              <a:ext cx="1347228" cy="12880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4" name="object 144"/>
            <p:cNvSpPr/>
            <p:nvPr/>
          </p:nvSpPr>
          <p:spPr>
            <a:xfrm>
              <a:off x="7791233" y="1012332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5" name="object 145"/>
            <p:cNvSpPr/>
            <p:nvPr/>
          </p:nvSpPr>
          <p:spPr>
            <a:xfrm>
              <a:off x="7921599" y="1010723"/>
              <a:ext cx="98184" cy="321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6" name="object 146"/>
            <p:cNvSpPr/>
            <p:nvPr/>
          </p:nvSpPr>
          <p:spPr>
            <a:xfrm>
              <a:off x="8051977" y="1012332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7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7" name="object 147"/>
            <p:cNvSpPr/>
            <p:nvPr/>
          </p:nvSpPr>
          <p:spPr>
            <a:xfrm>
              <a:off x="7390434" y="1013940"/>
              <a:ext cx="336405" cy="965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8" name="object 148"/>
            <p:cNvSpPr/>
            <p:nvPr/>
          </p:nvSpPr>
          <p:spPr>
            <a:xfrm>
              <a:off x="8042325" y="1016354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9" name="object 149"/>
            <p:cNvSpPr/>
            <p:nvPr/>
          </p:nvSpPr>
          <p:spPr>
            <a:xfrm>
              <a:off x="9280103" y="1010723"/>
              <a:ext cx="630961" cy="12871"/>
            </a:xfrm>
            <a:prstGeom prst="rect">
              <a:avLst/>
            </a:prstGeom>
            <a:blipFill>
              <a:blip r:embed="rId2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0" name="object 150"/>
            <p:cNvSpPr/>
            <p:nvPr/>
          </p:nvSpPr>
          <p:spPr>
            <a:xfrm>
              <a:off x="7564272" y="1021180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1" name="object 151"/>
          <p:cNvSpPr txBox="1">
            <a:spLocks noGrp="1"/>
          </p:cNvSpPr>
          <p:nvPr>
            <p:ph type="title"/>
          </p:nvPr>
        </p:nvSpPr>
        <p:spPr>
          <a:xfrm>
            <a:off x="4953000" y="487209"/>
            <a:ext cx="3505200" cy="380840"/>
          </a:xfrm>
          <a:prstGeom prst="rect">
            <a:avLst/>
          </a:prstGeom>
        </p:spPr>
        <p:txBody>
          <a:bodyPr vert="horz" wrap="square" lIns="0" tIns="11397" rIns="0" bIns="0" rtlCol="0">
            <a:spAutoFit/>
          </a:bodyPr>
          <a:lstStyle/>
          <a:p>
            <a:pPr marL="11397">
              <a:spcBef>
                <a:spcPts val="90"/>
              </a:spcBef>
            </a:pPr>
            <a:r>
              <a:rPr spc="-4" dirty="0"/>
              <a:t>Statistical</a:t>
            </a:r>
            <a:r>
              <a:rPr spc="-63" dirty="0"/>
              <a:t> </a:t>
            </a:r>
            <a:r>
              <a:rPr spc="-4" dirty="0"/>
              <a:t>Methods</a:t>
            </a:r>
          </a:p>
        </p:txBody>
      </p:sp>
      <p:sp>
        <p:nvSpPr>
          <p:cNvPr id="152" name="object 152"/>
          <p:cNvSpPr txBox="1"/>
          <p:nvPr/>
        </p:nvSpPr>
        <p:spPr>
          <a:xfrm>
            <a:off x="4911609" y="1025478"/>
            <a:ext cx="3038764" cy="421946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74374" marR="4559" indent="-163547">
              <a:lnSpc>
                <a:spcPct val="102699"/>
              </a:lnSpc>
              <a:spcBef>
                <a:spcPts val="76"/>
              </a:spcBef>
            </a:pPr>
            <a:r>
              <a:rPr sz="1300" spc="175" dirty="0">
                <a:solidFill>
                  <a:srgbClr val="FFCC00"/>
                </a:solidFill>
                <a:latin typeface="IPAexGothic"/>
                <a:cs typeface="IPAexGothic"/>
              </a:rPr>
              <a:t>I </a:t>
            </a:r>
            <a:r>
              <a:rPr sz="1300" spc="13" dirty="0">
                <a:latin typeface="Arial"/>
                <a:cs typeface="Arial"/>
              </a:rPr>
              <a:t>Bootstrap values between 90-100 are  considered </a:t>
            </a:r>
            <a:r>
              <a:rPr sz="1300" spc="9" dirty="0">
                <a:latin typeface="Arial"/>
                <a:cs typeface="Arial"/>
              </a:rPr>
              <a:t>statistically</a:t>
            </a:r>
            <a:r>
              <a:rPr sz="1300" spc="-49" dirty="0">
                <a:latin typeface="Arial"/>
                <a:cs typeface="Arial"/>
              </a:rPr>
              <a:t> </a:t>
            </a:r>
            <a:r>
              <a:rPr sz="1300" spc="9" dirty="0">
                <a:latin typeface="Arial"/>
                <a:cs typeface="Arial"/>
              </a:rPr>
              <a:t>significant</a:t>
            </a:r>
            <a:endParaRPr sz="1300">
              <a:latin typeface="Arial"/>
              <a:cs typeface="Arial"/>
            </a:endParaRPr>
          </a:p>
        </p:txBody>
      </p:sp>
      <p:grpSp>
        <p:nvGrpSpPr>
          <p:cNvPr id="232" name="object 153"/>
          <p:cNvGrpSpPr/>
          <p:nvPr/>
        </p:nvGrpSpPr>
        <p:grpSpPr>
          <a:xfrm>
            <a:off x="532511" y="4146847"/>
            <a:ext cx="3950855" cy="135031"/>
            <a:chOff x="585762" y="4699759"/>
            <a:chExt cx="4345940" cy="153035"/>
          </a:xfrm>
        </p:grpSpPr>
        <p:sp>
          <p:nvSpPr>
            <p:cNvPr id="154" name="object 154"/>
            <p:cNvSpPr/>
            <p:nvPr/>
          </p:nvSpPr>
          <p:spPr>
            <a:xfrm>
              <a:off x="3648824" y="470217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5" name="object 155"/>
            <p:cNvSpPr/>
            <p:nvPr/>
          </p:nvSpPr>
          <p:spPr>
            <a:xfrm>
              <a:off x="2715260" y="4706191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6" name="object 156"/>
            <p:cNvSpPr/>
            <p:nvPr/>
          </p:nvSpPr>
          <p:spPr>
            <a:xfrm>
              <a:off x="2823108" y="4710213"/>
              <a:ext cx="956310" cy="5080"/>
            </a:xfrm>
            <a:custGeom>
              <a:avLst/>
              <a:gdLst/>
              <a:ahLst/>
              <a:cxnLst/>
              <a:rect l="l" t="t" r="r" b="b"/>
              <a:pathLst>
                <a:path w="956310" h="5079">
                  <a:moveTo>
                    <a:pt x="695337" y="0"/>
                  </a:moveTo>
                  <a:lnTo>
                    <a:pt x="717872" y="0"/>
                  </a:lnTo>
                </a:path>
                <a:path w="956310" h="5079">
                  <a:moveTo>
                    <a:pt x="944829" y="0"/>
                  </a:moveTo>
                  <a:lnTo>
                    <a:pt x="956096" y="0"/>
                  </a:lnTo>
                </a:path>
                <a:path w="956310" h="5079">
                  <a:moveTo>
                    <a:pt x="0" y="4838"/>
                  </a:moveTo>
                  <a:lnTo>
                    <a:pt x="11267" y="4838"/>
                  </a:lnTo>
                </a:path>
                <a:path w="956310" h="5079">
                  <a:moveTo>
                    <a:pt x="22529" y="4838"/>
                  </a:moveTo>
                  <a:lnTo>
                    <a:pt x="32186" y="4838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7" name="object 157"/>
            <p:cNvSpPr/>
            <p:nvPr/>
          </p:nvSpPr>
          <p:spPr>
            <a:xfrm>
              <a:off x="2889097" y="4712637"/>
              <a:ext cx="43459" cy="4828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8" name="object 158"/>
            <p:cNvSpPr/>
            <p:nvPr/>
          </p:nvSpPr>
          <p:spPr>
            <a:xfrm>
              <a:off x="2486698" y="4712637"/>
              <a:ext cx="1281234" cy="16093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9" name="object 159"/>
            <p:cNvSpPr/>
            <p:nvPr/>
          </p:nvSpPr>
          <p:spPr>
            <a:xfrm>
              <a:off x="187826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0" name="object 160"/>
            <p:cNvSpPr/>
            <p:nvPr/>
          </p:nvSpPr>
          <p:spPr>
            <a:xfrm>
              <a:off x="1574063" y="471906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4">
                  <a:moveTo>
                    <a:pt x="0" y="0"/>
                  </a:moveTo>
                  <a:lnTo>
                    <a:pt x="20924" y="0"/>
                  </a:lnTo>
                </a:path>
                <a:path w="86994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1" name="object 161"/>
            <p:cNvSpPr/>
            <p:nvPr/>
          </p:nvSpPr>
          <p:spPr>
            <a:xfrm>
              <a:off x="1628787" y="472309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2" name="object 162"/>
            <p:cNvSpPr/>
            <p:nvPr/>
          </p:nvSpPr>
          <p:spPr>
            <a:xfrm>
              <a:off x="1768817" y="471906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3" name="object 163"/>
            <p:cNvSpPr/>
            <p:nvPr/>
          </p:nvSpPr>
          <p:spPr>
            <a:xfrm>
              <a:off x="1768817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4" name="object 164"/>
            <p:cNvSpPr/>
            <p:nvPr/>
          </p:nvSpPr>
          <p:spPr>
            <a:xfrm>
              <a:off x="1247305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5" name="object 165"/>
            <p:cNvSpPr/>
            <p:nvPr/>
          </p:nvSpPr>
          <p:spPr>
            <a:xfrm>
              <a:off x="1388948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6" name="object 166"/>
            <p:cNvSpPr/>
            <p:nvPr/>
          </p:nvSpPr>
          <p:spPr>
            <a:xfrm>
              <a:off x="235631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7" name="object 167"/>
            <p:cNvSpPr/>
            <p:nvPr/>
          </p:nvSpPr>
          <p:spPr>
            <a:xfrm>
              <a:off x="965631" y="4727121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5">
                  <a:moveTo>
                    <a:pt x="0" y="0"/>
                  </a:moveTo>
                  <a:lnTo>
                    <a:pt x="20924" y="0"/>
                  </a:lnTo>
                </a:path>
                <a:path w="151765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8" name="object 168"/>
            <p:cNvSpPr/>
            <p:nvPr/>
          </p:nvSpPr>
          <p:spPr>
            <a:xfrm>
              <a:off x="650151" y="4725511"/>
              <a:ext cx="3966043" cy="41852"/>
            </a:xfrm>
            <a:prstGeom prst="rect">
              <a:avLst/>
            </a:prstGeom>
            <a:blipFill>
              <a:blip r:embed="rId2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9" name="object 169"/>
            <p:cNvSpPr/>
            <p:nvPr/>
          </p:nvSpPr>
          <p:spPr>
            <a:xfrm>
              <a:off x="585762" y="4751267"/>
              <a:ext cx="4345914" cy="49891"/>
            </a:xfrm>
            <a:prstGeom prst="rect">
              <a:avLst/>
            </a:prstGeom>
            <a:blipFill>
              <a:blip r:embed="rId2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0" name="object 170"/>
            <p:cNvSpPr/>
            <p:nvPr/>
          </p:nvSpPr>
          <p:spPr>
            <a:xfrm>
              <a:off x="650151" y="4796330"/>
              <a:ext cx="4281525" cy="17706"/>
            </a:xfrm>
            <a:prstGeom prst="rect">
              <a:avLst/>
            </a:prstGeom>
            <a:blipFill>
              <a:blip r:embed="rId2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1" name="object 171"/>
            <p:cNvSpPr/>
            <p:nvPr/>
          </p:nvSpPr>
          <p:spPr>
            <a:xfrm>
              <a:off x="1203845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2" name="object 172"/>
            <p:cNvSpPr/>
            <p:nvPr/>
          </p:nvSpPr>
          <p:spPr>
            <a:xfrm>
              <a:off x="1237653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4" h="5079">
                  <a:moveTo>
                    <a:pt x="20929" y="0"/>
                  </a:moveTo>
                  <a:lnTo>
                    <a:pt x="32197" y="0"/>
                  </a:lnTo>
                </a:path>
                <a:path w="86994" h="5079">
                  <a:moveTo>
                    <a:pt x="75653" y="0"/>
                  </a:moveTo>
                  <a:lnTo>
                    <a:pt x="86921" y="0"/>
                  </a:lnTo>
                </a:path>
                <a:path w="86994" h="5079">
                  <a:moveTo>
                    <a:pt x="0" y="4825"/>
                  </a:moveTo>
                  <a:lnTo>
                    <a:pt x="20924" y="4825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3" name="object 173"/>
            <p:cNvSpPr/>
            <p:nvPr/>
          </p:nvSpPr>
          <p:spPr>
            <a:xfrm>
              <a:off x="1356766" y="4809208"/>
              <a:ext cx="3574910" cy="128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4" name="object 174"/>
            <p:cNvSpPr/>
            <p:nvPr/>
          </p:nvSpPr>
          <p:spPr>
            <a:xfrm>
              <a:off x="178008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5" name="object 175"/>
            <p:cNvSpPr/>
            <p:nvPr/>
          </p:nvSpPr>
          <p:spPr>
            <a:xfrm>
              <a:off x="1997379" y="4818869"/>
              <a:ext cx="2923019" cy="3219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6" name="object 176"/>
            <p:cNvSpPr/>
            <p:nvPr/>
          </p:nvSpPr>
          <p:spPr>
            <a:xfrm>
              <a:off x="1247305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7" name="object 177"/>
            <p:cNvSpPr/>
            <p:nvPr/>
          </p:nvSpPr>
          <p:spPr>
            <a:xfrm>
              <a:off x="1487144" y="4822086"/>
              <a:ext cx="107843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8" name="object 178"/>
            <p:cNvSpPr/>
            <p:nvPr/>
          </p:nvSpPr>
          <p:spPr>
            <a:xfrm>
              <a:off x="142114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9" name="object 179"/>
            <p:cNvSpPr/>
            <p:nvPr/>
          </p:nvSpPr>
          <p:spPr>
            <a:xfrm>
              <a:off x="2008644" y="4822086"/>
              <a:ext cx="2900489" cy="20919"/>
            </a:xfrm>
            <a:prstGeom prst="rect">
              <a:avLst/>
            </a:prstGeom>
            <a:blipFill>
              <a:blip r:embed="rId3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0" name="object 180"/>
            <p:cNvSpPr/>
            <p:nvPr/>
          </p:nvSpPr>
          <p:spPr>
            <a:xfrm>
              <a:off x="2073033" y="483255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30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1" name="object 181"/>
            <p:cNvSpPr/>
            <p:nvPr/>
          </p:nvSpPr>
          <p:spPr>
            <a:xfrm>
              <a:off x="2768384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4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2" name="object 182"/>
            <p:cNvSpPr/>
            <p:nvPr/>
          </p:nvSpPr>
          <p:spPr>
            <a:xfrm>
              <a:off x="2898749" y="4839786"/>
              <a:ext cx="98184" cy="321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3" name="object 183"/>
            <p:cNvSpPr/>
            <p:nvPr/>
          </p:nvSpPr>
          <p:spPr>
            <a:xfrm>
              <a:off x="302912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39">
                  <a:moveTo>
                    <a:pt x="0" y="0"/>
                  </a:moveTo>
                  <a:lnTo>
                    <a:pt x="11267" y="0"/>
                  </a:lnTo>
                </a:path>
                <a:path w="66039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4" name="object 184"/>
            <p:cNvSpPr/>
            <p:nvPr/>
          </p:nvSpPr>
          <p:spPr>
            <a:xfrm>
              <a:off x="3833926" y="4839786"/>
              <a:ext cx="75651" cy="3219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5" name="object 185"/>
            <p:cNvSpPr/>
            <p:nvPr/>
          </p:nvSpPr>
          <p:spPr>
            <a:xfrm>
              <a:off x="2367584" y="4843015"/>
              <a:ext cx="336405" cy="965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6" name="object 186"/>
            <p:cNvSpPr/>
            <p:nvPr/>
          </p:nvSpPr>
          <p:spPr>
            <a:xfrm>
              <a:off x="301947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60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7" name="object 187"/>
            <p:cNvSpPr/>
            <p:nvPr/>
          </p:nvSpPr>
          <p:spPr>
            <a:xfrm>
              <a:off x="4192866" y="4839786"/>
              <a:ext cx="695352" cy="12884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8" name="object 188"/>
            <p:cNvSpPr/>
            <p:nvPr/>
          </p:nvSpPr>
          <p:spPr>
            <a:xfrm>
              <a:off x="254142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5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9" name="object 189"/>
          <p:cNvSpPr txBox="1"/>
          <p:nvPr/>
        </p:nvSpPr>
        <p:spPr>
          <a:xfrm>
            <a:off x="321968" y="3824608"/>
            <a:ext cx="2286577" cy="246369"/>
          </a:xfrm>
          <a:prstGeom prst="rect">
            <a:avLst/>
          </a:prstGeom>
        </p:spPr>
        <p:txBody>
          <a:bodyPr vert="horz" wrap="square" lIns="0" tIns="15386" rIns="0" bIns="0" rtlCol="0">
            <a:spAutoFit/>
          </a:bodyPr>
          <a:lstStyle/>
          <a:p>
            <a:pPr marL="11397">
              <a:spcBef>
                <a:spcPts val="121"/>
              </a:spcBef>
            </a:pPr>
            <a:r>
              <a:rPr sz="1500" spc="9" dirty="0">
                <a:latin typeface="Arial"/>
                <a:cs typeface="Arial"/>
              </a:rPr>
              <a:t>Character </a:t>
            </a:r>
            <a:r>
              <a:rPr sz="1500" spc="18" dirty="0">
                <a:latin typeface="Arial"/>
                <a:cs typeface="Arial"/>
              </a:rPr>
              <a:t>Based</a:t>
            </a:r>
            <a:r>
              <a:rPr sz="1500" spc="-18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Methods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0" name="object 190"/>
          <p:cNvSpPr txBox="1"/>
          <p:nvPr/>
        </p:nvSpPr>
        <p:spPr>
          <a:xfrm>
            <a:off x="381968" y="4343000"/>
            <a:ext cx="3841750" cy="716129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74374" marR="4559" indent="-163547">
              <a:lnSpc>
                <a:spcPct val="102400"/>
              </a:lnSpc>
              <a:spcBef>
                <a:spcPts val="76"/>
              </a:spcBef>
            </a:pPr>
            <a:r>
              <a:rPr sz="1500" spc="9" dirty="0">
                <a:latin typeface="Arial"/>
                <a:cs typeface="Arial"/>
              </a:rPr>
              <a:t>All </a:t>
            </a:r>
            <a:r>
              <a:rPr sz="1500" spc="13" dirty="0">
                <a:solidFill>
                  <a:srgbClr val="003300"/>
                </a:solidFill>
                <a:latin typeface="Arial"/>
                <a:cs typeface="Arial"/>
              </a:rPr>
              <a:t>Character </a:t>
            </a:r>
            <a:r>
              <a:rPr sz="1500" spc="18" dirty="0">
                <a:solidFill>
                  <a:srgbClr val="003300"/>
                </a:solidFill>
                <a:latin typeface="Arial"/>
                <a:cs typeface="Arial"/>
              </a:rPr>
              <a:t>Based </a:t>
            </a:r>
            <a:r>
              <a:rPr sz="1500" spc="13" dirty="0">
                <a:solidFill>
                  <a:srgbClr val="003300"/>
                </a:solidFill>
                <a:latin typeface="Arial"/>
                <a:cs typeface="Arial"/>
              </a:rPr>
              <a:t>Methods </a:t>
            </a:r>
            <a:r>
              <a:rPr sz="1500" spc="18" dirty="0">
                <a:latin typeface="Arial"/>
                <a:cs typeface="Arial"/>
              </a:rPr>
              <a:t>assume </a:t>
            </a:r>
            <a:r>
              <a:rPr sz="1500" spc="9" dirty="0">
                <a:latin typeface="Arial"/>
                <a:cs typeface="Arial"/>
              </a:rPr>
              <a:t>that  </a:t>
            </a:r>
            <a:r>
              <a:rPr sz="1500" spc="13" dirty="0">
                <a:latin typeface="Arial"/>
                <a:cs typeface="Arial"/>
              </a:rPr>
              <a:t>each character substitution </a:t>
            </a:r>
            <a:r>
              <a:rPr sz="1500" spc="9" dirty="0">
                <a:latin typeface="Arial"/>
                <a:cs typeface="Arial"/>
              </a:rPr>
              <a:t>is </a:t>
            </a:r>
            <a:r>
              <a:rPr sz="1500" spc="13" dirty="0">
                <a:latin typeface="Arial"/>
                <a:cs typeface="Arial"/>
              </a:rPr>
              <a:t>independent  </a:t>
            </a:r>
            <a:r>
              <a:rPr sz="1500" spc="9" dirty="0">
                <a:latin typeface="Arial"/>
                <a:cs typeface="Arial"/>
              </a:rPr>
              <a:t>of its</a:t>
            </a:r>
            <a:r>
              <a:rPr sz="1500" spc="13" dirty="0">
                <a:latin typeface="Arial"/>
                <a:cs typeface="Arial"/>
              </a:rPr>
              <a:t> neighbors.</a:t>
            </a:r>
            <a:endParaRPr sz="1500">
              <a:latin typeface="Arial"/>
              <a:cs typeface="Arial"/>
            </a:endParaRPr>
          </a:p>
        </p:txBody>
      </p:sp>
      <p:sp>
        <p:nvSpPr>
          <p:cNvPr id="191" name="object 191"/>
          <p:cNvSpPr txBox="1"/>
          <p:nvPr/>
        </p:nvSpPr>
        <p:spPr>
          <a:xfrm>
            <a:off x="381987" y="5341420"/>
            <a:ext cx="3826164" cy="1211698"/>
          </a:xfrm>
          <a:prstGeom prst="rect">
            <a:avLst/>
          </a:prstGeom>
        </p:spPr>
        <p:txBody>
          <a:bodyPr vert="horz" wrap="square" lIns="0" tIns="15386" rIns="0" bIns="0" rtlCol="0">
            <a:spAutoFit/>
          </a:bodyPr>
          <a:lstStyle/>
          <a:p>
            <a:pPr marL="182922" indent="-172094">
              <a:spcBef>
                <a:spcPts val="121"/>
              </a:spcBef>
              <a:buClr>
                <a:srgbClr val="3333CC"/>
              </a:buClr>
              <a:buFont typeface="Wingdings"/>
              <a:buChar char=""/>
              <a:tabLst>
                <a:tab pos="183491" algn="l"/>
              </a:tabLst>
            </a:pPr>
            <a:r>
              <a:rPr sz="1500" spc="18" dirty="0">
                <a:solidFill>
                  <a:srgbClr val="000099"/>
                </a:solidFill>
                <a:latin typeface="Arial"/>
                <a:cs typeface="Arial"/>
              </a:rPr>
              <a:t>Maximum </a:t>
            </a:r>
            <a:r>
              <a:rPr sz="1500" spc="13" dirty="0">
                <a:solidFill>
                  <a:srgbClr val="000099"/>
                </a:solidFill>
                <a:latin typeface="Arial"/>
                <a:cs typeface="Arial"/>
              </a:rPr>
              <a:t>Parsimony </a:t>
            </a:r>
            <a:r>
              <a:rPr sz="1500" spc="13" dirty="0">
                <a:latin typeface="Arial"/>
                <a:cs typeface="Arial"/>
              </a:rPr>
              <a:t>(minimum</a:t>
            </a:r>
            <a:r>
              <a:rPr sz="1500" spc="-9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evolution)</a:t>
            </a:r>
            <a:endParaRPr sz="1500">
              <a:latin typeface="Arial"/>
              <a:cs typeface="Arial"/>
            </a:endParaRPr>
          </a:p>
          <a:p>
            <a:pPr marL="174374" marR="34191">
              <a:lnSpc>
                <a:spcPct val="102400"/>
              </a:lnSpc>
            </a:pPr>
            <a:r>
              <a:rPr sz="1500" spc="9" dirty="0">
                <a:latin typeface="Arial"/>
                <a:cs typeface="Arial"/>
              </a:rPr>
              <a:t>- in this </a:t>
            </a:r>
            <a:r>
              <a:rPr sz="1500" spc="13" dirty="0">
                <a:latin typeface="Arial"/>
                <a:cs typeface="Arial"/>
              </a:rPr>
              <a:t>method one tree </a:t>
            </a:r>
            <a:r>
              <a:rPr sz="1500" spc="4" dirty="0">
                <a:latin typeface="Arial"/>
                <a:cs typeface="Arial"/>
              </a:rPr>
              <a:t>will </a:t>
            </a:r>
            <a:r>
              <a:rPr sz="1500" spc="13" dirty="0">
                <a:latin typeface="Arial"/>
                <a:cs typeface="Arial"/>
              </a:rPr>
              <a:t>be given  </a:t>
            </a:r>
            <a:r>
              <a:rPr sz="1500" spc="9" dirty="0">
                <a:latin typeface="Arial"/>
                <a:cs typeface="Arial"/>
              </a:rPr>
              <a:t>(built) with </a:t>
            </a:r>
            <a:r>
              <a:rPr sz="1500" spc="13" dirty="0">
                <a:latin typeface="Arial"/>
                <a:cs typeface="Arial"/>
              </a:rPr>
              <a:t>the fewest changes required </a:t>
            </a:r>
            <a:r>
              <a:rPr sz="1500" spc="9" dirty="0">
                <a:latin typeface="Arial"/>
                <a:cs typeface="Arial"/>
              </a:rPr>
              <a:t>to  </a:t>
            </a:r>
            <a:r>
              <a:rPr sz="1500" spc="13" dirty="0">
                <a:latin typeface="Arial"/>
                <a:cs typeface="Arial"/>
              </a:rPr>
              <a:t>explain </a:t>
            </a:r>
            <a:r>
              <a:rPr sz="1500" spc="9" dirty="0">
                <a:latin typeface="Arial"/>
                <a:cs typeface="Arial"/>
              </a:rPr>
              <a:t>(tree) </a:t>
            </a:r>
            <a:r>
              <a:rPr sz="1500" spc="13" dirty="0">
                <a:latin typeface="Arial"/>
                <a:cs typeface="Arial"/>
              </a:rPr>
              <a:t>the differences observed </a:t>
            </a:r>
            <a:r>
              <a:rPr sz="1500" spc="9" dirty="0">
                <a:latin typeface="Arial"/>
                <a:cs typeface="Arial"/>
              </a:rPr>
              <a:t>in  </a:t>
            </a:r>
            <a:r>
              <a:rPr sz="1500" spc="13" dirty="0">
                <a:latin typeface="Arial"/>
                <a:cs typeface="Arial"/>
              </a:rPr>
              <a:t>the</a:t>
            </a:r>
            <a:r>
              <a:rPr sz="1500" spc="4" dirty="0">
                <a:latin typeface="Arial"/>
                <a:cs typeface="Arial"/>
              </a:rPr>
              <a:t> </a:t>
            </a:r>
            <a:r>
              <a:rPr sz="1500" spc="9" dirty="0">
                <a:latin typeface="Arial"/>
                <a:cs typeface="Arial"/>
              </a:rPr>
              <a:t>data.</a:t>
            </a:r>
            <a:endParaRPr sz="1500">
              <a:latin typeface="Arial"/>
              <a:cs typeface="Arial"/>
            </a:endParaRPr>
          </a:p>
        </p:txBody>
      </p:sp>
      <p:grpSp>
        <p:nvGrpSpPr>
          <p:cNvPr id="233" name="object 192"/>
          <p:cNvGrpSpPr/>
          <p:nvPr/>
        </p:nvGrpSpPr>
        <p:grpSpPr>
          <a:xfrm>
            <a:off x="5098737" y="4146847"/>
            <a:ext cx="3950855" cy="135031"/>
            <a:chOff x="5608611" y="4699759"/>
            <a:chExt cx="4345940" cy="153035"/>
          </a:xfrm>
        </p:grpSpPr>
        <p:sp>
          <p:nvSpPr>
            <p:cNvPr id="193" name="object 193"/>
            <p:cNvSpPr/>
            <p:nvPr/>
          </p:nvSpPr>
          <p:spPr>
            <a:xfrm>
              <a:off x="8671674" y="4702173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4" name="object 194"/>
            <p:cNvSpPr/>
            <p:nvPr/>
          </p:nvSpPr>
          <p:spPr>
            <a:xfrm>
              <a:off x="7738109" y="4706191"/>
              <a:ext cx="858519" cy="0"/>
            </a:xfrm>
            <a:custGeom>
              <a:avLst/>
              <a:gdLst/>
              <a:ahLst/>
              <a:cxnLst/>
              <a:rect l="l" t="t" r="r" b="b"/>
              <a:pathLst>
                <a:path w="858520">
                  <a:moveTo>
                    <a:pt x="0" y="0"/>
                  </a:moveTo>
                  <a:lnTo>
                    <a:pt x="9657" y="0"/>
                  </a:lnTo>
                </a:path>
                <a:path w="858520">
                  <a:moveTo>
                    <a:pt x="803186" y="0"/>
                  </a:moveTo>
                  <a:lnTo>
                    <a:pt x="814453" y="0"/>
                  </a:lnTo>
                </a:path>
                <a:path w="858520">
                  <a:moveTo>
                    <a:pt x="846645" y="0"/>
                  </a:moveTo>
                  <a:lnTo>
                    <a:pt x="857912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5" name="object 195"/>
            <p:cNvSpPr/>
            <p:nvPr/>
          </p:nvSpPr>
          <p:spPr>
            <a:xfrm>
              <a:off x="7845958" y="4710213"/>
              <a:ext cx="956310" cy="5080"/>
            </a:xfrm>
            <a:custGeom>
              <a:avLst/>
              <a:gdLst/>
              <a:ahLst/>
              <a:cxnLst/>
              <a:rect l="l" t="t" r="r" b="b"/>
              <a:pathLst>
                <a:path w="956309" h="5079">
                  <a:moveTo>
                    <a:pt x="695337" y="0"/>
                  </a:moveTo>
                  <a:lnTo>
                    <a:pt x="717872" y="0"/>
                  </a:lnTo>
                </a:path>
                <a:path w="956309" h="5079">
                  <a:moveTo>
                    <a:pt x="944827" y="0"/>
                  </a:moveTo>
                  <a:lnTo>
                    <a:pt x="956095" y="0"/>
                  </a:lnTo>
                </a:path>
                <a:path w="956309" h="5079">
                  <a:moveTo>
                    <a:pt x="0" y="4838"/>
                  </a:moveTo>
                  <a:lnTo>
                    <a:pt x="11267" y="4838"/>
                  </a:lnTo>
                </a:path>
                <a:path w="956309" h="5079">
                  <a:moveTo>
                    <a:pt x="22529" y="4838"/>
                  </a:moveTo>
                  <a:lnTo>
                    <a:pt x="32186" y="4838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6" name="object 196"/>
            <p:cNvSpPr/>
            <p:nvPr/>
          </p:nvSpPr>
          <p:spPr>
            <a:xfrm>
              <a:off x="7911947" y="4712637"/>
              <a:ext cx="43459" cy="4828"/>
            </a:xfrm>
            <a:prstGeom prst="rect">
              <a:avLst/>
            </a:prstGeom>
            <a:blipFill>
              <a:blip r:embed="rId2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7" name="object 197"/>
            <p:cNvSpPr/>
            <p:nvPr/>
          </p:nvSpPr>
          <p:spPr>
            <a:xfrm>
              <a:off x="7509547" y="4712637"/>
              <a:ext cx="1281234" cy="16093"/>
            </a:xfrm>
            <a:prstGeom prst="rect">
              <a:avLst/>
            </a:prstGeom>
            <a:blipFill>
              <a:blip r:embed="rId2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8" name="object 198"/>
            <p:cNvSpPr/>
            <p:nvPr/>
          </p:nvSpPr>
          <p:spPr>
            <a:xfrm>
              <a:off x="6901116" y="4715051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B417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9" name="object 199"/>
            <p:cNvSpPr/>
            <p:nvPr/>
          </p:nvSpPr>
          <p:spPr>
            <a:xfrm>
              <a:off x="6596913" y="4719069"/>
              <a:ext cx="86995" cy="0"/>
            </a:xfrm>
            <a:custGeom>
              <a:avLst/>
              <a:gdLst/>
              <a:ahLst/>
              <a:cxnLst/>
              <a:rect l="l" t="t" r="r" b="b"/>
              <a:pathLst>
                <a:path w="86995">
                  <a:moveTo>
                    <a:pt x="0" y="0"/>
                  </a:moveTo>
                  <a:lnTo>
                    <a:pt x="20924" y="0"/>
                  </a:lnTo>
                </a:path>
                <a:path w="86995">
                  <a:moveTo>
                    <a:pt x="75641" y="0"/>
                  </a:moveTo>
                  <a:lnTo>
                    <a:pt x="86908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0" name="object 200"/>
            <p:cNvSpPr/>
            <p:nvPr/>
          </p:nvSpPr>
          <p:spPr>
            <a:xfrm>
              <a:off x="6651637" y="4723090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1" name="object 201"/>
            <p:cNvSpPr/>
            <p:nvPr/>
          </p:nvSpPr>
          <p:spPr>
            <a:xfrm>
              <a:off x="6791667" y="4719069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2" name="object 202"/>
            <p:cNvSpPr/>
            <p:nvPr/>
          </p:nvSpPr>
          <p:spPr>
            <a:xfrm>
              <a:off x="6791667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59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DBC16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3" name="object 203"/>
            <p:cNvSpPr/>
            <p:nvPr/>
          </p:nvSpPr>
          <p:spPr>
            <a:xfrm>
              <a:off x="6270154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ECD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4" name="object 204"/>
            <p:cNvSpPr/>
            <p:nvPr/>
          </p:nvSpPr>
          <p:spPr>
            <a:xfrm>
              <a:off x="6411810" y="4723090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4828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5" name="object 205"/>
            <p:cNvSpPr/>
            <p:nvPr/>
          </p:nvSpPr>
          <p:spPr>
            <a:xfrm>
              <a:off x="7379169" y="4723090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DD5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6" name="object 206"/>
            <p:cNvSpPr/>
            <p:nvPr/>
          </p:nvSpPr>
          <p:spPr>
            <a:xfrm>
              <a:off x="5988481" y="4727121"/>
              <a:ext cx="151765" cy="0"/>
            </a:xfrm>
            <a:custGeom>
              <a:avLst/>
              <a:gdLst/>
              <a:ahLst/>
              <a:cxnLst/>
              <a:rect l="l" t="t" r="r" b="b"/>
              <a:pathLst>
                <a:path w="151764">
                  <a:moveTo>
                    <a:pt x="0" y="0"/>
                  </a:moveTo>
                  <a:lnTo>
                    <a:pt x="20924" y="0"/>
                  </a:lnTo>
                </a:path>
                <a:path w="151764">
                  <a:moveTo>
                    <a:pt x="130378" y="0"/>
                  </a:moveTo>
                  <a:lnTo>
                    <a:pt x="151302" y="0"/>
                  </a:lnTo>
                </a:path>
              </a:pathLst>
            </a:custGeom>
            <a:ln w="3219">
              <a:solidFill>
                <a:srgbClr val="FDD538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7" name="object 207"/>
            <p:cNvSpPr/>
            <p:nvPr/>
          </p:nvSpPr>
          <p:spPr>
            <a:xfrm>
              <a:off x="5673000" y="4725511"/>
              <a:ext cx="3966041" cy="41852"/>
            </a:xfrm>
            <a:prstGeom prst="rect">
              <a:avLst/>
            </a:prstGeom>
            <a:blipFill>
              <a:blip r:embed="rId3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8" name="object 208"/>
            <p:cNvSpPr/>
            <p:nvPr/>
          </p:nvSpPr>
          <p:spPr>
            <a:xfrm>
              <a:off x="5608611" y="4751267"/>
              <a:ext cx="4345914" cy="49891"/>
            </a:xfrm>
            <a:prstGeom prst="rect">
              <a:avLst/>
            </a:prstGeom>
            <a:blipFill>
              <a:blip r:embed="rId3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9" name="object 209"/>
            <p:cNvSpPr/>
            <p:nvPr/>
          </p:nvSpPr>
          <p:spPr>
            <a:xfrm>
              <a:off x="5673000" y="4796330"/>
              <a:ext cx="4281525" cy="17706"/>
            </a:xfrm>
            <a:prstGeom prst="rect">
              <a:avLst/>
            </a:prstGeom>
            <a:blipFill>
              <a:blip r:embed="rId3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0" name="object 210"/>
            <p:cNvSpPr/>
            <p:nvPr/>
          </p:nvSpPr>
          <p:spPr>
            <a:xfrm>
              <a:off x="6226708" y="481162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D9B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1" name="object 211"/>
            <p:cNvSpPr/>
            <p:nvPr/>
          </p:nvSpPr>
          <p:spPr>
            <a:xfrm>
              <a:off x="6260502" y="4811622"/>
              <a:ext cx="86995" cy="5080"/>
            </a:xfrm>
            <a:custGeom>
              <a:avLst/>
              <a:gdLst/>
              <a:ahLst/>
              <a:cxnLst/>
              <a:rect l="l" t="t" r="r" b="b"/>
              <a:pathLst>
                <a:path w="86995" h="5079">
                  <a:moveTo>
                    <a:pt x="20929" y="0"/>
                  </a:moveTo>
                  <a:lnTo>
                    <a:pt x="32197" y="0"/>
                  </a:lnTo>
                </a:path>
                <a:path w="86995" h="5079">
                  <a:moveTo>
                    <a:pt x="75653" y="0"/>
                  </a:moveTo>
                  <a:lnTo>
                    <a:pt x="86921" y="0"/>
                  </a:lnTo>
                </a:path>
                <a:path w="86995" h="5079">
                  <a:moveTo>
                    <a:pt x="0" y="4826"/>
                  </a:moveTo>
                  <a:lnTo>
                    <a:pt x="20924" y="4826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2" name="object 212"/>
            <p:cNvSpPr/>
            <p:nvPr/>
          </p:nvSpPr>
          <p:spPr>
            <a:xfrm>
              <a:off x="6379616" y="4809208"/>
              <a:ext cx="3574910" cy="12880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3" name="object 213"/>
            <p:cNvSpPr/>
            <p:nvPr/>
          </p:nvSpPr>
          <p:spPr>
            <a:xfrm>
              <a:off x="6802932" y="4820478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4" name="object 214"/>
            <p:cNvSpPr/>
            <p:nvPr/>
          </p:nvSpPr>
          <p:spPr>
            <a:xfrm>
              <a:off x="7020229" y="4818869"/>
              <a:ext cx="2923019" cy="3219"/>
            </a:xfrm>
            <a:prstGeom prst="rect">
              <a:avLst/>
            </a:prstGeom>
            <a:blipFill>
              <a:blip r:embed="rId3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5" name="object 215"/>
            <p:cNvSpPr/>
            <p:nvPr/>
          </p:nvSpPr>
          <p:spPr>
            <a:xfrm>
              <a:off x="6270154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6" name="object 216"/>
            <p:cNvSpPr/>
            <p:nvPr/>
          </p:nvSpPr>
          <p:spPr>
            <a:xfrm>
              <a:off x="6509994" y="4822086"/>
              <a:ext cx="107843" cy="12880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7" name="object 217"/>
            <p:cNvSpPr/>
            <p:nvPr/>
          </p:nvSpPr>
          <p:spPr>
            <a:xfrm>
              <a:off x="6443992" y="4828517"/>
              <a:ext cx="22860" cy="0"/>
            </a:xfrm>
            <a:custGeom>
              <a:avLst/>
              <a:gdLst/>
              <a:ahLst/>
              <a:cxnLst/>
              <a:rect l="l" t="t" r="r" b="b"/>
              <a:pathLst>
                <a:path w="22860">
                  <a:moveTo>
                    <a:pt x="0" y="0"/>
                  </a:moveTo>
                  <a:lnTo>
                    <a:pt x="22534" y="0"/>
                  </a:lnTo>
                </a:path>
              </a:pathLst>
            </a:custGeom>
            <a:ln w="3219">
              <a:solidFill>
                <a:srgbClr val="FEE66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8" name="object 218"/>
            <p:cNvSpPr/>
            <p:nvPr/>
          </p:nvSpPr>
          <p:spPr>
            <a:xfrm>
              <a:off x="7031494" y="4822086"/>
              <a:ext cx="2900489" cy="20919"/>
            </a:xfrm>
            <a:prstGeom prst="rect">
              <a:avLst/>
            </a:prstGeom>
            <a:blipFill>
              <a:blip r:embed="rId3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9" name="object 219"/>
            <p:cNvSpPr/>
            <p:nvPr/>
          </p:nvSpPr>
          <p:spPr>
            <a:xfrm>
              <a:off x="7095883" y="4832552"/>
              <a:ext cx="11430" cy="0"/>
            </a:xfrm>
            <a:custGeom>
              <a:avLst/>
              <a:gdLst/>
              <a:ahLst/>
              <a:cxnLst/>
              <a:rect l="l" t="t" r="r" b="b"/>
              <a:pathLst>
                <a:path w="11429">
                  <a:moveTo>
                    <a:pt x="0" y="0"/>
                  </a:moveTo>
                  <a:lnTo>
                    <a:pt x="11267" y="0"/>
                  </a:lnTo>
                </a:path>
              </a:pathLst>
            </a:custGeom>
            <a:ln w="4828">
              <a:solidFill>
                <a:srgbClr val="FEEEA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0" name="object 220"/>
            <p:cNvSpPr/>
            <p:nvPr/>
          </p:nvSpPr>
          <p:spPr>
            <a:xfrm>
              <a:off x="7791233" y="4841395"/>
              <a:ext cx="43815" cy="0"/>
            </a:xfrm>
            <a:custGeom>
              <a:avLst/>
              <a:gdLst/>
              <a:ahLst/>
              <a:cxnLst/>
              <a:rect l="l" t="t" r="r" b="b"/>
              <a:pathLst>
                <a:path w="43815">
                  <a:moveTo>
                    <a:pt x="0" y="0"/>
                  </a:moveTo>
                  <a:lnTo>
                    <a:pt x="43459" y="0"/>
                  </a:lnTo>
                </a:path>
              </a:pathLst>
            </a:custGeom>
            <a:ln w="3219">
              <a:solidFill>
                <a:srgbClr val="F5CD3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1" name="object 221"/>
            <p:cNvSpPr/>
            <p:nvPr/>
          </p:nvSpPr>
          <p:spPr>
            <a:xfrm>
              <a:off x="7921599" y="4839786"/>
              <a:ext cx="98184" cy="3219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2" name="object 222"/>
            <p:cNvSpPr/>
            <p:nvPr/>
          </p:nvSpPr>
          <p:spPr>
            <a:xfrm>
              <a:off x="8051977" y="4841395"/>
              <a:ext cx="66040" cy="0"/>
            </a:xfrm>
            <a:custGeom>
              <a:avLst/>
              <a:gdLst/>
              <a:ahLst/>
              <a:cxnLst/>
              <a:rect l="l" t="t" r="r" b="b"/>
              <a:pathLst>
                <a:path w="66040">
                  <a:moveTo>
                    <a:pt x="0" y="0"/>
                  </a:moveTo>
                  <a:lnTo>
                    <a:pt x="11267" y="0"/>
                  </a:lnTo>
                </a:path>
                <a:path w="66040">
                  <a:moveTo>
                    <a:pt x="54736" y="0"/>
                  </a:moveTo>
                  <a:lnTo>
                    <a:pt x="66004" y="0"/>
                  </a:lnTo>
                </a:path>
              </a:pathLst>
            </a:custGeom>
            <a:ln w="3219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3" name="object 223"/>
            <p:cNvSpPr/>
            <p:nvPr/>
          </p:nvSpPr>
          <p:spPr>
            <a:xfrm>
              <a:off x="8856779" y="4839786"/>
              <a:ext cx="75651" cy="3219"/>
            </a:xfrm>
            <a:prstGeom prst="rect">
              <a:avLst/>
            </a:prstGeom>
            <a:blipFill>
              <a:blip r:embed="rId3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4" name="object 224"/>
            <p:cNvSpPr/>
            <p:nvPr/>
          </p:nvSpPr>
          <p:spPr>
            <a:xfrm>
              <a:off x="7390434" y="4843015"/>
              <a:ext cx="336405" cy="9654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5" name="object 225"/>
            <p:cNvSpPr/>
            <p:nvPr/>
          </p:nvSpPr>
          <p:spPr>
            <a:xfrm>
              <a:off x="8042325" y="4845429"/>
              <a:ext cx="10160" cy="0"/>
            </a:xfrm>
            <a:custGeom>
              <a:avLst/>
              <a:gdLst/>
              <a:ahLst/>
              <a:cxnLst/>
              <a:rect l="l" t="t" r="r" b="b"/>
              <a:pathLst>
                <a:path w="10159">
                  <a:moveTo>
                    <a:pt x="0" y="0"/>
                  </a:moveTo>
                  <a:lnTo>
                    <a:pt x="9657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6" name="object 226"/>
            <p:cNvSpPr/>
            <p:nvPr/>
          </p:nvSpPr>
          <p:spPr>
            <a:xfrm>
              <a:off x="9215719" y="4839786"/>
              <a:ext cx="695345" cy="12884"/>
            </a:xfrm>
            <a:prstGeom prst="rect">
              <a:avLst/>
            </a:prstGeom>
            <a:blipFill>
              <a:blip r:embed="rId3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7" name="object 227"/>
            <p:cNvSpPr/>
            <p:nvPr/>
          </p:nvSpPr>
          <p:spPr>
            <a:xfrm>
              <a:off x="7564272" y="4850255"/>
              <a:ext cx="20955" cy="0"/>
            </a:xfrm>
            <a:custGeom>
              <a:avLst/>
              <a:gdLst/>
              <a:ahLst/>
              <a:cxnLst/>
              <a:rect l="l" t="t" r="r" b="b"/>
              <a:pathLst>
                <a:path w="20954">
                  <a:moveTo>
                    <a:pt x="0" y="0"/>
                  </a:moveTo>
                  <a:lnTo>
                    <a:pt x="20924" y="0"/>
                  </a:lnTo>
                </a:path>
              </a:pathLst>
            </a:custGeom>
            <a:ln w="4828">
              <a:solidFill>
                <a:srgbClr val="FEE67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8" name="object 228"/>
          <p:cNvSpPr txBox="1"/>
          <p:nvPr/>
        </p:nvSpPr>
        <p:spPr>
          <a:xfrm>
            <a:off x="4888195" y="3895619"/>
            <a:ext cx="2286577" cy="246369"/>
          </a:xfrm>
          <a:prstGeom prst="rect">
            <a:avLst/>
          </a:prstGeom>
        </p:spPr>
        <p:txBody>
          <a:bodyPr vert="horz" wrap="square" lIns="0" tIns="15386" rIns="0" bIns="0" rtlCol="0">
            <a:spAutoFit/>
          </a:bodyPr>
          <a:lstStyle/>
          <a:p>
            <a:pPr marL="11397">
              <a:spcBef>
                <a:spcPts val="121"/>
              </a:spcBef>
            </a:pPr>
            <a:r>
              <a:rPr sz="1500" spc="9" dirty="0">
                <a:latin typeface="Arial"/>
                <a:cs typeface="Arial"/>
              </a:rPr>
              <a:t>Character </a:t>
            </a:r>
            <a:r>
              <a:rPr sz="1500" spc="18" dirty="0">
                <a:latin typeface="Arial"/>
                <a:cs typeface="Arial"/>
              </a:rPr>
              <a:t>Based</a:t>
            </a:r>
            <a:r>
              <a:rPr sz="1500" spc="-18" dirty="0"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Methods</a:t>
            </a:r>
            <a:endParaRPr sz="1500">
              <a:latin typeface="Arial"/>
              <a:cs typeface="Arial"/>
            </a:endParaRPr>
          </a:p>
        </p:txBody>
      </p:sp>
      <p:sp>
        <p:nvSpPr>
          <p:cNvPr id="229" name="object 229"/>
          <p:cNvSpPr txBox="1"/>
          <p:nvPr/>
        </p:nvSpPr>
        <p:spPr>
          <a:xfrm>
            <a:off x="4806823" y="4337864"/>
            <a:ext cx="4097482" cy="2137264"/>
          </a:xfrm>
          <a:prstGeom prst="rect">
            <a:avLst/>
          </a:prstGeom>
          <a:ln w="4826">
            <a:solidFill>
              <a:srgbClr val="FF0000"/>
            </a:solidFill>
          </a:ln>
        </p:spPr>
        <p:txBody>
          <a:bodyPr vert="horz" wrap="square" lIns="0" tIns="17665" rIns="0" bIns="0" rtlCol="0">
            <a:spAutoFit/>
          </a:bodyPr>
          <a:lstStyle/>
          <a:p>
            <a:pPr marL="45018" marR="562441">
              <a:lnSpc>
                <a:spcPct val="102000"/>
              </a:lnSpc>
              <a:spcBef>
                <a:spcPts val="139"/>
              </a:spcBef>
            </a:pPr>
            <a:r>
              <a:rPr sz="1100" spc="9" dirty="0">
                <a:solidFill>
                  <a:srgbClr val="FF0000"/>
                </a:solidFill>
                <a:latin typeface="Arial"/>
                <a:cs typeface="Arial"/>
              </a:rPr>
              <a:t>Q: </a:t>
            </a:r>
            <a:r>
              <a:rPr sz="1300" spc="13" dirty="0">
                <a:latin typeface="Arial"/>
                <a:cs typeface="Arial"/>
              </a:rPr>
              <a:t>How do you </a:t>
            </a:r>
            <a:r>
              <a:rPr sz="1300" spc="9" dirty="0">
                <a:latin typeface="Arial"/>
                <a:cs typeface="Arial"/>
              </a:rPr>
              <a:t>find </a:t>
            </a:r>
            <a:r>
              <a:rPr sz="1300" spc="13" dirty="0">
                <a:latin typeface="Arial"/>
                <a:cs typeface="Arial"/>
              </a:rPr>
              <a:t>the minimum # </a:t>
            </a:r>
            <a:r>
              <a:rPr sz="1300" spc="9" dirty="0">
                <a:latin typeface="Arial"/>
                <a:cs typeface="Arial"/>
              </a:rPr>
              <a:t>of </a:t>
            </a:r>
            <a:r>
              <a:rPr sz="1300" spc="4" dirty="0">
                <a:latin typeface="Arial"/>
                <a:cs typeface="Arial"/>
              </a:rPr>
              <a:t>changes  </a:t>
            </a:r>
            <a:r>
              <a:rPr sz="1300" spc="13" dirty="0">
                <a:latin typeface="Arial"/>
                <a:cs typeface="Arial"/>
              </a:rPr>
              <a:t>needed </a:t>
            </a:r>
            <a:r>
              <a:rPr sz="1300" spc="9" dirty="0">
                <a:latin typeface="Arial"/>
                <a:cs typeface="Arial"/>
              </a:rPr>
              <a:t>to explain </a:t>
            </a:r>
            <a:r>
              <a:rPr sz="1300" spc="13" dirty="0">
                <a:latin typeface="Arial"/>
                <a:cs typeface="Arial"/>
              </a:rPr>
              <a:t>the data </a:t>
            </a:r>
            <a:r>
              <a:rPr sz="1300" spc="9" dirty="0">
                <a:latin typeface="Arial"/>
                <a:cs typeface="Arial"/>
              </a:rPr>
              <a:t>in </a:t>
            </a:r>
            <a:r>
              <a:rPr sz="1300" spc="13" dirty="0">
                <a:latin typeface="Arial"/>
                <a:cs typeface="Arial"/>
              </a:rPr>
              <a:t>a given</a:t>
            </a:r>
            <a:r>
              <a:rPr sz="1300" spc="-63" dirty="0">
                <a:latin typeface="Arial"/>
                <a:cs typeface="Arial"/>
              </a:rPr>
              <a:t> </a:t>
            </a:r>
            <a:r>
              <a:rPr sz="1300" spc="13" dirty="0">
                <a:latin typeface="Arial"/>
                <a:cs typeface="Arial"/>
              </a:rPr>
              <a:t>tree?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4"/>
              </a:spcBef>
            </a:pPr>
            <a:endParaRPr sz="1400">
              <a:latin typeface="Arial"/>
              <a:cs typeface="Arial"/>
            </a:endParaRPr>
          </a:p>
          <a:p>
            <a:pPr marL="45018" marR="202296">
              <a:lnSpc>
                <a:spcPct val="102000"/>
              </a:lnSpc>
            </a:pPr>
            <a:r>
              <a:rPr sz="1300" spc="13" dirty="0">
                <a:solidFill>
                  <a:srgbClr val="FF0000"/>
                </a:solidFill>
                <a:latin typeface="Arial"/>
                <a:cs typeface="Arial"/>
              </a:rPr>
              <a:t>A: </a:t>
            </a:r>
            <a:r>
              <a:rPr sz="1300" spc="13" dirty="0">
                <a:latin typeface="Arial"/>
                <a:cs typeface="Arial"/>
              </a:rPr>
              <a:t>The answer </a:t>
            </a:r>
            <a:r>
              <a:rPr sz="1300" spc="9" dirty="0">
                <a:latin typeface="Arial"/>
                <a:cs typeface="Arial"/>
              </a:rPr>
              <a:t>will </a:t>
            </a:r>
            <a:r>
              <a:rPr sz="1300" spc="13" dirty="0">
                <a:latin typeface="Arial"/>
                <a:cs typeface="Arial"/>
              </a:rPr>
              <a:t>be </a:t>
            </a:r>
            <a:r>
              <a:rPr sz="1300" spc="9" dirty="0">
                <a:latin typeface="Arial"/>
                <a:cs typeface="Arial"/>
              </a:rPr>
              <a:t>to </a:t>
            </a:r>
            <a:r>
              <a:rPr sz="1300" spc="4" dirty="0">
                <a:latin typeface="Arial"/>
                <a:cs typeface="Arial"/>
              </a:rPr>
              <a:t>construct </a:t>
            </a:r>
            <a:r>
              <a:rPr sz="1300" spc="13" dirty="0">
                <a:latin typeface="Arial"/>
                <a:cs typeface="Arial"/>
              </a:rPr>
              <a:t>a </a:t>
            </a:r>
            <a:r>
              <a:rPr sz="1300" spc="9" dirty="0">
                <a:latin typeface="Arial"/>
                <a:cs typeface="Arial"/>
              </a:rPr>
              <a:t>set of </a:t>
            </a:r>
            <a:r>
              <a:rPr sz="1300" spc="4" dirty="0">
                <a:latin typeface="Arial"/>
                <a:cs typeface="Arial"/>
              </a:rPr>
              <a:t>possible  </a:t>
            </a:r>
            <a:r>
              <a:rPr sz="1300" spc="13" dirty="0">
                <a:latin typeface="Arial"/>
                <a:cs typeface="Arial"/>
              </a:rPr>
              <a:t>ways </a:t>
            </a:r>
            <a:r>
              <a:rPr sz="1300" spc="9" dirty="0">
                <a:latin typeface="Arial"/>
                <a:cs typeface="Arial"/>
              </a:rPr>
              <a:t>to </a:t>
            </a:r>
            <a:r>
              <a:rPr sz="1300" spc="13" dirty="0">
                <a:latin typeface="Arial"/>
                <a:cs typeface="Arial"/>
              </a:rPr>
              <a:t>get from one </a:t>
            </a:r>
            <a:r>
              <a:rPr sz="1300" spc="-13" dirty="0">
                <a:latin typeface="Arial"/>
                <a:cs typeface="Arial"/>
              </a:rPr>
              <a:t>set </a:t>
            </a:r>
            <a:r>
              <a:rPr sz="1300" spc="9" dirty="0">
                <a:latin typeface="Arial"/>
                <a:cs typeface="Arial"/>
              </a:rPr>
              <a:t>to </a:t>
            </a:r>
            <a:r>
              <a:rPr sz="1300" spc="13" dirty="0">
                <a:latin typeface="Arial"/>
                <a:cs typeface="Arial"/>
              </a:rPr>
              <a:t>the </a:t>
            </a:r>
            <a:r>
              <a:rPr sz="1300" spc="9" dirty="0">
                <a:latin typeface="Arial"/>
                <a:cs typeface="Arial"/>
              </a:rPr>
              <a:t>other, </a:t>
            </a:r>
            <a:r>
              <a:rPr sz="1300" spc="13" dirty="0">
                <a:latin typeface="Arial"/>
                <a:cs typeface="Arial"/>
              </a:rPr>
              <a:t>and choose  the </a:t>
            </a:r>
            <a:r>
              <a:rPr sz="1300" spc="9" dirty="0">
                <a:latin typeface="Arial"/>
                <a:cs typeface="Arial"/>
              </a:rPr>
              <a:t>"best". </a:t>
            </a:r>
            <a:r>
              <a:rPr sz="1300" spc="-9" dirty="0">
                <a:latin typeface="Arial"/>
                <a:cs typeface="Arial"/>
              </a:rPr>
              <a:t>(</a:t>
            </a:r>
            <a:r>
              <a:rPr sz="1100" spc="-9" dirty="0">
                <a:latin typeface="Arial"/>
                <a:cs typeface="Arial"/>
              </a:rPr>
              <a:t>for </a:t>
            </a:r>
            <a:r>
              <a:rPr sz="1100" spc="4" dirty="0">
                <a:latin typeface="Arial"/>
                <a:cs typeface="Arial"/>
              </a:rPr>
              <a:t>example: </a:t>
            </a:r>
            <a:r>
              <a:rPr sz="1100" spc="9" dirty="0">
                <a:latin typeface="Arial"/>
                <a:cs typeface="Arial"/>
              </a:rPr>
              <a:t>Maximum</a:t>
            </a:r>
            <a:r>
              <a:rPr sz="1100" spc="67" dirty="0">
                <a:latin typeface="Arial"/>
                <a:cs typeface="Arial"/>
              </a:rPr>
              <a:t> </a:t>
            </a:r>
            <a:r>
              <a:rPr sz="1100" dirty="0">
                <a:latin typeface="Arial"/>
                <a:cs typeface="Arial"/>
              </a:rPr>
              <a:t>Parsimony</a:t>
            </a:r>
            <a:r>
              <a:rPr sz="1300" dirty="0">
                <a:latin typeface="Arial"/>
                <a:cs typeface="Arial"/>
              </a:rPr>
              <a:t>)</a:t>
            </a:r>
            <a:endParaRPr sz="1300">
              <a:latin typeface="Arial"/>
              <a:cs typeface="Arial"/>
            </a:endParaRPr>
          </a:p>
          <a:p>
            <a:pPr>
              <a:spcBef>
                <a:spcPts val="27"/>
              </a:spcBef>
            </a:pPr>
            <a:endParaRPr sz="1300">
              <a:latin typeface="Arial"/>
              <a:cs typeface="Arial"/>
            </a:endParaRPr>
          </a:p>
          <a:p>
            <a:pPr marL="1631478" marR="1625779" algn="r">
              <a:lnSpc>
                <a:spcPct val="101099"/>
              </a:lnSpc>
              <a:tabLst>
                <a:tab pos="1891329" algn="l"/>
                <a:tab pos="2151180" algn="l"/>
              </a:tabLst>
            </a:pPr>
            <a:r>
              <a:rPr sz="1100" spc="9" dirty="0">
                <a:latin typeface="Courier New"/>
                <a:cs typeface="Courier New"/>
              </a:rPr>
              <a:t>CCGCCACGA  P	P	R  C</a:t>
            </a:r>
            <a:r>
              <a:rPr sz="1100" spc="9" dirty="0">
                <a:solidFill>
                  <a:srgbClr val="FF3300"/>
                </a:solidFill>
                <a:latin typeface="Courier New"/>
                <a:cs typeface="Courier New"/>
              </a:rPr>
              <a:t>G</a:t>
            </a:r>
            <a:r>
              <a:rPr sz="1100" spc="9" dirty="0">
                <a:latin typeface="Courier New"/>
                <a:cs typeface="Courier New"/>
              </a:rPr>
              <a:t>GCCACGA  </a:t>
            </a:r>
            <a:r>
              <a:rPr sz="1100" spc="9" dirty="0">
                <a:solidFill>
                  <a:srgbClr val="FF3300"/>
                </a:solidFill>
                <a:latin typeface="Courier New"/>
                <a:cs typeface="Courier New"/>
              </a:rPr>
              <a:t>R	</a:t>
            </a:r>
            <a:r>
              <a:rPr sz="1100" spc="9" dirty="0">
                <a:latin typeface="Courier New"/>
                <a:cs typeface="Courier New"/>
              </a:rPr>
              <a:t>P	R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34" name="object 57"/>
          <p:cNvSpPr txBox="1"/>
          <p:nvPr/>
        </p:nvSpPr>
        <p:spPr>
          <a:xfrm>
            <a:off x="4343400" y="2057400"/>
            <a:ext cx="3753427" cy="246369"/>
          </a:xfrm>
          <a:prstGeom prst="rect">
            <a:avLst/>
          </a:prstGeom>
        </p:spPr>
        <p:txBody>
          <a:bodyPr vert="horz" wrap="square" lIns="0" tIns="15386" rIns="0" bIns="0" rtlCol="0">
            <a:spAutoFit/>
          </a:bodyPr>
          <a:lstStyle/>
          <a:p>
            <a:pPr marL="11397">
              <a:spcBef>
                <a:spcPts val="121"/>
              </a:spcBef>
            </a:pPr>
            <a:r>
              <a:rPr sz="1500" spc="22" dirty="0">
                <a:latin typeface="Arial"/>
                <a:cs typeface="Arial"/>
              </a:rPr>
              <a:t>∞ </a:t>
            </a:r>
            <a:r>
              <a:rPr sz="1500" spc="13" dirty="0">
                <a:latin typeface="Arial"/>
                <a:cs typeface="Arial"/>
              </a:rPr>
              <a:t>Not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all sites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are </a:t>
            </a:r>
            <a:r>
              <a:rPr sz="1500" spc="13" dirty="0">
                <a:latin typeface="Arial"/>
                <a:cs typeface="Arial"/>
              </a:rPr>
              <a:t>informative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in</a:t>
            </a:r>
            <a:r>
              <a:rPr sz="1500" spc="-247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parsimony.</a:t>
            </a:r>
            <a:endParaRPr sz="1500">
              <a:latin typeface="Arial"/>
              <a:cs typeface="Arial"/>
            </a:endParaRPr>
          </a:p>
        </p:txBody>
      </p:sp>
      <p:sp>
        <p:nvSpPr>
          <p:cNvPr id="235" name="object 58"/>
          <p:cNvSpPr txBox="1"/>
          <p:nvPr/>
        </p:nvSpPr>
        <p:spPr>
          <a:xfrm>
            <a:off x="4495800" y="2514600"/>
            <a:ext cx="3870036" cy="716129"/>
          </a:xfrm>
          <a:prstGeom prst="rect">
            <a:avLst/>
          </a:prstGeom>
        </p:spPr>
        <p:txBody>
          <a:bodyPr vert="horz" wrap="square" lIns="0" tIns="9687" rIns="0" bIns="0" rtlCol="0">
            <a:spAutoFit/>
          </a:bodyPr>
          <a:lstStyle/>
          <a:p>
            <a:pPr marL="174374" marR="4559" indent="-163547" algn="just">
              <a:lnSpc>
                <a:spcPct val="102400"/>
              </a:lnSpc>
              <a:spcBef>
                <a:spcPts val="76"/>
              </a:spcBef>
            </a:pPr>
            <a:r>
              <a:rPr sz="1500" spc="22" dirty="0">
                <a:latin typeface="Arial"/>
                <a:cs typeface="Arial"/>
              </a:rPr>
              <a:t>∞ </a:t>
            </a:r>
            <a:r>
              <a:rPr sz="1500" spc="13" dirty="0">
                <a:latin typeface="Arial"/>
                <a:cs typeface="Arial"/>
              </a:rPr>
              <a:t>Informative </a:t>
            </a:r>
            <a:r>
              <a:rPr sz="1500" spc="9" dirty="0">
                <a:latin typeface="Arial"/>
                <a:cs typeface="Arial"/>
              </a:rPr>
              <a:t>site,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is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a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site that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has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at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least</a:t>
            </a:r>
            <a:r>
              <a:rPr sz="1500" spc="-247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500" spc="13" dirty="0">
                <a:latin typeface="Arial"/>
                <a:cs typeface="Arial"/>
              </a:rPr>
              <a:t>2  </a:t>
            </a:r>
            <a:r>
              <a:rPr sz="1500" spc="9" dirty="0">
                <a:latin typeface="Arial"/>
                <a:cs typeface="Arial"/>
              </a:rPr>
              <a:t>characters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,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each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appearing at least in </a:t>
            </a:r>
            <a:r>
              <a:rPr sz="1500" spc="13" dirty="0">
                <a:latin typeface="Arial"/>
                <a:cs typeface="Arial"/>
              </a:rPr>
              <a:t>2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of 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the sequences 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of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the</a:t>
            </a:r>
            <a:r>
              <a:rPr sz="1500" spc="9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1500" spc="13" dirty="0">
                <a:solidFill>
                  <a:srgbClr val="FF3300"/>
                </a:solidFill>
                <a:latin typeface="Arial"/>
                <a:cs typeface="Arial"/>
              </a:rPr>
              <a:t>dataset.</a:t>
            </a:r>
            <a:endParaRPr sz="150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</TotalTime>
  <Words>1783</Words>
  <Application>Microsoft Office PowerPoint</Application>
  <PresentationFormat>On-screen Show (4:3)</PresentationFormat>
  <Paragraphs>280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Phylogenetic Analysis</vt:lpstr>
      <vt:lpstr>       Introduction to  Phylogenetic Analysis</vt:lpstr>
      <vt:lpstr>Common Phylogenetic Tree Terminology</vt:lpstr>
      <vt:lpstr>In a phylogenetic tree...</vt:lpstr>
      <vt:lpstr>The Molecular Clock Hypothesis</vt:lpstr>
      <vt:lpstr>Did the Florida Dentist infect his patients with HIV?</vt:lpstr>
      <vt:lpstr>Inferring evolutionary relationships between  the taxa requires rooting the tree:</vt:lpstr>
      <vt:lpstr>Building Phylogenetic Trees</vt:lpstr>
      <vt:lpstr>Statistical Methods</vt:lpstr>
      <vt:lpstr>Maximum Parsimony Methods are  Available…</vt:lpstr>
      <vt:lpstr>Maximum Likelihood method</vt:lpstr>
      <vt:lpstr>Distance method steps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Phylogenetic Analysis</dc:title>
  <dc:creator>Caro-Beth Stewart</dc:creator>
  <cp:lastModifiedBy>Microbiology</cp:lastModifiedBy>
  <cp:revision>13</cp:revision>
  <dcterms:created xsi:type="dcterms:W3CDTF">2021-03-31T03:50:20Z</dcterms:created>
  <dcterms:modified xsi:type="dcterms:W3CDTF">2021-03-31T05:23:25Z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2011-11-18T00:00:00Z</vt:filetime>
  </property>
  <property fmtid="{D5CDD505-2E9C-101B-9397-08002B2CF9AE}" pid="3" name="Creator">
    <vt:lpwstr>Impress</vt:lpwstr>
  </property>
  <property fmtid="{D5CDD505-2E9C-101B-9397-08002B2CF9AE}" pid="4" name="LastSaved">
    <vt:filetime>2021-03-31T00:00:00Z</vt:filetime>
  </property>
</Properties>
</file>