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5"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5498ACE-4039-4AA5-95FF-99FFE5948752}" type="datetimeFigureOut">
              <a:rPr lang="en-US" smtClean="0"/>
              <a:pPr/>
              <a:t>4/14/2021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778F0CE-0529-4B11-9F4A-ED288B1768A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498ACE-4039-4AA5-95FF-99FFE5948752}" type="datetimeFigureOut">
              <a:rPr lang="en-US" smtClean="0"/>
              <a:pPr/>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78F0CE-0529-4B11-9F4A-ED288B1768A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5498ACE-4039-4AA5-95FF-99FFE5948752}" type="datetimeFigureOut">
              <a:rPr lang="en-US" smtClean="0"/>
              <a:pPr/>
              <a:t>4/14/2021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778F0CE-0529-4B11-9F4A-ED288B1768A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5498ACE-4039-4AA5-95FF-99FFE5948752}" type="datetimeFigureOut">
              <a:rPr lang="en-US" smtClean="0"/>
              <a:pPr/>
              <a:t>4/14/2021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778F0CE-0529-4B11-9F4A-ED288B1768A1}"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5498ACE-4039-4AA5-95FF-99FFE5948752}" type="datetimeFigureOut">
              <a:rPr lang="en-US" smtClean="0"/>
              <a:pPr/>
              <a:t>4/14/2021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778F0CE-0529-4B11-9F4A-ED288B1768A1}"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5498ACE-4039-4AA5-95FF-99FFE5948752}" type="datetimeFigureOut">
              <a:rPr lang="en-US" smtClean="0"/>
              <a:pPr/>
              <a:t>4/14/2021</a:t>
            </a:fld>
            <a:endParaRPr lang="en-US"/>
          </a:p>
        </p:txBody>
      </p:sp>
      <p:sp>
        <p:nvSpPr>
          <p:cNvPr id="10" name="Slide Number Placeholder 9"/>
          <p:cNvSpPr>
            <a:spLocks noGrp="1"/>
          </p:cNvSpPr>
          <p:nvPr>
            <p:ph type="sldNum" sz="quarter" idx="16"/>
          </p:nvPr>
        </p:nvSpPr>
        <p:spPr/>
        <p:txBody>
          <a:bodyPr rtlCol="0"/>
          <a:lstStyle/>
          <a:p>
            <a:fld id="{8778F0CE-0529-4B11-9F4A-ED288B1768A1}"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5498ACE-4039-4AA5-95FF-99FFE5948752}" type="datetimeFigureOut">
              <a:rPr lang="en-US" smtClean="0"/>
              <a:pPr/>
              <a:t>4/14/2021</a:t>
            </a:fld>
            <a:endParaRPr lang="en-US"/>
          </a:p>
        </p:txBody>
      </p:sp>
      <p:sp>
        <p:nvSpPr>
          <p:cNvPr id="12" name="Slide Number Placeholder 11"/>
          <p:cNvSpPr>
            <a:spLocks noGrp="1"/>
          </p:cNvSpPr>
          <p:nvPr>
            <p:ph type="sldNum" sz="quarter" idx="16"/>
          </p:nvPr>
        </p:nvSpPr>
        <p:spPr/>
        <p:txBody>
          <a:bodyPr rtlCol="0"/>
          <a:lstStyle/>
          <a:p>
            <a:fld id="{8778F0CE-0529-4B11-9F4A-ED288B1768A1}"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5498ACE-4039-4AA5-95FF-99FFE5948752}" type="datetimeFigureOut">
              <a:rPr lang="en-US" smtClean="0"/>
              <a:pPr/>
              <a:t>4/14/2021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778F0CE-0529-4B11-9F4A-ED288B1768A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498ACE-4039-4AA5-95FF-99FFE5948752}" type="datetimeFigureOut">
              <a:rPr lang="en-US" smtClean="0"/>
              <a:pPr/>
              <a:t>4/14/2021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778F0CE-0529-4B11-9F4A-ED288B1768A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5498ACE-4039-4AA5-95FF-99FFE5948752}" type="datetimeFigureOut">
              <a:rPr lang="en-US" smtClean="0"/>
              <a:pPr/>
              <a:t>4/14/2021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778F0CE-0529-4B11-9F4A-ED288B1768A1}"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5498ACE-4039-4AA5-95FF-99FFE5948752}" type="datetimeFigureOut">
              <a:rPr lang="en-US" smtClean="0"/>
              <a:pPr/>
              <a:t>4/14/2021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778F0CE-0529-4B11-9F4A-ED288B1768A1}"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5498ACE-4039-4AA5-95FF-99FFE5948752}" type="datetimeFigureOut">
              <a:rPr lang="en-US" smtClean="0"/>
              <a:pPr/>
              <a:t>4/14/2021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778F0CE-0529-4B11-9F4A-ED288B1768A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1363" y="859302"/>
            <a:ext cx="6477000" cy="1828800"/>
          </a:xfrm>
        </p:spPr>
        <p:txBody>
          <a:bodyPr/>
          <a:lstStyle/>
          <a:p>
            <a:r>
              <a:rPr lang="en-IN" dirty="0" smtClean="0"/>
              <a:t>Population Theories:</a:t>
            </a:r>
            <a:br>
              <a:rPr lang="en-IN" dirty="0" smtClean="0"/>
            </a:br>
            <a:r>
              <a:rPr lang="en-IN" dirty="0" smtClean="0"/>
              <a:t> Malthusian Theory</a:t>
            </a:r>
            <a:endParaRPr lang="en-US" dirty="0"/>
          </a:p>
        </p:txBody>
      </p:sp>
      <p:sp>
        <p:nvSpPr>
          <p:cNvPr id="3" name="Subtitle 2"/>
          <p:cNvSpPr>
            <a:spLocks noGrp="1"/>
          </p:cNvSpPr>
          <p:nvPr>
            <p:ph type="subTitle" idx="1"/>
          </p:nvPr>
        </p:nvSpPr>
        <p:spPr>
          <a:xfrm>
            <a:off x="2235591" y="3714799"/>
            <a:ext cx="6705600" cy="1448043"/>
          </a:xfrm>
        </p:spPr>
        <p:txBody>
          <a:bodyPr>
            <a:normAutofit lnSpcReduction="10000"/>
          </a:bodyPr>
          <a:lstStyle/>
          <a:p>
            <a:r>
              <a:rPr lang="en-US" dirty="0" err="1" smtClean="0"/>
              <a:t>Dr.Sumitra</a:t>
            </a:r>
            <a:r>
              <a:rPr lang="en-US" dirty="0" smtClean="0"/>
              <a:t> Sharma</a:t>
            </a:r>
          </a:p>
          <a:p>
            <a:r>
              <a:rPr lang="en-US" dirty="0" smtClean="0"/>
              <a:t>Assistant </a:t>
            </a:r>
            <a:r>
              <a:rPr lang="en-US" dirty="0" smtClean="0"/>
              <a:t>Professor</a:t>
            </a:r>
          </a:p>
          <a:p>
            <a:r>
              <a:rPr lang="en-IN" dirty="0" smtClean="0"/>
              <a:t>Department of Sociology,  MLSU</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C:\Users\GAURI\Desktop\clip_image004_thumb24.jpg"/>
          <p:cNvPicPr>
            <a:picLocks noGrp="1" noChangeAspect="1" noChangeArrowheads="1"/>
          </p:cNvPicPr>
          <p:nvPr>
            <p:ph sz="quarter" idx="1"/>
          </p:nvPr>
        </p:nvPicPr>
        <p:blipFill>
          <a:blip r:embed="rId2"/>
          <a:srcRect/>
          <a:stretch>
            <a:fillRect/>
          </a:stretch>
        </p:blipFill>
        <p:spPr bwMode="auto">
          <a:xfrm>
            <a:off x="381000" y="1676400"/>
            <a:ext cx="7848600" cy="4648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r>
              <a:rPr lang="en-IN" b="1" dirty="0" smtClean="0"/>
              <a:t> Thomas Robert Malthus</a:t>
            </a:r>
            <a:br>
              <a:rPr lang="en-IN" b="1" dirty="0" smtClean="0"/>
            </a:br>
            <a:r>
              <a:rPr lang="en-IN" dirty="0" smtClean="0"/>
              <a:t>      1766-1834</a:t>
            </a:r>
            <a:endParaRPr lang="en-US" dirty="0"/>
          </a:p>
        </p:txBody>
      </p:sp>
      <p:pic>
        <p:nvPicPr>
          <p:cNvPr id="4" name="Picture 2"/>
          <p:cNvPicPr>
            <a:picLocks noGrp="1" noChangeAspect="1" noChangeArrowheads="1"/>
          </p:cNvPicPr>
          <p:nvPr>
            <p:ph sz="quarter" idx="1"/>
          </p:nvPr>
        </p:nvPicPr>
        <p:blipFill>
          <a:blip r:embed="rId2">
            <a:extLst>
              <a:ext uri="{28A0092B-C50C-407E-A947-70E740481C1C}">
                <a14:useLocalDpi xmlns:a14="http://schemas.microsoft.com/office/drawing/2010/main" xmlns="" val="0"/>
              </a:ext>
            </a:extLst>
          </a:blip>
          <a:stretch>
            <a:fillRect/>
          </a:stretch>
        </p:blipFill>
        <p:spPr bwMode="auto">
          <a:xfrm>
            <a:off x="3260725" y="2419350"/>
            <a:ext cx="2857500" cy="2857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Life History of Malthus</a:t>
            </a:r>
            <a:endParaRPr lang="en-US" dirty="0"/>
          </a:p>
        </p:txBody>
      </p:sp>
      <p:sp>
        <p:nvSpPr>
          <p:cNvPr id="3" name="Content Placeholder 2"/>
          <p:cNvSpPr>
            <a:spLocks noGrp="1"/>
          </p:cNvSpPr>
          <p:nvPr>
            <p:ph sz="quarter" idx="1"/>
          </p:nvPr>
        </p:nvSpPr>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r>
              <a:rPr lang="en-IN" dirty="0" smtClean="0">
                <a:latin typeface="Times New Roman" pitchFamily="18" charset="0"/>
                <a:cs typeface="Times New Roman" pitchFamily="18" charset="0"/>
              </a:rPr>
              <a:t>T. R. Malthus</a:t>
            </a:r>
            <a:r>
              <a:rPr lang="en-US" dirty="0" smtClean="0">
                <a:latin typeface="Times New Roman" pitchFamily="18" charset="0"/>
                <a:cs typeface="Times New Roman" pitchFamily="18" charset="0"/>
              </a:rPr>
              <a:t> was born in </a:t>
            </a:r>
            <a:r>
              <a:rPr lang="en-IN" dirty="0" smtClean="0">
                <a:latin typeface="Times New Roman" pitchFamily="18" charset="0"/>
                <a:cs typeface="Times New Roman" pitchFamily="18" charset="0"/>
              </a:rPr>
              <a:t>February</a:t>
            </a:r>
            <a:r>
              <a:rPr lang="en-US" dirty="0" smtClean="0">
                <a:latin typeface="Times New Roman" pitchFamily="18" charset="0"/>
                <a:cs typeface="Times New Roman" pitchFamily="18" charset="0"/>
              </a:rPr>
              <a:t>1766, in England &amp; died in December  1834. </a:t>
            </a:r>
            <a:r>
              <a:rPr lang="en-IN" dirty="0" smtClean="0">
                <a:latin typeface="Times New Roman" pitchFamily="18" charset="0"/>
                <a:cs typeface="Times New Roman" pitchFamily="18" charset="0"/>
              </a:rPr>
              <a:t> Malthus</a:t>
            </a:r>
            <a:r>
              <a:rPr lang="en-US" dirty="0" smtClean="0">
                <a:latin typeface="Times New Roman" pitchFamily="18" charset="0"/>
                <a:cs typeface="Times New Roman" pitchFamily="18" charset="0"/>
              </a:rPr>
              <a:t> is an English economist and demographer who is best known for his theory that population growth will always tend to outrun the food supply and that betterment of humankind is impossible without strict limits on reproduction. This thinking is commonly referred to as Malthusianism.</a:t>
            </a:r>
          </a:p>
          <a:p>
            <a:pPr algn="just"/>
            <a:r>
              <a:rPr lang="en-US" dirty="0" smtClean="0">
                <a:latin typeface="Times New Roman" pitchFamily="18" charset="0"/>
                <a:cs typeface="Times New Roman" pitchFamily="18" charset="0"/>
              </a:rPr>
              <a:t>Books:-</a:t>
            </a:r>
          </a:p>
          <a:p>
            <a:pPr algn="just"/>
            <a:r>
              <a:rPr lang="en-US" i="1" dirty="0" smtClean="0">
                <a:latin typeface="Times New Roman" pitchFamily="18" charset="0"/>
                <a:cs typeface="Times New Roman" pitchFamily="18" charset="0"/>
              </a:rPr>
              <a:t>An Essay on the Principle of Population (1798)</a:t>
            </a:r>
          </a:p>
          <a:p>
            <a:pPr algn="just"/>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Malthusain</a:t>
            </a:r>
            <a:r>
              <a:rPr lang="en-US" dirty="0" smtClean="0"/>
              <a:t> Theory of Population</a:t>
            </a:r>
            <a:endParaRPr lang="en-US" dirty="0"/>
          </a:p>
        </p:txBody>
      </p:sp>
      <p:sp>
        <p:nvSpPr>
          <p:cNvPr id="3" name="Content Placeholder 2"/>
          <p:cNvSpPr>
            <a:spLocks noGrp="1"/>
          </p:cNvSpPr>
          <p:nvPr>
            <p:ph sz="quarter" idx="1"/>
          </p:nvPr>
        </p:nvSpPr>
        <p:spPr/>
        <p:txBody>
          <a:bodyPr>
            <a:normAutofit fontScale="92500" lnSpcReduction="20000"/>
          </a:bodyPr>
          <a:lstStyle/>
          <a:p>
            <a:pPr algn="just"/>
            <a:r>
              <a:rPr lang="en-US" dirty="0" smtClean="0"/>
              <a:t>1.  Main aspects of the Principles :-   (I) natural sex instinct in human beings to increase at a fast rate of population (2) Food is essential for existence of life (3) direct relations between economic prosperity &amp; reproduction (4) Increasing &amp; decreasing rules apply on agriculture</a:t>
            </a:r>
          </a:p>
          <a:p>
            <a:pPr algn="just"/>
            <a:r>
              <a:rPr lang="en-US" dirty="0" smtClean="0"/>
              <a:t>2. Population Increase in geometrical ratio </a:t>
            </a:r>
          </a:p>
          <a:p>
            <a:pPr algn="just"/>
            <a:r>
              <a:rPr lang="en-US" dirty="0" smtClean="0"/>
              <a:t> 3. Food material increased in arithmetic ratio </a:t>
            </a:r>
          </a:p>
          <a:p>
            <a:pPr algn="just"/>
            <a:r>
              <a:rPr lang="en-US" dirty="0" smtClean="0"/>
              <a:t>4. Imbalance between Population &amp; food </a:t>
            </a:r>
          </a:p>
          <a:p>
            <a:pPr algn="just"/>
            <a:r>
              <a:rPr lang="en-US" dirty="0" smtClean="0"/>
              <a:t>. Checks on Population :- (I) Positive or Natural  (II) Preventive  Checks:- Moral restraint  &amp; artificial prevention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Malthusain</a:t>
            </a:r>
            <a:r>
              <a:rPr lang="en-US" dirty="0" smtClean="0"/>
              <a:t> theory of Population</a:t>
            </a:r>
            <a:endParaRPr lang="en-US" dirty="0"/>
          </a:p>
        </p:txBody>
      </p:sp>
      <p:sp>
        <p:nvSpPr>
          <p:cNvPr id="3" name="Content Placeholder 2"/>
          <p:cNvSpPr>
            <a:spLocks noGrp="1"/>
          </p:cNvSpPr>
          <p:nvPr>
            <p:ph sz="quarter" idx="1"/>
          </p:nvPr>
        </p:nvSpPr>
        <p:spPr/>
        <p:txBody>
          <a:bodyPr>
            <a:normAutofit fontScale="92500"/>
          </a:bodyPr>
          <a:lstStyle/>
          <a:p>
            <a:pPr algn="just"/>
            <a:r>
              <a:rPr lang="en-US" dirty="0"/>
              <a:t> Malthusian theory explains the relationship between the growth in food supply and in population. It states that population increases faster than food supply and if unchecked leads to vice or misery</a:t>
            </a:r>
            <a:r>
              <a:rPr lang="en-US" dirty="0" smtClean="0"/>
              <a:t>.</a:t>
            </a:r>
            <a:r>
              <a:rPr lang="en-US" b="1" dirty="0"/>
              <a:t> </a:t>
            </a:r>
            <a:endParaRPr lang="en-US" b="1" dirty="0" smtClean="0"/>
          </a:p>
          <a:p>
            <a:pPr algn="just"/>
            <a:r>
              <a:rPr lang="en-US" dirty="0" smtClean="0"/>
              <a:t>There is a natural sex instinct in human beings to increase at a fast rate. As a result, population increases in geometrical progression and if unchecked doubles itself every 25 years. Thus starting from 1, population in successive periods of 25 years will be 1, 2, 4, 8, 16, 32, 64, 128, and 256.</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sz="quarter" idx="1"/>
          </p:nvPr>
        </p:nvSpPr>
        <p:spPr/>
        <p:txBody>
          <a:bodyPr>
            <a:normAutofit fontScale="92500"/>
          </a:bodyPr>
          <a:lstStyle/>
          <a:p>
            <a:pPr algn="just"/>
            <a:r>
              <a:rPr lang="en-US" dirty="0"/>
              <a:t> On the other hand, the food supply increases in a slow arithmetical progression due to the operation of the law of diminishing returns based on the supposition that the supply of land is constant. Thus the food supply in successive similar periods will be 1, 2, 3, 4, 5, 6, 7, 8, </a:t>
            </a:r>
            <a:r>
              <a:rPr lang="en-US" dirty="0" smtClean="0"/>
              <a:t>9...</a:t>
            </a:r>
          </a:p>
          <a:p>
            <a:pPr algn="just"/>
            <a:r>
              <a:rPr lang="en-US" dirty="0" smtClean="0"/>
              <a:t>Since population increases in geometrical progression and the food supply in arithmetical progression, population tends to outrun food supply. Thus an imbalance is created which leads to over-population.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fontAlgn="base">
              <a:buNone/>
            </a:pPr>
            <a:endParaRPr lang="en-US" dirty="0" smtClean="0"/>
          </a:p>
          <a:p>
            <a:pPr fontAlgn="base"/>
            <a:r>
              <a:rPr lang="en-US" dirty="0"/>
              <a:t>The food supply in arithmetical progression is measured on the horizontal axis and the population in geometrical progression on the vertical axis. The curve M is the Malthusian population curve which shows the relation between population growth and increase in food supply. It rises upward swiftly.</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C:\Users\GAURI\Desktop\clip_image002_thumb29.jpg"/>
          <p:cNvPicPr>
            <a:picLocks noGrp="1" noChangeAspect="1" noChangeArrowheads="1"/>
          </p:cNvPicPr>
          <p:nvPr>
            <p:ph sz="quarter" idx="1"/>
          </p:nvPr>
        </p:nvPicPr>
        <p:blipFill>
          <a:blip r:embed="rId2"/>
          <a:srcRect/>
          <a:stretch>
            <a:fillRect/>
          </a:stretch>
        </p:blipFill>
        <p:spPr bwMode="auto">
          <a:xfrm>
            <a:off x="990600" y="1371600"/>
            <a:ext cx="6857999" cy="44958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pPr algn="just" fontAlgn="base"/>
            <a:r>
              <a:rPr lang="en-US" dirty="0"/>
              <a:t>To control over-population resulting from the imbalance between population and food supply, Malthus suggested preventive checks and positive </a:t>
            </a:r>
            <a:r>
              <a:rPr lang="en-US" dirty="0" smtClean="0"/>
              <a:t>checks. The </a:t>
            </a:r>
            <a:r>
              <a:rPr lang="en-US" dirty="0"/>
              <a:t>preventive checks are applied by a man to control the birth rate. They are foresight, late marriage, celibacy, moral restraint, etc</a:t>
            </a:r>
            <a:r>
              <a:rPr lang="en-US" dirty="0" smtClean="0"/>
              <a:t>.</a:t>
            </a:r>
          </a:p>
          <a:p>
            <a:pPr algn="just" fontAlgn="base"/>
            <a:r>
              <a:rPr lang="en-US" dirty="0"/>
              <a:t>If people fail to check growth of population by the adoption of preventive checks, positive checks operate in the form of vice, misery, famine, war, disease, pestilence, floods and other natural calamities which tend to reduce population and thereby bring a balance with food supply. According to Malthus, preventive checks are always in operation in a civilized society, for positive checks are crude. Malthus </a:t>
            </a:r>
            <a:r>
              <a:rPr lang="en-US" dirty="0" smtClean="0"/>
              <a:t>appealed </a:t>
            </a:r>
            <a:r>
              <a:rPr lang="en-US" dirty="0"/>
              <a:t>to adopt preventive checks in order to avoid vice or misery resulting from the positive checks.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123</TotalTime>
  <Words>315</Words>
  <Application>Microsoft Office PowerPoint</Application>
  <PresentationFormat>On-screen Show (4:3)</PresentationFormat>
  <Paragraphs>26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Median</vt:lpstr>
      <vt:lpstr>Population Theories:  Malthusian Theory</vt:lpstr>
      <vt:lpstr> Thomas Robert Malthus       1766-1834</vt:lpstr>
      <vt:lpstr>Life History of Malthus</vt:lpstr>
      <vt:lpstr>Malthusain Theory of Population</vt:lpstr>
      <vt:lpstr>Malthusain theory of Population</vt:lpstr>
      <vt:lpstr>Continue….</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Population Theories:  Malthusian Theory</dc:title>
  <dc:creator>GAURI</dc:creator>
  <cp:lastModifiedBy>UOR JAIPUR</cp:lastModifiedBy>
  <cp:revision>19</cp:revision>
  <dcterms:created xsi:type="dcterms:W3CDTF">2021-01-07T12:56:29Z</dcterms:created>
  <dcterms:modified xsi:type="dcterms:W3CDTF">2021-04-14T06:00:22Z</dcterms:modified>
</cp:coreProperties>
</file>