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EDBC8BE-2568-4E02-89DE-AAB8871B9D09}" type="datetimeFigureOut">
              <a:rPr lang="en-US" smtClean="0"/>
              <a:pPr/>
              <a:t>4/14/2021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31FC32-508E-40AF-ABC6-77E828964C8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DBC8BE-2568-4E02-89DE-AAB8871B9D09}" type="datetimeFigureOut">
              <a:rPr lang="en-US" smtClean="0"/>
              <a:pPr/>
              <a:t>4/14/2021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31FC32-508E-40AF-ABC6-77E828964C8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DBC8BE-2568-4E02-89DE-AAB8871B9D09}" type="datetimeFigureOut">
              <a:rPr lang="en-US" smtClean="0"/>
              <a:pPr/>
              <a:t>4/14/2021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31FC32-508E-40AF-ABC6-77E828964C8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DBC8BE-2568-4E02-89DE-AAB8871B9D09}" type="datetimeFigureOut">
              <a:rPr lang="en-US" smtClean="0"/>
              <a:pPr/>
              <a:t>4/14/2021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31FC32-508E-40AF-ABC6-77E828964C8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EDBC8BE-2568-4E02-89DE-AAB8871B9D09}" type="datetimeFigureOut">
              <a:rPr lang="en-US" smtClean="0"/>
              <a:pPr/>
              <a:t>4/14/2021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31FC32-508E-40AF-ABC6-77E828964C8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EDBC8BE-2568-4E02-89DE-AAB8871B9D09}" type="datetimeFigureOut">
              <a:rPr lang="en-US" smtClean="0"/>
              <a:pPr/>
              <a:t>4/14/2021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31FC32-508E-40AF-ABC6-77E828964C8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EDBC8BE-2568-4E02-89DE-AAB8871B9D09}" type="datetimeFigureOut">
              <a:rPr lang="en-US" smtClean="0"/>
              <a:pPr/>
              <a:t>4/14/2021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31FC32-508E-40AF-ABC6-77E828964C8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EDBC8BE-2568-4E02-89DE-AAB8871B9D09}" type="datetimeFigureOut">
              <a:rPr lang="en-US" smtClean="0"/>
              <a:pPr/>
              <a:t>4/14/2021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31FC32-508E-40AF-ABC6-77E828964C8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DBC8BE-2568-4E02-89DE-AAB8871B9D09}" type="datetimeFigureOut">
              <a:rPr lang="en-US" smtClean="0"/>
              <a:pPr/>
              <a:t>4/14/2021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31FC32-508E-40AF-ABC6-77E828964C8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DBC8BE-2568-4E02-89DE-AAB8871B9D09}" type="datetimeFigureOut">
              <a:rPr lang="en-US" smtClean="0"/>
              <a:pPr/>
              <a:t>4/14/2021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31FC32-508E-40AF-ABC6-77E828964C8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DBC8BE-2568-4E02-89DE-AAB8871B9D09}" type="datetimeFigureOut">
              <a:rPr lang="en-US" smtClean="0"/>
              <a:pPr/>
              <a:t>4/14/2021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31FC32-508E-40AF-ABC6-77E828964C8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DBC8BE-2568-4E02-89DE-AAB8871B9D09}" type="datetimeFigureOut">
              <a:rPr lang="en-US" smtClean="0"/>
              <a:pPr/>
              <a:t>4/14/2021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31FC32-508E-40AF-ABC6-77E828964C8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Mortality : Concept, Types &amp; Causes</a:t>
            </a:r>
            <a:endParaRPr lang="en-US" dirty="0"/>
          </a:p>
        </p:txBody>
      </p:sp>
      <p:sp>
        <p:nvSpPr>
          <p:cNvPr id="3" name="Subtitle 2"/>
          <p:cNvSpPr>
            <a:spLocks noGrp="1"/>
          </p:cNvSpPr>
          <p:nvPr>
            <p:ph type="subTitle" idx="1"/>
          </p:nvPr>
        </p:nvSpPr>
        <p:spPr/>
        <p:txBody>
          <a:bodyPr/>
          <a:lstStyle/>
          <a:p>
            <a:r>
              <a:rPr lang="en-US" dirty="0" smtClean="0"/>
              <a:t>Dr. </a:t>
            </a:r>
            <a:r>
              <a:rPr lang="en-US" dirty="0" err="1" smtClean="0"/>
              <a:t>Sumitra</a:t>
            </a:r>
            <a:r>
              <a:rPr lang="en-US" dirty="0" smtClean="0"/>
              <a:t> Sharma</a:t>
            </a:r>
          </a:p>
          <a:p>
            <a:r>
              <a:rPr lang="en-US" dirty="0" smtClean="0"/>
              <a:t>Assistant </a:t>
            </a:r>
            <a:r>
              <a:rPr lang="en-US" dirty="0" smtClean="0"/>
              <a:t>Professor</a:t>
            </a:r>
          </a:p>
          <a:p>
            <a:r>
              <a:rPr lang="en-US" dirty="0" smtClean="0"/>
              <a:t>Department </a:t>
            </a:r>
            <a:r>
              <a:rPr lang="en-US" dirty="0" smtClean="0"/>
              <a:t>o</a:t>
            </a:r>
            <a:r>
              <a:rPr lang="en-US" dirty="0" smtClean="0"/>
              <a:t>f Sociology, MLSU</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 &amp; Definition</a:t>
            </a:r>
            <a:endParaRPr lang="en-US" dirty="0"/>
          </a:p>
        </p:txBody>
      </p:sp>
      <p:sp>
        <p:nvSpPr>
          <p:cNvPr id="3" name="Content Placeholder 2"/>
          <p:cNvSpPr>
            <a:spLocks noGrp="1"/>
          </p:cNvSpPr>
          <p:nvPr>
            <p:ph idx="1"/>
          </p:nvPr>
        </p:nvSpPr>
        <p:spPr/>
        <p:txBody>
          <a:bodyPr>
            <a:normAutofit fontScale="70000" lnSpcReduction="20000"/>
          </a:bodyPr>
          <a:lstStyle/>
          <a:p>
            <a:pPr algn="just" fontAlgn="base"/>
            <a:r>
              <a:rPr lang="en-US" dirty="0"/>
              <a:t> </a:t>
            </a:r>
            <a:r>
              <a:rPr lang="en-US" sz="3600" dirty="0" smtClean="0">
                <a:latin typeface="Times New Roman" pitchFamily="18" charset="0"/>
                <a:cs typeface="Times New Roman" pitchFamily="18" charset="0"/>
              </a:rPr>
              <a:t>The </a:t>
            </a:r>
            <a:r>
              <a:rPr lang="en-US" sz="3600" dirty="0">
                <a:latin typeface="Times New Roman" pitchFamily="18" charset="0"/>
                <a:cs typeface="Times New Roman" pitchFamily="18" charset="0"/>
              </a:rPr>
              <a:t>number of deaths per given unit of population over a given period of time</a:t>
            </a:r>
            <a:r>
              <a:rPr lang="en-US" sz="3600" dirty="0" smtClean="0">
                <a:latin typeface="Times New Roman" pitchFamily="18" charset="0"/>
                <a:cs typeface="Times New Roman" pitchFamily="18" charset="0"/>
              </a:rPr>
              <a:t>.</a:t>
            </a:r>
            <a:r>
              <a:rPr lang="en-US" sz="3600" b="1" dirty="0">
                <a:latin typeface="Times New Roman" pitchFamily="18" charset="0"/>
                <a:cs typeface="Times New Roman" pitchFamily="18" charset="0"/>
              </a:rPr>
              <a:t> Mortality</a:t>
            </a:r>
            <a:r>
              <a:rPr lang="en-US" sz="3600" dirty="0">
                <a:latin typeface="Times New Roman" pitchFamily="18" charset="0"/>
                <a:cs typeface="Times New Roman" pitchFamily="18" charset="0"/>
              </a:rPr>
              <a:t> </a:t>
            </a:r>
            <a:r>
              <a:rPr lang="en-US" sz="3600" b="1" dirty="0">
                <a:latin typeface="Times New Roman" pitchFamily="18" charset="0"/>
                <a:cs typeface="Times New Roman" pitchFamily="18" charset="0"/>
              </a:rPr>
              <a:t>rate</a:t>
            </a:r>
            <a:r>
              <a:rPr lang="en-US" sz="3600" dirty="0">
                <a:latin typeface="Times New Roman" pitchFamily="18" charset="0"/>
                <a:cs typeface="Times New Roman" pitchFamily="18" charset="0"/>
              </a:rPr>
              <a:t> measures the number of deaths in a population over a given period of </a:t>
            </a:r>
            <a:r>
              <a:rPr lang="en-US" sz="3600" dirty="0" smtClean="0">
                <a:latin typeface="Times New Roman" pitchFamily="18" charset="0"/>
                <a:cs typeface="Times New Roman" pitchFamily="18" charset="0"/>
              </a:rPr>
              <a:t>time.</a:t>
            </a:r>
          </a:p>
          <a:p>
            <a:pPr algn="just" fontAlgn="base"/>
            <a:r>
              <a:rPr lang="en-US" sz="3600" dirty="0" smtClean="0">
                <a:latin typeface="Times New Roman" pitchFamily="18" charset="0"/>
                <a:cs typeface="Times New Roman" pitchFamily="18" charset="0"/>
              </a:rPr>
              <a:t>To </a:t>
            </a:r>
            <a:r>
              <a:rPr lang="en-US" sz="3600" dirty="0">
                <a:latin typeface="Times New Roman" pitchFamily="18" charset="0"/>
                <a:cs typeface="Times New Roman" pitchFamily="18" charset="0"/>
              </a:rPr>
              <a:t>more accurately estimate </a:t>
            </a:r>
            <a:r>
              <a:rPr lang="en-US" sz="3600" b="1" dirty="0">
                <a:latin typeface="Times New Roman" pitchFamily="18" charset="0"/>
                <a:cs typeface="Times New Roman" pitchFamily="18" charset="0"/>
              </a:rPr>
              <a:t>mortality</a:t>
            </a:r>
            <a:r>
              <a:rPr lang="en-US" sz="3600" dirty="0">
                <a:latin typeface="Times New Roman" pitchFamily="18" charset="0"/>
                <a:cs typeface="Times New Roman" pitchFamily="18" charset="0"/>
              </a:rPr>
              <a:t> </a:t>
            </a:r>
            <a:r>
              <a:rPr lang="en-US" sz="3600" b="1" dirty="0">
                <a:latin typeface="Times New Roman" pitchFamily="18" charset="0"/>
                <a:cs typeface="Times New Roman" pitchFamily="18" charset="0"/>
              </a:rPr>
              <a:t>rates</a:t>
            </a:r>
            <a:r>
              <a:rPr lang="en-US" sz="3600" dirty="0">
                <a:latin typeface="Times New Roman" pitchFamily="18" charset="0"/>
                <a:cs typeface="Times New Roman" pitchFamily="18" charset="0"/>
              </a:rPr>
              <a:t>, demographers calculate age and gender specific </a:t>
            </a:r>
            <a:r>
              <a:rPr lang="en-US" sz="3600" b="1" dirty="0">
                <a:latin typeface="Times New Roman" pitchFamily="18" charset="0"/>
                <a:cs typeface="Times New Roman" pitchFamily="18" charset="0"/>
              </a:rPr>
              <a:t>mortality</a:t>
            </a:r>
            <a:r>
              <a:rPr lang="en-US" sz="3600" dirty="0">
                <a:latin typeface="Times New Roman" pitchFamily="18" charset="0"/>
                <a:cs typeface="Times New Roman" pitchFamily="18" charset="0"/>
              </a:rPr>
              <a:t> </a:t>
            </a:r>
            <a:r>
              <a:rPr lang="en-US" sz="3600" b="1" dirty="0" smtClean="0">
                <a:latin typeface="Times New Roman" pitchFamily="18" charset="0"/>
                <a:cs typeface="Times New Roman" pitchFamily="18" charset="0"/>
              </a:rPr>
              <a:t>rates</a:t>
            </a:r>
            <a:r>
              <a:rPr lang="en-US" sz="3600" dirty="0" smtClean="0">
                <a:latin typeface="Times New Roman" pitchFamily="18" charset="0"/>
                <a:cs typeface="Times New Roman" pitchFamily="18" charset="0"/>
              </a:rPr>
              <a:t>.</a:t>
            </a:r>
          </a:p>
          <a:p>
            <a:pPr algn="just" fontAlgn="base"/>
            <a:r>
              <a:rPr lang="en-US" sz="3600" dirty="0" smtClean="0">
                <a:latin typeface="Times New Roman" pitchFamily="18" charset="0"/>
                <a:cs typeface="Times New Roman" pitchFamily="18" charset="0"/>
              </a:rPr>
              <a:t>These</a:t>
            </a:r>
            <a:r>
              <a:rPr lang="en-US" sz="3600" dirty="0">
                <a:latin typeface="Times New Roman" pitchFamily="18" charset="0"/>
                <a:cs typeface="Times New Roman" pitchFamily="18" charset="0"/>
              </a:rPr>
              <a:t> </a:t>
            </a:r>
            <a:r>
              <a:rPr lang="en-US" sz="3600" b="1" dirty="0">
                <a:latin typeface="Times New Roman" pitchFamily="18" charset="0"/>
                <a:cs typeface="Times New Roman" pitchFamily="18" charset="0"/>
              </a:rPr>
              <a:t>rates</a:t>
            </a:r>
            <a:r>
              <a:rPr lang="en-US" sz="3600" dirty="0">
                <a:latin typeface="Times New Roman" pitchFamily="18" charset="0"/>
                <a:cs typeface="Times New Roman" pitchFamily="18" charset="0"/>
              </a:rPr>
              <a:t> are compiled in a life table, which shows the </a:t>
            </a:r>
            <a:r>
              <a:rPr lang="en-US" sz="3600" b="1" dirty="0">
                <a:latin typeface="Times New Roman" pitchFamily="18" charset="0"/>
                <a:cs typeface="Times New Roman" pitchFamily="18" charset="0"/>
              </a:rPr>
              <a:t>mortality</a:t>
            </a:r>
            <a:r>
              <a:rPr lang="en-US" sz="3600" dirty="0">
                <a:latin typeface="Times New Roman" pitchFamily="18" charset="0"/>
                <a:cs typeface="Times New Roman" pitchFamily="18" charset="0"/>
              </a:rPr>
              <a:t> </a:t>
            </a:r>
            <a:r>
              <a:rPr lang="en-US" sz="3600" b="1" dirty="0">
                <a:latin typeface="Times New Roman" pitchFamily="18" charset="0"/>
                <a:cs typeface="Times New Roman" pitchFamily="18" charset="0"/>
              </a:rPr>
              <a:t>rate</a:t>
            </a:r>
            <a:r>
              <a:rPr lang="en-US" sz="3600" dirty="0">
                <a:latin typeface="Times New Roman" pitchFamily="18" charset="0"/>
                <a:cs typeface="Times New Roman" pitchFamily="18" charset="0"/>
              </a:rPr>
              <a:t> separate for each age group and gender</a:t>
            </a:r>
            <a:r>
              <a:rPr lang="en-US" sz="3600" dirty="0" smtClean="0">
                <a:latin typeface="Times New Roman" pitchFamily="18" charset="0"/>
                <a:cs typeface="Times New Roman" pitchFamily="18" charset="0"/>
              </a:rPr>
              <a:t>.</a:t>
            </a:r>
          </a:p>
          <a:p>
            <a:pPr algn="just" fontAlgn="base"/>
            <a:r>
              <a:rPr lang="en-US" sz="3600" dirty="0" smtClean="0">
                <a:latin typeface="Times New Roman" pitchFamily="18" charset="0"/>
                <a:cs typeface="Times New Roman" pitchFamily="18" charset="0"/>
              </a:rPr>
              <a:t>According to WHO “Death is the permanent disappearance of all evidence of  life at any time after birth has taken place cessation of vital functions without capacity of resuscitation”</a:t>
            </a:r>
          </a:p>
          <a:p>
            <a:pPr algn="just" fontAlgn="base"/>
            <a:r>
              <a:rPr lang="en-US" sz="3600" dirty="0" smtClean="0">
                <a:latin typeface="Times New Roman" pitchFamily="18" charset="0"/>
                <a:cs typeface="Times New Roman" pitchFamily="18" charset="0"/>
              </a:rPr>
              <a:t>Death prior to a live birth is not include in mortality</a:t>
            </a:r>
            <a:endParaRPr lang="en-US" sz="3600" dirty="0">
              <a:latin typeface="Times New Roman" pitchFamily="18" charset="0"/>
              <a:cs typeface="Times New Roman" pitchFamily="18" charset="0"/>
            </a:endParaRPr>
          </a:p>
          <a:p>
            <a:pPr fontAlgn="base"/>
            <a:endParaRPr lang="en-US" dirty="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mortality</a:t>
            </a:r>
            <a:endParaRPr lang="en-US" dirty="0"/>
          </a:p>
        </p:txBody>
      </p:sp>
      <p:sp>
        <p:nvSpPr>
          <p:cNvPr id="3" name="Content Placeholder 2"/>
          <p:cNvSpPr>
            <a:spLocks noGrp="1"/>
          </p:cNvSpPr>
          <p:nvPr>
            <p:ph idx="1"/>
          </p:nvPr>
        </p:nvSpPr>
        <p:spPr>
          <a:xfrm>
            <a:off x="457200" y="1600200"/>
            <a:ext cx="8229600" cy="4876800"/>
          </a:xfrm>
        </p:spPr>
        <p:txBody>
          <a:bodyPr>
            <a:normAutofit fontScale="25000" lnSpcReduction="20000"/>
          </a:bodyPr>
          <a:lstStyle/>
          <a:p>
            <a:pPr>
              <a:lnSpc>
                <a:spcPct val="170000"/>
              </a:lnSpc>
            </a:pPr>
            <a:r>
              <a:rPr lang="en-US" sz="7200" b="1" dirty="0">
                <a:latin typeface="Times New Roman" pitchFamily="18" charset="0"/>
                <a:cs typeface="Times New Roman" pitchFamily="18" charset="0"/>
              </a:rPr>
              <a:t>Crude mortality </a:t>
            </a:r>
            <a:r>
              <a:rPr lang="en-US" sz="7200" b="1" dirty="0" smtClean="0">
                <a:latin typeface="Times New Roman" pitchFamily="18" charset="0"/>
                <a:cs typeface="Times New Roman" pitchFamily="18" charset="0"/>
              </a:rPr>
              <a:t>rate-</a:t>
            </a:r>
            <a:r>
              <a:rPr lang="en-US" sz="7200" dirty="0" smtClean="0">
                <a:latin typeface="Times New Roman" pitchFamily="18" charset="0"/>
                <a:cs typeface="Times New Roman" pitchFamily="18" charset="0"/>
              </a:rPr>
              <a:t>Counts </a:t>
            </a:r>
            <a:r>
              <a:rPr lang="en-US" sz="7200" dirty="0">
                <a:latin typeface="Times New Roman" pitchFamily="18" charset="0"/>
                <a:cs typeface="Times New Roman" pitchFamily="18" charset="0"/>
              </a:rPr>
              <a:t>all </a:t>
            </a:r>
            <a:r>
              <a:rPr lang="en-US" sz="7200" dirty="0" smtClean="0">
                <a:latin typeface="Times New Roman" pitchFamily="18" charset="0"/>
                <a:cs typeface="Times New Roman" pitchFamily="18" charset="0"/>
              </a:rPr>
              <a:t>deaths </a:t>
            </a:r>
            <a:r>
              <a:rPr lang="en-US" sz="7200" dirty="0">
                <a:latin typeface="Times New Roman" pitchFamily="18" charset="0"/>
                <a:cs typeface="Times New Roman" pitchFamily="18" charset="0"/>
              </a:rPr>
              <a:t>a</a:t>
            </a:r>
            <a:r>
              <a:rPr lang="en-US" sz="7200" dirty="0" smtClean="0">
                <a:latin typeface="Times New Roman" pitchFamily="18" charset="0"/>
                <a:cs typeface="Times New Roman" pitchFamily="18" charset="0"/>
              </a:rPr>
              <a:t>ll causes </a:t>
            </a:r>
            <a:r>
              <a:rPr lang="en-US" sz="7200" dirty="0">
                <a:latin typeface="Times New Roman" pitchFamily="18" charset="0"/>
                <a:cs typeface="Times New Roman" pitchFamily="18" charset="0"/>
              </a:rPr>
              <a:t>a</a:t>
            </a:r>
            <a:r>
              <a:rPr lang="en-US" sz="7200" dirty="0" smtClean="0">
                <a:latin typeface="Times New Roman" pitchFamily="18" charset="0"/>
                <a:cs typeface="Times New Roman" pitchFamily="18" charset="0"/>
              </a:rPr>
              <a:t>ll </a:t>
            </a:r>
            <a:r>
              <a:rPr lang="en-US" sz="7200" dirty="0">
                <a:latin typeface="Times New Roman" pitchFamily="18" charset="0"/>
                <a:cs typeface="Times New Roman" pitchFamily="18" charset="0"/>
              </a:rPr>
              <a:t>ages and both sexes</a:t>
            </a:r>
          </a:p>
          <a:p>
            <a:pPr lvl="0">
              <a:lnSpc>
                <a:spcPct val="170000"/>
              </a:lnSpc>
            </a:pPr>
            <a:r>
              <a:rPr lang="en-US" sz="7200" dirty="0">
                <a:latin typeface="Times New Roman" pitchFamily="18" charset="0"/>
                <a:cs typeface="Times New Roman" pitchFamily="18" charset="0"/>
              </a:rPr>
              <a:t>Denominator includes entire </a:t>
            </a:r>
            <a:r>
              <a:rPr lang="en-US" sz="7200" dirty="0" smtClean="0">
                <a:latin typeface="Times New Roman" pitchFamily="18" charset="0"/>
                <a:cs typeface="Times New Roman" pitchFamily="18" charset="0"/>
              </a:rPr>
              <a:t>population all </a:t>
            </a:r>
            <a:r>
              <a:rPr lang="en-US" sz="7200" dirty="0">
                <a:latin typeface="Times New Roman" pitchFamily="18" charset="0"/>
                <a:cs typeface="Times New Roman" pitchFamily="18" charset="0"/>
              </a:rPr>
              <a:t>ages and both </a:t>
            </a:r>
            <a:r>
              <a:rPr lang="en-US" sz="7200" dirty="0" smtClean="0">
                <a:latin typeface="Times New Roman" pitchFamily="18" charset="0"/>
                <a:cs typeface="Times New Roman" pitchFamily="18" charset="0"/>
              </a:rPr>
              <a:t>sexes.</a:t>
            </a:r>
            <a:endParaRPr lang="en-US" sz="7200" dirty="0">
              <a:latin typeface="Times New Roman" pitchFamily="18" charset="0"/>
              <a:cs typeface="Times New Roman" pitchFamily="18" charset="0"/>
            </a:endParaRPr>
          </a:p>
          <a:p>
            <a:pPr>
              <a:lnSpc>
                <a:spcPct val="170000"/>
              </a:lnSpc>
            </a:pPr>
            <a:r>
              <a:rPr lang="en-US" sz="7200" b="1" dirty="0">
                <a:latin typeface="Times New Roman" pitchFamily="18" charset="0"/>
                <a:cs typeface="Times New Roman" pitchFamily="18" charset="0"/>
              </a:rPr>
              <a:t>Age-specific mortality </a:t>
            </a:r>
            <a:r>
              <a:rPr lang="en-US" sz="7200" b="1" dirty="0" smtClean="0">
                <a:latin typeface="Times New Roman" pitchFamily="18" charset="0"/>
                <a:cs typeface="Times New Roman" pitchFamily="18" charset="0"/>
              </a:rPr>
              <a:t>rate- </a:t>
            </a:r>
            <a:r>
              <a:rPr lang="en-US" sz="7200" dirty="0" smtClean="0">
                <a:latin typeface="Times New Roman" pitchFamily="18" charset="0"/>
                <a:cs typeface="Times New Roman" pitchFamily="18" charset="0"/>
              </a:rPr>
              <a:t>Counts </a:t>
            </a:r>
            <a:r>
              <a:rPr lang="en-US" sz="7200" dirty="0">
                <a:latin typeface="Times New Roman" pitchFamily="18" charset="0"/>
                <a:cs typeface="Times New Roman" pitchFamily="18" charset="0"/>
              </a:rPr>
              <a:t>only deaths in specific age </a:t>
            </a:r>
            <a:r>
              <a:rPr lang="en-US" sz="7200" dirty="0" smtClean="0">
                <a:latin typeface="Times New Roman" pitchFamily="18" charset="0"/>
                <a:cs typeface="Times New Roman" pitchFamily="18" charset="0"/>
              </a:rPr>
              <a:t>group </a:t>
            </a:r>
            <a:r>
              <a:rPr lang="en-US" sz="7200" dirty="0">
                <a:latin typeface="Times New Roman" pitchFamily="18" charset="0"/>
                <a:cs typeface="Times New Roman" pitchFamily="18" charset="0"/>
              </a:rPr>
              <a:t>u</a:t>
            </a:r>
            <a:r>
              <a:rPr lang="en-US" sz="7200" dirty="0" smtClean="0">
                <a:latin typeface="Times New Roman" pitchFamily="18" charset="0"/>
                <a:cs typeface="Times New Roman" pitchFamily="18" charset="0"/>
              </a:rPr>
              <a:t>sually </a:t>
            </a:r>
            <a:r>
              <a:rPr lang="en-US" sz="7200" dirty="0">
                <a:latin typeface="Times New Roman" pitchFamily="18" charset="0"/>
                <a:cs typeface="Times New Roman" pitchFamily="18" charset="0"/>
              </a:rPr>
              <a:t>calculated for children less than 5 years of </a:t>
            </a:r>
            <a:r>
              <a:rPr lang="en-US" sz="7200" dirty="0" smtClean="0">
                <a:latin typeface="Times New Roman" pitchFamily="18" charset="0"/>
                <a:cs typeface="Times New Roman" pitchFamily="18" charset="0"/>
              </a:rPr>
              <a:t>age. Denominator </a:t>
            </a:r>
            <a:r>
              <a:rPr lang="en-US" sz="7200" dirty="0">
                <a:latin typeface="Times New Roman" pitchFamily="18" charset="0"/>
                <a:cs typeface="Times New Roman" pitchFamily="18" charset="0"/>
              </a:rPr>
              <a:t>includes only persons in that age </a:t>
            </a:r>
            <a:r>
              <a:rPr lang="en-US" sz="7200" dirty="0" smtClean="0">
                <a:latin typeface="Times New Roman" pitchFamily="18" charset="0"/>
                <a:cs typeface="Times New Roman" pitchFamily="18" charset="0"/>
              </a:rPr>
              <a:t>group.</a:t>
            </a:r>
            <a:endParaRPr lang="en-US" sz="7200" dirty="0">
              <a:latin typeface="Times New Roman" pitchFamily="18" charset="0"/>
              <a:cs typeface="Times New Roman" pitchFamily="18" charset="0"/>
            </a:endParaRPr>
          </a:p>
          <a:p>
            <a:pPr>
              <a:lnSpc>
                <a:spcPct val="170000"/>
              </a:lnSpc>
            </a:pPr>
            <a:r>
              <a:rPr lang="en-US" sz="7200" b="1" dirty="0" smtClean="0">
                <a:latin typeface="Times New Roman" pitchFamily="18" charset="0"/>
                <a:cs typeface="Times New Roman" pitchFamily="18" charset="0"/>
              </a:rPr>
              <a:t>Infant </a:t>
            </a:r>
            <a:r>
              <a:rPr lang="en-US" sz="7200" b="1" dirty="0">
                <a:latin typeface="Times New Roman" pitchFamily="18" charset="0"/>
                <a:cs typeface="Times New Roman" pitchFamily="18" charset="0"/>
              </a:rPr>
              <a:t>mortality </a:t>
            </a:r>
            <a:r>
              <a:rPr lang="en-US" sz="7200" b="1" dirty="0" smtClean="0">
                <a:latin typeface="Times New Roman" pitchFamily="18" charset="0"/>
                <a:cs typeface="Times New Roman" pitchFamily="18" charset="0"/>
              </a:rPr>
              <a:t>rate- </a:t>
            </a:r>
            <a:r>
              <a:rPr lang="en-US" sz="7200" dirty="0" smtClean="0">
                <a:latin typeface="Times New Roman" pitchFamily="18" charset="0"/>
                <a:cs typeface="Times New Roman" pitchFamily="18" charset="0"/>
              </a:rPr>
              <a:t>Counts </a:t>
            </a:r>
            <a:r>
              <a:rPr lang="en-US" sz="7200" dirty="0">
                <a:latin typeface="Times New Roman" pitchFamily="18" charset="0"/>
                <a:cs typeface="Times New Roman" pitchFamily="18" charset="0"/>
              </a:rPr>
              <a:t>deaths in children less than 12 months of age, divides by number of live births in same time </a:t>
            </a:r>
            <a:r>
              <a:rPr lang="en-US" sz="7200" dirty="0" smtClean="0">
                <a:latin typeface="Times New Roman" pitchFamily="18" charset="0"/>
                <a:cs typeface="Times New Roman" pitchFamily="18" charset="0"/>
              </a:rPr>
              <a:t>period.</a:t>
            </a:r>
            <a:endParaRPr lang="en-US" sz="7200" dirty="0">
              <a:latin typeface="Times New Roman" pitchFamily="18" charset="0"/>
              <a:cs typeface="Times New Roman" pitchFamily="18" charset="0"/>
            </a:endParaRPr>
          </a:p>
          <a:p>
            <a:pPr>
              <a:lnSpc>
                <a:spcPct val="170000"/>
              </a:lnSpc>
            </a:pPr>
            <a:r>
              <a:rPr lang="en-US" sz="7200" b="1" dirty="0">
                <a:latin typeface="Times New Roman" pitchFamily="18" charset="0"/>
                <a:cs typeface="Times New Roman" pitchFamily="18" charset="0"/>
              </a:rPr>
              <a:t>Maternal mortality </a:t>
            </a:r>
            <a:r>
              <a:rPr lang="en-US" sz="7200" b="1" dirty="0" smtClean="0">
                <a:latin typeface="Times New Roman" pitchFamily="18" charset="0"/>
                <a:cs typeface="Times New Roman" pitchFamily="18" charset="0"/>
              </a:rPr>
              <a:t>rate-</a:t>
            </a:r>
            <a:r>
              <a:rPr lang="en-US" sz="7200" dirty="0" smtClean="0">
                <a:latin typeface="Times New Roman" pitchFamily="18" charset="0"/>
                <a:cs typeface="Times New Roman" pitchFamily="18" charset="0"/>
              </a:rPr>
              <a:t>Counts </a:t>
            </a:r>
            <a:r>
              <a:rPr lang="en-US" sz="7200" dirty="0">
                <a:latin typeface="Times New Roman" pitchFamily="18" charset="0"/>
                <a:cs typeface="Times New Roman" pitchFamily="18" charset="0"/>
              </a:rPr>
              <a:t>deaths in women due to pregnancy or child birth, divides by number of live births in same time </a:t>
            </a:r>
            <a:r>
              <a:rPr lang="en-US" sz="7200" dirty="0" smtClean="0">
                <a:latin typeface="Times New Roman" pitchFamily="18" charset="0"/>
                <a:cs typeface="Times New Roman" pitchFamily="18" charset="0"/>
              </a:rPr>
              <a:t>period.</a:t>
            </a:r>
            <a:endParaRPr lang="en-US" sz="7200" dirty="0">
              <a:latin typeface="Times New Roman" pitchFamily="18" charset="0"/>
              <a:cs typeface="Times New Roman" pitchFamily="18" charset="0"/>
            </a:endParaRPr>
          </a:p>
          <a:p>
            <a:pPr>
              <a:lnSpc>
                <a:spcPct val="170000"/>
              </a:lnSpc>
            </a:pPr>
            <a:r>
              <a:rPr lang="en-US" sz="7200" b="1" dirty="0">
                <a:latin typeface="Times New Roman" pitchFamily="18" charset="0"/>
                <a:cs typeface="Times New Roman" pitchFamily="18" charset="0"/>
              </a:rPr>
              <a:t>Under-5 mortality </a:t>
            </a:r>
            <a:r>
              <a:rPr lang="en-US" sz="7200" b="1" dirty="0" smtClean="0">
                <a:latin typeface="Times New Roman" pitchFamily="18" charset="0"/>
                <a:cs typeface="Times New Roman" pitchFamily="18" charset="0"/>
              </a:rPr>
              <a:t>rate- </a:t>
            </a:r>
            <a:r>
              <a:rPr lang="en-US" sz="7200" dirty="0" smtClean="0">
                <a:latin typeface="Times New Roman" pitchFamily="18" charset="0"/>
                <a:cs typeface="Times New Roman" pitchFamily="18" charset="0"/>
              </a:rPr>
              <a:t>Counts </a:t>
            </a:r>
            <a:r>
              <a:rPr lang="en-US" sz="7200" dirty="0">
                <a:latin typeface="Times New Roman" pitchFamily="18" charset="0"/>
                <a:cs typeface="Times New Roman" pitchFamily="18" charset="0"/>
              </a:rPr>
              <a:t>deaths in the first 5 years of life, divides by number of live births in the hypothetical cohort of newborns.</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Measures of Mortality</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1. Crude Death Rate- ratio of total deaths of a specified year to the total mid year population multiplied by 1000. D/p*1</a:t>
            </a:r>
            <a:r>
              <a:rPr lang="en-US" dirty="0" smtClean="0">
                <a:latin typeface="Traditional Arabic"/>
                <a:cs typeface="Traditional Arabic"/>
              </a:rPr>
              <a:t>000. the crude death rate expresses the frequency of deaths in total population as a single number.</a:t>
            </a:r>
          </a:p>
          <a:p>
            <a:r>
              <a:rPr lang="en-US" dirty="0" smtClean="0">
                <a:latin typeface="Traditional Arabic"/>
                <a:cs typeface="Traditional Arabic"/>
              </a:rPr>
              <a:t>2. Average life expectancy- this is average expectation of life at birth. It is a useful measure of mortality because it is not influenced by the age structure. It is derived from the life- table which is constructed to summaries the mortality experience of a single hypothetical generation.</a:t>
            </a:r>
          </a:p>
          <a:p>
            <a:r>
              <a:rPr lang="en-US" dirty="0" smtClean="0">
                <a:latin typeface="Traditional Arabic"/>
                <a:cs typeface="Traditional Arabic"/>
              </a:rPr>
              <a:t>3. Infant Mortality Rate-according to G.W. Barclay “Infants are defined in demography as an exact age group, namely, age zero or those children in the first year of life who have not reached age one.” Infant mortality rate is a measure of the risk of death between the birth of the baby and its first birth day. d/b*1000</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 of Mortality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1.- Famines &amp; Food Shortage</a:t>
            </a:r>
          </a:p>
          <a:p>
            <a:r>
              <a:rPr lang="en-US" dirty="0" smtClean="0"/>
              <a:t>2.-Epidemics</a:t>
            </a:r>
          </a:p>
          <a:p>
            <a:r>
              <a:rPr lang="en-US" dirty="0" smtClean="0"/>
              <a:t>3.-Recurrent Wars</a:t>
            </a:r>
          </a:p>
          <a:p>
            <a:r>
              <a:rPr lang="en-US" dirty="0" smtClean="0"/>
              <a:t>4.- poor Sanitary conditions</a:t>
            </a:r>
          </a:p>
          <a:p>
            <a:pPr>
              <a:buNone/>
            </a:pPr>
            <a:r>
              <a:rPr lang="en-US" dirty="0" smtClean="0"/>
              <a:t>Causes of high mortality rate in India</a:t>
            </a:r>
          </a:p>
          <a:p>
            <a:pPr>
              <a:buNone/>
            </a:pPr>
            <a:r>
              <a:rPr lang="en-US" dirty="0" smtClean="0"/>
              <a:t>1.- Climate 2.Poverty 3.lake of public health &amp; medical facilities  4. Ignorance's, Superstitiously &amp; Unhealthy social habits 5.-natural outburst 6.- Illiteracy 7.- child marriage  8.- high </a:t>
            </a:r>
            <a:r>
              <a:rPr lang="en-US" smtClean="0"/>
              <a:t>child mortality</a:t>
            </a:r>
          </a:p>
          <a:p>
            <a:pPr>
              <a:buNone/>
            </a:pP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221</TotalTime>
  <Words>377</Words>
  <Application>Microsoft Office PowerPoint</Application>
  <PresentationFormat>On-screen Show (4:3)</PresentationFormat>
  <Paragraphs>28</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Mortality : Concept, Types &amp; Causes</vt:lpstr>
      <vt:lpstr>Concept &amp; Definition</vt:lpstr>
      <vt:lpstr>Types of mortality</vt:lpstr>
      <vt:lpstr>Measures of Mortality</vt:lpstr>
      <vt:lpstr>Causes of Mortality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Mortality</dc:title>
  <dc:creator>GAURI</dc:creator>
  <cp:lastModifiedBy>UOR JAIPUR</cp:lastModifiedBy>
  <cp:revision>19</cp:revision>
  <dcterms:created xsi:type="dcterms:W3CDTF">2020-12-16T13:19:57Z</dcterms:created>
  <dcterms:modified xsi:type="dcterms:W3CDTF">2021-04-14T06:17:22Z</dcterms:modified>
</cp:coreProperties>
</file>