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50C4F52-A13A-49B1-970E-F1ABFF4B387A}" type="datetimeFigureOut">
              <a:rPr lang="en-IN" smtClean="0"/>
              <a:pPr/>
              <a:t>14-04-2021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BE8B5C0-2B67-4FBD-B332-3DB537FB1979}" type="slidenum">
              <a:rPr lang="en-IN" smtClean="0"/>
              <a:pPr/>
              <a:t>‹#›</a:t>
            </a:fld>
            <a:endParaRPr lang="en-IN"/>
          </a:p>
        </p:txBody>
      </p:sp>
    </p:spTree>
    <p:extLst>
      <p:ext uri="{BB962C8B-B14F-4D97-AF65-F5344CB8AC3E}">
        <p14:creationId xmlns="" xmlns:p14="http://schemas.microsoft.com/office/powerpoint/2010/main" val="3322555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0C4F52-A13A-49B1-970E-F1ABFF4B387A}" type="datetimeFigureOut">
              <a:rPr lang="en-IN" smtClean="0"/>
              <a:pPr/>
              <a:t>14-04-2021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BE8B5C0-2B67-4FBD-B332-3DB537FB1979}" type="slidenum">
              <a:rPr lang="en-IN" smtClean="0"/>
              <a:pPr/>
              <a:t>‹#›</a:t>
            </a:fld>
            <a:endParaRPr lang="en-IN"/>
          </a:p>
        </p:txBody>
      </p:sp>
    </p:spTree>
    <p:extLst>
      <p:ext uri="{BB962C8B-B14F-4D97-AF65-F5344CB8AC3E}">
        <p14:creationId xmlns="" xmlns:p14="http://schemas.microsoft.com/office/powerpoint/2010/main" val="3320774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0C4F52-A13A-49B1-970E-F1ABFF4B387A}" type="datetimeFigureOut">
              <a:rPr lang="en-IN" smtClean="0"/>
              <a:pPr/>
              <a:t>14-04-2021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BE8B5C0-2B67-4FBD-B332-3DB537FB1979}" type="slidenum">
              <a:rPr lang="en-IN" smtClean="0"/>
              <a:pPr/>
              <a:t>‹#›</a:t>
            </a:fld>
            <a:endParaRPr lang="en-IN"/>
          </a:p>
        </p:txBody>
      </p:sp>
    </p:spTree>
    <p:extLst>
      <p:ext uri="{BB962C8B-B14F-4D97-AF65-F5344CB8AC3E}">
        <p14:creationId xmlns="" xmlns:p14="http://schemas.microsoft.com/office/powerpoint/2010/main" val="3540027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0C4F52-A13A-49B1-970E-F1ABFF4B387A}" type="datetimeFigureOut">
              <a:rPr lang="en-IN" smtClean="0"/>
              <a:pPr/>
              <a:t>14-04-2021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BE8B5C0-2B67-4FBD-B332-3DB537FB1979}" type="slidenum">
              <a:rPr lang="en-IN" smtClean="0"/>
              <a:pPr/>
              <a:t>‹#›</a:t>
            </a:fld>
            <a:endParaRPr lang="en-IN"/>
          </a:p>
        </p:txBody>
      </p:sp>
    </p:spTree>
    <p:extLst>
      <p:ext uri="{BB962C8B-B14F-4D97-AF65-F5344CB8AC3E}">
        <p14:creationId xmlns="" xmlns:p14="http://schemas.microsoft.com/office/powerpoint/2010/main" val="191518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0C4F52-A13A-49B1-970E-F1ABFF4B387A}" type="datetimeFigureOut">
              <a:rPr lang="en-IN" smtClean="0"/>
              <a:pPr/>
              <a:t>14-04-2021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BE8B5C0-2B67-4FBD-B332-3DB537FB1979}" type="slidenum">
              <a:rPr lang="en-IN" smtClean="0"/>
              <a:pPr/>
              <a:t>‹#›</a:t>
            </a:fld>
            <a:endParaRPr lang="en-IN"/>
          </a:p>
        </p:txBody>
      </p:sp>
    </p:spTree>
    <p:extLst>
      <p:ext uri="{BB962C8B-B14F-4D97-AF65-F5344CB8AC3E}">
        <p14:creationId xmlns="" xmlns:p14="http://schemas.microsoft.com/office/powerpoint/2010/main" val="1702464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50C4F52-A13A-49B1-970E-F1ABFF4B387A}" type="datetimeFigureOut">
              <a:rPr lang="en-IN" smtClean="0"/>
              <a:pPr/>
              <a:t>14-04-2021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BE8B5C0-2B67-4FBD-B332-3DB537FB1979}" type="slidenum">
              <a:rPr lang="en-IN" smtClean="0"/>
              <a:pPr/>
              <a:t>‹#›</a:t>
            </a:fld>
            <a:endParaRPr lang="en-IN"/>
          </a:p>
        </p:txBody>
      </p:sp>
    </p:spTree>
    <p:extLst>
      <p:ext uri="{BB962C8B-B14F-4D97-AF65-F5344CB8AC3E}">
        <p14:creationId xmlns="" xmlns:p14="http://schemas.microsoft.com/office/powerpoint/2010/main" val="1601826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50C4F52-A13A-49B1-970E-F1ABFF4B387A}" type="datetimeFigureOut">
              <a:rPr lang="en-IN" smtClean="0"/>
              <a:pPr/>
              <a:t>14-04-2021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BE8B5C0-2B67-4FBD-B332-3DB537FB1979}" type="slidenum">
              <a:rPr lang="en-IN" smtClean="0"/>
              <a:pPr/>
              <a:t>‹#›</a:t>
            </a:fld>
            <a:endParaRPr lang="en-IN"/>
          </a:p>
        </p:txBody>
      </p:sp>
    </p:spTree>
    <p:extLst>
      <p:ext uri="{BB962C8B-B14F-4D97-AF65-F5344CB8AC3E}">
        <p14:creationId xmlns="" xmlns:p14="http://schemas.microsoft.com/office/powerpoint/2010/main" val="3085112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50C4F52-A13A-49B1-970E-F1ABFF4B387A}" type="datetimeFigureOut">
              <a:rPr lang="en-IN" smtClean="0"/>
              <a:pPr/>
              <a:t>14-04-2021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BE8B5C0-2B67-4FBD-B332-3DB537FB1979}" type="slidenum">
              <a:rPr lang="en-IN" smtClean="0"/>
              <a:pPr/>
              <a:t>‹#›</a:t>
            </a:fld>
            <a:endParaRPr lang="en-IN"/>
          </a:p>
        </p:txBody>
      </p:sp>
    </p:spTree>
    <p:extLst>
      <p:ext uri="{BB962C8B-B14F-4D97-AF65-F5344CB8AC3E}">
        <p14:creationId xmlns="" xmlns:p14="http://schemas.microsoft.com/office/powerpoint/2010/main" val="1018312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0C4F52-A13A-49B1-970E-F1ABFF4B387A}" type="datetimeFigureOut">
              <a:rPr lang="en-IN" smtClean="0"/>
              <a:pPr/>
              <a:t>14-04-2021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BE8B5C0-2B67-4FBD-B332-3DB537FB1979}" type="slidenum">
              <a:rPr lang="en-IN" smtClean="0"/>
              <a:pPr/>
              <a:t>‹#›</a:t>
            </a:fld>
            <a:endParaRPr lang="en-IN"/>
          </a:p>
        </p:txBody>
      </p:sp>
    </p:spTree>
    <p:extLst>
      <p:ext uri="{BB962C8B-B14F-4D97-AF65-F5344CB8AC3E}">
        <p14:creationId xmlns="" xmlns:p14="http://schemas.microsoft.com/office/powerpoint/2010/main" val="2607758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0C4F52-A13A-49B1-970E-F1ABFF4B387A}" type="datetimeFigureOut">
              <a:rPr lang="en-IN" smtClean="0"/>
              <a:pPr/>
              <a:t>14-04-2021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BE8B5C0-2B67-4FBD-B332-3DB537FB1979}" type="slidenum">
              <a:rPr lang="en-IN" smtClean="0"/>
              <a:pPr/>
              <a:t>‹#›</a:t>
            </a:fld>
            <a:endParaRPr lang="en-IN"/>
          </a:p>
        </p:txBody>
      </p:sp>
    </p:spTree>
    <p:extLst>
      <p:ext uri="{BB962C8B-B14F-4D97-AF65-F5344CB8AC3E}">
        <p14:creationId xmlns="" xmlns:p14="http://schemas.microsoft.com/office/powerpoint/2010/main" val="135761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0C4F52-A13A-49B1-970E-F1ABFF4B387A}" type="datetimeFigureOut">
              <a:rPr lang="en-IN" smtClean="0"/>
              <a:pPr/>
              <a:t>14-04-2021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BE8B5C0-2B67-4FBD-B332-3DB537FB1979}" type="slidenum">
              <a:rPr lang="en-IN" smtClean="0"/>
              <a:pPr/>
              <a:t>‹#›</a:t>
            </a:fld>
            <a:endParaRPr lang="en-IN"/>
          </a:p>
        </p:txBody>
      </p:sp>
    </p:spTree>
    <p:extLst>
      <p:ext uri="{BB962C8B-B14F-4D97-AF65-F5344CB8AC3E}">
        <p14:creationId xmlns="" xmlns:p14="http://schemas.microsoft.com/office/powerpoint/2010/main" val="1539899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0C4F52-A13A-49B1-970E-F1ABFF4B387A}" type="datetimeFigureOut">
              <a:rPr lang="en-IN" smtClean="0"/>
              <a:pPr/>
              <a:t>14-04-2021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E8B5C0-2B67-4FBD-B332-3DB537FB1979}" type="slidenum">
              <a:rPr lang="en-IN" smtClean="0"/>
              <a:pPr/>
              <a:t>‹#›</a:t>
            </a:fld>
            <a:endParaRPr lang="en-IN"/>
          </a:p>
        </p:txBody>
      </p:sp>
    </p:spTree>
    <p:extLst>
      <p:ext uri="{BB962C8B-B14F-4D97-AF65-F5344CB8AC3E}">
        <p14:creationId xmlns="" xmlns:p14="http://schemas.microsoft.com/office/powerpoint/2010/main" val="2668913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Fertility: Concept </a:t>
            </a:r>
            <a:r>
              <a:rPr lang="en-IN" smtClean="0"/>
              <a:t>&amp; Measures</a:t>
            </a:r>
            <a:endParaRPr lang="en-IN" dirty="0"/>
          </a:p>
        </p:txBody>
      </p:sp>
      <p:sp>
        <p:nvSpPr>
          <p:cNvPr id="3" name="Subtitle 2"/>
          <p:cNvSpPr>
            <a:spLocks noGrp="1"/>
          </p:cNvSpPr>
          <p:nvPr>
            <p:ph type="subTitle" idx="1"/>
          </p:nvPr>
        </p:nvSpPr>
        <p:spPr/>
        <p:txBody>
          <a:bodyPr/>
          <a:lstStyle/>
          <a:p>
            <a:r>
              <a:rPr lang="en-IN" dirty="0" err="1" smtClean="0"/>
              <a:t>Dr.</a:t>
            </a:r>
            <a:r>
              <a:rPr lang="en-IN" dirty="0" smtClean="0"/>
              <a:t> </a:t>
            </a:r>
            <a:r>
              <a:rPr lang="en-IN" dirty="0" err="1" smtClean="0"/>
              <a:t>Sumitra</a:t>
            </a:r>
            <a:r>
              <a:rPr lang="en-IN" dirty="0" smtClean="0"/>
              <a:t> </a:t>
            </a:r>
            <a:r>
              <a:rPr lang="en-IN" dirty="0" smtClean="0"/>
              <a:t>Sharma</a:t>
            </a:r>
          </a:p>
          <a:p>
            <a:r>
              <a:rPr lang="en-IN" dirty="0" smtClean="0"/>
              <a:t>Assistant Professor</a:t>
            </a:r>
          </a:p>
          <a:p>
            <a:r>
              <a:rPr lang="en-IN" dirty="0" smtClean="0"/>
              <a:t>Department of Sociology, MLSU</a:t>
            </a:r>
            <a:endParaRPr lang="en-IN" dirty="0"/>
          </a:p>
        </p:txBody>
      </p:sp>
    </p:spTree>
    <p:extLst>
      <p:ext uri="{BB962C8B-B14F-4D97-AF65-F5344CB8AC3E}">
        <p14:creationId xmlns="" xmlns:p14="http://schemas.microsoft.com/office/powerpoint/2010/main" val="2121801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What is Fertility</a:t>
            </a:r>
            <a:endParaRPr lang="en-IN" dirty="0"/>
          </a:p>
        </p:txBody>
      </p:sp>
      <p:sp>
        <p:nvSpPr>
          <p:cNvPr id="3" name="Content Placeholder 2"/>
          <p:cNvSpPr>
            <a:spLocks noGrp="1"/>
          </p:cNvSpPr>
          <p:nvPr>
            <p:ph idx="1"/>
          </p:nvPr>
        </p:nvSpPr>
        <p:spPr/>
        <p:txBody>
          <a:bodyPr>
            <a:normAutofit fontScale="85000" lnSpcReduction="10000"/>
          </a:bodyPr>
          <a:lstStyle/>
          <a:p>
            <a:pPr algn="just"/>
            <a:r>
              <a:rPr lang="en-IN" sz="3000" dirty="0">
                <a:latin typeface="Times New Roman" pitchFamily="18" charset="0"/>
                <a:cs typeface="Times New Roman" pitchFamily="18" charset="0"/>
              </a:rPr>
              <a:t>Fertility, one of the three components of population dynamics (the others being mortality and migration), holds a very important place in any population study. </a:t>
            </a:r>
            <a:endParaRPr lang="en-IN" sz="3000" dirty="0" smtClean="0">
              <a:latin typeface="Times New Roman" pitchFamily="18" charset="0"/>
              <a:cs typeface="Times New Roman" pitchFamily="18" charset="0"/>
            </a:endParaRPr>
          </a:p>
          <a:p>
            <a:pPr algn="just"/>
            <a:r>
              <a:rPr lang="en-IN" sz="3000" dirty="0">
                <a:latin typeface="Times New Roman" pitchFamily="18" charset="0"/>
                <a:cs typeface="Times New Roman" pitchFamily="18" charset="0"/>
              </a:rPr>
              <a:t>A positive force in population dynamics, fertility is responsible for biological replacement and continuation of human society. </a:t>
            </a:r>
            <a:endParaRPr lang="en-IN" sz="3000" dirty="0" smtClean="0">
              <a:latin typeface="Times New Roman" pitchFamily="18" charset="0"/>
              <a:cs typeface="Times New Roman" pitchFamily="18" charset="0"/>
            </a:endParaRPr>
          </a:p>
          <a:p>
            <a:pPr algn="just"/>
            <a:r>
              <a:rPr lang="en-IN" sz="3000" dirty="0">
                <a:latin typeface="Times New Roman" pitchFamily="18" charset="0"/>
                <a:cs typeface="Times New Roman" pitchFamily="18" charset="0"/>
              </a:rPr>
              <a:t>Fertility levels determine the age structure of a population, which in turn governs the social, economic and demographic characteristics of the population</a:t>
            </a:r>
            <a:r>
              <a:rPr lang="en-IN" sz="3000" dirty="0" smtClean="0">
                <a:latin typeface="Times New Roman" pitchFamily="18" charset="0"/>
                <a:cs typeface="Times New Roman" pitchFamily="18" charset="0"/>
              </a:rPr>
              <a:t>.</a:t>
            </a:r>
          </a:p>
          <a:p>
            <a:pPr algn="just"/>
            <a:r>
              <a:rPr lang="en-IN" sz="2800" dirty="0">
                <a:latin typeface="Times New Roman" pitchFamily="18" charset="0"/>
                <a:cs typeface="Times New Roman" pitchFamily="18" charset="0"/>
              </a:rPr>
              <a:t>The interest in the study of fertility also arises because it is a very complex phenomenon affected by a host of social, cultural, psychological, economic and political variables. </a:t>
            </a:r>
            <a:endParaRPr lang="en-IN" sz="3000" dirty="0" smtClean="0">
              <a:latin typeface="Times New Roman" pitchFamily="18" charset="0"/>
              <a:cs typeface="Times New Roman" pitchFamily="18" charset="0"/>
            </a:endParaRPr>
          </a:p>
          <a:p>
            <a:endParaRPr lang="en-IN" dirty="0"/>
          </a:p>
          <a:p>
            <a:endParaRPr lang="en-IN" dirty="0"/>
          </a:p>
        </p:txBody>
      </p:sp>
    </p:spTree>
    <p:extLst>
      <p:ext uri="{BB962C8B-B14F-4D97-AF65-F5344CB8AC3E}">
        <p14:creationId xmlns="" xmlns:p14="http://schemas.microsoft.com/office/powerpoint/2010/main" val="1549318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a:t>
            </a:r>
            <a:endParaRPr lang="en-IN" dirty="0"/>
          </a:p>
        </p:txBody>
      </p:sp>
      <p:sp>
        <p:nvSpPr>
          <p:cNvPr id="3" name="Content Placeholder 2"/>
          <p:cNvSpPr>
            <a:spLocks noGrp="1"/>
          </p:cNvSpPr>
          <p:nvPr>
            <p:ph idx="1"/>
          </p:nvPr>
        </p:nvSpPr>
        <p:spPr>
          <a:xfrm>
            <a:off x="457200" y="1600200"/>
            <a:ext cx="8229600" cy="4853136"/>
          </a:xfrm>
        </p:spPr>
        <p:txBody>
          <a:bodyPr>
            <a:noAutofit/>
          </a:bodyPr>
          <a:lstStyle/>
          <a:p>
            <a:pPr algn="just"/>
            <a:r>
              <a:rPr lang="en-IN" sz="2400" b="1" dirty="0">
                <a:latin typeface="Times New Roman" pitchFamily="18" charset="0"/>
                <a:cs typeface="Times New Roman" pitchFamily="18" charset="0"/>
              </a:rPr>
              <a:t>Fertility</a:t>
            </a:r>
            <a:r>
              <a:rPr lang="en-IN" sz="2400" dirty="0">
                <a:latin typeface="Times New Roman" pitchFamily="18" charset="0"/>
                <a:cs typeface="Times New Roman" pitchFamily="18" charset="0"/>
              </a:rPr>
              <a:t> refers to the number of live births relating to a woman, or a group of </a:t>
            </a:r>
            <a:r>
              <a:rPr lang="en-IN" sz="2400" dirty="0" smtClean="0">
                <a:latin typeface="Times New Roman" pitchFamily="18" charset="0"/>
                <a:cs typeface="Times New Roman" pitchFamily="18" charset="0"/>
              </a:rPr>
              <a:t>women.</a:t>
            </a:r>
          </a:p>
          <a:p>
            <a:pPr algn="just"/>
            <a:r>
              <a:rPr lang="en-US" sz="2400" dirty="0">
                <a:latin typeface="Times New Roman" pitchFamily="18" charset="0"/>
                <a:cs typeface="Times New Roman" pitchFamily="18" charset="0"/>
              </a:rPr>
              <a:t> fertility depends on many factors such as nutrition, endocrine system of the organism, </a:t>
            </a:r>
            <a:r>
              <a:rPr lang="en-US" sz="2400" dirty="0" smtClean="0">
                <a:latin typeface="Times New Roman" pitchFamily="18" charset="0"/>
                <a:cs typeface="Times New Roman" pitchFamily="18" charset="0"/>
              </a:rPr>
              <a:t>behavioral </a:t>
            </a:r>
            <a:r>
              <a:rPr lang="en-US" sz="2400" dirty="0">
                <a:latin typeface="Times New Roman" pitchFamily="18" charset="0"/>
                <a:cs typeface="Times New Roman" pitchFamily="18" charset="0"/>
              </a:rPr>
              <a:t>patterns, socio-economic patterns and time, etc. </a:t>
            </a:r>
            <a:endParaRPr lang="en-IN" sz="2400" dirty="0" smtClean="0">
              <a:latin typeface="Times New Roman" pitchFamily="18" charset="0"/>
              <a:cs typeface="Times New Roman" pitchFamily="18" charset="0"/>
            </a:endParaRPr>
          </a:p>
          <a:p>
            <a:pPr algn="just"/>
            <a:r>
              <a:rPr lang="en-IN" sz="2400" b="1" dirty="0" smtClean="0">
                <a:latin typeface="Times New Roman" pitchFamily="18" charset="0"/>
                <a:cs typeface="Times New Roman" pitchFamily="18" charset="0"/>
              </a:rPr>
              <a:t>Fecundity</a:t>
            </a:r>
            <a:r>
              <a:rPr lang="en-IN" sz="2400" dirty="0" smtClean="0">
                <a:latin typeface="Times New Roman" pitchFamily="18" charset="0"/>
                <a:cs typeface="Times New Roman" pitchFamily="18" charset="0"/>
              </a:rPr>
              <a:t>:-</a:t>
            </a:r>
            <a:r>
              <a:rPr lang="en-US" sz="2400" dirty="0">
                <a:latin typeface="Times New Roman" pitchFamily="18" charset="0"/>
                <a:cs typeface="Times New Roman" pitchFamily="18" charset="0"/>
              </a:rPr>
              <a:t>Fecundity is not a natural phenomenon</a:t>
            </a:r>
            <a:r>
              <a:rPr lang="en-US" sz="2400" dirty="0" smtClean="0">
                <a:latin typeface="Times New Roman" pitchFamily="18" charset="0"/>
                <a:cs typeface="Times New Roman" pitchFamily="18" charset="0"/>
              </a:rPr>
              <a:t>.</a:t>
            </a:r>
            <a:r>
              <a:rPr lang="en-US" sz="2400" dirty="0">
                <a:latin typeface="Times New Roman" pitchFamily="18" charset="0"/>
                <a:cs typeface="Times New Roman" pitchFamily="18" charset="0"/>
              </a:rPr>
              <a:t>  Fecundity is the potential for reproduction, especially in the female organism. It is also called the biological capacity to reproduce. fecundity depends on the genetics of an individual and environmental factors</a:t>
            </a:r>
            <a:r>
              <a:rPr lang="en-US" sz="2400" dirty="0" smtClean="0">
                <a:latin typeface="Times New Roman" pitchFamily="18" charset="0"/>
                <a:cs typeface="Times New Roman" pitchFamily="18" charset="0"/>
              </a:rPr>
              <a:t>.</a:t>
            </a:r>
            <a:endParaRPr lang="en-IN" sz="2400"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3781068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r>
              <a:rPr lang="en-IN" sz="4000" dirty="0" smtClean="0">
                <a:latin typeface="Times New Roman" pitchFamily="18" charset="0"/>
                <a:cs typeface="Times New Roman" pitchFamily="18" charset="0"/>
              </a:rPr>
              <a:t/>
            </a:r>
            <a:br>
              <a:rPr lang="en-IN" sz="4000" dirty="0" smtClean="0">
                <a:latin typeface="Times New Roman" pitchFamily="18" charset="0"/>
                <a:cs typeface="Times New Roman" pitchFamily="18" charset="0"/>
              </a:rPr>
            </a:br>
            <a:r>
              <a:rPr lang="en-IN" sz="4000" dirty="0" smtClean="0">
                <a:latin typeface="Times New Roman" pitchFamily="18" charset="0"/>
                <a:cs typeface="Times New Roman" pitchFamily="18" charset="0"/>
              </a:rPr>
              <a:t>Difference between fertility &amp; Fecundity</a:t>
            </a:r>
            <a:r>
              <a:rPr lang="en-IN" dirty="0" smtClean="0">
                <a:latin typeface="Times New Roman" pitchFamily="18" charset="0"/>
                <a:cs typeface="Times New Roman" pitchFamily="18" charset="0"/>
              </a:rPr>
              <a:t/>
            </a:r>
            <a:br>
              <a:rPr lang="en-IN" dirty="0" smtClean="0">
                <a:latin typeface="Times New Roman" pitchFamily="18" charset="0"/>
                <a:cs typeface="Times New Roman" pitchFamily="18" charset="0"/>
              </a:rPr>
            </a:br>
            <a:endParaRPr lang="en-IN" dirty="0"/>
          </a:p>
        </p:txBody>
      </p:sp>
      <p:sp>
        <p:nvSpPr>
          <p:cNvPr id="3" name="Content Placeholder 2"/>
          <p:cNvSpPr>
            <a:spLocks noGrp="1"/>
          </p:cNvSpPr>
          <p:nvPr>
            <p:ph idx="1"/>
          </p:nvPr>
        </p:nvSpPr>
        <p:spPr/>
        <p:txBody>
          <a:bodyPr>
            <a:normAutofit fontScale="85000" lnSpcReduction="20000"/>
          </a:bodyPr>
          <a:lstStyle/>
          <a:p>
            <a:pPr marL="0" indent="0" algn="just">
              <a:buNone/>
            </a:pPr>
            <a:endParaRPr lang="en-IN"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In reproductive health, the terms fertility and fecundity play major roles. These two concepts are widely used in population ecology. In most cases, fertility and fecundity explain processes in mammalian systems</a:t>
            </a:r>
            <a:endParaRPr lang="en-IN"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fertility is the natural ability of an organism (male or female) to reproduce while fecundity is the reproductive capacity of a single person or a population.</a:t>
            </a:r>
          </a:p>
          <a:p>
            <a:pPr algn="just"/>
            <a:r>
              <a:rPr lang="en-US" dirty="0" smtClean="0">
                <a:latin typeface="Times New Roman" pitchFamily="18" charset="0"/>
                <a:cs typeface="Times New Roman" pitchFamily="18" charset="0"/>
              </a:rPr>
              <a:t>The fertility rate of a female depends on the number of births. On the other hand, fecundity is the potential specifically in a female to reproduce.</a:t>
            </a:r>
            <a:endParaRPr lang="en-IN" dirty="0" smtClean="0">
              <a:latin typeface="Times New Roman" pitchFamily="18" charset="0"/>
              <a:cs typeface="Times New Roman" pitchFamily="18" charset="0"/>
            </a:endParaRPr>
          </a:p>
          <a:p>
            <a:endParaRPr lang="en-IN" dirty="0"/>
          </a:p>
        </p:txBody>
      </p:sp>
    </p:spTree>
    <p:extLst>
      <p:ext uri="{BB962C8B-B14F-4D97-AF65-F5344CB8AC3E}">
        <p14:creationId xmlns="" xmlns:p14="http://schemas.microsoft.com/office/powerpoint/2010/main" val="3674554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u="sng" dirty="0" smtClean="0"/>
              <a:t>Measures of Fertility Analysis: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lgn="just"/>
            <a:r>
              <a:rPr lang="en-IN" dirty="0" smtClean="0">
                <a:latin typeface="Times New Roman" pitchFamily="18" charset="0"/>
                <a:cs typeface="Times New Roman" pitchFamily="18" charset="0"/>
              </a:rPr>
              <a:t>Fertility measures are devices to quantify the fertility performance of a population over a period of time. </a:t>
            </a:r>
          </a:p>
          <a:p>
            <a:pPr algn="just"/>
            <a:r>
              <a:rPr lang="en-IN" dirty="0" smtClean="0">
                <a:latin typeface="Times New Roman" pitchFamily="18" charset="0"/>
                <a:cs typeface="Times New Roman" pitchFamily="18" charset="0"/>
              </a:rPr>
              <a:t>. These measures are used to compare fertility behaviour of different populations, and to examine the trends in fertility of a population over a period of time. These measures can be grouped into two categories:-</a:t>
            </a:r>
          </a:p>
          <a:p>
            <a:pPr algn="just">
              <a:buFont typeface="Wingdings" pitchFamily="2" charset="2"/>
              <a:buChar char="Ø"/>
            </a:pPr>
            <a:r>
              <a:rPr lang="en-IN" b="1" dirty="0" smtClean="0">
                <a:latin typeface="Times New Roman" pitchFamily="18" charset="0"/>
                <a:cs typeface="Times New Roman" pitchFamily="18" charset="0"/>
              </a:rPr>
              <a:t> Direct measures</a:t>
            </a:r>
            <a:r>
              <a:rPr lang="en-IN" dirty="0" smtClean="0">
                <a:latin typeface="Times New Roman" pitchFamily="18" charset="0"/>
                <a:cs typeface="Times New Roman" pitchFamily="18" charset="0"/>
              </a:rPr>
              <a:t>: data on live births are directly used </a:t>
            </a:r>
          </a:p>
          <a:p>
            <a:pPr algn="just">
              <a:buFont typeface="Wingdings" pitchFamily="2" charset="2"/>
              <a:buChar char="Ø"/>
            </a:pPr>
            <a:r>
              <a:rPr lang="en-IN" dirty="0" smtClean="0">
                <a:latin typeface="Times New Roman" pitchFamily="18" charset="0"/>
                <a:cs typeface="Times New Roman" pitchFamily="18" charset="0"/>
              </a:rPr>
              <a:t> </a:t>
            </a:r>
            <a:r>
              <a:rPr lang="en-IN" b="1" dirty="0" smtClean="0">
                <a:latin typeface="Times New Roman" pitchFamily="18" charset="0"/>
                <a:cs typeface="Times New Roman" pitchFamily="18" charset="0"/>
              </a:rPr>
              <a:t>Indirect measures</a:t>
            </a:r>
            <a:r>
              <a:rPr lang="en-IN" dirty="0" smtClean="0">
                <a:latin typeface="Times New Roman" pitchFamily="18" charset="0"/>
                <a:cs typeface="Times New Roman" pitchFamily="18" charset="0"/>
              </a:rPr>
              <a:t>: estimate is indirectly arrived at using some other demographic characteristics such as age distribution of population. Indirect measure is recourse when direct data on number of live births are either inaccurate or unavailable.</a:t>
            </a: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a:t>
            </a:r>
            <a:endParaRPr lang="en-US" dirty="0"/>
          </a:p>
        </p:txBody>
      </p:sp>
      <p:sp>
        <p:nvSpPr>
          <p:cNvPr id="3" name="Content Placeholder 2"/>
          <p:cNvSpPr>
            <a:spLocks noGrp="1"/>
          </p:cNvSpPr>
          <p:nvPr>
            <p:ph idx="1"/>
          </p:nvPr>
        </p:nvSpPr>
        <p:spPr/>
        <p:txBody>
          <a:bodyPr>
            <a:normAutofit fontScale="70000" lnSpcReduction="20000"/>
          </a:bodyPr>
          <a:lstStyle/>
          <a:p>
            <a:r>
              <a:rPr lang="en-IN" b="1" u="sng" dirty="0" smtClean="0"/>
              <a:t>Direct </a:t>
            </a:r>
            <a:r>
              <a:rPr lang="en-IN" b="1" u="sng" dirty="0" err="1" smtClean="0"/>
              <a:t>Measures:</a:t>
            </a:r>
            <a:r>
              <a:rPr lang="en-IN" u="sng" dirty="0" err="1" smtClean="0"/>
              <a:t>Crude</a:t>
            </a:r>
            <a:r>
              <a:rPr lang="en-IN" u="sng" dirty="0" smtClean="0"/>
              <a:t> Birth Rate (CBR) is one of the most commonly used measures of fertility because of its simplicity in concept and measurement. It is the ratio between the total registered live births in a population during a calendar year </a:t>
            </a:r>
          </a:p>
          <a:p>
            <a:pPr fontAlgn="base"/>
            <a:r>
              <a:rPr lang="en-IN" b="1" u="sng" dirty="0" smtClean="0"/>
              <a:t>CBR is calculated in the following manner:</a:t>
            </a:r>
            <a:endParaRPr lang="en-US" dirty="0" smtClean="0"/>
          </a:p>
          <a:p>
            <a:pPr fontAlgn="base"/>
            <a:r>
              <a:rPr lang="en-IN" u="sng" dirty="0" smtClean="0"/>
              <a:t>CBR= (B/P) K (8.1)</a:t>
            </a:r>
          </a:p>
          <a:p>
            <a:pPr fontAlgn="base"/>
            <a:r>
              <a:rPr lang="en-IN" u="sng" dirty="0" smtClean="0"/>
              <a:t>, B is the number of live births in a calendar year, P is the mid-year population, and K is a constant, which is generally taken as 1,000 in all the measures except otherwise mentioned. CBR is thus the number of live births per 1,000 persons in a calendar year. It is an important measure of fertility as it directly points to the contribution of fertility to the growth rate of population.</a:t>
            </a:r>
            <a:endParaRPr lang="en-US" dirty="0" smtClean="0"/>
          </a:p>
          <a:p>
            <a:pPr fontAlgn="base"/>
            <a:endParaRPr lang="en-US" dirty="0" smtClean="0"/>
          </a:p>
          <a:p>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IN" dirty="0" smtClean="0"/>
              <a:t>Indirect Measure: </a:t>
            </a:r>
            <a:r>
              <a:rPr lang="en-IN" u="sng" dirty="0" smtClean="0"/>
              <a:t>. General Fertility Rate (GFR), an improvement over CBR, therefore, takes into account only female population in the childbearing age groups or repro­ductive span (i.e., 15 to 44 or 49 years). GFR is, thus, defined as the ratio between the total live births and number of women in the reproductive age span.</a:t>
            </a:r>
            <a:endParaRPr lang="en-US" dirty="0" smtClean="0"/>
          </a:p>
          <a:p>
            <a:pPr fontAlgn="base"/>
            <a:r>
              <a:rPr lang="en-IN" b="1" u="sng" dirty="0" smtClean="0"/>
              <a:t>It is calculated as under:</a:t>
            </a:r>
            <a:endParaRPr lang="en-US" dirty="0" smtClean="0"/>
          </a:p>
          <a:p>
            <a:pPr fontAlgn="base"/>
            <a:r>
              <a:rPr lang="en-IN" u="sng" dirty="0" smtClean="0"/>
              <a:t>GFR = (B/W,</a:t>
            </a:r>
            <a:r>
              <a:rPr lang="en-IN" u="sng" baseline="-25000" dirty="0" smtClean="0"/>
              <a:t> 5-44</a:t>
            </a:r>
            <a:r>
              <a:rPr lang="en-IN" u="sng" dirty="0" smtClean="0"/>
              <a:t>) K (8.2)</a:t>
            </a:r>
            <a:endParaRPr lang="en-US" dirty="0" smtClean="0"/>
          </a:p>
          <a:p>
            <a:r>
              <a:rPr lang="en-IN" u="sng" dirty="0" smtClean="0"/>
              <a:t>A measure calculated in this manner is termed as General Marital Fertility Rate (GMFR), and can be mathematically expressed as:</a:t>
            </a:r>
            <a:endParaRPr lang="en-US" smtClean="0"/>
          </a:p>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492</Words>
  <Application>Microsoft Office PowerPoint</Application>
  <PresentationFormat>On-screen Show (4:3)</PresentationFormat>
  <Paragraphs>33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Fertility: Concept &amp; Measures</vt:lpstr>
      <vt:lpstr>What is Fertility</vt:lpstr>
      <vt:lpstr>Continue….</vt:lpstr>
      <vt:lpstr> Difference between fertility &amp; Fecundity </vt:lpstr>
      <vt:lpstr>Measures of Fertility Analysis: </vt:lpstr>
      <vt:lpstr>Conti....</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Fertility</dc:title>
  <dc:creator>UOR JAIPUR</dc:creator>
  <cp:lastModifiedBy>UOR JAIPUR</cp:lastModifiedBy>
  <cp:revision>7</cp:revision>
  <dcterms:created xsi:type="dcterms:W3CDTF">2020-12-03T07:54:40Z</dcterms:created>
  <dcterms:modified xsi:type="dcterms:W3CDTF">2021-04-14T06:20:38Z</dcterms:modified>
</cp:coreProperties>
</file>