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1227BF-C8E1-4C2F-9FEC-75915E83CCAD}"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227BF-C8E1-4C2F-9FEC-75915E83CCAD}"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227BF-C8E1-4C2F-9FEC-75915E83CCAD}"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227BF-C8E1-4C2F-9FEC-75915E83CCAD}"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1227BF-C8E1-4C2F-9FEC-75915E83CCAD}"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1227BF-C8E1-4C2F-9FEC-75915E83CCAD}"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1227BF-C8E1-4C2F-9FEC-75915E83CCAD}" type="datetimeFigureOut">
              <a:rPr lang="en-US" smtClean="0"/>
              <a:pPr/>
              <a:t>4/14/2021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1227BF-C8E1-4C2F-9FEC-75915E83CCAD}" type="datetimeFigureOut">
              <a:rPr lang="en-US" smtClean="0"/>
              <a:pPr/>
              <a:t>4/14/2021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227BF-C8E1-4C2F-9FEC-75915E83CCAD}" type="datetimeFigureOut">
              <a:rPr lang="en-US" smtClean="0"/>
              <a:pPr/>
              <a:t>4/14/2021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1227BF-C8E1-4C2F-9FEC-75915E83CCAD}"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1227BF-C8E1-4C2F-9FEC-75915E83CCAD}"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B2A7-7E3E-4252-9710-1B0C1FCEB7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227BF-C8E1-4C2F-9FEC-75915E83CCAD}" type="datetimeFigureOut">
              <a:rPr lang="en-US" smtClean="0"/>
              <a:pPr/>
              <a:t>4/14/2021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9B2A7-7E3E-4252-9710-1B0C1FCEB7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Migration</a:t>
            </a:r>
            <a:r>
              <a:rPr lang="en-US" smtClean="0"/>
              <a:t>: Concept &amp; Types</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Sumitra</a:t>
            </a:r>
            <a:r>
              <a:rPr lang="en-US" dirty="0" smtClean="0"/>
              <a:t> Sharma</a:t>
            </a:r>
          </a:p>
          <a:p>
            <a:r>
              <a:rPr lang="en-IN" dirty="0" smtClean="0"/>
              <a:t>Assistant Professor</a:t>
            </a:r>
          </a:p>
          <a:p>
            <a:r>
              <a:rPr lang="en-IN" dirty="0" smtClean="0"/>
              <a:t>Department of </a:t>
            </a:r>
            <a:r>
              <a:rPr lang="en-IN" smtClean="0"/>
              <a:t>Sociology,MLSU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Concept of Migration</a:t>
            </a:r>
            <a:endParaRPr lang="en-US" dirty="0"/>
          </a:p>
        </p:txBody>
      </p:sp>
      <p:sp>
        <p:nvSpPr>
          <p:cNvPr id="3" name="Content Placeholder 2"/>
          <p:cNvSpPr>
            <a:spLocks noGrp="1"/>
          </p:cNvSpPr>
          <p:nvPr>
            <p:ph idx="1"/>
          </p:nvPr>
        </p:nvSpPr>
        <p:spPr/>
        <p:txBody>
          <a:bodyPr>
            <a:normAutofit fontScale="62500" lnSpcReduction="20000"/>
          </a:bodyPr>
          <a:lstStyle/>
          <a:p>
            <a:pPr algn="just">
              <a:lnSpc>
                <a:spcPct val="160000"/>
              </a:lnSpc>
            </a:pPr>
            <a:r>
              <a:rPr lang="en-US" sz="2400" dirty="0" smtClean="0">
                <a:latin typeface="Times New Roman" pitchFamily="18" charset="0"/>
                <a:cs typeface="Times New Roman" pitchFamily="18" charset="0"/>
              </a:rPr>
              <a:t>The population of any given area can only change through three processes: birth, death and migration. Migration </a:t>
            </a:r>
            <a:r>
              <a:rPr lang="en-US" sz="2400" dirty="0">
                <a:latin typeface="Times New Roman" pitchFamily="18" charset="0"/>
                <a:cs typeface="Times New Roman" pitchFamily="18" charset="0"/>
              </a:rPr>
              <a:t>is the third factor for changes in the population, the other being birth rate and death rate</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As compared to birth rate and death rate, migration affects the size of population differently. Migration is not a biological event like birth rate and death rate, but is influenced by the social, </a:t>
            </a:r>
            <a:r>
              <a:rPr lang="en-US" dirty="0">
                <a:latin typeface="Times New Roman" pitchFamily="18" charset="0"/>
                <a:cs typeface="Times New Roman" pitchFamily="18" charset="0"/>
              </a:rPr>
              <a:t>cultural</a:t>
            </a:r>
            <a:r>
              <a:rPr lang="en-US" sz="2400" dirty="0">
                <a:latin typeface="Times New Roman" pitchFamily="18" charset="0"/>
                <a:cs typeface="Times New Roman" pitchFamily="18" charset="0"/>
              </a:rPr>
              <a:t>, economic and political factors</a:t>
            </a:r>
            <a:r>
              <a:rPr lang="en-US" sz="2400" dirty="0" smtClean="0">
                <a:latin typeface="Times New Roman" pitchFamily="18" charset="0"/>
                <a:cs typeface="Times New Roman" pitchFamily="18" charset="0"/>
              </a:rPr>
              <a:t>.</a:t>
            </a:r>
          </a:p>
          <a:p>
            <a:pPr algn="just">
              <a:lnSpc>
                <a:spcPct val="160000"/>
              </a:lnSpc>
            </a:pPr>
            <a:r>
              <a:rPr lang="en-US" sz="2400" dirty="0" smtClean="0">
                <a:latin typeface="Times New Roman" pitchFamily="18" charset="0"/>
                <a:cs typeface="Times New Roman" pitchFamily="18" charset="0"/>
              </a:rPr>
              <a:t>The most important component of population change beside mortality and fertility. Migration is the movement from one place to another within the country or outside it.</a:t>
            </a:r>
            <a:endParaRPr lang="en-US" sz="2400" dirty="0">
              <a:latin typeface="Times New Roman" pitchFamily="18" charset="0"/>
              <a:cs typeface="Times New Roman" pitchFamily="18" charset="0"/>
            </a:endParaRPr>
          </a:p>
          <a:p>
            <a:pPr algn="just">
              <a:lnSpc>
                <a:spcPct val="160000"/>
              </a:lnSpc>
            </a:pPr>
            <a:r>
              <a:rPr lang="en-US" sz="2400" dirty="0">
                <a:latin typeface="Times New Roman" pitchFamily="18" charset="0"/>
                <a:cs typeface="Times New Roman" pitchFamily="18" charset="0"/>
              </a:rPr>
              <a:t>Migration is carried by the decision of a person or group of persons. The changes occurring in the birth rate and death rate do not affect the size and structure of the population on a large scale, while migration, at any time, may cause large scale changes in the size and structure of the population.</a:t>
            </a:r>
          </a:p>
          <a:p>
            <a:pPr algn="just">
              <a:lnSpc>
                <a:spcPct val="160000"/>
              </a:lnSpc>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Migration</a:t>
            </a:r>
            <a:endParaRPr lang="en-US" dirty="0"/>
          </a:p>
        </p:txBody>
      </p:sp>
      <p:sp>
        <p:nvSpPr>
          <p:cNvPr id="3" name="Content Placeholder 2"/>
          <p:cNvSpPr>
            <a:spLocks noGrp="1"/>
          </p:cNvSpPr>
          <p:nvPr>
            <p:ph idx="1"/>
          </p:nvPr>
        </p:nvSpPr>
        <p:spPr/>
        <p:txBody>
          <a:bodyPr>
            <a:normAutofit fontScale="25000" lnSpcReduction="20000"/>
          </a:bodyPr>
          <a:lstStyle/>
          <a:p>
            <a:pPr algn="just" fontAlgn="base">
              <a:buNone/>
            </a:pPr>
            <a:r>
              <a:rPr lang="en-US" sz="8000" b="1" dirty="0">
                <a:latin typeface="Times New Roman" pitchFamily="18" charset="0"/>
                <a:cs typeface="Times New Roman" pitchFamily="18" charset="0"/>
              </a:rPr>
              <a:t> </a:t>
            </a:r>
            <a:r>
              <a:rPr lang="en-US" sz="8000" b="1" dirty="0" smtClean="0">
                <a:latin typeface="Times New Roman" pitchFamily="18" charset="0"/>
                <a:cs typeface="Times New Roman" pitchFamily="18" charset="0"/>
              </a:rPr>
              <a:t>      1.  </a:t>
            </a:r>
            <a:r>
              <a:rPr lang="en-US" sz="8000" b="1" dirty="0">
                <a:latin typeface="Times New Roman" pitchFamily="18" charset="0"/>
                <a:cs typeface="Times New Roman" pitchFamily="18" charset="0"/>
              </a:rPr>
              <a:t>Immigration and </a:t>
            </a:r>
            <a:r>
              <a:rPr lang="en-US" sz="8000" b="1" dirty="0" smtClean="0">
                <a:latin typeface="Times New Roman" pitchFamily="18" charset="0"/>
                <a:cs typeface="Times New Roman" pitchFamily="18" charset="0"/>
              </a:rPr>
              <a:t>Emigration: - </a:t>
            </a:r>
            <a:r>
              <a:rPr lang="en-US" sz="8000" dirty="0" smtClean="0">
                <a:latin typeface="Times New Roman" pitchFamily="18" charset="0"/>
                <a:cs typeface="Times New Roman" pitchFamily="18" charset="0"/>
              </a:rPr>
              <a:t>When </a:t>
            </a:r>
            <a:r>
              <a:rPr lang="en-US" sz="8000" dirty="0">
                <a:latin typeface="Times New Roman" pitchFamily="18" charset="0"/>
                <a:cs typeface="Times New Roman" pitchFamily="18" charset="0"/>
              </a:rPr>
              <a:t>people from one country move permanently to another country, for example, if people from India move to America then for America, it is termed as Immigration, whereas for India it is termed as Emigration.</a:t>
            </a:r>
          </a:p>
          <a:p>
            <a:pPr algn="just" fontAlgn="base"/>
            <a:r>
              <a:rPr lang="en-US" sz="8000" b="1" dirty="0" smtClean="0">
                <a:latin typeface="Times New Roman" pitchFamily="18" charset="0"/>
                <a:cs typeface="Times New Roman" pitchFamily="18" charset="0"/>
              </a:rPr>
              <a:t>2. In-migration </a:t>
            </a:r>
            <a:r>
              <a:rPr lang="en-US" sz="8000" b="1" dirty="0">
                <a:latin typeface="Times New Roman" pitchFamily="18" charset="0"/>
                <a:cs typeface="Times New Roman" pitchFamily="18" charset="0"/>
              </a:rPr>
              <a:t>and </a:t>
            </a:r>
            <a:r>
              <a:rPr lang="en-US" sz="8000" b="1" dirty="0" smtClean="0">
                <a:latin typeface="Times New Roman" pitchFamily="18" charset="0"/>
                <a:cs typeface="Times New Roman" pitchFamily="18" charset="0"/>
              </a:rPr>
              <a:t>Out-migration: - </a:t>
            </a:r>
            <a:r>
              <a:rPr lang="en-US" sz="8000" dirty="0" smtClean="0">
                <a:latin typeface="Times New Roman" pitchFamily="18" charset="0"/>
                <a:cs typeface="Times New Roman" pitchFamily="18" charset="0"/>
              </a:rPr>
              <a:t>In-migration </a:t>
            </a:r>
            <a:r>
              <a:rPr lang="en-US" sz="8000" dirty="0">
                <a:latin typeface="Times New Roman" pitchFamily="18" charset="0"/>
                <a:cs typeface="Times New Roman" pitchFamily="18" charset="0"/>
              </a:rPr>
              <a:t>means migration occurring within an area only, while out-migration means migration out of the area. Both types of migration are called internal migration occurring within the country. Migration from Bihar to Bengal is in-migration for Bengal, while it is out- migration for Bihar</a:t>
            </a:r>
            <a:r>
              <a:rPr lang="en-US" sz="6200" dirty="0">
                <a:latin typeface="Times New Roman" pitchFamily="18" charset="0"/>
                <a:cs typeface="Times New Roman" pitchFamily="18" charset="0"/>
              </a:rPr>
              <a:t>.</a:t>
            </a:r>
          </a:p>
          <a:p>
            <a:pPr algn="just" fontAlgn="base"/>
            <a:r>
              <a:rPr lang="en-US" sz="8000" b="1" dirty="0" smtClean="0">
                <a:latin typeface="Times New Roman" pitchFamily="18" charset="0"/>
                <a:cs typeface="Times New Roman" pitchFamily="18" charset="0"/>
              </a:rPr>
              <a:t>3.  Gross </a:t>
            </a:r>
            <a:r>
              <a:rPr lang="en-US" sz="8000" b="1" dirty="0">
                <a:latin typeface="Times New Roman" pitchFamily="18" charset="0"/>
                <a:cs typeface="Times New Roman" pitchFamily="18" charset="0"/>
              </a:rPr>
              <a:t>and Net </a:t>
            </a:r>
            <a:r>
              <a:rPr lang="en-US" sz="8000" b="1" dirty="0" smtClean="0">
                <a:latin typeface="Times New Roman" pitchFamily="18" charset="0"/>
                <a:cs typeface="Times New Roman" pitchFamily="18" charset="0"/>
              </a:rPr>
              <a:t>Migration: - </a:t>
            </a:r>
            <a:r>
              <a:rPr lang="en-US" sz="8000" dirty="0" smtClean="0">
                <a:latin typeface="Times New Roman" pitchFamily="18" charset="0"/>
                <a:cs typeface="Times New Roman" pitchFamily="18" charset="0"/>
              </a:rPr>
              <a:t>During </a:t>
            </a:r>
            <a:r>
              <a:rPr lang="en-US" sz="8000" dirty="0">
                <a:latin typeface="Times New Roman" pitchFamily="18" charset="0"/>
                <a:cs typeface="Times New Roman" pitchFamily="18" charset="0"/>
              </a:rPr>
              <a:t>any time period, the total number of persons coming in the country and the total number of people going out of the country for residing is called gross migration. The difference between the total number of persons coming to reside in a country and going out of the country for residing during any time period is termed as net migration</a:t>
            </a:r>
            <a:r>
              <a:rPr lang="en-US" sz="6200" dirty="0">
                <a:latin typeface="Times New Roman" pitchFamily="18" charset="0"/>
                <a:cs typeface="Times New Roman" pitchFamily="18" charset="0"/>
              </a:rPr>
              <a:t>.</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US" dirty="0"/>
          </a:p>
        </p:txBody>
      </p:sp>
      <p:sp>
        <p:nvSpPr>
          <p:cNvPr id="3" name="Content Placeholder 2"/>
          <p:cNvSpPr>
            <a:spLocks noGrp="1"/>
          </p:cNvSpPr>
          <p:nvPr>
            <p:ph idx="1"/>
          </p:nvPr>
        </p:nvSpPr>
        <p:spPr/>
        <p:txBody>
          <a:bodyPr>
            <a:normAutofit lnSpcReduction="10000"/>
          </a:bodyPr>
          <a:lstStyle/>
          <a:p>
            <a:pPr fontAlgn="base"/>
            <a:r>
              <a:rPr lang="en-US" b="1" u="sng" dirty="0"/>
              <a:t>(iv) Internal Migration and External Migration:</a:t>
            </a:r>
            <a:endParaRPr lang="en-US" dirty="0"/>
          </a:p>
          <a:p>
            <a:pPr fontAlgn="base"/>
            <a:r>
              <a:rPr lang="en-US" u="sng" dirty="0"/>
              <a:t>Internal migration means the movement of people in different states and regions within a country from one place to another. On the other hand, external or international migration refers to the movement of people from one country to another for permanent settlement.</a:t>
            </a: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271</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Migration: Concept &amp; Types</vt:lpstr>
      <vt:lpstr>Concept of Migration</vt:lpstr>
      <vt:lpstr>Types of Migration</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dc:title>
  <dc:creator>GAURI</dc:creator>
  <cp:lastModifiedBy>UOR JAIPUR</cp:lastModifiedBy>
  <cp:revision>10</cp:revision>
  <dcterms:created xsi:type="dcterms:W3CDTF">2020-12-17T16:01:31Z</dcterms:created>
  <dcterms:modified xsi:type="dcterms:W3CDTF">2021-04-14T06:24:55Z</dcterms:modified>
</cp:coreProperties>
</file>