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4" autoAdjust="0"/>
    <p:restoredTop sz="94660"/>
  </p:normalViewPr>
  <p:slideViewPr>
    <p:cSldViewPr snapToGrid="0">
      <p:cViewPr>
        <p:scale>
          <a:sx n="75" d="100"/>
          <a:sy n="75" d="100"/>
        </p:scale>
        <p:origin x="540" y="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120BBF9-F237-4CB5-B899-0739AC90E039}"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2E867-F7A2-4814-8E41-36FDE3054DB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1977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20BBF9-F237-4CB5-B899-0739AC90E039}"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2E867-F7A2-4814-8E41-36FDE3054DB1}" type="slidenum">
              <a:rPr lang="en-US" smtClean="0"/>
              <a:t>‹#›</a:t>
            </a:fld>
            <a:endParaRPr lang="en-US"/>
          </a:p>
        </p:txBody>
      </p:sp>
    </p:spTree>
    <p:extLst>
      <p:ext uri="{BB962C8B-B14F-4D97-AF65-F5344CB8AC3E}">
        <p14:creationId xmlns:p14="http://schemas.microsoft.com/office/powerpoint/2010/main" val="1872518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20BBF9-F237-4CB5-B899-0739AC90E039}"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2E867-F7A2-4814-8E41-36FDE3054DB1}"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5600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20BBF9-F237-4CB5-B899-0739AC90E039}"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2E867-F7A2-4814-8E41-36FDE3054DB1}" type="slidenum">
              <a:rPr lang="en-US" smtClean="0"/>
              <a:t>‹#›</a:t>
            </a:fld>
            <a:endParaRPr lang="en-US"/>
          </a:p>
        </p:txBody>
      </p:sp>
    </p:spTree>
    <p:extLst>
      <p:ext uri="{BB962C8B-B14F-4D97-AF65-F5344CB8AC3E}">
        <p14:creationId xmlns:p14="http://schemas.microsoft.com/office/powerpoint/2010/main" val="3395867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20BBF9-F237-4CB5-B899-0739AC90E039}"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2E867-F7A2-4814-8E41-36FDE3054DB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7455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20BBF9-F237-4CB5-B899-0739AC90E039}" type="datetimeFigureOut">
              <a:rPr lang="en-US" smtClean="0"/>
              <a:t>14/04/2021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62E867-F7A2-4814-8E41-36FDE3054DB1}" type="slidenum">
              <a:rPr lang="en-US" smtClean="0"/>
              <a:t>‹#›</a:t>
            </a:fld>
            <a:endParaRPr lang="en-US"/>
          </a:p>
        </p:txBody>
      </p:sp>
    </p:spTree>
    <p:extLst>
      <p:ext uri="{BB962C8B-B14F-4D97-AF65-F5344CB8AC3E}">
        <p14:creationId xmlns:p14="http://schemas.microsoft.com/office/powerpoint/2010/main" val="189009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20BBF9-F237-4CB5-B899-0739AC90E039}" type="datetimeFigureOut">
              <a:rPr lang="en-US" smtClean="0"/>
              <a:t>14/04/2021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62E867-F7A2-4814-8E41-36FDE3054DB1}" type="slidenum">
              <a:rPr lang="en-US" smtClean="0"/>
              <a:t>‹#›</a:t>
            </a:fld>
            <a:endParaRPr lang="en-US"/>
          </a:p>
        </p:txBody>
      </p:sp>
    </p:spTree>
    <p:extLst>
      <p:ext uri="{BB962C8B-B14F-4D97-AF65-F5344CB8AC3E}">
        <p14:creationId xmlns:p14="http://schemas.microsoft.com/office/powerpoint/2010/main" val="38685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20BBF9-F237-4CB5-B899-0739AC90E039}" type="datetimeFigureOut">
              <a:rPr lang="en-US" smtClean="0"/>
              <a:t>14/04/2021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62E867-F7A2-4814-8E41-36FDE3054DB1}" type="slidenum">
              <a:rPr lang="en-US" smtClean="0"/>
              <a:t>‹#›</a:t>
            </a:fld>
            <a:endParaRPr lang="en-US"/>
          </a:p>
        </p:txBody>
      </p:sp>
    </p:spTree>
    <p:extLst>
      <p:ext uri="{BB962C8B-B14F-4D97-AF65-F5344CB8AC3E}">
        <p14:creationId xmlns:p14="http://schemas.microsoft.com/office/powerpoint/2010/main" val="4209500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20BBF9-F237-4CB5-B899-0739AC90E039}" type="datetimeFigureOut">
              <a:rPr lang="en-US" smtClean="0"/>
              <a:t>14/04/2021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62E867-F7A2-4814-8E41-36FDE3054DB1}" type="slidenum">
              <a:rPr lang="en-US" smtClean="0"/>
              <a:t>‹#›</a:t>
            </a:fld>
            <a:endParaRPr lang="en-US"/>
          </a:p>
        </p:txBody>
      </p:sp>
    </p:spTree>
    <p:extLst>
      <p:ext uri="{BB962C8B-B14F-4D97-AF65-F5344CB8AC3E}">
        <p14:creationId xmlns:p14="http://schemas.microsoft.com/office/powerpoint/2010/main" val="25131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20BBF9-F237-4CB5-B899-0739AC90E039}" type="datetimeFigureOut">
              <a:rPr lang="en-US" smtClean="0"/>
              <a:t>14/04/2021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62E867-F7A2-4814-8E41-36FDE3054DB1}" type="slidenum">
              <a:rPr lang="en-US" smtClean="0"/>
              <a:t>‹#›</a:t>
            </a:fld>
            <a:endParaRPr lang="en-US"/>
          </a:p>
        </p:txBody>
      </p:sp>
    </p:spTree>
    <p:extLst>
      <p:ext uri="{BB962C8B-B14F-4D97-AF65-F5344CB8AC3E}">
        <p14:creationId xmlns:p14="http://schemas.microsoft.com/office/powerpoint/2010/main" val="3751741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20BBF9-F237-4CB5-B899-0739AC90E039}" type="datetimeFigureOut">
              <a:rPr lang="en-US" smtClean="0"/>
              <a:t>14/04/2021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62E867-F7A2-4814-8E41-36FDE3054DB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0726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120BBF9-F237-4CB5-B899-0739AC90E039}" type="datetimeFigureOut">
              <a:rPr lang="en-US" smtClean="0"/>
              <a:t>14/04/2021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462E867-F7A2-4814-8E41-36FDE3054DB1}"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7849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AF654-1110-47EA-92EB-AF9E6FA3399D}"/>
              </a:ext>
            </a:extLst>
          </p:cNvPr>
          <p:cNvSpPr>
            <a:spLocks noGrp="1"/>
          </p:cNvSpPr>
          <p:nvPr>
            <p:ph type="ctrTitle"/>
          </p:nvPr>
        </p:nvSpPr>
        <p:spPr/>
        <p:txBody>
          <a:bodyPr/>
          <a:lstStyle/>
          <a:p>
            <a:pPr algn="l"/>
            <a:r>
              <a:rPr lang="en-US" dirty="0">
                <a:latin typeface="Times New Roman" panose="02020603050405020304" pitchFamily="18" charset="0"/>
                <a:cs typeface="Times New Roman" panose="02020603050405020304" pitchFamily="18" charset="0"/>
              </a:rPr>
              <a:t>MLIS/1/CT/02</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Unit: 4 BINDING</a:t>
            </a:r>
          </a:p>
        </p:txBody>
      </p:sp>
      <p:sp>
        <p:nvSpPr>
          <p:cNvPr id="3" name="Subtitle 2">
            <a:extLst>
              <a:ext uri="{FF2B5EF4-FFF2-40B4-BE49-F238E27FC236}">
                <a16:creationId xmlns:a16="http://schemas.microsoft.com/office/drawing/2014/main" id="{E4510AC8-6BB8-42CB-9BC5-A6AE0E512E04}"/>
              </a:ext>
            </a:extLst>
          </p:cNvPr>
          <p:cNvSpPr>
            <a:spLocks noGrp="1"/>
          </p:cNvSpPr>
          <p:nvPr>
            <p:ph type="subTitle" idx="1"/>
          </p:nvPr>
        </p:nvSpPr>
        <p:spPr/>
        <p:txBody>
          <a:bodyPr>
            <a:noAutofit/>
          </a:bodyPr>
          <a:lstStyle/>
          <a:p>
            <a:r>
              <a:rPr lang="en-US" sz="2500" dirty="0">
                <a:solidFill>
                  <a:schemeClr val="accent5"/>
                </a:solidFill>
                <a:latin typeface="Times New Roman" panose="02020603050405020304" pitchFamily="18" charset="0"/>
                <a:cs typeface="Times New Roman" panose="02020603050405020304" pitchFamily="18" charset="0"/>
              </a:rPr>
              <a:t>Naveen </a:t>
            </a:r>
            <a:r>
              <a:rPr lang="en-US" sz="2500" dirty="0" err="1">
                <a:solidFill>
                  <a:schemeClr val="accent5"/>
                </a:solidFill>
                <a:latin typeface="Times New Roman" panose="02020603050405020304" pitchFamily="18" charset="0"/>
                <a:cs typeface="Times New Roman" panose="02020603050405020304" pitchFamily="18" charset="0"/>
              </a:rPr>
              <a:t>Chaparwal</a:t>
            </a:r>
            <a:endParaRPr lang="en-US" sz="2500" dirty="0">
              <a:solidFill>
                <a:schemeClr val="accent5"/>
              </a:solidFill>
              <a:latin typeface="Times New Roman" panose="02020603050405020304" pitchFamily="18" charset="0"/>
              <a:cs typeface="Times New Roman" panose="02020603050405020304" pitchFamily="18" charset="0"/>
            </a:endParaRPr>
          </a:p>
          <a:p>
            <a:r>
              <a:rPr lang="en-US" sz="2500" dirty="0">
                <a:solidFill>
                  <a:schemeClr val="accent5"/>
                </a:solidFill>
                <a:latin typeface="Times New Roman" panose="02020603050405020304" pitchFamily="18" charset="0"/>
                <a:cs typeface="Times New Roman" panose="02020603050405020304" pitchFamily="18" charset="0"/>
              </a:rPr>
              <a:t>Guest Faculty</a:t>
            </a:r>
          </a:p>
          <a:p>
            <a:r>
              <a:rPr lang="en-US" sz="2500" dirty="0" err="1">
                <a:solidFill>
                  <a:schemeClr val="accent5"/>
                </a:solidFill>
                <a:latin typeface="Times New Roman" panose="02020603050405020304" pitchFamily="18" charset="0"/>
                <a:cs typeface="Times New Roman" panose="02020603050405020304" pitchFamily="18" charset="0"/>
              </a:rPr>
              <a:t>DLISc</a:t>
            </a:r>
            <a:r>
              <a:rPr lang="en-US" sz="2500" dirty="0">
                <a:solidFill>
                  <a:schemeClr val="accent5"/>
                </a:solidFill>
                <a:latin typeface="Times New Roman" panose="02020603050405020304" pitchFamily="18" charset="0"/>
                <a:cs typeface="Times New Roman" panose="02020603050405020304" pitchFamily="18" charset="0"/>
              </a:rPr>
              <a:t>, UCSSH, MLSU Udaipur</a:t>
            </a:r>
          </a:p>
        </p:txBody>
      </p:sp>
    </p:spTree>
    <p:extLst>
      <p:ext uri="{BB962C8B-B14F-4D97-AF65-F5344CB8AC3E}">
        <p14:creationId xmlns:p14="http://schemas.microsoft.com/office/powerpoint/2010/main" val="3130449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E734D-E034-4420-9341-4EF1F87FF1F1}"/>
              </a:ext>
            </a:extLst>
          </p:cNvPr>
          <p:cNvSpPr>
            <a:spLocks noGrp="1"/>
          </p:cNvSpPr>
          <p:nvPr>
            <p:ph type="title"/>
          </p:nvPr>
        </p:nvSpPr>
        <p:spPr>
          <a:xfrm>
            <a:off x="1024128" y="585216"/>
            <a:ext cx="9720072" cy="557784"/>
          </a:xfrm>
        </p:spPr>
        <p:txBody>
          <a:bodyPr/>
          <a:lstStyle/>
          <a:p>
            <a:r>
              <a:rPr lang="en-US" sz="1800" b="1" i="0" u="none" strike="noStrike" baseline="0" dirty="0">
                <a:latin typeface="Times New Roman" panose="02020603050405020304" pitchFamily="18" charset="0"/>
              </a:rPr>
              <a:t>BINDING MATERIALS</a:t>
            </a:r>
            <a:endParaRPr lang="en-US" dirty="0"/>
          </a:p>
        </p:txBody>
      </p:sp>
      <p:sp>
        <p:nvSpPr>
          <p:cNvPr id="3" name="Content Placeholder 2">
            <a:extLst>
              <a:ext uri="{FF2B5EF4-FFF2-40B4-BE49-F238E27FC236}">
                <a16:creationId xmlns:a16="http://schemas.microsoft.com/office/drawing/2014/main" id="{B7052DBB-94A5-449A-8F67-13495F45B7A0}"/>
              </a:ext>
            </a:extLst>
          </p:cNvPr>
          <p:cNvSpPr>
            <a:spLocks noGrp="1"/>
          </p:cNvSpPr>
          <p:nvPr>
            <p:ph idx="1"/>
          </p:nvPr>
        </p:nvSpPr>
        <p:spPr>
          <a:xfrm>
            <a:off x="1024128" y="1003300"/>
            <a:ext cx="9720073" cy="5689600"/>
          </a:xfrm>
        </p:spPr>
        <p:txBody>
          <a:bodyPr>
            <a:normAutofit fontScale="92500" lnSpcReduction="20000"/>
          </a:bodyPr>
          <a:lstStyle/>
          <a:p>
            <a:pPr algn="just"/>
            <a:r>
              <a:rPr lang="en-US" sz="1900" b="0" i="0" u="none" strike="noStrike" baseline="0" dirty="0">
                <a:latin typeface="Times New Roman" panose="02020603050405020304" pitchFamily="18" charset="0"/>
              </a:rPr>
              <a:t>With the introduction of various sophisticated machines, publishers’ binding has been </a:t>
            </a:r>
            <a:r>
              <a:rPr lang="en-US" sz="1900" b="0" i="0" u="none" strike="noStrike" baseline="0" dirty="0" err="1">
                <a:latin typeface="Times New Roman" panose="02020603050405020304" pitchFamily="18" charset="0"/>
              </a:rPr>
              <a:t>revolutionalised</a:t>
            </a:r>
            <a:r>
              <a:rPr lang="en-US" sz="1900" b="0" i="0" u="none" strike="noStrike" baseline="0" dirty="0">
                <a:latin typeface="Times New Roman" panose="02020603050405020304" pitchFamily="18" charset="0"/>
              </a:rPr>
              <a:t>. Most books of any importance are now issued with machine-made </a:t>
            </a:r>
            <a:r>
              <a:rPr lang="en-US" sz="1900" b="0" i="0" u="none" strike="noStrike" baseline="0" dirty="0" err="1">
                <a:latin typeface="Times New Roman" panose="02020603050405020304" pitchFamily="18" charset="0"/>
              </a:rPr>
              <a:t>casings.This</a:t>
            </a:r>
            <a:r>
              <a:rPr lang="en-US" sz="1900" b="0" i="0" u="none" strike="noStrike" baseline="0" dirty="0">
                <a:latin typeface="Times New Roman" panose="02020603050405020304" pitchFamily="18" charset="0"/>
              </a:rPr>
              <a:t> process has been greatly improved, particularly during the past few decades. Automatic machines have made possible mass production of books with casings at a very rapid rate; so much so that a moderately equipped bookbinding plant can produce as many as 1,50,000 volumes a day.</a:t>
            </a:r>
          </a:p>
          <a:p>
            <a:pPr algn="just"/>
            <a:r>
              <a:rPr lang="en-US" sz="1900" b="0" i="0" u="none" strike="noStrike" baseline="0" dirty="0" err="1">
                <a:latin typeface="Times New Roman" panose="02020603050405020304" pitchFamily="18" charset="0"/>
              </a:rPr>
              <a:t>Inspite</a:t>
            </a:r>
            <a:r>
              <a:rPr lang="en-US" sz="1900" b="0" i="0" u="none" strike="noStrike" baseline="0" dirty="0">
                <a:latin typeface="Times New Roman" panose="02020603050405020304" pitchFamily="18" charset="0"/>
              </a:rPr>
              <a:t> of this great spread in machine-bound books, the process of hand-binding has not lost its importance, especially in a library environment, where binding of individual books with comparatively little help from machinery is constantly required. The librarian is concerned with </a:t>
            </a:r>
            <a:r>
              <a:rPr lang="en-US" sz="1900" b="0" i="1" u="none" strike="noStrike" baseline="0" dirty="0">
                <a:latin typeface="Times New Roman" panose="02020603050405020304" pitchFamily="18" charset="0"/>
              </a:rPr>
              <a:t>rebinding </a:t>
            </a:r>
            <a:r>
              <a:rPr lang="en-US" sz="1900" b="0" i="0" u="none" strike="noStrike" baseline="0" dirty="0">
                <a:latin typeface="Times New Roman" panose="02020603050405020304" pitchFamily="18" charset="0"/>
              </a:rPr>
              <a:t>of books issued in publishers’ casings, </a:t>
            </a:r>
            <a:r>
              <a:rPr lang="en-US" sz="1900" b="0" i="1" u="none" strike="noStrike" baseline="0" dirty="0">
                <a:latin typeface="Times New Roman" panose="02020603050405020304" pitchFamily="18" charset="0"/>
              </a:rPr>
              <a:t>binding </a:t>
            </a:r>
            <a:r>
              <a:rPr lang="en-US" sz="1900" b="0" i="0" u="none" strike="noStrike" baseline="0" dirty="0">
                <a:latin typeface="Times New Roman" panose="02020603050405020304" pitchFamily="18" charset="0"/>
              </a:rPr>
              <a:t>of journal volumes, serial publications, reports etc., and </a:t>
            </a:r>
            <a:r>
              <a:rPr lang="en-US" sz="1900" b="0" i="1" u="none" strike="noStrike" baseline="0" dirty="0">
                <a:latin typeface="Times New Roman" panose="02020603050405020304" pitchFamily="18" charset="0"/>
              </a:rPr>
              <a:t>reinforced binding </a:t>
            </a:r>
            <a:r>
              <a:rPr lang="en-US" sz="1900" b="0" i="0" u="none" strike="noStrike" baseline="0" dirty="0">
                <a:latin typeface="Times New Roman" panose="02020603050405020304" pitchFamily="18" charset="0"/>
              </a:rPr>
              <a:t>of precious volumes, whose original bindings have deteriorated. All this has to be done by the hand process alone.</a:t>
            </a:r>
          </a:p>
          <a:p>
            <a:pPr algn="just"/>
            <a:r>
              <a:rPr lang="en-US" sz="1900" b="0" i="0" u="none" strike="noStrike" baseline="0" dirty="0">
                <a:latin typeface="Times New Roman" panose="02020603050405020304" pitchFamily="18" charset="0"/>
              </a:rPr>
              <a:t>As a prerequisite for better understanding of the actual process of binding, to be discussed in the succeeding Unit, the various types of materials used in hand-binding process, are being discussed here. </a:t>
            </a:r>
            <a:r>
              <a:rPr lang="en-US" sz="1900" b="0" i="0" u="none" strike="noStrike" baseline="0" dirty="0" err="1">
                <a:latin typeface="Times New Roman" panose="02020603050405020304" pitchFamily="18" charset="0"/>
              </a:rPr>
              <a:t>Inspite</a:t>
            </a:r>
            <a:r>
              <a:rPr lang="en-US" sz="1900" b="0" i="0" u="none" strike="noStrike" baseline="0" dirty="0">
                <a:latin typeface="Times New Roman" panose="02020603050405020304" pitchFamily="18" charset="0"/>
              </a:rPr>
              <a:t> of revolutionary developments, hand-binding is still being done by methods and with simple appliances that have changed but little during the past 400 years; but there has been a much greater variety of materials which are now being put to use. These will be discussed under the following heads:</a:t>
            </a:r>
          </a:p>
          <a:p>
            <a:pPr algn="l"/>
            <a:r>
              <a:rPr lang="en-US" sz="1800" b="0" i="0" u="none" strike="noStrike" baseline="0" dirty="0" err="1">
                <a:latin typeface="Times New Roman" panose="02020603050405020304" pitchFamily="18" charset="0"/>
              </a:rPr>
              <a:t>i</a:t>
            </a:r>
            <a:r>
              <a:rPr lang="en-US" sz="1800" b="0" i="0" u="none" strike="noStrike" baseline="0" dirty="0">
                <a:latin typeface="Times New Roman" panose="02020603050405020304" pitchFamily="18" charset="0"/>
              </a:rPr>
              <a:t>) Sewing Material</a:t>
            </a:r>
          </a:p>
          <a:p>
            <a:pPr algn="l"/>
            <a:r>
              <a:rPr lang="en-US" sz="1800" b="0" i="0" u="none" strike="noStrike" baseline="0" dirty="0">
                <a:latin typeface="Times New Roman" panose="02020603050405020304" pitchFamily="18" charset="0"/>
              </a:rPr>
              <a:t>ii) Reinforcement Material</a:t>
            </a:r>
          </a:p>
          <a:p>
            <a:pPr algn="l"/>
            <a:r>
              <a:rPr lang="en-US" sz="1800" b="0" i="0" u="none" strike="noStrike" baseline="0" dirty="0">
                <a:latin typeface="Times New Roman" panose="02020603050405020304" pitchFamily="18" charset="0"/>
              </a:rPr>
              <a:t>iii) Pasting Material</a:t>
            </a:r>
          </a:p>
          <a:p>
            <a:pPr algn="l"/>
            <a:r>
              <a:rPr lang="en-US" sz="1800" b="0" i="0" u="none" strike="noStrike" baseline="0" dirty="0">
                <a:latin typeface="Times New Roman" panose="02020603050405020304" pitchFamily="18" charset="0"/>
              </a:rPr>
              <a:t>iv) Covering Material</a:t>
            </a:r>
          </a:p>
          <a:p>
            <a:pPr algn="l"/>
            <a:r>
              <a:rPr lang="en-US" sz="1800" b="0" i="0" u="none" strike="noStrike" baseline="0" dirty="0">
                <a:latin typeface="Times New Roman" panose="02020603050405020304" pitchFamily="18" charset="0"/>
              </a:rPr>
              <a:t>v) Materials for ornamentation</a:t>
            </a:r>
            <a:endParaRPr lang="en-US" dirty="0"/>
          </a:p>
        </p:txBody>
      </p:sp>
    </p:spTree>
    <p:extLst>
      <p:ext uri="{BB962C8B-B14F-4D97-AF65-F5344CB8AC3E}">
        <p14:creationId xmlns:p14="http://schemas.microsoft.com/office/powerpoint/2010/main" val="290105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12CD99-0157-43DF-A058-5EB482111DCD}"/>
              </a:ext>
            </a:extLst>
          </p:cNvPr>
          <p:cNvSpPr>
            <a:spLocks noGrp="1"/>
          </p:cNvSpPr>
          <p:nvPr>
            <p:ph idx="1"/>
          </p:nvPr>
        </p:nvSpPr>
        <p:spPr>
          <a:xfrm>
            <a:off x="1024129" y="774700"/>
            <a:ext cx="3458971" cy="5816600"/>
          </a:xfrm>
        </p:spPr>
        <p:txBody>
          <a:bodyPr>
            <a:normAutofit fontScale="85000" lnSpcReduction="10000"/>
          </a:bodyPr>
          <a:lstStyle/>
          <a:p>
            <a:pPr>
              <a:buFont typeface="Wingdings" panose="05000000000000000000" pitchFamily="2" charset="2"/>
              <a:buChar char="q"/>
            </a:pPr>
            <a:r>
              <a:rPr lang="en-US" sz="1800" b="0" i="0" u="none" strike="noStrike" baseline="0" dirty="0">
                <a:latin typeface="Times New Roman" panose="02020603050405020304" pitchFamily="18" charset="0"/>
              </a:rPr>
              <a:t>Sewing Material</a:t>
            </a:r>
          </a:p>
          <a:p>
            <a:pPr>
              <a:buFont typeface="Wingdings" panose="05000000000000000000" pitchFamily="2" charset="2"/>
              <a:buChar char="v"/>
            </a:pPr>
            <a:r>
              <a:rPr lang="en-US" sz="1800" b="0" i="0" u="none" strike="noStrike" baseline="0" dirty="0">
                <a:latin typeface="Times New Roman" panose="02020603050405020304" pitchFamily="18" charset="0"/>
              </a:rPr>
              <a:t>Thread</a:t>
            </a:r>
          </a:p>
          <a:p>
            <a:pPr algn="l">
              <a:buFont typeface="Wingdings" panose="05000000000000000000" pitchFamily="2" charset="2"/>
              <a:buChar char="q"/>
            </a:pPr>
            <a:r>
              <a:rPr lang="en-US" sz="1800" b="0" i="0" u="none" strike="noStrike" baseline="0" dirty="0">
                <a:latin typeface="Times New Roman" panose="02020603050405020304" pitchFamily="18" charset="0"/>
              </a:rPr>
              <a:t>Materials for Reinforcement</a:t>
            </a:r>
          </a:p>
          <a:p>
            <a:pPr algn="l">
              <a:buFont typeface="Wingdings" panose="05000000000000000000" pitchFamily="2" charset="2"/>
              <a:buChar char="v"/>
            </a:pPr>
            <a:r>
              <a:rPr lang="en-US" sz="1800" b="0" i="0" u="none" strike="noStrike" baseline="0" dirty="0">
                <a:latin typeface="Times New Roman" panose="02020603050405020304" pitchFamily="18" charset="0"/>
              </a:rPr>
              <a:t>Thread Gauge and Buckram</a:t>
            </a:r>
          </a:p>
          <a:p>
            <a:pPr algn="l">
              <a:buFont typeface="Wingdings" panose="05000000000000000000" pitchFamily="2" charset="2"/>
              <a:buChar char="v"/>
            </a:pPr>
            <a:r>
              <a:rPr lang="en-US" sz="1800" b="0" i="0" u="none" strike="noStrike" baseline="0" dirty="0">
                <a:latin typeface="Times New Roman" panose="02020603050405020304" pitchFamily="18" charset="0"/>
              </a:rPr>
              <a:t>Tapes and Cords</a:t>
            </a:r>
          </a:p>
          <a:p>
            <a:pPr algn="l">
              <a:buFont typeface="Wingdings" panose="05000000000000000000" pitchFamily="2" charset="2"/>
              <a:buChar char="v"/>
            </a:pPr>
            <a:r>
              <a:rPr lang="en-US" sz="1800" b="0" i="0" u="none" strike="noStrike" baseline="0" dirty="0">
                <a:latin typeface="Times New Roman" panose="02020603050405020304" pitchFamily="18" charset="0"/>
              </a:rPr>
              <a:t>Endpapers and Paper for Guarding</a:t>
            </a:r>
          </a:p>
          <a:p>
            <a:pPr algn="l">
              <a:buFont typeface="Wingdings" panose="05000000000000000000" pitchFamily="2" charset="2"/>
              <a:buChar char="q"/>
            </a:pPr>
            <a:r>
              <a:rPr lang="en-US" sz="1800" b="0" i="0" u="none" strike="noStrike" baseline="0" dirty="0">
                <a:latin typeface="Times New Roman" panose="02020603050405020304" pitchFamily="18" charset="0"/>
              </a:rPr>
              <a:t>Adhesives</a:t>
            </a:r>
          </a:p>
          <a:p>
            <a:pPr algn="l">
              <a:buFont typeface="Wingdings" panose="05000000000000000000" pitchFamily="2" charset="2"/>
              <a:buChar char="v"/>
            </a:pPr>
            <a:r>
              <a:rPr lang="en-US" sz="1800" b="0" i="0" u="none" strike="noStrike" baseline="0" dirty="0">
                <a:latin typeface="Times New Roman" panose="02020603050405020304" pitchFamily="18" charset="0"/>
              </a:rPr>
              <a:t>Starch Paste</a:t>
            </a:r>
          </a:p>
          <a:p>
            <a:pPr algn="l">
              <a:buFont typeface="Wingdings" panose="05000000000000000000" pitchFamily="2" charset="2"/>
              <a:buChar char="v"/>
            </a:pPr>
            <a:r>
              <a:rPr lang="en-US" sz="1800" b="0" i="0" u="none" strike="noStrike" baseline="0" dirty="0" err="1">
                <a:latin typeface="Times New Roman" panose="02020603050405020304" pitchFamily="18" charset="0"/>
              </a:rPr>
              <a:t>Dextrine</a:t>
            </a:r>
            <a:r>
              <a:rPr lang="en-US" sz="1800" b="0" i="0" u="none" strike="noStrike" baseline="0" dirty="0">
                <a:latin typeface="Times New Roman" panose="02020603050405020304" pitchFamily="18" charset="0"/>
              </a:rPr>
              <a:t> Paste</a:t>
            </a:r>
          </a:p>
          <a:p>
            <a:pPr algn="l">
              <a:buFont typeface="Wingdings" panose="05000000000000000000" pitchFamily="2" charset="2"/>
              <a:buChar char="v"/>
            </a:pPr>
            <a:r>
              <a:rPr lang="en-US" sz="1800" b="0" i="0" u="none" strike="noStrike" baseline="0" dirty="0">
                <a:latin typeface="Times New Roman" panose="02020603050405020304" pitchFamily="18" charset="0"/>
              </a:rPr>
              <a:t>Glues and Gelatins</a:t>
            </a:r>
          </a:p>
          <a:p>
            <a:pPr algn="l">
              <a:buFont typeface="Wingdings" panose="05000000000000000000" pitchFamily="2" charset="2"/>
              <a:buChar char="v"/>
            </a:pPr>
            <a:r>
              <a:rPr lang="en-US" sz="1800" b="0" i="0" u="none" strike="noStrike" baseline="0" dirty="0">
                <a:latin typeface="Times New Roman" panose="02020603050405020304" pitchFamily="18" charset="0"/>
              </a:rPr>
              <a:t>Synthetic Adhesives</a:t>
            </a:r>
          </a:p>
          <a:p>
            <a:pPr algn="l"/>
            <a:r>
              <a:rPr lang="en-US" sz="1800" b="0" i="0" u="none" strike="noStrike" baseline="0" dirty="0">
                <a:latin typeface="Times New Roman" panose="02020603050405020304" pitchFamily="18" charset="0"/>
              </a:rPr>
              <a:t>Covering Materials</a:t>
            </a:r>
          </a:p>
          <a:p>
            <a:pPr algn="l">
              <a:buFont typeface="Wingdings" panose="05000000000000000000" pitchFamily="2" charset="2"/>
              <a:buChar char="q"/>
            </a:pPr>
            <a:r>
              <a:rPr lang="en-US" sz="1800" b="0" i="0" u="none" strike="noStrike" baseline="0" dirty="0">
                <a:latin typeface="Times New Roman" panose="02020603050405020304" pitchFamily="18" charset="0"/>
              </a:rPr>
              <a:t>Paper for Outer Cover</a:t>
            </a:r>
          </a:p>
          <a:p>
            <a:pPr algn="l">
              <a:buFont typeface="Wingdings" panose="05000000000000000000" pitchFamily="2" charset="2"/>
              <a:buChar char="v"/>
            </a:pPr>
            <a:r>
              <a:rPr lang="en-US" sz="1800" b="0" i="0" u="none" strike="noStrike" baseline="0" dirty="0">
                <a:latin typeface="Times New Roman" panose="02020603050405020304" pitchFamily="18" charset="0"/>
              </a:rPr>
              <a:t>Cloth and Other Fabric -based Products</a:t>
            </a:r>
          </a:p>
          <a:p>
            <a:pPr algn="l">
              <a:buFont typeface="Wingdings" panose="05000000000000000000" pitchFamily="2" charset="2"/>
              <a:buChar char="v"/>
            </a:pPr>
            <a:r>
              <a:rPr lang="en-US" sz="1800" dirty="0">
                <a:latin typeface="Times New Roman" panose="02020603050405020304" pitchFamily="18" charset="0"/>
              </a:rPr>
              <a:t>  </a:t>
            </a:r>
            <a:r>
              <a:rPr lang="en-US" sz="1800" b="0" i="0" u="none" strike="noStrike" baseline="0" dirty="0">
                <a:latin typeface="Times New Roman" panose="02020603050405020304" pitchFamily="18" charset="0"/>
              </a:rPr>
              <a:t>Leather</a:t>
            </a:r>
          </a:p>
          <a:p>
            <a:pPr algn="l">
              <a:buFont typeface="Wingdings" panose="05000000000000000000" pitchFamily="2" charset="2"/>
              <a:buChar char="v"/>
            </a:pPr>
            <a:r>
              <a:rPr lang="en-US" sz="1800" b="0" i="0" u="none" strike="noStrike" baseline="0" dirty="0">
                <a:latin typeface="Times New Roman" panose="02020603050405020304" pitchFamily="18" charset="0"/>
              </a:rPr>
              <a:t>Boards and its Varieties</a:t>
            </a:r>
            <a:endParaRPr lang="en-US" dirty="0"/>
          </a:p>
        </p:txBody>
      </p:sp>
    </p:spTree>
    <p:extLst>
      <p:ext uri="{BB962C8B-B14F-4D97-AF65-F5344CB8AC3E}">
        <p14:creationId xmlns:p14="http://schemas.microsoft.com/office/powerpoint/2010/main" val="555326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5510-AEA5-4EA6-A5BC-F952A040AB7B}"/>
              </a:ext>
            </a:extLst>
          </p:cNvPr>
          <p:cNvSpPr>
            <a:spLocks noGrp="1"/>
          </p:cNvSpPr>
          <p:nvPr>
            <p:ph type="title"/>
          </p:nvPr>
        </p:nvSpPr>
        <p:spPr>
          <a:xfrm>
            <a:off x="1024128" y="585216"/>
            <a:ext cx="9720072" cy="494284"/>
          </a:xfrm>
        </p:spPr>
        <p:txBody>
          <a:bodyPr/>
          <a:lstStyle/>
          <a:p>
            <a:r>
              <a:rPr lang="en-US" sz="1800" b="1" i="0" u="none" strike="noStrike" baseline="0" dirty="0">
                <a:latin typeface="Times New Roman" panose="02020603050405020304" pitchFamily="18" charset="0"/>
              </a:rPr>
              <a:t>BINDING PROCESS</a:t>
            </a:r>
            <a:endParaRPr lang="en-US" dirty="0"/>
          </a:p>
        </p:txBody>
      </p:sp>
      <p:sp>
        <p:nvSpPr>
          <p:cNvPr id="3" name="Content Placeholder 2">
            <a:extLst>
              <a:ext uri="{FF2B5EF4-FFF2-40B4-BE49-F238E27FC236}">
                <a16:creationId xmlns:a16="http://schemas.microsoft.com/office/drawing/2014/main" id="{BBD73984-F18D-436F-BFD3-6D53698CC977}"/>
              </a:ext>
            </a:extLst>
          </p:cNvPr>
          <p:cNvSpPr>
            <a:spLocks noGrp="1"/>
          </p:cNvSpPr>
          <p:nvPr>
            <p:ph idx="1"/>
          </p:nvPr>
        </p:nvSpPr>
        <p:spPr>
          <a:xfrm>
            <a:off x="1024128" y="1079500"/>
            <a:ext cx="10672572" cy="5229860"/>
          </a:xfrm>
        </p:spPr>
        <p:txBody>
          <a:bodyPr>
            <a:normAutofit fontScale="92500" lnSpcReduction="10000"/>
          </a:bodyPr>
          <a:lstStyle/>
          <a:p>
            <a:pPr algn="just"/>
            <a:r>
              <a:rPr lang="en-US" sz="1800" b="0" i="0" u="none" strike="noStrike" baseline="0" dirty="0">
                <a:latin typeface="Times New Roman" panose="02020603050405020304" pitchFamily="18" charset="0"/>
              </a:rPr>
              <a:t>Binding, and for that matter re-binding of a library book poses certain constant problems, which the librarian has to tackle satisfactorily. The problems arise because of the varied nature of the reading materials, their physical structure and condition, and, also the </a:t>
            </a:r>
            <a:r>
              <a:rPr lang="en-US" sz="1800" b="0" i="0" u="none" strike="noStrike" baseline="0" dirty="0" err="1">
                <a:latin typeface="Times New Roman" panose="02020603050405020304" pitchFamily="18" charset="0"/>
              </a:rPr>
              <a:t>nature,extent</a:t>
            </a:r>
            <a:r>
              <a:rPr lang="en-US" sz="1800" b="0" i="0" u="none" strike="noStrike" baseline="0" dirty="0">
                <a:latin typeface="Times New Roman" panose="02020603050405020304" pitchFamily="18" charset="0"/>
              </a:rPr>
              <a:t> and intensity of their use.</a:t>
            </a:r>
          </a:p>
          <a:p>
            <a:pPr algn="just"/>
            <a:r>
              <a:rPr lang="en-US" sz="1800" b="0" i="0" u="none" strike="noStrike" baseline="0" dirty="0">
                <a:latin typeface="Times New Roman" panose="02020603050405020304" pitchFamily="18" charset="0"/>
              </a:rPr>
              <a:t>Added to these, is the perennial financial problem, which most of our libraries suffer </a:t>
            </a:r>
            <a:r>
              <a:rPr lang="en-US" sz="1800" b="0" i="0" u="none" strike="noStrike" baseline="0" dirty="0" err="1">
                <a:latin typeface="Times New Roman" panose="02020603050405020304" pitchFamily="18" charset="0"/>
              </a:rPr>
              <a:t>from.This</a:t>
            </a:r>
            <a:r>
              <a:rPr lang="en-US" sz="1800" b="0" i="0" u="none" strike="noStrike" baseline="0" dirty="0">
                <a:latin typeface="Times New Roman" panose="02020603050405020304" pitchFamily="18" charset="0"/>
              </a:rPr>
              <a:t> problem often seriously restricts the binding activity in a library, especially because </a:t>
            </a:r>
            <a:r>
              <a:rPr lang="en-US" sz="1800" b="0" i="0" u="none" strike="noStrike" baseline="0" dirty="0" err="1">
                <a:latin typeface="Times New Roman" panose="02020603050405020304" pitchFamily="18" charset="0"/>
              </a:rPr>
              <a:t>ofthe</a:t>
            </a:r>
            <a:r>
              <a:rPr lang="en-US" sz="1800" b="0" i="0" u="none" strike="noStrike" baseline="0" dirty="0">
                <a:latin typeface="Times New Roman" panose="02020603050405020304" pitchFamily="18" charset="0"/>
              </a:rPr>
              <a:t> rising cost of binding materials and </a:t>
            </a:r>
            <a:r>
              <a:rPr lang="en-US" sz="1800" b="0" i="0" u="none" strike="noStrike" baseline="0" dirty="0" err="1">
                <a:latin typeface="Times New Roman" panose="02020603050405020304" pitchFamily="18" charset="0"/>
              </a:rPr>
              <a:t>labour</a:t>
            </a:r>
            <a:r>
              <a:rPr lang="en-US" sz="1800" b="0" i="0" u="none" strike="noStrike" baseline="0" dirty="0">
                <a:latin typeface="Times New Roman" panose="02020603050405020304" pitchFamily="18" charset="0"/>
              </a:rPr>
              <a:t>.</a:t>
            </a:r>
          </a:p>
          <a:p>
            <a:pPr algn="just"/>
            <a:r>
              <a:rPr lang="en-US" sz="1800" b="0" i="0" u="none" strike="noStrike" baseline="0" dirty="0">
                <a:latin typeface="Times New Roman" panose="02020603050405020304" pitchFamily="18" charset="0"/>
              </a:rPr>
              <a:t>All these problems make it imperative for the librarian to take discreet and judicious decisions as to whether a particular volume is to be bound or rebound at all or not; if so, what kind of binding - full, half or quarter leather, cloth or </a:t>
            </a:r>
            <a:r>
              <a:rPr lang="en-US" sz="1800" b="0" i="0" u="none" strike="noStrike" baseline="0" dirty="0" err="1">
                <a:latin typeface="Times New Roman" panose="02020603050405020304" pitchFamily="18" charset="0"/>
              </a:rPr>
              <a:t>rexine</a:t>
            </a:r>
            <a:r>
              <a:rPr lang="en-US" sz="1800" b="0" i="0" u="none" strike="noStrike" baseline="0" dirty="0">
                <a:latin typeface="Times New Roman" panose="02020603050405020304" pitchFamily="18" charset="0"/>
              </a:rPr>
              <a:t>, or simple paper, binding should be technically appropriate and economically feasible.</a:t>
            </a:r>
          </a:p>
          <a:p>
            <a:pPr algn="just"/>
            <a:r>
              <a:rPr lang="en-US" sz="1800" b="0" i="0" u="none" strike="noStrike" baseline="0" dirty="0">
                <a:latin typeface="Times New Roman" panose="02020603050405020304" pitchFamily="18" charset="0"/>
              </a:rPr>
              <a:t>Some of the criteria, among others, for deciding whether a particular volume should be bound or not, are:</a:t>
            </a:r>
          </a:p>
          <a:p>
            <a:pPr algn="just"/>
            <a:r>
              <a:rPr lang="en-US" sz="1800" b="0" i="0" u="none" strike="noStrike" baseline="0" dirty="0">
                <a:latin typeface="Webdings" panose="05030102010509060703" pitchFamily="18" charset="2"/>
              </a:rPr>
              <a:t>􀀠 </a:t>
            </a:r>
            <a:r>
              <a:rPr lang="en-US" sz="1800" b="0" i="0" u="none" strike="noStrike" baseline="0" dirty="0">
                <a:latin typeface="Times New Roman" panose="02020603050405020304" pitchFamily="18" charset="0"/>
              </a:rPr>
              <a:t>The intrinsic value of its content: present and anticipated;</a:t>
            </a:r>
          </a:p>
          <a:p>
            <a:pPr algn="just"/>
            <a:r>
              <a:rPr lang="en-US" sz="1800" b="0" i="0" u="none" strike="noStrike" baseline="0" dirty="0">
                <a:latin typeface="Webdings" panose="05030102010509060703" pitchFamily="18" charset="2"/>
              </a:rPr>
              <a:t>􀀠 </a:t>
            </a:r>
            <a:r>
              <a:rPr lang="en-US" sz="1800" b="0" i="0" u="none" strike="noStrike" baseline="0" dirty="0">
                <a:latin typeface="Times New Roman" panose="02020603050405020304" pitchFamily="18" charset="0"/>
              </a:rPr>
              <a:t>Existing physical condition of the volume;</a:t>
            </a:r>
          </a:p>
          <a:p>
            <a:pPr algn="just"/>
            <a:r>
              <a:rPr lang="en-US" sz="1800" b="0" i="0" u="none" strike="noStrike" baseline="0" dirty="0">
                <a:latin typeface="Webdings" panose="05030102010509060703" pitchFamily="18" charset="2"/>
              </a:rPr>
              <a:t>􀀠 </a:t>
            </a:r>
            <a:r>
              <a:rPr lang="en-US" sz="1800" b="0" i="0" u="none" strike="noStrike" baseline="0" dirty="0">
                <a:latin typeface="Times New Roman" panose="02020603050405020304" pitchFamily="18" charset="0"/>
              </a:rPr>
              <a:t>What kind of readers will use it, in what way, and how frequently;</a:t>
            </a:r>
          </a:p>
          <a:p>
            <a:pPr algn="just"/>
            <a:r>
              <a:rPr lang="en-US" sz="1800" b="0" i="0" u="none" strike="noStrike" baseline="0" dirty="0">
                <a:latin typeface="Webdings" panose="05030102010509060703" pitchFamily="18" charset="2"/>
              </a:rPr>
              <a:t>􀀠 </a:t>
            </a:r>
            <a:r>
              <a:rPr lang="en-US" sz="1800" b="0" i="0" u="none" strike="noStrike" baseline="0" dirty="0">
                <a:latin typeface="Times New Roman" panose="02020603050405020304" pitchFamily="18" charset="0"/>
              </a:rPr>
              <a:t>Can the volume be replaced easily now or in near future, and if so;</a:t>
            </a:r>
          </a:p>
          <a:p>
            <a:pPr algn="just"/>
            <a:r>
              <a:rPr lang="en-US" sz="1800" b="0" i="0" u="none" strike="noStrike" baseline="0" dirty="0">
                <a:latin typeface="Webdings" panose="05030102010509060703" pitchFamily="18" charset="2"/>
              </a:rPr>
              <a:t>􀀠 </a:t>
            </a:r>
            <a:r>
              <a:rPr lang="en-US" sz="1800" b="0" i="0" u="none" strike="noStrike" baseline="0" dirty="0">
                <a:latin typeface="Times New Roman" panose="02020603050405020304" pitchFamily="18" charset="0"/>
              </a:rPr>
              <a:t>Whether it would be cheaper to buy a new copy than to rebind the old one.</a:t>
            </a:r>
          </a:p>
          <a:p>
            <a:pPr algn="just"/>
            <a:r>
              <a:rPr lang="en-US" sz="1800" b="0" i="0" u="none" strike="noStrike" baseline="0" dirty="0">
                <a:latin typeface="Times New Roman" panose="02020603050405020304" pitchFamily="18" charset="0"/>
              </a:rPr>
              <a:t>Each piece of material has to be weighed in terms of the above criteria. The basic guiding principle should be to derive maximum value of the money spent in binding/rebinding. On taking the appropriate decisions in this respect, the volume concerned is passed on to the binder with appropriate instructions for the required type of binding</a:t>
            </a:r>
            <a:endParaRPr lang="en-US" dirty="0"/>
          </a:p>
        </p:txBody>
      </p:sp>
    </p:spTree>
    <p:extLst>
      <p:ext uri="{BB962C8B-B14F-4D97-AF65-F5344CB8AC3E}">
        <p14:creationId xmlns:p14="http://schemas.microsoft.com/office/powerpoint/2010/main" val="502359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8FF3-8B53-4C49-BE56-638515D9828C}"/>
              </a:ext>
            </a:extLst>
          </p:cNvPr>
          <p:cNvSpPr>
            <a:spLocks noGrp="1"/>
          </p:cNvSpPr>
          <p:nvPr>
            <p:ph type="title"/>
          </p:nvPr>
        </p:nvSpPr>
        <p:spPr>
          <a:xfrm>
            <a:off x="1024128" y="685800"/>
            <a:ext cx="9720072" cy="647700"/>
          </a:xfrm>
        </p:spPr>
        <p:txBody>
          <a:bodyPr>
            <a:normAutofit fontScale="90000"/>
          </a:bodyPr>
          <a:lstStyle/>
          <a:p>
            <a:r>
              <a:rPr lang="en-US" sz="1800" b="1" i="0" u="none" strike="noStrike" baseline="0" dirty="0">
                <a:latin typeface="Times New Roman" panose="02020603050405020304" pitchFamily="18" charset="0"/>
              </a:rPr>
              <a:t>BINDING PROCESS</a:t>
            </a:r>
            <a:br>
              <a:rPr lang="en-US" sz="1800" b="1" i="0" u="none" strike="noStrike" baseline="0" dirty="0">
                <a:latin typeface="Times New Roman" panose="02020603050405020304" pitchFamily="18" charset="0"/>
              </a:rPr>
            </a:br>
            <a:br>
              <a:rPr lang="en-US" sz="1800" b="1" i="0" u="none" strike="noStrike" baseline="0" dirty="0">
                <a:latin typeface="Times New Roman" panose="02020603050405020304" pitchFamily="18" charset="0"/>
              </a:rPr>
            </a:br>
            <a:r>
              <a:rPr lang="en-US" sz="1800" b="0" i="0" u="none" strike="noStrike" cap="none" baseline="0" dirty="0">
                <a:latin typeface="Times New Roman" panose="02020603050405020304" pitchFamily="18" charset="0"/>
              </a:rPr>
              <a:t>Library binding process proceeds according to the following steps:</a:t>
            </a:r>
            <a:endParaRPr lang="en-US" dirty="0"/>
          </a:p>
        </p:txBody>
      </p:sp>
      <p:sp>
        <p:nvSpPr>
          <p:cNvPr id="3" name="Content Placeholder 2">
            <a:extLst>
              <a:ext uri="{FF2B5EF4-FFF2-40B4-BE49-F238E27FC236}">
                <a16:creationId xmlns:a16="http://schemas.microsoft.com/office/drawing/2014/main" id="{2B02599B-AC6B-42D4-A5A8-2E86ACE27558}"/>
              </a:ext>
            </a:extLst>
          </p:cNvPr>
          <p:cNvSpPr>
            <a:spLocks noGrp="1"/>
          </p:cNvSpPr>
          <p:nvPr>
            <p:ph idx="1"/>
          </p:nvPr>
        </p:nvSpPr>
        <p:spPr>
          <a:xfrm>
            <a:off x="1024128" y="1333500"/>
            <a:ext cx="10761472" cy="5207000"/>
          </a:xfrm>
        </p:spPr>
        <p:txBody>
          <a:bodyPr>
            <a:normAutofit/>
          </a:bodyPr>
          <a:lstStyle/>
          <a:p>
            <a:pPr algn="just"/>
            <a:r>
              <a:rPr lang="en-US" sz="1800" b="1" i="0" u="none" strike="noStrike" baseline="0" dirty="0">
                <a:solidFill>
                  <a:srgbClr val="FF0000"/>
                </a:solidFill>
                <a:latin typeface="Times New Roman" panose="02020603050405020304" pitchFamily="18" charset="0"/>
              </a:rPr>
              <a:t>Preparation of Material for Binding</a:t>
            </a:r>
          </a:p>
          <a:p>
            <a:pPr algn="just"/>
            <a:r>
              <a:rPr lang="en-US" sz="1800" b="0" i="0" u="none" strike="noStrike" baseline="0" dirty="0" err="1">
                <a:latin typeface="Times New Roman" panose="02020603050405020304" pitchFamily="18" charset="0"/>
              </a:rPr>
              <a:t>i</a:t>
            </a:r>
            <a:r>
              <a:rPr lang="en-US" sz="1800" b="0" i="0" u="none" strike="noStrike" baseline="0" dirty="0">
                <a:latin typeface="Times New Roman" panose="02020603050405020304" pitchFamily="18" charset="0"/>
              </a:rPr>
              <a:t>) </a:t>
            </a:r>
            <a:r>
              <a:rPr lang="en-US" sz="1800" b="1" i="1" u="none" strike="noStrike" baseline="0" dirty="0">
                <a:solidFill>
                  <a:srgbClr val="00B050"/>
                </a:solidFill>
                <a:latin typeface="Times New Roman" panose="02020603050405020304" pitchFamily="18" charset="0"/>
              </a:rPr>
              <a:t>Folding:</a:t>
            </a:r>
            <a:r>
              <a:rPr lang="en-US" sz="1800" b="0" i="1" u="none" strike="noStrike" baseline="0" dirty="0">
                <a:latin typeface="Times New Roman" panose="02020603050405020304" pitchFamily="18" charset="0"/>
              </a:rPr>
              <a:t> </a:t>
            </a:r>
            <a:r>
              <a:rPr lang="en-US" sz="1800" b="0" i="0" u="none" strike="noStrike" baseline="0" dirty="0">
                <a:latin typeface="Times New Roman" panose="02020603050405020304" pitchFamily="18" charset="0"/>
              </a:rPr>
              <a:t>As has been stated” in the earlier Unit, in machine binding the sheets of the printed pages are folded by the folding machine in signatures (Sections) of 16 pages, which is very common, or of 8,12 and 32 pages, depending on the measurement of the broad sheet used in printing and on the desired format of the book. In the process of hand binding of a freshly printed book, folding is done by hand. In rebinding of an already folded and bound volume, which has to be done by hand only, the process of folding actually means refolding if the existing folding of certain pages had not been done correctly. This is necessary to avoid flaws in the rebound volume.</a:t>
            </a:r>
          </a:p>
          <a:p>
            <a:pPr algn="just"/>
            <a:r>
              <a:rPr lang="en-US" sz="1800" b="0" i="0" u="none" strike="noStrike" baseline="0" dirty="0">
                <a:latin typeface="Times New Roman" panose="02020603050405020304" pitchFamily="18" charset="0"/>
              </a:rPr>
              <a:t>ii) </a:t>
            </a:r>
            <a:r>
              <a:rPr lang="en-US" sz="1800" b="1" i="1" u="none" strike="noStrike" baseline="0" dirty="0">
                <a:solidFill>
                  <a:srgbClr val="00B050"/>
                </a:solidFill>
                <a:latin typeface="Times New Roman" panose="02020603050405020304" pitchFamily="18" charset="0"/>
              </a:rPr>
              <a:t>Gathering:</a:t>
            </a:r>
            <a:r>
              <a:rPr lang="en-US" sz="1800" b="0" i="1" u="none" strike="noStrike" baseline="0" dirty="0">
                <a:latin typeface="Times New Roman" panose="02020603050405020304" pitchFamily="18" charset="0"/>
              </a:rPr>
              <a:t> </a:t>
            </a:r>
            <a:r>
              <a:rPr lang="en-US" sz="1800" b="0" i="0" u="none" strike="noStrike" baseline="0" dirty="0">
                <a:latin typeface="Times New Roman" panose="02020603050405020304" pitchFamily="18" charset="0"/>
              </a:rPr>
              <a:t>The signatures (sections) of the folded or refolded sheets, as the case may be, are gathered together, one section below the other is in correct sequence. In. the case all </a:t>
            </a:r>
            <a:r>
              <a:rPr lang="en-US" sz="1800" b="0" i="0" u="none" strike="noStrike" baseline="0" dirty="0" err="1">
                <a:latin typeface="Times New Roman" panose="02020603050405020304" pitchFamily="18" charset="0"/>
              </a:rPr>
              <a:t>superflow</a:t>
            </a:r>
            <a:r>
              <a:rPr lang="en-US" sz="1800" b="0" i="0" u="none" strike="noStrike" baseline="0" dirty="0">
                <a:latin typeface="Times New Roman" panose="02020603050405020304" pitchFamily="18" charset="0"/>
              </a:rPr>
              <a:t> pages, such as advertisements etc. are to be discarded, and all wire-stitching, if any, removed at this stage before gathering.</a:t>
            </a:r>
          </a:p>
          <a:p>
            <a:pPr algn="just"/>
            <a:r>
              <a:rPr lang="en-US" sz="1800" b="0" i="0" u="none" strike="noStrike" baseline="0" dirty="0">
                <a:latin typeface="Times New Roman" panose="02020603050405020304" pitchFamily="18" charset="0"/>
              </a:rPr>
              <a:t>iii) </a:t>
            </a:r>
            <a:r>
              <a:rPr lang="en-US" sz="1800" b="1" i="1" u="none" strike="noStrike" baseline="0" dirty="0">
                <a:solidFill>
                  <a:srgbClr val="00B050"/>
                </a:solidFill>
                <a:latin typeface="Times New Roman" panose="02020603050405020304" pitchFamily="18" charset="0"/>
              </a:rPr>
              <a:t>Collation:</a:t>
            </a:r>
            <a:r>
              <a:rPr lang="en-US" sz="1800" b="0" i="1" u="none" strike="noStrike" baseline="0" dirty="0">
                <a:latin typeface="Times New Roman" panose="02020603050405020304" pitchFamily="18" charset="0"/>
              </a:rPr>
              <a:t> </a:t>
            </a:r>
            <a:r>
              <a:rPr lang="en-US" sz="1800" b="0" i="0" u="none" strike="noStrike" baseline="0" dirty="0">
                <a:latin typeface="Times New Roman" panose="02020603050405020304" pitchFamily="18" charset="0"/>
              </a:rPr>
              <a:t>To prepare a volume for binding it is important that it is collated properly to ensure correct sequence of pagination, and that no page is either defective of missing. Collation of journal volumes demand additional care, because the pagination of issues of a volume of some journals run in issue-wise separate sequences. In the care of a journal volume it is, therefore, important, not only to be sure that none of the pages are damaged, missing or mutilated, but also to ensure that all the issues of the volume are intact and arranged in correct sequence. It is also important to ensure that each volume has the title page and the index, the former to be included in the beginning of the volume, and the latter at the end. For those journals which do not publish volume-wise index, the content-page of each issue are to be collected, arranged, sequentially and included in the volume.</a:t>
            </a:r>
            <a:endParaRPr lang="en-US" dirty="0">
              <a:solidFill>
                <a:srgbClr val="FF0000"/>
              </a:solidFill>
            </a:endParaRPr>
          </a:p>
        </p:txBody>
      </p:sp>
    </p:spTree>
    <p:extLst>
      <p:ext uri="{BB962C8B-B14F-4D97-AF65-F5344CB8AC3E}">
        <p14:creationId xmlns:p14="http://schemas.microsoft.com/office/powerpoint/2010/main" val="774120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B4C2E4-75BA-4E39-B7AF-DE047A61BE58}"/>
              </a:ext>
            </a:extLst>
          </p:cNvPr>
          <p:cNvSpPr>
            <a:spLocks noGrp="1"/>
          </p:cNvSpPr>
          <p:nvPr>
            <p:ph idx="1"/>
          </p:nvPr>
        </p:nvSpPr>
        <p:spPr>
          <a:xfrm>
            <a:off x="1024128" y="914400"/>
            <a:ext cx="10177272" cy="5740400"/>
          </a:xfrm>
        </p:spPr>
        <p:txBody>
          <a:bodyPr>
            <a:normAutofit/>
          </a:bodyPr>
          <a:lstStyle/>
          <a:p>
            <a:pPr algn="just"/>
            <a:r>
              <a:rPr lang="en-US" sz="1800" b="0" i="0" u="none" strike="noStrike" baseline="0" dirty="0">
                <a:latin typeface="Times New Roman" panose="02020603050405020304" pitchFamily="18" charset="0"/>
              </a:rPr>
              <a:t>iv) </a:t>
            </a:r>
            <a:r>
              <a:rPr lang="en-US" sz="1800" b="0" i="0" u="none" strike="noStrike" baseline="0" dirty="0">
                <a:solidFill>
                  <a:srgbClr val="00B050"/>
                </a:solidFill>
                <a:latin typeface="Times New Roman" panose="02020603050405020304" pitchFamily="18" charset="0"/>
              </a:rPr>
              <a:t>Repairing</a:t>
            </a:r>
            <a:r>
              <a:rPr lang="en-US" sz="1800" b="0" i="0" u="none" strike="noStrike" baseline="0" dirty="0">
                <a:latin typeface="Times New Roman" panose="02020603050405020304" pitchFamily="18" charset="0"/>
              </a:rPr>
              <a:t>: If any defect is noticed in the collation process, it has to be rectified. The process of repairing may involve:</a:t>
            </a:r>
          </a:p>
          <a:p>
            <a:pPr algn="just"/>
            <a:r>
              <a:rPr lang="en-US" sz="1800" b="0" i="0" u="none" strike="noStrike" baseline="0" dirty="0">
                <a:latin typeface="Times New Roman" panose="02020603050405020304" pitchFamily="18" charset="0"/>
              </a:rPr>
              <a:t>Flattening of wrinkles: This can be achieved by moistening the wrinkled page with a wet sponge and flattening with a moderately heated iron.</a:t>
            </a:r>
          </a:p>
          <a:p>
            <a:pPr algn="just"/>
            <a:r>
              <a:rPr lang="en-US" sz="1800" b="0" i="0" u="none" strike="noStrike" baseline="0" dirty="0">
                <a:latin typeface="Times New Roman" panose="02020603050405020304" pitchFamily="18" charset="0"/>
              </a:rPr>
              <a:t>Guarding: This is to strengthen the folds or the edges of the damaged leaves by pasting thin tissue paper or linen strips. This should, however, be done very judiciously because excessive guarding will produce a much swollen spine, which in turn will produce a </a:t>
            </a:r>
            <a:r>
              <a:rPr lang="en-US" sz="1800" dirty="0">
                <a:latin typeface="Times New Roman" panose="02020603050405020304" pitchFamily="18" charset="0"/>
              </a:rPr>
              <a:t>Sizing, weak binding, susceptible to damage in handling. </a:t>
            </a:r>
            <a:r>
              <a:rPr lang="en-US" sz="1800" b="0" i="0" u="none" strike="noStrike" baseline="0" dirty="0">
                <a:latin typeface="Times New Roman" panose="02020603050405020304" pitchFamily="18" charset="0"/>
              </a:rPr>
              <a:t>washing, mending: If the surface of paper of an old volume for rebinding appears to be of weak; wooly texture, it should be given a sizing; if there are stains, the paper should be washed in an appropriate chemical solution; and if certain leaves are </a:t>
            </a:r>
            <a:r>
              <a:rPr lang="en-US" sz="1800" b="0" i="0" u="none" strike="noStrike" baseline="0" dirty="0" err="1">
                <a:latin typeface="Times New Roman" panose="02020603050405020304" pitchFamily="18" charset="0"/>
              </a:rPr>
              <a:t>tom,these</a:t>
            </a:r>
            <a:r>
              <a:rPr lang="en-US" sz="1800" b="0" i="0" u="none" strike="noStrike" baseline="0" dirty="0">
                <a:latin typeface="Times New Roman" panose="02020603050405020304" pitchFamily="18" charset="0"/>
              </a:rPr>
              <a:t> should be mended. There are prescribed archival techniques to take care of such jobs. Except for routine mending; all such jobs involving precious volumes showed be got undertaken Under the supervision of a qualified Archivist.</a:t>
            </a:r>
          </a:p>
          <a:p>
            <a:pPr algn="just"/>
            <a:r>
              <a:rPr lang="en-US" sz="1800" b="1" i="0" u="none" strike="noStrike" baseline="0" dirty="0">
                <a:solidFill>
                  <a:srgbClr val="FF0000"/>
                </a:solidFill>
                <a:latin typeface="Times New Roman" panose="02020603050405020304" pitchFamily="18" charset="0"/>
              </a:rPr>
              <a:t>Sewing</a:t>
            </a:r>
          </a:p>
          <a:p>
            <a:pPr algn="just"/>
            <a:r>
              <a:rPr lang="en-US" sz="1800" b="0" i="0" u="none" strike="noStrike" baseline="0" dirty="0">
                <a:latin typeface="Times New Roman" panose="02020603050405020304" pitchFamily="18" charset="0"/>
              </a:rPr>
              <a:t>After proper collation and necessary repairing, the collected signatures are then placed on a ‘sewing frame’ with sheets of end-papers on the top and the bottom. The back of the collected sections are then marked by pencil lines to guide as to the location of each band. This process is called “marking up”. Instead of simple ‘marking up’ process, sometimes ‘saw-in’ method is adopted. In this process saw-cuts are made on the back to accommodate the bands, the sewing thread and its knots. This method is generally avoided now-a-days because saw-cuts weaken the back to an extent, and what is more important, saw-</a:t>
            </a:r>
            <a:r>
              <a:rPr lang="en-US" sz="1800" b="0" i="0" u="none" strike="noStrike" baseline="0" dirty="0" err="1">
                <a:latin typeface="Times New Roman" panose="02020603050405020304" pitchFamily="18" charset="0"/>
              </a:rPr>
              <a:t>cutstitching</a:t>
            </a:r>
            <a:r>
              <a:rPr lang="en-US" sz="1800" b="0" i="0" u="none" strike="noStrike" baseline="0" dirty="0">
                <a:latin typeface="Times New Roman" panose="02020603050405020304" pitchFamily="18" charset="0"/>
              </a:rPr>
              <a:t> hampers opening of the volume right up to die back.</a:t>
            </a:r>
            <a:endParaRPr lang="en-US" dirty="0">
              <a:solidFill>
                <a:srgbClr val="FF0000"/>
              </a:solidFill>
            </a:endParaRPr>
          </a:p>
        </p:txBody>
      </p:sp>
    </p:spTree>
    <p:extLst>
      <p:ext uri="{BB962C8B-B14F-4D97-AF65-F5344CB8AC3E}">
        <p14:creationId xmlns:p14="http://schemas.microsoft.com/office/powerpoint/2010/main" val="45935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DDB45A-2605-42CF-A433-2D317E5624C8}"/>
              </a:ext>
            </a:extLst>
          </p:cNvPr>
          <p:cNvSpPr>
            <a:spLocks noGrp="1"/>
          </p:cNvSpPr>
          <p:nvPr>
            <p:ph idx="1"/>
          </p:nvPr>
        </p:nvSpPr>
        <p:spPr>
          <a:xfrm>
            <a:off x="647700" y="699770"/>
            <a:ext cx="11137900" cy="5866130"/>
          </a:xfrm>
        </p:spPr>
        <p:txBody>
          <a:bodyPr>
            <a:noAutofit/>
          </a:bodyPr>
          <a:lstStyle/>
          <a:p>
            <a:pPr algn="just"/>
            <a:r>
              <a:rPr lang="en-US" sz="1700" b="1" i="0" u="none" strike="noStrike" baseline="0" dirty="0">
                <a:latin typeface="Times New Roman" panose="02020603050405020304" pitchFamily="18" charset="0"/>
              </a:rPr>
              <a:t>Forwarding: Cutting and Trimming</a:t>
            </a:r>
          </a:p>
          <a:p>
            <a:pPr algn="just"/>
            <a:r>
              <a:rPr lang="en-US" sz="1700" b="0" i="0" u="none" strike="noStrike" baseline="0" dirty="0">
                <a:latin typeface="Times New Roman" panose="02020603050405020304" pitchFamily="18" charset="0"/>
              </a:rPr>
              <a:t>When all the signatures are sewn, as above, the cords are cut, so that short lengths extend at each side. These are to be laced into the boards later. These short lengths of cord extending at each side are called ‘slips’. The volume is then placed on, what is called, a Laying or Cutting Press. Keeping the volume properly clamped and under pressure, its edges are neatly trimmed.</a:t>
            </a:r>
          </a:p>
          <a:p>
            <a:pPr algn="just"/>
            <a:r>
              <a:rPr lang="en-US" sz="1700" b="1" i="0" u="none" strike="noStrike" baseline="0" dirty="0">
                <a:latin typeface="Times New Roman" panose="02020603050405020304" pitchFamily="18" charset="0"/>
              </a:rPr>
              <a:t>Rounding and Backing</a:t>
            </a:r>
          </a:p>
          <a:p>
            <a:pPr algn="just"/>
            <a:r>
              <a:rPr lang="en-US" sz="1700" b="0" i="0" u="none" strike="noStrike" baseline="0" dirty="0">
                <a:latin typeface="Times New Roman" panose="02020603050405020304" pitchFamily="18" charset="0"/>
              </a:rPr>
              <a:t>After trimming of the edges, the volume is clamped in such a way that the spine projects over the edge of the press. It is then hammered to give the spine a smooth round </a:t>
            </a:r>
            <a:r>
              <a:rPr lang="en-US" sz="1700" b="0" i="0" u="none" strike="noStrike" baseline="0" dirty="0" err="1">
                <a:latin typeface="Times New Roman" panose="02020603050405020304" pitchFamily="18" charset="0"/>
              </a:rPr>
              <a:t>shape.This</a:t>
            </a:r>
            <a:r>
              <a:rPr lang="en-US" sz="1700" b="0" i="0" u="none" strike="noStrike" baseline="0" dirty="0">
                <a:latin typeface="Times New Roman" panose="02020603050405020304" pitchFamily="18" charset="0"/>
              </a:rPr>
              <a:t> ‘backing process’ is to create a groove on both sides of the back. The depth of these grooves should be just enough to accommodate the thickness of the covering boards, to be used. This rounding and backing processes are meant to control swelling of the spine of </a:t>
            </a:r>
            <a:r>
              <a:rPr lang="en-US" sz="1700" b="0" i="0" u="none" strike="noStrike" baseline="0" dirty="0" err="1">
                <a:latin typeface="Times New Roman" panose="02020603050405020304" pitchFamily="18" charset="0"/>
              </a:rPr>
              <a:t>thevolume</a:t>
            </a:r>
            <a:r>
              <a:rPr lang="en-US" sz="1700" b="0" i="0" u="none" strike="noStrike" baseline="0" dirty="0">
                <a:latin typeface="Times New Roman" panose="02020603050405020304" pitchFamily="18" charset="0"/>
              </a:rPr>
              <a:t> caused by the stitching process.</a:t>
            </a:r>
          </a:p>
          <a:p>
            <a:pPr algn="just"/>
            <a:r>
              <a:rPr lang="en-US" sz="1700" b="1" i="0" u="none" strike="noStrike" baseline="0" dirty="0">
                <a:latin typeface="Times New Roman" panose="02020603050405020304" pitchFamily="18" charset="0"/>
              </a:rPr>
              <a:t>Marbling, Gilding, </a:t>
            </a:r>
            <a:r>
              <a:rPr lang="en-US" sz="1700" b="1" i="0" u="none" strike="noStrike" baseline="0" dirty="0" err="1">
                <a:latin typeface="Times New Roman" panose="02020603050405020304" pitchFamily="18" charset="0"/>
              </a:rPr>
              <a:t>Colouring</a:t>
            </a:r>
            <a:r>
              <a:rPr lang="en-US" sz="1700" b="1" i="0" u="none" strike="noStrike" baseline="0" dirty="0">
                <a:latin typeface="Times New Roman" panose="02020603050405020304" pitchFamily="18" charset="0"/>
              </a:rPr>
              <a:t> of Edges</a:t>
            </a:r>
          </a:p>
          <a:p>
            <a:pPr algn="just"/>
            <a:r>
              <a:rPr lang="en-US" sz="1700" b="0" i="0" u="none" strike="noStrike" baseline="0" dirty="0">
                <a:latin typeface="Times New Roman" panose="02020603050405020304" pitchFamily="18" charset="0"/>
              </a:rPr>
              <a:t>In the earlier days, these processes were applied at this stage, to give a pleasant look to the bound volume.</a:t>
            </a:r>
          </a:p>
          <a:p>
            <a:pPr algn="just"/>
            <a:r>
              <a:rPr lang="en-US" sz="1700" b="0" i="1" u="none" strike="noStrike" baseline="0" dirty="0">
                <a:latin typeface="Times New Roman" panose="02020603050405020304" pitchFamily="18" charset="0"/>
              </a:rPr>
              <a:t>Marbling: </a:t>
            </a:r>
            <a:r>
              <a:rPr lang="en-US" sz="1700" b="0" i="0" u="none" strike="noStrike" baseline="0" dirty="0">
                <a:latin typeface="Times New Roman" panose="02020603050405020304" pitchFamily="18" charset="0"/>
              </a:rPr>
              <a:t>Edges of the volume were dipped in prepared </a:t>
            </a:r>
            <a:r>
              <a:rPr lang="en-US" sz="1700" b="0" i="0" u="none" strike="noStrike" baseline="0" dirty="0" err="1">
                <a:latin typeface="Times New Roman" panose="02020603050405020304" pitchFamily="18" charset="0"/>
              </a:rPr>
              <a:t>colours</a:t>
            </a:r>
            <a:r>
              <a:rPr lang="en-US" sz="1700" b="0" i="0" u="none" strike="noStrike" baseline="0" dirty="0">
                <a:latin typeface="Times New Roman" panose="02020603050405020304" pitchFamily="18" charset="0"/>
              </a:rPr>
              <a:t>, mixed with gum. After the excess gum was wiped off and the </a:t>
            </a:r>
            <a:r>
              <a:rPr lang="en-US" sz="1700" b="0" i="0" u="none" strike="noStrike" baseline="0" dirty="0" err="1">
                <a:latin typeface="Times New Roman" panose="02020603050405020304" pitchFamily="18" charset="0"/>
              </a:rPr>
              <a:t>colour</a:t>
            </a:r>
            <a:r>
              <a:rPr lang="en-US" sz="1700" b="0" i="0" u="none" strike="noStrike" baseline="0" dirty="0">
                <a:latin typeface="Times New Roman" panose="02020603050405020304" pitchFamily="18" charset="0"/>
              </a:rPr>
              <a:t> dried up, the edges were burnished. This process gave a pleasant look to the edges.</a:t>
            </a:r>
          </a:p>
          <a:p>
            <a:pPr algn="just"/>
            <a:r>
              <a:rPr lang="en-US" sz="1700" b="0" i="1" u="none" strike="noStrike" baseline="0" dirty="0">
                <a:latin typeface="Times New Roman" panose="02020603050405020304" pitchFamily="18" charset="0"/>
              </a:rPr>
              <a:t>Gilding: </a:t>
            </a:r>
            <a:r>
              <a:rPr lang="en-US" sz="1700" b="0" i="0" u="none" strike="noStrike" baseline="0" dirty="0">
                <a:latin typeface="Times New Roman" panose="02020603050405020304" pitchFamily="18" charset="0"/>
              </a:rPr>
              <a:t>The edges of the volume were sized heavily with a preparation of albumen on which thin sheets of gold-leaf were laid. When dry, it was burnished to give a bright golden look to the edges of the volume.</a:t>
            </a:r>
          </a:p>
          <a:p>
            <a:pPr algn="just"/>
            <a:r>
              <a:rPr lang="en-US" sz="1700" b="0" i="1" u="none" strike="noStrike" baseline="0" dirty="0" err="1">
                <a:latin typeface="Times New Roman" panose="02020603050405020304" pitchFamily="18" charset="0"/>
              </a:rPr>
              <a:t>Coloured</a:t>
            </a:r>
            <a:r>
              <a:rPr lang="en-US" sz="1700" b="0" i="1" u="none" strike="noStrike" baseline="0" dirty="0">
                <a:latin typeface="Times New Roman" panose="02020603050405020304" pitchFamily="18" charset="0"/>
              </a:rPr>
              <a:t> edges: </a:t>
            </a:r>
            <a:r>
              <a:rPr lang="en-US" sz="1700" b="0" i="0" u="none" strike="noStrike" baseline="0" dirty="0">
                <a:latin typeface="Times New Roman" panose="02020603050405020304" pitchFamily="18" charset="0"/>
              </a:rPr>
              <a:t>Aniline </a:t>
            </a:r>
            <a:r>
              <a:rPr lang="en-US" sz="1700" b="0" i="0" u="none" strike="noStrike" baseline="0" dirty="0" err="1">
                <a:latin typeface="Times New Roman" panose="02020603050405020304" pitchFamily="18" charset="0"/>
              </a:rPr>
              <a:t>colours</a:t>
            </a:r>
            <a:r>
              <a:rPr lang="en-US" sz="1700" b="0" i="0" u="none" strike="noStrike" baseline="0" dirty="0">
                <a:latin typeface="Times New Roman" panose="02020603050405020304" pitchFamily="18" charset="0"/>
              </a:rPr>
              <a:t> mixed with alcohol was applied to the edges of the volume under pressure. When dry, the </a:t>
            </a:r>
            <a:r>
              <a:rPr lang="en-US" sz="1700" b="0" i="0" u="none" strike="noStrike" baseline="0" dirty="0" err="1">
                <a:latin typeface="Times New Roman" panose="02020603050405020304" pitchFamily="18" charset="0"/>
              </a:rPr>
              <a:t>coloured</a:t>
            </a:r>
            <a:r>
              <a:rPr lang="en-US" sz="1700" b="0" i="0" u="none" strike="noStrike" baseline="0" dirty="0">
                <a:latin typeface="Times New Roman" panose="02020603050405020304" pitchFamily="18" charset="0"/>
              </a:rPr>
              <a:t> edges were burnished. Today, these processes of decorating the edges of the volume are applied very rarely </a:t>
            </a:r>
            <a:r>
              <a:rPr lang="en-US" sz="1700" b="0" i="0" u="none" strike="noStrike" baseline="0" dirty="0" err="1">
                <a:latin typeface="Times New Roman" panose="02020603050405020304" pitchFamily="18" charset="0"/>
              </a:rPr>
              <a:t>andif</a:t>
            </a:r>
            <a:r>
              <a:rPr lang="en-US" sz="1700" b="0" i="0" u="none" strike="noStrike" baseline="0" dirty="0">
                <a:latin typeface="Times New Roman" panose="02020603050405020304" pitchFamily="18" charset="0"/>
              </a:rPr>
              <a:t> so, only in very special cases.</a:t>
            </a:r>
            <a:endParaRPr lang="en-US" sz="1700" dirty="0"/>
          </a:p>
        </p:txBody>
      </p:sp>
    </p:spTree>
    <p:extLst>
      <p:ext uri="{BB962C8B-B14F-4D97-AF65-F5344CB8AC3E}">
        <p14:creationId xmlns:p14="http://schemas.microsoft.com/office/powerpoint/2010/main" val="1622990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9DDF9A-B6FA-4E90-9ED1-F6A8D14129F5}"/>
              </a:ext>
            </a:extLst>
          </p:cNvPr>
          <p:cNvSpPr>
            <a:spLocks noGrp="1"/>
          </p:cNvSpPr>
          <p:nvPr>
            <p:ph idx="1"/>
          </p:nvPr>
        </p:nvSpPr>
        <p:spPr>
          <a:xfrm>
            <a:off x="1024128" y="660400"/>
            <a:ext cx="9720073" cy="5648960"/>
          </a:xfrm>
        </p:spPr>
        <p:txBody>
          <a:bodyPr>
            <a:normAutofit lnSpcReduction="10000"/>
          </a:bodyPr>
          <a:lstStyle/>
          <a:p>
            <a:pPr algn="just"/>
            <a:r>
              <a:rPr lang="en-US" sz="1800" b="1" i="0" u="none" strike="noStrike" baseline="0" dirty="0">
                <a:latin typeface="Times New Roman" panose="02020603050405020304" pitchFamily="18" charset="0"/>
              </a:rPr>
              <a:t>Fixing Head-bands</a:t>
            </a:r>
          </a:p>
          <a:p>
            <a:pPr algn="just"/>
            <a:r>
              <a:rPr lang="en-US" sz="1800" b="0" i="0" u="none" strike="noStrike" baseline="0" dirty="0">
                <a:latin typeface="Times New Roman" panose="02020603050405020304" pitchFamily="18" charset="0"/>
              </a:rPr>
              <a:t>While pulling out a volume from the shelf, the user does so by applying hill figures at the top edge of the spine of the volume. This gradually reduced the strength of the top-edge of the spine. It starts sagging and may eventually crack. To protect the volume against this kind of damage to the binding, headbands are affixed at the top- and bottom of the spine. These are generally made of strong cotton, or </a:t>
            </a:r>
            <a:r>
              <a:rPr lang="en-US" sz="1800" b="0" i="0" u="none" strike="noStrike" baseline="0" dirty="0" err="1">
                <a:latin typeface="Times New Roman" panose="02020603050405020304" pitchFamily="18" charset="0"/>
              </a:rPr>
              <a:t>coloured</a:t>
            </a:r>
            <a:r>
              <a:rPr lang="en-US" sz="1800" b="0" i="0" u="none" strike="noStrike" baseline="0" dirty="0">
                <a:latin typeface="Times New Roman" panose="02020603050405020304" pitchFamily="18" charset="0"/>
              </a:rPr>
              <a:t> silk cords. Such, head band’s were very ornamental in the past, but now-a-days these are not as decorative as before.</a:t>
            </a:r>
          </a:p>
          <a:p>
            <a:pPr algn="just"/>
            <a:r>
              <a:rPr lang="en-US" sz="1800" b="1" i="0" u="none" strike="noStrike" baseline="0" dirty="0">
                <a:latin typeface="Times New Roman" panose="02020603050405020304" pitchFamily="18" charset="0"/>
              </a:rPr>
              <a:t>Cutting and Attaching Boards, Gluing</a:t>
            </a:r>
          </a:p>
          <a:p>
            <a:pPr algn="just"/>
            <a:r>
              <a:rPr lang="en-US" sz="1800" b="0" i="0" u="none" strike="noStrike" baseline="0" dirty="0">
                <a:latin typeface="Times New Roman" panose="02020603050405020304" pitchFamily="18" charset="0"/>
              </a:rPr>
              <a:t>Two pieces of board of selected quality, one for each side of the volume, are now cut to size. The size of the pieces should be such that there are projected ends at the head (top), foot (bottom), and fore edge. The pieces of board so cut are called ‘squared’. The board-pieces are now laid on the book and are marked with pencil according to the positions where the slips (vertically set cords fixed to the spine: see ‘sewing’) are to be inserted. Pair of holes is made by the binder’s bodkin for the purpose, at appropriate locations so that the slip-ends can be inserted (laced) through them. The free ends of the inserted slips are then cut to appropriate short lengths and hammered, 5.0 that these are riveted into the board. If, instead of cord, tapes are used, it becomes necessary to use split boards. The tape ends are inserted into the layers of the spit board, which in turn are glued together, with the </a:t>
            </a:r>
            <a:r>
              <a:rPr lang="en-US" sz="1800" b="0" i="0" u="none" strike="noStrike" baseline="0" dirty="0" err="1">
                <a:latin typeface="Times New Roman" panose="02020603050405020304" pitchFamily="18" charset="0"/>
              </a:rPr>
              <a:t>tapeends</a:t>
            </a:r>
            <a:r>
              <a:rPr lang="en-US" sz="1800" b="0" i="0" u="none" strike="noStrike" baseline="0" dirty="0">
                <a:latin typeface="Times New Roman" panose="02020603050405020304" pitchFamily="18" charset="0"/>
              </a:rPr>
              <a:t> embedded in between the two layers.</a:t>
            </a:r>
          </a:p>
          <a:p>
            <a:pPr algn="just"/>
            <a:r>
              <a:rPr lang="en-US" sz="1800" b="0" i="1" u="none" strike="noStrike" baseline="0" dirty="0">
                <a:latin typeface="Times New Roman" panose="02020603050405020304" pitchFamily="18" charset="0"/>
              </a:rPr>
              <a:t>Gluing up:</a:t>
            </a:r>
            <a:r>
              <a:rPr lang="en-US" sz="1800" b="0" i="0" u="none" strike="noStrike" baseline="0" dirty="0">
                <a:latin typeface="Times New Roman" panose="02020603050405020304" pitchFamily="18" charset="0"/>
              </a:rPr>
              <a:t>. After attaching the boards, the back along with the boards is screwed up on the laying press and hot, but not very thick, glue is applied to the spine in such a way that the glue reaches every section uniformly.</a:t>
            </a:r>
            <a:endParaRPr lang="en-US" dirty="0"/>
          </a:p>
        </p:txBody>
      </p:sp>
    </p:spTree>
    <p:extLst>
      <p:ext uri="{BB962C8B-B14F-4D97-AF65-F5344CB8AC3E}">
        <p14:creationId xmlns:p14="http://schemas.microsoft.com/office/powerpoint/2010/main" val="433680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704D0C-3410-4A3B-9902-AD2BF7B77812}"/>
              </a:ext>
            </a:extLst>
          </p:cNvPr>
          <p:cNvSpPr>
            <a:spLocks noGrp="1"/>
          </p:cNvSpPr>
          <p:nvPr>
            <p:ph idx="1"/>
          </p:nvPr>
        </p:nvSpPr>
        <p:spPr>
          <a:xfrm>
            <a:off x="1024128" y="914400"/>
            <a:ext cx="9720073" cy="5394960"/>
          </a:xfrm>
        </p:spPr>
        <p:txBody>
          <a:bodyPr>
            <a:normAutofit fontScale="92500" lnSpcReduction="20000"/>
          </a:bodyPr>
          <a:lstStyle/>
          <a:p>
            <a:r>
              <a:rPr lang="en-US" sz="1800" b="1" i="0" u="none" strike="noStrike" baseline="0" dirty="0">
                <a:latin typeface="Times New Roman" panose="02020603050405020304" pitchFamily="18" charset="0"/>
              </a:rPr>
              <a:t>Covering</a:t>
            </a:r>
          </a:p>
          <a:p>
            <a:pPr algn="just"/>
            <a:r>
              <a:rPr lang="en-US" sz="1900" b="0" i="0" u="none" strike="noStrike" baseline="0" dirty="0">
                <a:latin typeface="Times New Roman" panose="02020603050405020304" pitchFamily="18" charset="0"/>
              </a:rPr>
              <a:t>After the boards have been fixed to the volume and its spine glued and dried, the boards are covered </a:t>
            </a:r>
            <a:r>
              <a:rPr lang="en-US" sz="1900" b="0" i="0" u="none" strike="noStrike" baseline="0" dirty="0" err="1">
                <a:latin typeface="Times New Roman" panose="02020603050405020304" pitchFamily="18" charset="0"/>
              </a:rPr>
              <a:t>wholely</a:t>
            </a:r>
            <a:r>
              <a:rPr lang="en-US" sz="1900" b="0" i="0" u="none" strike="noStrike" baseline="0" dirty="0">
                <a:latin typeface="Times New Roman" panose="02020603050405020304" pitchFamily="18" charset="0"/>
              </a:rPr>
              <a:t> or partially by leather, cloth, </a:t>
            </a:r>
            <a:r>
              <a:rPr lang="en-US" sz="1900" b="0" i="0" u="none" strike="noStrike" baseline="0" dirty="0" err="1">
                <a:latin typeface="Times New Roman" panose="02020603050405020304" pitchFamily="18" charset="0"/>
              </a:rPr>
              <a:t>rexine</a:t>
            </a:r>
            <a:r>
              <a:rPr lang="en-US" sz="1900" b="0" i="0" u="none" strike="noStrike" baseline="0" dirty="0">
                <a:latin typeface="Times New Roman" panose="02020603050405020304" pitchFamily="18" charset="0"/>
              </a:rPr>
              <a:t>, leather-like plastic or paper, whichever is selected as per requirement. If the back is fully covered along with full, 1/2 or 1/4 of the cardboard, the binding, depending on the covering material used, is known as Quarter, half and full’ leather, cloth, </a:t>
            </a:r>
            <a:r>
              <a:rPr lang="en-US" sz="1900" b="0" i="0" u="none" strike="noStrike" baseline="0" dirty="0" err="1">
                <a:latin typeface="Times New Roman" panose="02020603050405020304" pitchFamily="18" charset="0"/>
              </a:rPr>
              <a:t>rexine</a:t>
            </a:r>
            <a:r>
              <a:rPr lang="en-US" sz="1900" b="0" i="0" u="none" strike="noStrike" baseline="0" dirty="0">
                <a:latin typeface="Times New Roman" panose="02020603050405020304" pitchFamily="18" charset="0"/>
              </a:rPr>
              <a:t> (etc.) bound volume. Even in case of volumes other than full-leather binding (having 1/2 or 1/4 leather binding) the corners of the cardboard are given leather covering for better protection of the corners, which are susceptible to damage.</a:t>
            </a:r>
          </a:p>
          <a:p>
            <a:pPr algn="just"/>
            <a:r>
              <a:rPr lang="en-US" sz="1900" b="0" i="0" u="none" strike="noStrike" baseline="0" dirty="0">
                <a:latin typeface="Times New Roman" panose="02020603050405020304" pitchFamily="18" charset="0"/>
              </a:rPr>
              <a:t>If the covering material is not attached directly to the spine we have a bound volume with a hollow back. Otherwise we have the volume with flexible back. Flexible back is better, because it will make the pages of the two halves of the open volume to lie flat.</a:t>
            </a:r>
          </a:p>
          <a:p>
            <a:pPr algn="just"/>
            <a:r>
              <a:rPr lang="en-US" sz="1900" b="1" i="0" u="none" strike="noStrike" baseline="0" dirty="0">
                <a:latin typeface="Times New Roman" panose="02020603050405020304" pitchFamily="18" charset="0"/>
              </a:rPr>
              <a:t>Finishing: Lettering and Ornamentation</a:t>
            </a:r>
            <a:endParaRPr lang="en-US" sz="1900" dirty="0">
              <a:latin typeface="Times New Roman" panose="02020603050405020304" pitchFamily="18" charset="0"/>
            </a:endParaRPr>
          </a:p>
          <a:p>
            <a:pPr algn="just"/>
            <a:r>
              <a:rPr lang="en-US" sz="1900" b="0" i="0" u="none" strike="noStrike" baseline="0" dirty="0">
                <a:latin typeface="Times New Roman" panose="02020603050405020304" pitchFamily="18" charset="0"/>
              </a:rPr>
              <a:t>This is the last step, where the end-papers are pasted on to the cardboards and thereafter the bound book is put -under some pressure so that a smooth and curve less binding is ensured.</a:t>
            </a:r>
          </a:p>
          <a:p>
            <a:pPr algn="just"/>
            <a:r>
              <a:rPr lang="en-US" sz="1900" b="0" i="0" u="none" strike="noStrike" baseline="0" dirty="0">
                <a:latin typeface="Times New Roman" panose="02020603050405020304" pitchFamily="18" charset="0"/>
              </a:rPr>
              <a:t>Finishing also involves lettering and decoration with decoration design of the bound volume. In gold-lettering (see 11.6 of Unit 11) lettering done by using gold leaf, for silver lettering, silver or </a:t>
            </a:r>
            <a:r>
              <a:rPr lang="en-US" sz="1900" b="0" i="0" u="none" strike="noStrike" baseline="0" dirty="0" err="1">
                <a:latin typeface="Times New Roman" panose="02020603050405020304" pitchFamily="18" charset="0"/>
              </a:rPr>
              <a:t>palladum</a:t>
            </a:r>
            <a:r>
              <a:rPr lang="en-US" sz="1900" b="0" i="0" u="none" strike="noStrike" baseline="0" dirty="0">
                <a:latin typeface="Times New Roman" panose="02020603050405020304" pitchFamily="18" charset="0"/>
              </a:rPr>
              <a:t> fill is used. The binder’s metal type are set up in a pallet or a stick; the types are heated; the heated type stick is passed on the spine the front-board on which gold, silver or </a:t>
            </a:r>
            <a:r>
              <a:rPr lang="en-US" sz="1900" b="0" i="0" u="none" strike="noStrike" baseline="0" dirty="0" err="1">
                <a:latin typeface="Times New Roman" panose="02020603050405020304" pitchFamily="18" charset="0"/>
              </a:rPr>
              <a:t>palladum</a:t>
            </a:r>
            <a:r>
              <a:rPr lang="en-US" sz="1900" b="0" i="0" u="none" strike="noStrike" baseline="0" dirty="0">
                <a:latin typeface="Times New Roman" panose="02020603050405020304" pitchFamily="18" charset="0"/>
              </a:rPr>
              <a:t> foil is placed, If any design tooling is wanted, design is drawn </a:t>
            </a:r>
            <a:r>
              <a:rPr lang="en-US" sz="1900" b="0" i="0" u="none" strike="noStrike" baseline="0" dirty="0" err="1">
                <a:latin typeface="Times New Roman" panose="02020603050405020304" pitchFamily="18" charset="0"/>
              </a:rPr>
              <a:t>onpaper</a:t>
            </a:r>
            <a:r>
              <a:rPr lang="en-US" sz="1900" b="0" i="0" u="none" strike="noStrike" baseline="0" dirty="0">
                <a:latin typeface="Times New Roman" panose="02020603050405020304" pitchFamily="18" charset="0"/>
              </a:rPr>
              <a:t> and it is subjected .to tooling.</a:t>
            </a:r>
          </a:p>
          <a:p>
            <a:pPr algn="just"/>
            <a:r>
              <a:rPr lang="en-US" sz="1900" b="0" i="0" u="none" strike="noStrike" baseline="0" dirty="0">
                <a:latin typeface="Times New Roman" panose="02020603050405020304" pitchFamily="18" charset="0"/>
              </a:rPr>
              <a:t>Now-a-days there is another method of lettering by inscribing individual letters by an electric stylus. In this process, the leather is smoothened by a heated polishing iron on its surface and the surface cleaned before lettering.</a:t>
            </a:r>
            <a:endParaRPr lang="en-US" sz="1900" dirty="0"/>
          </a:p>
        </p:txBody>
      </p:sp>
    </p:spTree>
    <p:extLst>
      <p:ext uri="{BB962C8B-B14F-4D97-AF65-F5344CB8AC3E}">
        <p14:creationId xmlns:p14="http://schemas.microsoft.com/office/powerpoint/2010/main" val="2463094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E126D-FFF3-4D89-9C98-41CEFF197DEE}"/>
              </a:ext>
            </a:extLst>
          </p:cNvPr>
          <p:cNvSpPr>
            <a:spLocks noGrp="1"/>
          </p:cNvSpPr>
          <p:nvPr>
            <p:ph type="title"/>
          </p:nvPr>
        </p:nvSpPr>
        <p:spPr>
          <a:xfrm>
            <a:off x="1024128" y="585216"/>
            <a:ext cx="9720072" cy="608584"/>
          </a:xfrm>
        </p:spPr>
        <p:txBody>
          <a:bodyPr>
            <a:noAutofit/>
          </a:bodyPr>
          <a:lstStyle/>
          <a:p>
            <a:r>
              <a:rPr lang="en-US" sz="2200" b="1" i="0" u="none" strike="noStrike" baseline="0" dirty="0">
                <a:solidFill>
                  <a:srgbClr val="231F20"/>
                </a:solidFill>
                <a:latin typeface="Times New Roman" panose="02020603050405020304" pitchFamily="18" charset="0"/>
              </a:rPr>
              <a:t>STANDARDS </a:t>
            </a:r>
            <a:r>
              <a:rPr lang="en-US" sz="2200" b="1" i="0" u="none" strike="noStrike" baseline="0" dirty="0">
                <a:solidFill>
                  <a:srgbClr val="000000"/>
                </a:solidFill>
                <a:latin typeface="Times New Roman" panose="02020603050405020304" pitchFamily="18" charset="0"/>
              </a:rPr>
              <a:t>FOR LIBRARY BINDING</a:t>
            </a:r>
            <a:endParaRPr lang="en-US" sz="2200" dirty="0"/>
          </a:p>
        </p:txBody>
      </p:sp>
      <p:sp>
        <p:nvSpPr>
          <p:cNvPr id="3" name="Content Placeholder 2">
            <a:extLst>
              <a:ext uri="{FF2B5EF4-FFF2-40B4-BE49-F238E27FC236}">
                <a16:creationId xmlns:a16="http://schemas.microsoft.com/office/drawing/2014/main" id="{D30665BE-71AB-49BB-8367-719D926E702F}"/>
              </a:ext>
            </a:extLst>
          </p:cNvPr>
          <p:cNvSpPr>
            <a:spLocks noGrp="1"/>
          </p:cNvSpPr>
          <p:nvPr>
            <p:ph idx="1"/>
          </p:nvPr>
        </p:nvSpPr>
        <p:spPr>
          <a:xfrm>
            <a:off x="1024128" y="1193800"/>
            <a:ext cx="10672572" cy="5115560"/>
          </a:xfrm>
        </p:spPr>
        <p:txBody>
          <a:bodyPr>
            <a:normAutofit/>
          </a:bodyPr>
          <a:lstStyle/>
          <a:p>
            <a:pPr algn="l"/>
            <a:r>
              <a:rPr lang="en-US" sz="1800" b="0" i="0" u="none" strike="noStrike" baseline="0" dirty="0">
                <a:latin typeface="Times New Roman" panose="02020603050405020304" pitchFamily="18" charset="0"/>
              </a:rPr>
              <a:t>The standards for library binding have two aspects:</a:t>
            </a:r>
          </a:p>
          <a:p>
            <a:pPr algn="l"/>
            <a:r>
              <a:rPr lang="en-US" sz="1800" b="0" i="0" u="none" strike="noStrike" baseline="0" dirty="0" err="1">
                <a:latin typeface="Times New Roman" panose="02020603050405020304" pitchFamily="18" charset="0"/>
              </a:rPr>
              <a:t>i</a:t>
            </a:r>
            <a:r>
              <a:rPr lang="en-US" sz="1800" b="0" i="0" u="none" strike="noStrike" baseline="0" dirty="0">
                <a:latin typeface="Times New Roman" panose="02020603050405020304" pitchFamily="18" charset="0"/>
              </a:rPr>
              <a:t>) Quality of materials used; and</a:t>
            </a:r>
          </a:p>
          <a:p>
            <a:pPr algn="l"/>
            <a:r>
              <a:rPr lang="en-US" sz="1800" b="0" i="0" u="none" strike="noStrike" baseline="0" dirty="0">
                <a:latin typeface="Times New Roman" panose="02020603050405020304" pitchFamily="18" charset="0"/>
              </a:rPr>
              <a:t>ii) The workmanship</a:t>
            </a:r>
          </a:p>
          <a:p>
            <a:pPr algn="l"/>
            <a:r>
              <a:rPr lang="en-US" sz="1800" b="0" i="0" u="none" strike="noStrike" baseline="0" dirty="0">
                <a:latin typeface="Times New Roman" panose="02020603050405020304" pitchFamily="18" charset="0"/>
              </a:rPr>
              <a:t>There are a number of prescribed standards covering various aspects of binding. Some of these standards are:</a:t>
            </a:r>
          </a:p>
          <a:p>
            <a:pPr algn="just"/>
            <a:r>
              <a:rPr lang="en-US" sz="1800" b="0" i="0" u="none" strike="noStrike" baseline="0" dirty="0">
                <a:latin typeface="Times New Roman" panose="02020603050405020304" pitchFamily="18" charset="0"/>
              </a:rPr>
              <a:t>a) </a:t>
            </a:r>
            <a:r>
              <a:rPr lang="en-US" sz="1800" b="0" i="1" u="none" strike="noStrike" baseline="0" dirty="0">
                <a:latin typeface="Times New Roman" panose="02020603050405020304" pitchFamily="18" charset="0"/>
              </a:rPr>
              <a:t>American Standards: </a:t>
            </a:r>
            <a:r>
              <a:rPr lang="en-US" sz="1800" b="0" i="0" u="none" strike="noStrike" baseline="0" dirty="0">
                <a:latin typeface="Times New Roman" panose="02020603050405020304" pitchFamily="18" charset="0"/>
              </a:rPr>
              <a:t>Durable hardcover binding for books; prepared by the American National Standards Institute (ANSI) and National Information Standards </a:t>
            </a:r>
            <a:r>
              <a:rPr lang="en-US" sz="1800" b="0" i="0" u="none" strike="noStrike" baseline="0" dirty="0" err="1">
                <a:latin typeface="Times New Roman" panose="02020603050405020304" pitchFamily="18" charset="0"/>
              </a:rPr>
              <a:t>Organisation</a:t>
            </a:r>
            <a:r>
              <a:rPr lang="en-US" sz="1800" dirty="0">
                <a:latin typeface="Times New Roman" panose="02020603050405020304" pitchFamily="18" charset="0"/>
              </a:rPr>
              <a:t> </a:t>
            </a:r>
            <a:r>
              <a:rPr lang="en-US" sz="1800" b="0" i="0" u="none" strike="noStrike" baseline="0" dirty="0">
                <a:latin typeface="Times New Roman" panose="02020603050405020304" pitchFamily="18" charset="0"/>
              </a:rPr>
              <a:t>(NISO). This set of Standards (1992) incorporates those prescribed earlier by the Joint Committee of the American Library Association and the Library Binding Institute. ANSI/NISO Z39.78-2000 by National Information Standards </a:t>
            </a:r>
            <a:r>
              <a:rPr lang="en-US" sz="1800" b="0" i="0" u="none" strike="noStrike" baseline="0" dirty="0" err="1">
                <a:latin typeface="Times New Roman" panose="02020603050405020304" pitchFamily="18" charset="0"/>
              </a:rPr>
              <a:t>Organisation</a:t>
            </a:r>
            <a:r>
              <a:rPr lang="en-US" sz="1800" b="0" i="0" u="none" strike="noStrike" baseline="0" dirty="0">
                <a:latin typeface="Times New Roman" panose="02020603050405020304" pitchFamily="18" charset="0"/>
              </a:rPr>
              <a:t> and the Library Binding Institute.</a:t>
            </a:r>
          </a:p>
          <a:p>
            <a:pPr algn="just"/>
            <a:r>
              <a:rPr lang="en-US" sz="1800" b="0" i="0" u="none" strike="noStrike" baseline="0" dirty="0">
                <a:latin typeface="Times New Roman" panose="02020603050405020304" pitchFamily="18" charset="0"/>
              </a:rPr>
              <a:t>b) </a:t>
            </a:r>
            <a:r>
              <a:rPr lang="en-US" sz="1800" b="0" i="1" u="none" strike="noStrike" baseline="0" dirty="0">
                <a:latin typeface="Times New Roman" panose="02020603050405020304" pitchFamily="18" charset="0"/>
              </a:rPr>
              <a:t>British Standards: </a:t>
            </a:r>
            <a:r>
              <a:rPr lang="en-US" sz="1800" b="0" i="0" u="none" strike="noStrike" baseline="0" dirty="0">
                <a:latin typeface="Times New Roman" panose="02020603050405020304" pitchFamily="18" charset="0"/>
              </a:rPr>
              <a:t>Created by the British Standards Institute (BSI), 1980 with amendment (2002). These Standards take note of the various recommendations made in Brown’s Manual of Library Economy and other standard British books on Library binding.</a:t>
            </a:r>
          </a:p>
          <a:p>
            <a:pPr algn="just"/>
            <a:r>
              <a:rPr lang="en-US" sz="1800" b="0" i="0" u="none" strike="noStrike" baseline="0" dirty="0">
                <a:latin typeface="Times New Roman" panose="02020603050405020304" pitchFamily="18" charset="0"/>
              </a:rPr>
              <a:t>c) </a:t>
            </a:r>
            <a:r>
              <a:rPr lang="en-US" sz="1800" b="0" i="1" u="none" strike="noStrike" baseline="0" dirty="0">
                <a:latin typeface="Times New Roman" panose="02020603050405020304" pitchFamily="18" charset="0"/>
              </a:rPr>
              <a:t>Indian Standards: </a:t>
            </a:r>
            <a:r>
              <a:rPr lang="en-US" sz="1800" b="0" i="0" u="none" strike="noStrike" baseline="0" dirty="0">
                <a:latin typeface="Times New Roman" panose="02020603050405020304" pitchFamily="18" charset="0"/>
              </a:rPr>
              <a:t>Code of practice for reinforced binding of library books and periodicals IS 3050 (1965) with amendment of February 1968. This incorporates the recommendations made by S.R. Ranganathan in his book: “Social Bibliography or Physical Bibliography for Librarians”. This was further reaffirmed in 2003.</a:t>
            </a:r>
            <a:endParaRPr lang="en-US" dirty="0"/>
          </a:p>
        </p:txBody>
      </p:sp>
    </p:spTree>
    <p:extLst>
      <p:ext uri="{BB962C8B-B14F-4D97-AF65-F5344CB8AC3E}">
        <p14:creationId xmlns:p14="http://schemas.microsoft.com/office/powerpoint/2010/main" val="2393912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D39D76-FDBF-4476-953C-433933B40A40}"/>
              </a:ext>
            </a:extLst>
          </p:cNvPr>
          <p:cNvSpPr>
            <a:spLocks noGrp="1"/>
          </p:cNvSpPr>
          <p:nvPr>
            <p:ph idx="1"/>
          </p:nvPr>
        </p:nvSpPr>
        <p:spPr>
          <a:xfrm>
            <a:off x="1024128" y="939800"/>
            <a:ext cx="9720073" cy="5369560"/>
          </a:xfrm>
        </p:spPr>
        <p:txBody>
          <a:bodyPr>
            <a:normAutofit/>
          </a:bodyPr>
          <a:lstStyle/>
          <a:p>
            <a:pPr algn="l"/>
            <a:r>
              <a:rPr lang="en-US" sz="1800" b="1" i="0" u="none" strike="noStrike" baseline="0" dirty="0">
                <a:latin typeface="Times New Roman" panose="02020603050405020304" pitchFamily="18" charset="0"/>
              </a:rPr>
              <a:t>Standards for Library Binding</a:t>
            </a:r>
          </a:p>
          <a:p>
            <a:pPr algn="l">
              <a:buFont typeface="Wingdings" panose="05000000000000000000" pitchFamily="2" charset="2"/>
              <a:buChar char="ü"/>
            </a:pPr>
            <a:r>
              <a:rPr lang="en-US" sz="1800" b="0" i="0" u="none" strike="noStrike" baseline="0" dirty="0">
                <a:latin typeface="Times New Roman" panose="02020603050405020304" pitchFamily="18" charset="0"/>
              </a:rPr>
              <a:t>Assembling</a:t>
            </a:r>
          </a:p>
          <a:p>
            <a:pPr algn="l">
              <a:buFont typeface="Wingdings" panose="05000000000000000000" pitchFamily="2" charset="2"/>
              <a:buChar char="ü"/>
            </a:pPr>
            <a:r>
              <a:rPr lang="en-US" sz="1800" b="0" i="0" u="none" strike="noStrike" baseline="0" dirty="0">
                <a:latin typeface="Times New Roman" panose="02020603050405020304" pitchFamily="18" charset="0"/>
              </a:rPr>
              <a:t>Reinforcing</a:t>
            </a:r>
          </a:p>
          <a:p>
            <a:pPr algn="l">
              <a:buFont typeface="Wingdings" panose="05000000000000000000" pitchFamily="2" charset="2"/>
              <a:buChar char="ü"/>
            </a:pPr>
            <a:r>
              <a:rPr lang="en-US" sz="1800" b="0" i="0" u="none" strike="noStrike" baseline="0" dirty="0">
                <a:latin typeface="Times New Roman" panose="02020603050405020304" pitchFamily="18" charset="0"/>
              </a:rPr>
              <a:t>Affixing Pockets, End-papers and Tapes</a:t>
            </a:r>
          </a:p>
          <a:p>
            <a:pPr algn="l">
              <a:buFont typeface="Wingdings" panose="05000000000000000000" pitchFamily="2" charset="2"/>
              <a:buChar char="ü"/>
            </a:pPr>
            <a:r>
              <a:rPr lang="en-US" sz="1800" b="0" i="0" u="none" strike="noStrike" baseline="0" dirty="0">
                <a:latin typeface="Times New Roman" panose="02020603050405020304" pitchFamily="18" charset="0"/>
              </a:rPr>
              <a:t>Sewing.</a:t>
            </a:r>
          </a:p>
          <a:p>
            <a:pPr algn="l">
              <a:buFont typeface="Wingdings" panose="05000000000000000000" pitchFamily="2" charset="2"/>
              <a:buChar char="ü"/>
            </a:pPr>
            <a:r>
              <a:rPr lang="en-US" sz="1800" dirty="0">
                <a:latin typeface="Times New Roman" panose="02020603050405020304" pitchFamily="18" charset="0"/>
              </a:rPr>
              <a:t>  </a:t>
            </a:r>
            <a:r>
              <a:rPr lang="en-US" sz="1800" b="0" i="0" u="none" strike="noStrike" baseline="0" dirty="0">
                <a:latin typeface="Times New Roman" panose="02020603050405020304" pitchFamily="18" charset="0"/>
              </a:rPr>
              <a:t>Boards</a:t>
            </a:r>
          </a:p>
          <a:p>
            <a:pPr algn="l">
              <a:buFont typeface="Wingdings" panose="05000000000000000000" pitchFamily="2" charset="2"/>
              <a:buChar char="ü"/>
            </a:pPr>
            <a:r>
              <a:rPr lang="en-US" sz="1800" b="0" i="0" u="none" strike="noStrike" baseline="0" dirty="0">
                <a:latin typeface="Times New Roman" panose="02020603050405020304" pitchFamily="18" charset="0"/>
              </a:rPr>
              <a:t>Forwarding</a:t>
            </a:r>
          </a:p>
          <a:p>
            <a:pPr algn="l">
              <a:buFont typeface="Wingdings" panose="05000000000000000000" pitchFamily="2" charset="2"/>
              <a:buChar char="ü"/>
            </a:pPr>
            <a:r>
              <a:rPr lang="en-US" sz="1800" b="0" i="0" u="none" strike="noStrike" baseline="0" dirty="0">
                <a:latin typeface="Times New Roman" panose="02020603050405020304" pitchFamily="18" charset="0"/>
              </a:rPr>
              <a:t>Covering and Fixing Headband</a:t>
            </a:r>
          </a:p>
          <a:p>
            <a:pPr algn="l">
              <a:buFont typeface="Wingdings" panose="05000000000000000000" pitchFamily="2" charset="2"/>
              <a:buChar char="ü"/>
            </a:pPr>
            <a:r>
              <a:rPr lang="en-US" sz="1800" b="0" i="0" u="none" strike="noStrike" baseline="0" dirty="0">
                <a:latin typeface="Times New Roman" panose="02020603050405020304" pitchFamily="18" charset="0"/>
              </a:rPr>
              <a:t>Finishing</a:t>
            </a:r>
          </a:p>
          <a:p>
            <a:pPr algn="l">
              <a:buFont typeface="Wingdings" panose="05000000000000000000" pitchFamily="2" charset="2"/>
              <a:buChar char="ü"/>
            </a:pPr>
            <a:r>
              <a:rPr lang="en-US" sz="1800" b="0" i="0" u="none" strike="noStrike" baseline="0" dirty="0">
                <a:latin typeface="Times New Roman" panose="02020603050405020304" pitchFamily="18" charset="0"/>
              </a:rPr>
              <a:t>Styles and </a:t>
            </a:r>
            <a:r>
              <a:rPr lang="en-US" sz="1800" b="0" i="0" u="none" strike="noStrike" baseline="0" dirty="0" err="1">
                <a:latin typeface="Times New Roman" panose="02020603050405020304" pitchFamily="18" charset="0"/>
              </a:rPr>
              <a:t>Colour</a:t>
            </a:r>
            <a:endParaRPr lang="en-US" sz="1800" b="0" i="0" u="none" strike="noStrike" baseline="0" dirty="0">
              <a:latin typeface="Times New Roman" panose="02020603050405020304" pitchFamily="18" charset="0"/>
            </a:endParaRPr>
          </a:p>
          <a:p>
            <a:pPr marL="0" indent="0" algn="l">
              <a:buNone/>
            </a:pPr>
            <a:r>
              <a:rPr lang="en-US" sz="2000" b="1" dirty="0">
                <a:solidFill>
                  <a:srgbClr val="00B050"/>
                </a:solidFill>
                <a:latin typeface="Times New Roman" panose="02020603050405020304" pitchFamily="18" charset="0"/>
              </a:rPr>
              <a:t>Reference:-</a:t>
            </a:r>
          </a:p>
          <a:p>
            <a:pPr marL="0" indent="0" algn="l">
              <a:buNone/>
            </a:pPr>
            <a:r>
              <a:rPr lang="en-US" sz="2000" b="1" dirty="0">
                <a:solidFill>
                  <a:srgbClr val="00B050"/>
                </a:solidFill>
                <a:latin typeface="Times New Roman" panose="02020603050405020304" pitchFamily="18" charset="0"/>
              </a:rPr>
              <a:t>1.http://egyankosh.ac.in</a:t>
            </a:r>
            <a:endParaRPr lang="en-US" sz="2000" b="1" dirty="0">
              <a:solidFill>
                <a:srgbClr val="00B050"/>
              </a:solidFill>
            </a:endParaRPr>
          </a:p>
        </p:txBody>
      </p:sp>
    </p:spTree>
    <p:extLst>
      <p:ext uri="{BB962C8B-B14F-4D97-AF65-F5344CB8AC3E}">
        <p14:creationId xmlns:p14="http://schemas.microsoft.com/office/powerpoint/2010/main" val="2365460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FD4FC-B30D-46FA-AD7A-5DDA18B6FD07}"/>
              </a:ext>
            </a:extLst>
          </p:cNvPr>
          <p:cNvSpPr>
            <a:spLocks noGrp="1"/>
          </p:cNvSpPr>
          <p:nvPr>
            <p:ph type="title"/>
          </p:nvPr>
        </p:nvSpPr>
        <p:spPr>
          <a:xfrm>
            <a:off x="1051836" y="770313"/>
            <a:ext cx="9720072" cy="1125543"/>
          </a:xfrm>
        </p:spPr>
        <p:txBody>
          <a:bodyPr/>
          <a:lstStyle/>
          <a:p>
            <a:r>
              <a:rPr lang="en-US" dirty="0"/>
              <a:t>Binding</a:t>
            </a:r>
          </a:p>
        </p:txBody>
      </p:sp>
      <p:sp>
        <p:nvSpPr>
          <p:cNvPr id="3" name="Content Placeholder 2">
            <a:extLst>
              <a:ext uri="{FF2B5EF4-FFF2-40B4-BE49-F238E27FC236}">
                <a16:creationId xmlns:a16="http://schemas.microsoft.com/office/drawing/2014/main" id="{8FEF4E65-0837-4501-A7DC-771BFE1E543E}"/>
              </a:ext>
            </a:extLst>
          </p:cNvPr>
          <p:cNvSpPr>
            <a:spLocks noGrp="1"/>
          </p:cNvSpPr>
          <p:nvPr>
            <p:ph idx="1"/>
          </p:nvPr>
        </p:nvSpPr>
        <p:spPr>
          <a:xfrm>
            <a:off x="1522891" y="2064327"/>
            <a:ext cx="9720073" cy="4023360"/>
          </a:xfrm>
        </p:spPr>
        <p:txBody>
          <a:bodyPr>
            <a:normAutofit/>
          </a:bodyPr>
          <a:lstStyle/>
          <a:p>
            <a:pPr algn="just"/>
            <a:r>
              <a:rPr lang="en-US" b="0" i="0" u="none" strike="noStrike" baseline="0" dirty="0">
                <a:latin typeface="Times New Roman" panose="02020603050405020304" pitchFamily="18" charset="0"/>
                <a:cs typeface="Times New Roman" panose="02020603050405020304" pitchFamily="18" charset="0"/>
              </a:rPr>
              <a:t>Book binding is the process of collecting printed pages of a book together in correct sequence, and putting them between covers. Binding holds the pages together, protects them from wear and tear and makes their use easy. A tastefully designed cover makes the book attractive too.</a:t>
            </a:r>
          </a:p>
          <a:p>
            <a:pPr algn="just"/>
            <a:r>
              <a:rPr lang="en-US" b="0" i="0" u="none" strike="noStrike" baseline="0" dirty="0">
                <a:latin typeface="Times New Roman" panose="02020603050405020304" pitchFamily="18" charset="0"/>
                <a:cs typeface="Times New Roman" panose="02020603050405020304" pitchFamily="18" charset="0"/>
              </a:rPr>
              <a:t>        “Binding of Library Books” and “Library Binding” are two terms having different connotations.</a:t>
            </a:r>
          </a:p>
          <a:p>
            <a:pPr algn="just"/>
            <a:r>
              <a:rPr lang="en-US" sz="1800" b="0" i="0" u="none" strike="noStrike" baseline="0" dirty="0">
                <a:latin typeface="Times New Roman" panose="02020603050405020304" pitchFamily="18" charset="0"/>
                <a:cs typeface="Times New Roman" panose="02020603050405020304" pitchFamily="18" charset="0"/>
              </a:rPr>
              <a:t>           </a:t>
            </a:r>
          </a:p>
          <a:p>
            <a:pPr algn="just"/>
            <a:r>
              <a:rPr lang="en-US" b="0" i="0" u="none" strike="noStrike" baseline="0" dirty="0">
                <a:latin typeface="Times New Roman" panose="02020603050405020304" pitchFamily="18" charset="0"/>
                <a:cs typeface="Times New Roman" panose="02020603050405020304" pitchFamily="18" charset="0"/>
              </a:rPr>
              <a:t>“Binding of Library Books” comprises different types of binding used for different types of materials having different physical forms and intrinsic value. But, “Library Binding” is a specific type of binding which adopts typical binding process, using materials of specified standard.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2730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A3E98A-70EA-434C-8A56-3E796742942E}"/>
              </a:ext>
            </a:extLst>
          </p:cNvPr>
          <p:cNvSpPr>
            <a:spLocks noGrp="1"/>
          </p:cNvSpPr>
          <p:nvPr>
            <p:ph idx="1"/>
          </p:nvPr>
        </p:nvSpPr>
        <p:spPr/>
        <p:txBody>
          <a:bodyPr>
            <a:normAutofit/>
          </a:bodyPr>
          <a:lstStyle/>
          <a:p>
            <a:pPr algn="ctr"/>
            <a:r>
              <a:rPr lang="en-US" sz="8800" dirty="0"/>
              <a:t>Thanks	</a:t>
            </a:r>
          </a:p>
        </p:txBody>
      </p:sp>
    </p:spTree>
    <p:extLst>
      <p:ext uri="{BB962C8B-B14F-4D97-AF65-F5344CB8AC3E}">
        <p14:creationId xmlns:p14="http://schemas.microsoft.com/office/powerpoint/2010/main" val="1205486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43E7B81E-9BEB-4878-A00F-613E4678D159}"/>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69900" y="858982"/>
            <a:ext cx="3894282" cy="4957618"/>
          </a:xfrm>
        </p:spPr>
      </p:pic>
      <p:sp>
        <p:nvSpPr>
          <p:cNvPr id="4" name="Content Placeholder 3">
            <a:extLst>
              <a:ext uri="{FF2B5EF4-FFF2-40B4-BE49-F238E27FC236}">
                <a16:creationId xmlns:a16="http://schemas.microsoft.com/office/drawing/2014/main" id="{FB943F1B-8176-4D7F-9226-7B47AE0106BF}"/>
              </a:ext>
            </a:extLst>
          </p:cNvPr>
          <p:cNvSpPr>
            <a:spLocks noGrp="1"/>
          </p:cNvSpPr>
          <p:nvPr>
            <p:ph sz="half" idx="2"/>
          </p:nvPr>
        </p:nvSpPr>
        <p:spPr>
          <a:xfrm>
            <a:off x="4364182" y="858982"/>
            <a:ext cx="7065818" cy="5450378"/>
          </a:xfrm>
        </p:spPr>
        <p:txBody>
          <a:bodyPr>
            <a:normAutofit/>
          </a:bodyPr>
          <a:lstStyle/>
          <a:p>
            <a:pPr algn="just"/>
            <a:r>
              <a:rPr lang="en-US" b="0" i="0" u="none" strike="noStrike" baseline="0" dirty="0">
                <a:latin typeface="Times New Roman" panose="02020603050405020304" pitchFamily="18" charset="0"/>
              </a:rPr>
              <a:t>The first step of any binding process involves </a:t>
            </a:r>
            <a:r>
              <a:rPr lang="en-US" b="0" i="1" u="none" strike="noStrike" baseline="0" dirty="0">
                <a:latin typeface="Times New Roman" panose="02020603050405020304" pitchFamily="18" charset="0"/>
              </a:rPr>
              <a:t>folding, gathering </a:t>
            </a:r>
            <a:r>
              <a:rPr lang="en-US" b="0" i="0" u="none" strike="noStrike" baseline="0" dirty="0">
                <a:latin typeface="Times New Roman" panose="02020603050405020304" pitchFamily="18" charset="0"/>
              </a:rPr>
              <a:t>and </a:t>
            </a:r>
            <a:r>
              <a:rPr lang="en-US" b="0" i="1" u="none" strike="noStrike" baseline="0" dirty="0">
                <a:latin typeface="Times New Roman" panose="02020603050405020304" pitchFamily="18" charset="0"/>
              </a:rPr>
              <a:t>sewing. </a:t>
            </a:r>
            <a:r>
              <a:rPr lang="en-US" b="0" i="0" u="none" strike="noStrike" baseline="0" dirty="0">
                <a:latin typeface="Times New Roman" panose="02020603050405020304" pitchFamily="18" charset="0"/>
              </a:rPr>
              <a:t>Printing is done on large sheets of paper, several pages of the book printed on both sides of each sheet. </a:t>
            </a:r>
          </a:p>
          <a:p>
            <a:pPr algn="just"/>
            <a:r>
              <a:rPr lang="en-US" b="0" i="0" u="none" strike="noStrike" baseline="0" dirty="0">
                <a:latin typeface="Times New Roman" panose="02020603050405020304" pitchFamily="18" charset="0"/>
              </a:rPr>
              <a:t>After printing, the sheets are folded </a:t>
            </a:r>
            <a:r>
              <a:rPr lang="en-US" b="0" i="1" u="none" strike="noStrike" baseline="0" dirty="0">
                <a:latin typeface="Times New Roman" panose="02020603050405020304" pitchFamily="18" charset="0"/>
              </a:rPr>
              <a:t>(folding). </a:t>
            </a:r>
            <a:r>
              <a:rPr lang="en-US" b="0" i="0" u="none" strike="noStrike" baseline="0" dirty="0">
                <a:latin typeface="Times New Roman" panose="02020603050405020304" pitchFamily="18" charset="0"/>
              </a:rPr>
              <a:t>Each folded sheet comprising, usually 8 or 16 pages of the book (see terms viz., </a:t>
            </a:r>
            <a:r>
              <a:rPr lang="en-US" b="0" i="1" u="none" strike="noStrike" baseline="0" dirty="0">
                <a:latin typeface="Times New Roman" panose="02020603050405020304" pitchFamily="18" charset="0"/>
              </a:rPr>
              <a:t>folio, quarto, octavo </a:t>
            </a:r>
            <a:r>
              <a:rPr lang="en-US" b="0" i="0" u="none" strike="noStrike" baseline="0" dirty="0">
                <a:latin typeface="Times New Roman" panose="02020603050405020304" pitchFamily="18" charset="0"/>
              </a:rPr>
              <a:t>in the Key Words at the end of the Unit) is called a ‘</a:t>
            </a:r>
            <a:r>
              <a:rPr lang="en-US" b="0" i="0" u="none" strike="noStrike" baseline="0" dirty="0" err="1">
                <a:latin typeface="Times New Roman" panose="02020603050405020304" pitchFamily="18" charset="0"/>
              </a:rPr>
              <a:t>forme</a:t>
            </a:r>
            <a:r>
              <a:rPr lang="en-US" b="0" i="0" u="none" strike="noStrike" baseline="0" dirty="0">
                <a:latin typeface="Times New Roman" panose="02020603050405020304" pitchFamily="18" charset="0"/>
              </a:rPr>
              <a:t>’ or a ‘section’. </a:t>
            </a:r>
          </a:p>
          <a:p>
            <a:pPr algn="just"/>
            <a:r>
              <a:rPr lang="en-US" b="0" i="0" u="none" strike="noStrike" baseline="0" dirty="0">
                <a:latin typeface="Times New Roman" panose="02020603050405020304" pitchFamily="18" charset="0"/>
              </a:rPr>
              <a:t>For the convenience of binder in arranging these sections in the correct sequence, the first page of each section is marked at the bottom left corner with consecutive numbers or letters of the alphabet, known as ‘signatures’. These </a:t>
            </a:r>
            <a:r>
              <a:rPr lang="en-US" b="0" i="0" u="none" strike="noStrike" baseline="0" dirty="0" err="1">
                <a:latin typeface="Times New Roman" panose="02020603050405020304" pitchFamily="18" charset="0"/>
              </a:rPr>
              <a:t>forme</a:t>
            </a:r>
            <a:r>
              <a:rPr lang="en-US" b="0" i="0" u="none" strike="noStrike" baseline="0" dirty="0">
                <a:latin typeface="Times New Roman" panose="02020603050405020304" pitchFamily="18" charset="0"/>
              </a:rPr>
              <a:t>, or sections or signature are then arranged </a:t>
            </a:r>
            <a:r>
              <a:rPr lang="en-US" b="0" i="1" u="none" strike="noStrike" baseline="0" dirty="0">
                <a:latin typeface="Times New Roman" panose="02020603050405020304" pitchFamily="18" charset="0"/>
              </a:rPr>
              <a:t>(gathering), </a:t>
            </a:r>
            <a:r>
              <a:rPr lang="en-US" b="0" i="0" u="none" strike="noStrike" baseline="0" dirty="0">
                <a:latin typeface="Times New Roman" panose="02020603050405020304" pitchFamily="18" charset="0"/>
              </a:rPr>
              <a:t>ready for stitching </a:t>
            </a:r>
            <a:r>
              <a:rPr lang="en-US" b="0" i="1" u="none" strike="noStrike" baseline="0" dirty="0">
                <a:latin typeface="Times New Roman" panose="02020603050405020304" pitchFamily="18" charset="0"/>
              </a:rPr>
              <a:t>(sewing), </a:t>
            </a:r>
            <a:r>
              <a:rPr lang="en-US" b="0" i="0" u="none" strike="noStrike" baseline="0" dirty="0">
                <a:latin typeface="Times New Roman" panose="02020603050405020304" pitchFamily="18" charset="0"/>
              </a:rPr>
              <a:t>and after stitching, provided with appropriate covering.</a:t>
            </a:r>
            <a:endParaRPr lang="en-US" dirty="0"/>
          </a:p>
        </p:txBody>
      </p:sp>
    </p:spTree>
    <p:extLst>
      <p:ext uri="{BB962C8B-B14F-4D97-AF65-F5344CB8AC3E}">
        <p14:creationId xmlns:p14="http://schemas.microsoft.com/office/powerpoint/2010/main" val="36107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E57A1-1AB4-402F-BD72-C13A5ADD3945}"/>
              </a:ext>
            </a:extLst>
          </p:cNvPr>
          <p:cNvSpPr>
            <a:spLocks noGrp="1"/>
          </p:cNvSpPr>
          <p:nvPr>
            <p:ph type="title"/>
          </p:nvPr>
        </p:nvSpPr>
        <p:spPr>
          <a:xfrm>
            <a:off x="1024128" y="585216"/>
            <a:ext cx="3921945" cy="606275"/>
          </a:xfrm>
        </p:spPr>
        <p:txBody>
          <a:bodyPr/>
          <a:lstStyle/>
          <a:p>
            <a:r>
              <a:rPr lang="en-US" sz="1800" b="1" i="0" u="none" strike="noStrike" baseline="0" dirty="0">
                <a:latin typeface="Times New Roman" panose="02020603050405020304" pitchFamily="18" charset="0"/>
              </a:rPr>
              <a:t>CLASSIFICATION OF BINDING</a:t>
            </a:r>
            <a:endParaRPr lang="en-US" dirty="0"/>
          </a:p>
        </p:txBody>
      </p:sp>
      <p:sp>
        <p:nvSpPr>
          <p:cNvPr id="3" name="Content Placeholder 2">
            <a:extLst>
              <a:ext uri="{FF2B5EF4-FFF2-40B4-BE49-F238E27FC236}">
                <a16:creationId xmlns:a16="http://schemas.microsoft.com/office/drawing/2014/main" id="{2A1C0C15-2BE2-46C9-A6FE-AC7955145C56}"/>
              </a:ext>
            </a:extLst>
          </p:cNvPr>
          <p:cNvSpPr>
            <a:spLocks noGrp="1"/>
          </p:cNvSpPr>
          <p:nvPr>
            <p:ph idx="1"/>
          </p:nvPr>
        </p:nvSpPr>
        <p:spPr>
          <a:xfrm>
            <a:off x="1024128" y="1094510"/>
            <a:ext cx="10475145" cy="5514108"/>
          </a:xfrm>
        </p:spPr>
        <p:txBody>
          <a:bodyPr>
            <a:normAutofit/>
          </a:bodyPr>
          <a:lstStyle/>
          <a:p>
            <a:pPr algn="just"/>
            <a:r>
              <a:rPr lang="en-US" sz="1900" b="0" i="0" u="none" strike="noStrike" baseline="0" dirty="0">
                <a:latin typeface="Times New Roman" panose="02020603050405020304" pitchFamily="18" charset="0"/>
              </a:rPr>
              <a:t>The form of binding in which publications come to the library ranges from wire-stitched pamphlets having soft paper cover to elaborate leather binding (even with elaborate decorations). The different types of binding can be broadly </a:t>
            </a:r>
            <a:r>
              <a:rPr lang="en-US" sz="1900" b="0" i="0" u="none" strike="noStrike" baseline="0" dirty="0" err="1">
                <a:latin typeface="Times New Roman" panose="02020603050405020304" pitchFamily="18" charset="0"/>
              </a:rPr>
              <a:t>categorised</a:t>
            </a:r>
            <a:r>
              <a:rPr lang="en-US" sz="1900" b="0" i="0" u="none" strike="noStrike" baseline="0" dirty="0">
                <a:latin typeface="Times New Roman" panose="02020603050405020304" pitchFamily="18" charset="0"/>
              </a:rPr>
              <a:t> as follows:</a:t>
            </a:r>
          </a:p>
          <a:p>
            <a:pPr algn="l">
              <a:buFont typeface="Wingdings" panose="05000000000000000000" pitchFamily="2" charset="2"/>
              <a:buChar char="q"/>
            </a:pPr>
            <a:r>
              <a:rPr lang="en-US" b="1" i="0" u="none" strike="noStrike" baseline="0" dirty="0">
                <a:latin typeface="Times New Roman" panose="02020603050405020304" pitchFamily="18" charset="0"/>
              </a:rPr>
              <a:t> Classified by Stitching Process Used</a:t>
            </a:r>
          </a:p>
          <a:p>
            <a:pPr algn="just"/>
            <a:r>
              <a:rPr lang="en-US" sz="1900" b="0" i="0" u="none" strike="noStrike" baseline="0" dirty="0">
                <a:latin typeface="Times New Roman" panose="02020603050405020304" pitchFamily="18" charset="0"/>
              </a:rPr>
              <a:t>The pamphlet-type publications are generally released by their publishers in wire-stitched form, with a paper cover, If the number of pages are small, the printing is so done as </a:t>
            </a:r>
            <a:r>
              <a:rPr lang="en-US" sz="1900" b="0" i="0" u="none" strike="noStrike" baseline="0" dirty="0" err="1">
                <a:latin typeface="Times New Roman" panose="02020603050405020304" pitchFamily="18" charset="0"/>
              </a:rPr>
              <a:t>to’allow</a:t>
            </a:r>
            <a:r>
              <a:rPr lang="en-US" sz="1900" b="0" i="0" u="none" strike="noStrike" baseline="0" dirty="0">
                <a:latin typeface="Times New Roman" panose="02020603050405020304" pitchFamily="18" charset="0"/>
              </a:rPr>
              <a:t> </a:t>
            </a:r>
            <a:r>
              <a:rPr lang="en-US" sz="1900" b="0" i="0" u="none" strike="noStrike" baseline="0" dirty="0" err="1">
                <a:latin typeface="Times New Roman" panose="02020603050405020304" pitchFamily="18" charset="0"/>
              </a:rPr>
              <a:t>centre</a:t>
            </a:r>
            <a:r>
              <a:rPr lang="en-US" sz="1900" b="0" i="0" u="none" strike="noStrike" baseline="0" dirty="0">
                <a:latin typeface="Times New Roman" panose="02020603050405020304" pitchFamily="18" charset="0"/>
              </a:rPr>
              <a:t> stitching with staple to attach the pages to the outer cover, But in case of pamphlets having more number of pages, comprising several sections, side-stitching becomes-necessary.</a:t>
            </a:r>
          </a:p>
          <a:p>
            <a:pPr algn="just"/>
            <a:r>
              <a:rPr lang="en-US" sz="1900" b="0" i="0" u="none" strike="noStrike" baseline="0" dirty="0">
                <a:latin typeface="Times New Roman" panose="02020603050405020304" pitchFamily="18" charset="0"/>
              </a:rPr>
              <a:t>The staples/wires generally used, are </a:t>
            </a:r>
            <a:r>
              <a:rPr lang="en-US" sz="1900" b="0" i="0" u="none" strike="noStrike" baseline="0" dirty="0" err="1">
                <a:latin typeface="Times New Roman" panose="02020603050405020304" pitchFamily="18" charset="0"/>
              </a:rPr>
              <a:t>galvanised</a:t>
            </a:r>
            <a:r>
              <a:rPr lang="en-US" sz="1900" b="0" i="0" u="none" strike="noStrike" baseline="0" dirty="0">
                <a:latin typeface="Times New Roman" panose="02020603050405020304" pitchFamily="18" charset="0"/>
              </a:rPr>
              <a:t> or copper-plated, steel wires. Though this is a convenient, less expensive and fast process, it is an ill-conceived method of securing the sections. Wire-stitched books, unless </a:t>
            </a:r>
            <a:r>
              <a:rPr lang="en-US" sz="1900" b="0" i="0" u="none" strike="noStrike" baseline="0" dirty="0" err="1">
                <a:latin typeface="Times New Roman" panose="02020603050405020304" pitchFamily="18" charset="0"/>
              </a:rPr>
              <a:t>centre</a:t>
            </a:r>
            <a:r>
              <a:rPr lang="en-US" sz="1900" b="0" i="0" u="none" strike="noStrike" baseline="0" dirty="0">
                <a:latin typeface="Times New Roman" panose="02020603050405020304" pitchFamily="18" charset="0"/>
              </a:rPr>
              <a:t>-stitched, do not open easily; the staple wires</a:t>
            </a:r>
            <a:r>
              <a:rPr lang="en-US" sz="1900" dirty="0">
                <a:latin typeface="Times New Roman" panose="02020603050405020304" pitchFamily="18" charset="0"/>
              </a:rPr>
              <a:t> </a:t>
            </a:r>
            <a:r>
              <a:rPr lang="en-US" sz="1900" b="0" i="0" u="none" strike="noStrike" baseline="0" dirty="0">
                <a:latin typeface="Times New Roman" panose="02020603050405020304" pitchFamily="18" charset="0"/>
              </a:rPr>
              <a:t>rust in due course, causing paper to disintegrate. This necessitates rebinding the volume sooner or later in a proper way.</a:t>
            </a:r>
          </a:p>
          <a:p>
            <a:pPr algn="l"/>
            <a:r>
              <a:rPr lang="en-US" sz="1900" b="0" i="1" u="none" strike="noStrike" baseline="0" dirty="0">
                <a:solidFill>
                  <a:srgbClr val="FF0000"/>
                </a:solidFill>
                <a:latin typeface="Times New Roman" panose="02020603050405020304" pitchFamily="18" charset="0"/>
              </a:rPr>
              <a:t>Adhesive Applied Binding</a:t>
            </a:r>
          </a:p>
          <a:p>
            <a:pPr algn="just"/>
            <a:r>
              <a:rPr lang="en-US" sz="1900" b="0" i="0" u="none" strike="noStrike" baseline="0" dirty="0">
                <a:latin typeface="Times New Roman" panose="02020603050405020304" pitchFamily="18" charset="0"/>
              </a:rPr>
              <a:t>In this process the backs of all the folded sheets (the sections) are cut, converting each page as a. single leaf. A flexible adhesive is then applied to the freshly cut edges of the sheets. Each, single sheet is thus secured and the pages have the freedom of movement in opening and closing.</a:t>
            </a:r>
            <a:endParaRPr lang="en-US" sz="1900" dirty="0"/>
          </a:p>
        </p:txBody>
      </p:sp>
    </p:spTree>
    <p:extLst>
      <p:ext uri="{BB962C8B-B14F-4D97-AF65-F5344CB8AC3E}">
        <p14:creationId xmlns:p14="http://schemas.microsoft.com/office/powerpoint/2010/main" val="1590516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BB5C10-2314-40ED-A72E-67EEE3BD9737}"/>
              </a:ext>
            </a:extLst>
          </p:cNvPr>
          <p:cNvSpPr>
            <a:spLocks noGrp="1"/>
          </p:cNvSpPr>
          <p:nvPr>
            <p:ph idx="1"/>
          </p:nvPr>
        </p:nvSpPr>
        <p:spPr>
          <a:xfrm>
            <a:off x="1024128" y="789709"/>
            <a:ext cx="9720073" cy="5519651"/>
          </a:xfrm>
        </p:spPr>
        <p:txBody>
          <a:bodyPr>
            <a:noAutofit/>
          </a:bodyPr>
          <a:lstStyle/>
          <a:p>
            <a:pPr algn="just"/>
            <a:r>
              <a:rPr lang="en-US" sz="2000" b="0" i="0" u="none" strike="noStrike" baseline="0" dirty="0">
                <a:latin typeface="Times New Roman" panose="02020603050405020304" pitchFamily="18" charset="0"/>
              </a:rPr>
              <a:t>Adhesive bound books using stable polymer glues are published these days in a very large number. These comprise not only fictions, or pocket-book editions, but also non-fiction books of long lasting value. This process has no doubt made mass-production of books cheap and rapid, but it is considered as a necessary evil. The pages of the books so bound come apart after a very little use, requiring re-binding for long-term use and preservation. </a:t>
            </a:r>
            <a:r>
              <a:rPr lang="en-US" sz="2000" b="0" i="0" u="none" strike="noStrike" baseline="0" dirty="0" err="1">
                <a:latin typeface="Times New Roman" panose="02020603050405020304" pitchFamily="18" charset="0"/>
              </a:rPr>
              <a:t>Inspite</a:t>
            </a:r>
            <a:r>
              <a:rPr lang="en-US" sz="2000" b="0" i="0" u="none" strike="noStrike" baseline="0" dirty="0">
                <a:latin typeface="Times New Roman" panose="02020603050405020304" pitchFamily="18" charset="0"/>
              </a:rPr>
              <a:t> of this drawback, curiously enough this type of binding is known as </a:t>
            </a:r>
            <a:r>
              <a:rPr lang="en-US" sz="2000" b="0" i="1" u="none" strike="noStrike" baseline="0" dirty="0">
                <a:latin typeface="Times New Roman" panose="02020603050405020304" pitchFamily="18" charset="0"/>
              </a:rPr>
              <a:t>perfect </a:t>
            </a:r>
            <a:r>
              <a:rPr lang="en-US" sz="2000" b="0" i="0" u="none" strike="noStrike" baseline="0" dirty="0">
                <a:latin typeface="Times New Roman" panose="02020603050405020304" pitchFamily="18" charset="0"/>
              </a:rPr>
              <a:t>binding which is far from being perfect.</a:t>
            </a:r>
          </a:p>
          <a:p>
            <a:pPr algn="l"/>
            <a:r>
              <a:rPr lang="en-US" sz="2000" b="0" i="1" u="none" strike="noStrike" baseline="0" dirty="0">
                <a:solidFill>
                  <a:srgbClr val="FF0000"/>
                </a:solidFill>
                <a:latin typeface="Times New Roman" panose="02020603050405020304" pitchFamily="18" charset="0"/>
              </a:rPr>
              <a:t>Section-stitched Binding</a:t>
            </a:r>
          </a:p>
          <a:p>
            <a:pPr algn="just"/>
            <a:r>
              <a:rPr lang="en-US" sz="2000" b="0" i="0" u="none" strike="noStrike" baseline="0" dirty="0">
                <a:latin typeface="Times New Roman" panose="02020603050405020304" pitchFamily="18" charset="0"/>
              </a:rPr>
              <a:t>In this process, also called “signature stitching”, the folded signatures are gathered together in correct sequence. These are subsequently sewn with thread and needle, the stitches fastening one signature to the other.</a:t>
            </a:r>
          </a:p>
          <a:p>
            <a:pPr algn="just"/>
            <a:r>
              <a:rPr lang="en-US" sz="2000" b="0" i="0" u="none" strike="noStrike" baseline="0" dirty="0">
                <a:latin typeface="Times New Roman" panose="02020603050405020304" pitchFamily="18" charset="0"/>
              </a:rPr>
              <a:t>If the publication is to be given a soft or a hard-cover casing (see ‘casing’ below) the sewn sections are pasted down with hinges and endpapers with the cover. But if stronger binding with hard-cover is required, the sewn signatures are also sewn on to pieces of cord or strips of white linen fixed or pasted across the spine. The projected parts of the cord or the tape in their turn are pasted down or laced into the covering boards later in the </a:t>
            </a:r>
            <a:r>
              <a:rPr lang="en-US" sz="2000" b="0" i="0" u="none" strike="noStrike" baseline="0" dirty="0" err="1">
                <a:latin typeface="Times New Roman" panose="02020603050405020304" pitchFamily="18" charset="0"/>
              </a:rPr>
              <a:t>process.This</a:t>
            </a:r>
            <a:r>
              <a:rPr lang="en-US" sz="2000" b="0" i="0" u="none" strike="noStrike" baseline="0" dirty="0">
                <a:latin typeface="Times New Roman" panose="02020603050405020304" pitchFamily="18" charset="0"/>
              </a:rPr>
              <a:t> process of stitching is a part of “binding” in the real sense of the term, as opposed to wire-stitching or adhesive binding discussed above.</a:t>
            </a:r>
            <a:endParaRPr lang="en-US" sz="2000" dirty="0"/>
          </a:p>
        </p:txBody>
      </p:sp>
    </p:spTree>
    <p:extLst>
      <p:ext uri="{BB962C8B-B14F-4D97-AF65-F5344CB8AC3E}">
        <p14:creationId xmlns:p14="http://schemas.microsoft.com/office/powerpoint/2010/main" val="349963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A3BDD-2EB8-4572-91A4-48E36D5086F1}"/>
              </a:ext>
            </a:extLst>
          </p:cNvPr>
          <p:cNvSpPr>
            <a:spLocks noGrp="1"/>
          </p:cNvSpPr>
          <p:nvPr>
            <p:ph type="title"/>
          </p:nvPr>
        </p:nvSpPr>
        <p:spPr>
          <a:xfrm>
            <a:off x="1024128" y="585216"/>
            <a:ext cx="5916999" cy="495439"/>
          </a:xfrm>
        </p:spPr>
        <p:txBody>
          <a:bodyPr>
            <a:normAutofit fontScale="90000"/>
          </a:bodyPr>
          <a:lstStyle/>
          <a:p>
            <a:r>
              <a:rPr lang="en-US" sz="1800" b="1" i="0" u="none" strike="noStrike" baseline="0" dirty="0">
                <a:latin typeface="Times New Roman" panose="02020603050405020304" pitchFamily="18" charset="0"/>
              </a:rPr>
              <a:t>Classified by the Type of Covering Material Used</a:t>
            </a:r>
            <a:endParaRPr lang="en-US" dirty="0"/>
          </a:p>
        </p:txBody>
      </p:sp>
      <p:sp>
        <p:nvSpPr>
          <p:cNvPr id="3" name="Content Placeholder 2">
            <a:extLst>
              <a:ext uri="{FF2B5EF4-FFF2-40B4-BE49-F238E27FC236}">
                <a16:creationId xmlns:a16="http://schemas.microsoft.com/office/drawing/2014/main" id="{8DD631F0-F56B-43D6-B30B-3292CAC2ECDB}"/>
              </a:ext>
            </a:extLst>
          </p:cNvPr>
          <p:cNvSpPr>
            <a:spLocks noGrp="1"/>
          </p:cNvSpPr>
          <p:nvPr>
            <p:ph idx="1"/>
          </p:nvPr>
        </p:nvSpPr>
        <p:spPr>
          <a:xfrm>
            <a:off x="1024128" y="1080655"/>
            <a:ext cx="10037572" cy="4126345"/>
          </a:xfrm>
        </p:spPr>
        <p:txBody>
          <a:bodyPr/>
          <a:lstStyle/>
          <a:p>
            <a:pPr algn="l"/>
            <a:r>
              <a:rPr lang="en-US" sz="1800" b="0" i="1" u="none" strike="noStrike" baseline="0" dirty="0">
                <a:solidFill>
                  <a:srgbClr val="FF0000"/>
                </a:solidFill>
                <a:latin typeface="Times New Roman" panose="02020603050405020304" pitchFamily="18" charset="0"/>
              </a:rPr>
              <a:t>Soft-cover Binding</a:t>
            </a:r>
          </a:p>
          <a:p>
            <a:pPr algn="just"/>
            <a:r>
              <a:rPr lang="en-US" sz="1800" b="0" i="0" u="none" strike="noStrike" baseline="0" dirty="0">
                <a:latin typeface="Times New Roman" panose="02020603050405020304" pitchFamily="18" charset="0"/>
              </a:rPr>
              <a:t>Pamphlets are generally published with soft covers made of thick paper or thin card sheets. The cover is stapled on to the folded sections</a:t>
            </a:r>
          </a:p>
          <a:p>
            <a:pPr algn="just"/>
            <a:r>
              <a:rPr lang="en-US" sz="1800" b="0" i="0" u="none" strike="noStrike" baseline="0" dirty="0">
                <a:latin typeface="Times New Roman" panose="02020603050405020304" pitchFamily="18" charset="0"/>
              </a:rPr>
              <a:t>Now-a-days more and more publications in soft covers are released by the publishers. These include pamphlets, fictions and even non-fiction books, pocket-book editions and student editions of standard books for being sold at affordable price. In this process single card-sheet are printed and cut to size to cover both the sides of the book. It is then</a:t>
            </a:r>
            <a:r>
              <a:rPr lang="en-US" sz="1800" dirty="0">
                <a:latin typeface="Times New Roman" panose="02020603050405020304" pitchFamily="18" charset="0"/>
              </a:rPr>
              <a:t> </a:t>
            </a:r>
            <a:r>
              <a:rPr lang="en-US" sz="1800" b="0" i="0" u="none" strike="noStrike" baseline="0" dirty="0">
                <a:latin typeface="Times New Roman" panose="02020603050405020304" pitchFamily="18" charset="0"/>
              </a:rPr>
              <a:t>creased to accommodate the spine of the volume. The spine is guarded with thick paper and a strip of white linen, all of which are then sewn together with the sections of the book. The whole is then pasted on to the card-sheet cover with the help of end-papers. The linen reinforcement is also pasted down..</a:t>
            </a:r>
          </a:p>
          <a:p>
            <a:pPr algn="just"/>
            <a:r>
              <a:rPr lang="en-US" sz="1800" b="0" i="0" u="none" strike="noStrike" baseline="0" dirty="0">
                <a:latin typeface="Times New Roman" panose="02020603050405020304" pitchFamily="18" charset="0"/>
              </a:rPr>
              <a:t>Books with this type of soft-cover binding are weak in physical get-up and require </a:t>
            </a:r>
            <a:r>
              <a:rPr lang="en-US" sz="1800" b="0" i="0" u="none" strike="noStrike" baseline="0" dirty="0" err="1">
                <a:latin typeface="Times New Roman" panose="02020603050405020304" pitchFamily="18" charset="0"/>
              </a:rPr>
              <a:t>regularbinding</a:t>
            </a:r>
            <a:r>
              <a:rPr lang="en-US" sz="1800" b="0" i="0" u="none" strike="noStrike" baseline="0" dirty="0">
                <a:latin typeface="Times New Roman" panose="02020603050405020304" pitchFamily="18" charset="0"/>
              </a:rPr>
              <a:t> in due course, if long term use and preservation is required.</a:t>
            </a:r>
            <a:endParaRPr lang="en-US" dirty="0"/>
          </a:p>
        </p:txBody>
      </p:sp>
    </p:spTree>
    <p:extLst>
      <p:ext uri="{BB962C8B-B14F-4D97-AF65-F5344CB8AC3E}">
        <p14:creationId xmlns:p14="http://schemas.microsoft.com/office/powerpoint/2010/main" val="1508298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12F6E4-5227-4796-912E-6DD0368FBF4F}"/>
              </a:ext>
            </a:extLst>
          </p:cNvPr>
          <p:cNvSpPr>
            <a:spLocks noGrp="1"/>
          </p:cNvSpPr>
          <p:nvPr>
            <p:ph idx="1"/>
          </p:nvPr>
        </p:nvSpPr>
        <p:spPr>
          <a:xfrm>
            <a:off x="982565" y="761999"/>
            <a:ext cx="9720073" cy="5569527"/>
          </a:xfrm>
        </p:spPr>
        <p:txBody>
          <a:bodyPr>
            <a:normAutofit fontScale="92500" lnSpcReduction="10000"/>
          </a:bodyPr>
          <a:lstStyle/>
          <a:p>
            <a:pPr algn="just"/>
            <a:r>
              <a:rPr lang="en-US" sz="1800" b="0" i="1" u="none" strike="noStrike" baseline="0" dirty="0">
                <a:solidFill>
                  <a:srgbClr val="FF0000"/>
                </a:solidFill>
                <a:latin typeface="Times New Roman" panose="02020603050405020304" pitchFamily="18" charset="0"/>
              </a:rPr>
              <a:t>Hard-cover Binding</a:t>
            </a:r>
          </a:p>
          <a:p>
            <a:pPr algn="just"/>
            <a:r>
              <a:rPr lang="en-US" sz="1800" b="0" i="0" u="none" strike="noStrike" baseline="0" dirty="0">
                <a:latin typeface="Times New Roman" panose="02020603050405020304" pitchFamily="18" charset="0"/>
              </a:rPr>
              <a:t>Hard-bound editions of books use heavy boards, such as:</a:t>
            </a:r>
          </a:p>
          <a:p>
            <a:pPr algn="just"/>
            <a:r>
              <a:rPr lang="en-US" sz="1800" b="0" i="0" u="none" strike="noStrike" baseline="0" dirty="0">
                <a:solidFill>
                  <a:srgbClr val="00B0F0"/>
                </a:solidFill>
                <a:latin typeface="Times New Roman" panose="02020603050405020304" pitchFamily="18" charset="0"/>
              </a:rPr>
              <a:t>Straw boards</a:t>
            </a:r>
            <a:r>
              <a:rPr lang="en-US" sz="1800" b="0" i="0" u="none" strike="noStrike" baseline="0" dirty="0">
                <a:latin typeface="Times New Roman" panose="02020603050405020304" pitchFamily="18" charset="0"/>
              </a:rPr>
              <a:t>: a cheaper quality card-board made of straw. These are generally used for smaller and cheaper books;</a:t>
            </a:r>
          </a:p>
          <a:p>
            <a:pPr algn="just"/>
            <a:r>
              <a:rPr lang="en-US" sz="1800" b="0" i="0" u="none" strike="noStrike" baseline="0" dirty="0">
                <a:solidFill>
                  <a:srgbClr val="00B0F0"/>
                </a:solidFill>
                <a:latin typeface="Times New Roman" panose="02020603050405020304" pitchFamily="18" charset="0"/>
              </a:rPr>
              <a:t>Mill boards</a:t>
            </a:r>
            <a:r>
              <a:rPr lang="en-US" sz="1800" b="0" i="0" u="none" strike="noStrike" baseline="0" dirty="0">
                <a:latin typeface="Times New Roman" panose="02020603050405020304" pitchFamily="18" charset="0"/>
              </a:rPr>
              <a:t>: made of jute, hemp or rags, properly </a:t>
            </a:r>
            <a:r>
              <a:rPr lang="en-US" sz="1800" b="0" i="0" u="none" strike="noStrike" baseline="0" dirty="0" err="1">
                <a:latin typeface="Times New Roman" panose="02020603050405020304" pitchFamily="18" charset="0"/>
              </a:rPr>
              <a:t>calendered</a:t>
            </a:r>
            <a:r>
              <a:rPr lang="en-US" sz="1800" b="0" i="0" u="none" strike="noStrike" baseline="0" dirty="0">
                <a:latin typeface="Times New Roman" panose="02020603050405020304" pitchFamily="18" charset="0"/>
              </a:rPr>
              <a:t> to make them tough;</a:t>
            </a:r>
          </a:p>
          <a:p>
            <a:pPr algn="just"/>
            <a:r>
              <a:rPr lang="en-US" sz="1800" b="0" i="0" u="none" strike="noStrike" baseline="0" dirty="0">
                <a:solidFill>
                  <a:srgbClr val="00B0F0"/>
                </a:solidFill>
                <a:latin typeface="Times New Roman" panose="02020603050405020304" pitchFamily="18" charset="0"/>
              </a:rPr>
              <a:t>Grey boards</a:t>
            </a:r>
            <a:r>
              <a:rPr lang="en-US" sz="1800" b="0" i="0" u="none" strike="noStrike" baseline="0" dirty="0">
                <a:latin typeface="Times New Roman" panose="02020603050405020304" pitchFamily="18" charset="0"/>
              </a:rPr>
              <a:t>: medium quality boards, compact and strong;</a:t>
            </a:r>
          </a:p>
          <a:p>
            <a:pPr algn="just"/>
            <a:r>
              <a:rPr lang="en-US" sz="1800" b="0" i="0" u="none" strike="noStrike" baseline="0" dirty="0">
                <a:solidFill>
                  <a:srgbClr val="00B0F0"/>
                </a:solidFill>
                <a:latin typeface="Times New Roman" panose="02020603050405020304" pitchFamily="18" charset="0"/>
              </a:rPr>
              <a:t>Split boards</a:t>
            </a:r>
            <a:r>
              <a:rPr lang="en-US" sz="1800" b="0" i="0" u="none" strike="noStrike" baseline="0" dirty="0">
                <a:latin typeface="Times New Roman" panose="02020603050405020304" pitchFamily="18" charset="0"/>
              </a:rPr>
              <a:t>: made by gluing thin black mill-boards. These are used for reinforced library binding.</a:t>
            </a:r>
          </a:p>
          <a:p>
            <a:pPr algn="just"/>
            <a:r>
              <a:rPr lang="en-US" sz="1800" b="0" i="0" u="none" strike="noStrike" baseline="0" dirty="0">
                <a:latin typeface="Times New Roman" panose="02020603050405020304" pitchFamily="18" charset="0"/>
              </a:rPr>
              <a:t>The process is like this:</a:t>
            </a:r>
          </a:p>
          <a:p>
            <a:pPr algn="just"/>
            <a:r>
              <a:rPr lang="en-US" sz="1800" b="0" i="0" u="none" strike="noStrike" baseline="0" dirty="0">
                <a:latin typeface="Times New Roman" panose="02020603050405020304" pitchFamily="18" charset="0"/>
              </a:rPr>
              <a:t>Two pieces of board, one for the front and the other for the back of the volume, are cut to size. These will be so cut as to overhang the pages of the volume at head (top) foot (bottom) and fore-edges (sides) and are laced on by the cord or tape-ends.</a:t>
            </a:r>
          </a:p>
          <a:p>
            <a:pPr algn="just"/>
            <a:r>
              <a:rPr lang="en-US" sz="1800" b="0" i="0" u="none" strike="noStrike" baseline="0" dirty="0">
                <a:latin typeface="Times New Roman" panose="02020603050405020304" pitchFamily="18" charset="0"/>
              </a:rPr>
              <a:t>After the boards have been laced to the book, these are covered with leather, cloth, </a:t>
            </a:r>
            <a:r>
              <a:rPr lang="en-US" sz="1800" b="0" i="0" u="none" strike="noStrike" baseline="0" dirty="0" err="1">
                <a:latin typeface="Times New Roman" panose="02020603050405020304" pitchFamily="18" charset="0"/>
              </a:rPr>
              <a:t>rexine</a:t>
            </a:r>
            <a:r>
              <a:rPr lang="en-US" sz="1800" b="0" i="0" u="none" strike="noStrike" baseline="0" dirty="0">
                <a:latin typeface="Times New Roman" panose="02020603050405020304" pitchFamily="18" charset="0"/>
              </a:rPr>
              <a:t>, leather like plastic, or paper, from which the following nomenclatures of the </a:t>
            </a:r>
            <a:r>
              <a:rPr lang="en-US" sz="1800" b="0" i="0" u="none" strike="noStrike" baseline="0" dirty="0" err="1">
                <a:latin typeface="Times New Roman" panose="02020603050405020304" pitchFamily="18" charset="0"/>
              </a:rPr>
              <a:t>stylesof</a:t>
            </a:r>
            <a:r>
              <a:rPr lang="en-US" sz="1800" b="0" i="0" u="none" strike="noStrike" baseline="0" dirty="0">
                <a:latin typeface="Times New Roman" panose="02020603050405020304" pitchFamily="18" charset="0"/>
              </a:rPr>
              <a:t> binding are derived:</a:t>
            </a:r>
          </a:p>
          <a:p>
            <a:pPr algn="just"/>
            <a:r>
              <a:rPr lang="en-US" sz="1800" b="0" i="0" u="none" strike="noStrike" baseline="0" dirty="0">
                <a:latin typeface="Times New Roman" panose="02020603050405020304" pitchFamily="18" charset="0"/>
              </a:rPr>
              <a:t>Full leather Or Half-leather binding</a:t>
            </a:r>
          </a:p>
          <a:p>
            <a:pPr algn="just"/>
            <a:r>
              <a:rPr lang="en-US" sz="1800" b="0" i="0" u="none" strike="noStrike" baseline="0" dirty="0">
                <a:latin typeface="Times New Roman" panose="02020603050405020304" pitchFamily="18" charset="0"/>
              </a:rPr>
              <a:t>Full cloth or Full </a:t>
            </a:r>
            <a:r>
              <a:rPr lang="en-US" sz="1800" b="0" i="0" u="none" strike="noStrike" baseline="0" dirty="0" err="1">
                <a:latin typeface="Times New Roman" panose="02020603050405020304" pitchFamily="18" charset="0"/>
              </a:rPr>
              <a:t>rexine</a:t>
            </a:r>
            <a:r>
              <a:rPr lang="en-US" sz="1800" b="0" i="0" u="none" strike="noStrike" baseline="0" dirty="0">
                <a:latin typeface="Times New Roman" panose="02020603050405020304" pitchFamily="18" charset="0"/>
              </a:rPr>
              <a:t> binding</a:t>
            </a:r>
          </a:p>
          <a:p>
            <a:pPr algn="just"/>
            <a:r>
              <a:rPr lang="en-US" sz="1800" b="0" i="0" u="none" strike="noStrike" baseline="0" dirty="0">
                <a:latin typeface="Times New Roman" panose="02020603050405020304" pitchFamily="18" charset="0"/>
              </a:rPr>
              <a:t>Half and quarter cloth binding.</a:t>
            </a:r>
            <a:endParaRPr lang="en-US" dirty="0"/>
          </a:p>
        </p:txBody>
      </p:sp>
    </p:spTree>
    <p:extLst>
      <p:ext uri="{BB962C8B-B14F-4D97-AF65-F5344CB8AC3E}">
        <p14:creationId xmlns:p14="http://schemas.microsoft.com/office/powerpoint/2010/main" val="316858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AA98F-C5FE-4873-BBA9-401F4C0BD339}"/>
              </a:ext>
            </a:extLst>
          </p:cNvPr>
          <p:cNvSpPr>
            <a:spLocks noGrp="1"/>
          </p:cNvSpPr>
          <p:nvPr>
            <p:ph type="title"/>
          </p:nvPr>
        </p:nvSpPr>
        <p:spPr>
          <a:xfrm>
            <a:off x="1024128" y="585216"/>
            <a:ext cx="7357872" cy="730966"/>
          </a:xfrm>
        </p:spPr>
        <p:txBody>
          <a:bodyPr/>
          <a:lstStyle/>
          <a:p>
            <a:r>
              <a:rPr lang="en-US" sz="1800" b="1" i="0" u="none" strike="noStrike" baseline="0" dirty="0">
                <a:latin typeface="Times New Roman" panose="02020603050405020304" pitchFamily="18" charset="0"/>
              </a:rPr>
              <a:t>BINDING OF DIFFERENT TYPES OF LIBRARY MATERIALS</a:t>
            </a:r>
            <a:endParaRPr lang="en-US" dirty="0"/>
          </a:p>
        </p:txBody>
      </p:sp>
      <p:sp>
        <p:nvSpPr>
          <p:cNvPr id="3" name="Content Placeholder 2">
            <a:extLst>
              <a:ext uri="{FF2B5EF4-FFF2-40B4-BE49-F238E27FC236}">
                <a16:creationId xmlns:a16="http://schemas.microsoft.com/office/drawing/2014/main" id="{FE09C4B3-C399-40D8-82C0-8A1C8405647E}"/>
              </a:ext>
            </a:extLst>
          </p:cNvPr>
          <p:cNvSpPr>
            <a:spLocks noGrp="1"/>
          </p:cNvSpPr>
          <p:nvPr>
            <p:ph idx="1"/>
          </p:nvPr>
        </p:nvSpPr>
        <p:spPr>
          <a:xfrm>
            <a:off x="1235963" y="1316182"/>
            <a:ext cx="9720073" cy="5300518"/>
          </a:xfrm>
        </p:spPr>
        <p:txBody>
          <a:bodyPr>
            <a:normAutofit lnSpcReduction="10000"/>
          </a:bodyPr>
          <a:lstStyle/>
          <a:p>
            <a:r>
              <a:rPr lang="en-US" sz="1800" b="1" i="0" u="none" strike="noStrike" baseline="0" dirty="0">
                <a:solidFill>
                  <a:srgbClr val="00B0F0"/>
                </a:solidFill>
                <a:latin typeface="Times New Roman" panose="02020603050405020304" pitchFamily="18" charset="0"/>
              </a:rPr>
              <a:t>Pamphlet Binding</a:t>
            </a:r>
          </a:p>
          <a:p>
            <a:pPr algn="just"/>
            <a:r>
              <a:rPr lang="en-US" sz="1800" b="0" i="0" u="none" strike="noStrike" baseline="0" dirty="0">
                <a:latin typeface="Times New Roman" panose="02020603050405020304" pitchFamily="18" charset="0"/>
              </a:rPr>
              <a:t>As has been stated above, pamphlets are very thin volumes. These are generally issued by their publishers with paper covers, </a:t>
            </a:r>
            <a:r>
              <a:rPr lang="en-US" sz="1800" b="0" i="0" u="none" strike="noStrike" baseline="0" dirty="0" err="1">
                <a:latin typeface="Times New Roman" panose="02020603050405020304" pitchFamily="18" charset="0"/>
              </a:rPr>
              <a:t>centre</a:t>
            </a:r>
            <a:r>
              <a:rPr lang="en-US" sz="1800" b="0" i="0" u="none" strike="noStrike" baseline="0" dirty="0">
                <a:latin typeface="Times New Roman" panose="02020603050405020304" pitchFamily="18" charset="0"/>
              </a:rPr>
              <a:t>-stitched or side-stitched with staples, attaching the pages and the covers together. Those pamphlets which are considered worthy of preservation can be sewn after guarding the spine with two sheets of white cover and a strip of white linen. All these are then sewn together by strong thread and needle through the fold of a single section (Section stitching). The cover is separately made by using light boards and are joined by pasting quarter cloth along the spine end. The pamphlet is then placed in this cover-case and the end papers and reinforcements pasted down. The original paper cover is cut and pasted on the board, giving the same outer look as that of the original pamphlet.</a:t>
            </a:r>
          </a:p>
          <a:p>
            <a:pPr algn="just"/>
            <a:r>
              <a:rPr lang="en-US" sz="1800" b="1" i="0" u="none" strike="noStrike" baseline="0" dirty="0">
                <a:solidFill>
                  <a:srgbClr val="00B0F0"/>
                </a:solidFill>
                <a:latin typeface="Times New Roman" panose="02020603050405020304" pitchFamily="18" charset="0"/>
              </a:rPr>
              <a:t>Book Binding</a:t>
            </a:r>
          </a:p>
          <a:p>
            <a:pPr algn="just"/>
            <a:r>
              <a:rPr lang="en-US" sz="1800" b="0" i="0" u="none" strike="noStrike" baseline="0" dirty="0">
                <a:latin typeface="Times New Roman" panose="02020603050405020304" pitchFamily="18" charset="0"/>
              </a:rPr>
              <a:t>Except for a selected few reference publications, books are by and large issued by publishers, either with soft covers or with hard-cover casings. Some are stitched in the conventional way. But most of the publishers, especially the foreign ones, issue their publications with adhesive pasting of the spine. All these types of publishers’ binding disintegrate after some use and the Librarian has to get such volumes rebound in the proper manner. This involves section stitching, (or stitching of a few pages together as a section in the case of adhesive-pasted books), using cords or tapes affixed to the spine, which are in turn laced into the hard-board covers. There upon the boards are given appropriate coverings, using leather, cloth, </a:t>
            </a:r>
            <a:r>
              <a:rPr lang="en-US" sz="1800" b="0" i="0" u="none" strike="noStrike" baseline="0" dirty="0" err="1">
                <a:latin typeface="Times New Roman" panose="02020603050405020304" pitchFamily="18" charset="0"/>
              </a:rPr>
              <a:t>rexine</a:t>
            </a:r>
            <a:r>
              <a:rPr lang="en-US" sz="1800" b="0" i="0" u="none" strike="noStrike" baseline="0" dirty="0">
                <a:latin typeface="Times New Roman" panose="02020603050405020304" pitchFamily="18" charset="0"/>
              </a:rPr>
              <a:t> or even paper (full, half or quarter)depending on the intrinsic value of the book.</a:t>
            </a:r>
            <a:endParaRPr lang="en-US" dirty="0">
              <a:solidFill>
                <a:srgbClr val="00B0F0"/>
              </a:solidFill>
            </a:endParaRPr>
          </a:p>
        </p:txBody>
      </p:sp>
    </p:spTree>
    <p:extLst>
      <p:ext uri="{BB962C8B-B14F-4D97-AF65-F5344CB8AC3E}">
        <p14:creationId xmlns:p14="http://schemas.microsoft.com/office/powerpoint/2010/main" val="3992114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2E1916-5C02-43E2-8A9B-0A764389DF2C}"/>
              </a:ext>
            </a:extLst>
          </p:cNvPr>
          <p:cNvSpPr>
            <a:spLocks noGrp="1"/>
          </p:cNvSpPr>
          <p:nvPr>
            <p:ph idx="1"/>
          </p:nvPr>
        </p:nvSpPr>
        <p:spPr>
          <a:xfrm>
            <a:off x="1024128" y="812800"/>
            <a:ext cx="10456672" cy="5496560"/>
          </a:xfrm>
        </p:spPr>
        <p:txBody>
          <a:bodyPr>
            <a:normAutofit lnSpcReduction="10000"/>
          </a:bodyPr>
          <a:lstStyle/>
          <a:p>
            <a:r>
              <a:rPr lang="en-US" sz="1800" b="1" i="0" u="none" strike="noStrike" baseline="0" dirty="0">
                <a:solidFill>
                  <a:srgbClr val="00B0F0"/>
                </a:solidFill>
                <a:latin typeface="Times New Roman" panose="02020603050405020304" pitchFamily="18" charset="0"/>
              </a:rPr>
              <a:t>Binding of Journals, Periodicals and Serials</a:t>
            </a:r>
          </a:p>
          <a:p>
            <a:pPr algn="just"/>
            <a:r>
              <a:rPr lang="en-US" sz="1800" b="0" i="0" u="none" strike="noStrike" baseline="0" dirty="0">
                <a:latin typeface="Times New Roman" panose="02020603050405020304" pitchFamily="18" charset="0"/>
              </a:rPr>
              <a:t>Binding of journals/periodicals: should be such that the pages of the volume open fully and can lie flat for photocopying purposes. The binding should be strong enough to bear the continuous strain in use. If all the issues of a volume, collected together, turn out to be it volume thicker than 4" or so, it would be wiser to split the volume into parts so as to make each part easy to handle, and thus reduce the extent of strain </a:t>
            </a:r>
            <a:r>
              <a:rPr lang="en-US" sz="1800" b="0" i="1" u="none" strike="noStrike" baseline="0" dirty="0">
                <a:latin typeface="Times New Roman" panose="02020603050405020304" pitchFamily="18" charset="0"/>
              </a:rPr>
              <a:t>on </a:t>
            </a:r>
            <a:r>
              <a:rPr lang="en-US" sz="1800" b="0" i="0" u="none" strike="noStrike" baseline="0" dirty="0">
                <a:latin typeface="Times New Roman" panose="02020603050405020304" pitchFamily="18" charset="0"/>
              </a:rPr>
              <a:t>it </a:t>
            </a:r>
            <a:r>
              <a:rPr lang="en-US" sz="1800" b="0" i="1" u="none" strike="noStrike" baseline="0" dirty="0">
                <a:latin typeface="Times New Roman" panose="02020603050405020304" pitchFamily="18" charset="0"/>
              </a:rPr>
              <a:t>on </a:t>
            </a:r>
            <a:r>
              <a:rPr lang="en-US" sz="1800" b="0" i="0" u="none" strike="noStrike" baseline="0" dirty="0">
                <a:latin typeface="Times New Roman" panose="02020603050405020304" pitchFamily="18" charset="0"/>
              </a:rPr>
              <a:t>use.</a:t>
            </a:r>
          </a:p>
          <a:p>
            <a:pPr algn="l"/>
            <a:r>
              <a:rPr lang="en-US" sz="1800" b="1" i="0" u="none" strike="noStrike" baseline="0" dirty="0">
                <a:solidFill>
                  <a:srgbClr val="00B0F0"/>
                </a:solidFill>
                <a:latin typeface="Times New Roman" panose="02020603050405020304" pitchFamily="18" charset="0"/>
              </a:rPr>
              <a:t>Binding of Manuscripts</a:t>
            </a:r>
          </a:p>
          <a:p>
            <a:pPr algn="just"/>
            <a:r>
              <a:rPr lang="en-US" sz="1800" b="0" i="0" u="none" strike="noStrike" baseline="0" dirty="0">
                <a:latin typeface="Times New Roman" panose="02020603050405020304" pitchFamily="18" charset="0"/>
              </a:rPr>
              <a:t>The essential prerequisite of binding manuscripts is strengthening. This falls within the purview of the Archivist. Earlier, the process consisted of fastening piece of fine silk-net over the surface by means of carefully prepared chemical-free paste made of corn-flour. But now-a-days this process of strengthening of manuscripts has been totally replaced by the lamination process, using cellulose acetate film.</a:t>
            </a:r>
          </a:p>
          <a:p>
            <a:pPr algn="just"/>
            <a:r>
              <a:rPr lang="en-US" sz="1800" b="0" i="0" u="none" strike="noStrike" baseline="0" dirty="0">
                <a:latin typeface="Times New Roman" panose="02020603050405020304" pitchFamily="18" charset="0"/>
              </a:rPr>
              <a:t>After strengthening, the edges of the manuscripts are guarded by putting strips of fine cloth; on which stitching is done. Thereafter the manuscripts are provided with laced-on paper-board covers and the boards given a suitable covering, as in the case of </a:t>
            </a:r>
            <a:r>
              <a:rPr lang="en-US" sz="1800" b="0" i="0" u="none" strike="noStrike" baseline="0" dirty="0" err="1">
                <a:latin typeface="Times New Roman" panose="02020603050405020304" pitchFamily="18" charset="0"/>
              </a:rPr>
              <a:t>reinforcedbinding</a:t>
            </a:r>
            <a:r>
              <a:rPr lang="en-US" sz="1800" b="0" i="0" u="none" strike="noStrike" baseline="0" dirty="0">
                <a:latin typeface="Times New Roman" panose="02020603050405020304" pitchFamily="18" charset="0"/>
              </a:rPr>
              <a:t> of books and journals.</a:t>
            </a:r>
          </a:p>
          <a:p>
            <a:pPr algn="l"/>
            <a:r>
              <a:rPr lang="en-US" sz="1800" b="1" i="0" u="none" strike="noStrike" baseline="0" dirty="0">
                <a:solidFill>
                  <a:srgbClr val="00B0F0"/>
                </a:solidFill>
                <a:latin typeface="Times New Roman" panose="02020603050405020304" pitchFamily="18" charset="0"/>
              </a:rPr>
              <a:t>Binding of Maps</a:t>
            </a:r>
          </a:p>
          <a:p>
            <a:pPr algn="just"/>
            <a:r>
              <a:rPr lang="en-US" sz="1800" b="0" i="0" u="none" strike="noStrike" baseline="0" dirty="0">
                <a:latin typeface="Times New Roman" panose="02020603050405020304" pitchFamily="18" charset="0"/>
              </a:rPr>
              <a:t>In the real sense, maps are not bound; these are rather mounted and protected. Mounting is done by the use of linen or strong muslin, and often laminated with cellulose acetate film or simply varnished. Large, mounted map sheets, for convenient consultation are often folded and pasted on to a board cover cut into a convenient size.</a:t>
            </a:r>
            <a:endParaRPr lang="en-US" dirty="0">
              <a:solidFill>
                <a:srgbClr val="00B0F0"/>
              </a:solidFill>
            </a:endParaRPr>
          </a:p>
        </p:txBody>
      </p:sp>
    </p:spTree>
    <p:extLst>
      <p:ext uri="{BB962C8B-B14F-4D97-AF65-F5344CB8AC3E}">
        <p14:creationId xmlns:p14="http://schemas.microsoft.com/office/powerpoint/2010/main" val="27345171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125</TotalTime>
  <Words>4534</Words>
  <Application>Microsoft Office PowerPoint</Application>
  <PresentationFormat>Widescreen</PresentationFormat>
  <Paragraphs>140</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Times New Roman</vt:lpstr>
      <vt:lpstr>Tw Cen MT</vt:lpstr>
      <vt:lpstr>Tw Cen MT Condensed</vt:lpstr>
      <vt:lpstr>Webdings</vt:lpstr>
      <vt:lpstr>Wingdings</vt:lpstr>
      <vt:lpstr>Wingdings 3</vt:lpstr>
      <vt:lpstr>Integral</vt:lpstr>
      <vt:lpstr>MLIS/1/CT/02 Unit: 4 BINDING</vt:lpstr>
      <vt:lpstr>Binding</vt:lpstr>
      <vt:lpstr>PowerPoint Presentation</vt:lpstr>
      <vt:lpstr>CLASSIFICATION OF BINDING</vt:lpstr>
      <vt:lpstr>PowerPoint Presentation</vt:lpstr>
      <vt:lpstr>Classified by the Type of Covering Material Used</vt:lpstr>
      <vt:lpstr>PowerPoint Presentation</vt:lpstr>
      <vt:lpstr>BINDING OF DIFFERENT TYPES OF LIBRARY MATERIALS</vt:lpstr>
      <vt:lpstr>PowerPoint Presentation</vt:lpstr>
      <vt:lpstr>BINDING MATERIALS</vt:lpstr>
      <vt:lpstr>PowerPoint Presentation</vt:lpstr>
      <vt:lpstr>BINDING PROCESS</vt:lpstr>
      <vt:lpstr>BINDING PROCESS  Library binding process proceeds according to the following steps:</vt:lpstr>
      <vt:lpstr>PowerPoint Presentation</vt:lpstr>
      <vt:lpstr>PowerPoint Presentation</vt:lpstr>
      <vt:lpstr>PowerPoint Presentation</vt:lpstr>
      <vt:lpstr>PowerPoint Presentation</vt:lpstr>
      <vt:lpstr>STANDARDS FOR LIBRARY BINDING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MLIS/1/CT/02 Unit: 4 BINDING</dc:title>
  <dc:creator>Naveen Chhaparwal</dc:creator>
  <cp:lastModifiedBy>Naveen Chhaparwal</cp:lastModifiedBy>
  <cp:revision>14</cp:revision>
  <dcterms:created xsi:type="dcterms:W3CDTF">2021-04-14T07:30:46Z</dcterms:created>
  <dcterms:modified xsi:type="dcterms:W3CDTF">2021-04-14T09:35:56Z</dcterms:modified>
</cp:coreProperties>
</file>