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D01B9D-6D61-41E2-A6FA-28C4312BE9A1}"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EC0CA-0D8E-4D79-A75D-66854C0FAC17}" type="slidenum">
              <a:rPr lang="en-US" smtClean="0"/>
              <a:t>‹#›</a:t>
            </a:fld>
            <a:endParaRPr lang="en-US"/>
          </a:p>
        </p:txBody>
      </p:sp>
    </p:spTree>
    <p:extLst>
      <p:ext uri="{BB962C8B-B14F-4D97-AF65-F5344CB8AC3E}">
        <p14:creationId xmlns:p14="http://schemas.microsoft.com/office/powerpoint/2010/main" val="1990447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D01B9D-6D61-41E2-A6FA-28C4312BE9A1}"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EC0CA-0D8E-4D79-A75D-66854C0FAC17}" type="slidenum">
              <a:rPr lang="en-US" smtClean="0"/>
              <a:t>‹#›</a:t>
            </a:fld>
            <a:endParaRPr lang="en-US"/>
          </a:p>
        </p:txBody>
      </p:sp>
    </p:spTree>
    <p:extLst>
      <p:ext uri="{BB962C8B-B14F-4D97-AF65-F5344CB8AC3E}">
        <p14:creationId xmlns:p14="http://schemas.microsoft.com/office/powerpoint/2010/main" val="516331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D01B9D-6D61-41E2-A6FA-28C4312BE9A1}"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EC0CA-0D8E-4D79-A75D-66854C0FAC1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81578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D01B9D-6D61-41E2-A6FA-28C4312BE9A1}"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EC0CA-0D8E-4D79-A75D-66854C0FAC17}" type="slidenum">
              <a:rPr lang="en-US" smtClean="0"/>
              <a:t>‹#›</a:t>
            </a:fld>
            <a:endParaRPr lang="en-US"/>
          </a:p>
        </p:txBody>
      </p:sp>
    </p:spTree>
    <p:extLst>
      <p:ext uri="{BB962C8B-B14F-4D97-AF65-F5344CB8AC3E}">
        <p14:creationId xmlns:p14="http://schemas.microsoft.com/office/powerpoint/2010/main" val="40599550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D01B9D-6D61-41E2-A6FA-28C4312BE9A1}"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EC0CA-0D8E-4D79-A75D-66854C0FAC1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82856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D01B9D-6D61-41E2-A6FA-28C4312BE9A1}"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EC0CA-0D8E-4D79-A75D-66854C0FAC17}" type="slidenum">
              <a:rPr lang="en-US" smtClean="0"/>
              <a:t>‹#›</a:t>
            </a:fld>
            <a:endParaRPr lang="en-US"/>
          </a:p>
        </p:txBody>
      </p:sp>
    </p:spTree>
    <p:extLst>
      <p:ext uri="{BB962C8B-B14F-4D97-AF65-F5344CB8AC3E}">
        <p14:creationId xmlns:p14="http://schemas.microsoft.com/office/powerpoint/2010/main" val="2005921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D01B9D-6D61-41E2-A6FA-28C4312BE9A1}"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EC0CA-0D8E-4D79-A75D-66854C0FAC17}" type="slidenum">
              <a:rPr lang="en-US" smtClean="0"/>
              <a:t>‹#›</a:t>
            </a:fld>
            <a:endParaRPr lang="en-US"/>
          </a:p>
        </p:txBody>
      </p:sp>
    </p:spTree>
    <p:extLst>
      <p:ext uri="{BB962C8B-B14F-4D97-AF65-F5344CB8AC3E}">
        <p14:creationId xmlns:p14="http://schemas.microsoft.com/office/powerpoint/2010/main" val="5151539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D01B9D-6D61-41E2-A6FA-28C4312BE9A1}"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EC0CA-0D8E-4D79-A75D-66854C0FAC17}" type="slidenum">
              <a:rPr lang="en-US" smtClean="0"/>
              <a:t>‹#›</a:t>
            </a:fld>
            <a:endParaRPr lang="en-US"/>
          </a:p>
        </p:txBody>
      </p:sp>
    </p:spTree>
    <p:extLst>
      <p:ext uri="{BB962C8B-B14F-4D97-AF65-F5344CB8AC3E}">
        <p14:creationId xmlns:p14="http://schemas.microsoft.com/office/powerpoint/2010/main" val="362565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D01B9D-6D61-41E2-A6FA-28C4312BE9A1}"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EC0CA-0D8E-4D79-A75D-66854C0FAC17}" type="slidenum">
              <a:rPr lang="en-US" smtClean="0"/>
              <a:t>‹#›</a:t>
            </a:fld>
            <a:endParaRPr lang="en-US"/>
          </a:p>
        </p:txBody>
      </p:sp>
    </p:spTree>
    <p:extLst>
      <p:ext uri="{BB962C8B-B14F-4D97-AF65-F5344CB8AC3E}">
        <p14:creationId xmlns:p14="http://schemas.microsoft.com/office/powerpoint/2010/main" val="2375775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D01B9D-6D61-41E2-A6FA-28C4312BE9A1}" type="datetimeFigureOut">
              <a:rPr lang="en-US" smtClean="0"/>
              <a:t>14/04/2021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0EC0CA-0D8E-4D79-A75D-66854C0FAC17}" type="slidenum">
              <a:rPr lang="en-US" smtClean="0"/>
              <a:t>‹#›</a:t>
            </a:fld>
            <a:endParaRPr lang="en-US"/>
          </a:p>
        </p:txBody>
      </p:sp>
    </p:spTree>
    <p:extLst>
      <p:ext uri="{BB962C8B-B14F-4D97-AF65-F5344CB8AC3E}">
        <p14:creationId xmlns:p14="http://schemas.microsoft.com/office/powerpoint/2010/main" val="2461566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D01B9D-6D61-41E2-A6FA-28C4312BE9A1}" type="datetimeFigureOut">
              <a:rPr lang="en-US" smtClean="0"/>
              <a:t>14/04/2021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0EC0CA-0D8E-4D79-A75D-66854C0FAC17}" type="slidenum">
              <a:rPr lang="en-US" smtClean="0"/>
              <a:t>‹#›</a:t>
            </a:fld>
            <a:endParaRPr lang="en-US"/>
          </a:p>
        </p:txBody>
      </p:sp>
    </p:spTree>
    <p:extLst>
      <p:ext uri="{BB962C8B-B14F-4D97-AF65-F5344CB8AC3E}">
        <p14:creationId xmlns:p14="http://schemas.microsoft.com/office/powerpoint/2010/main" val="741146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D01B9D-6D61-41E2-A6FA-28C4312BE9A1}" type="datetimeFigureOut">
              <a:rPr lang="en-US" smtClean="0"/>
              <a:t>14/04/2021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0EC0CA-0D8E-4D79-A75D-66854C0FAC17}" type="slidenum">
              <a:rPr lang="en-US" smtClean="0"/>
              <a:t>‹#›</a:t>
            </a:fld>
            <a:endParaRPr lang="en-US"/>
          </a:p>
        </p:txBody>
      </p:sp>
    </p:spTree>
    <p:extLst>
      <p:ext uri="{BB962C8B-B14F-4D97-AF65-F5344CB8AC3E}">
        <p14:creationId xmlns:p14="http://schemas.microsoft.com/office/powerpoint/2010/main" val="2457094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D01B9D-6D61-41E2-A6FA-28C4312BE9A1}" type="datetimeFigureOut">
              <a:rPr lang="en-US" smtClean="0"/>
              <a:t>14/04/2021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0EC0CA-0D8E-4D79-A75D-66854C0FAC17}" type="slidenum">
              <a:rPr lang="en-US" smtClean="0"/>
              <a:t>‹#›</a:t>
            </a:fld>
            <a:endParaRPr lang="en-US"/>
          </a:p>
        </p:txBody>
      </p:sp>
    </p:spTree>
    <p:extLst>
      <p:ext uri="{BB962C8B-B14F-4D97-AF65-F5344CB8AC3E}">
        <p14:creationId xmlns:p14="http://schemas.microsoft.com/office/powerpoint/2010/main" val="988291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D01B9D-6D61-41E2-A6FA-28C4312BE9A1}" type="datetimeFigureOut">
              <a:rPr lang="en-US" smtClean="0"/>
              <a:t>14/04/2021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0EC0CA-0D8E-4D79-A75D-66854C0FAC17}" type="slidenum">
              <a:rPr lang="en-US" smtClean="0"/>
              <a:t>‹#›</a:t>
            </a:fld>
            <a:endParaRPr lang="en-US"/>
          </a:p>
        </p:txBody>
      </p:sp>
    </p:spTree>
    <p:extLst>
      <p:ext uri="{BB962C8B-B14F-4D97-AF65-F5344CB8AC3E}">
        <p14:creationId xmlns:p14="http://schemas.microsoft.com/office/powerpoint/2010/main" val="499343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D01B9D-6D61-41E2-A6FA-28C4312BE9A1}" type="datetimeFigureOut">
              <a:rPr lang="en-US" smtClean="0"/>
              <a:t>14/04/2021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0EC0CA-0D8E-4D79-A75D-66854C0FAC17}" type="slidenum">
              <a:rPr lang="en-US" smtClean="0"/>
              <a:t>‹#›</a:t>
            </a:fld>
            <a:endParaRPr lang="en-US"/>
          </a:p>
        </p:txBody>
      </p:sp>
    </p:spTree>
    <p:extLst>
      <p:ext uri="{BB962C8B-B14F-4D97-AF65-F5344CB8AC3E}">
        <p14:creationId xmlns:p14="http://schemas.microsoft.com/office/powerpoint/2010/main" val="151589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D01B9D-6D61-41E2-A6FA-28C4312BE9A1}" type="datetimeFigureOut">
              <a:rPr lang="en-US" smtClean="0"/>
              <a:t>14/04/2021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0EC0CA-0D8E-4D79-A75D-66854C0FAC17}" type="slidenum">
              <a:rPr lang="en-US" smtClean="0"/>
              <a:t>‹#›</a:t>
            </a:fld>
            <a:endParaRPr lang="en-US"/>
          </a:p>
        </p:txBody>
      </p:sp>
    </p:spTree>
    <p:extLst>
      <p:ext uri="{BB962C8B-B14F-4D97-AF65-F5344CB8AC3E}">
        <p14:creationId xmlns:p14="http://schemas.microsoft.com/office/powerpoint/2010/main" val="3681219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8D01B9D-6D61-41E2-A6FA-28C4312BE9A1}" type="datetimeFigureOut">
              <a:rPr lang="en-US" smtClean="0"/>
              <a:t>14/04/2021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130EC0CA-0D8E-4D79-A75D-66854C0FAC17}" type="slidenum">
              <a:rPr lang="en-US" smtClean="0"/>
              <a:t>‹#›</a:t>
            </a:fld>
            <a:endParaRPr lang="en-US"/>
          </a:p>
        </p:txBody>
      </p:sp>
    </p:spTree>
    <p:extLst>
      <p:ext uri="{BB962C8B-B14F-4D97-AF65-F5344CB8AC3E}">
        <p14:creationId xmlns:p14="http://schemas.microsoft.com/office/powerpoint/2010/main" val="469700360"/>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0FBB6-5582-408E-B6B3-0DFE78DD2D8A}"/>
              </a:ext>
            </a:extLst>
          </p:cNvPr>
          <p:cNvSpPr>
            <a:spLocks noGrp="1"/>
          </p:cNvSpPr>
          <p:nvPr>
            <p:ph type="ctrTitle"/>
          </p:nvPr>
        </p:nvSpPr>
        <p:spPr/>
        <p:txBody>
          <a:bodyPr>
            <a:noAutofit/>
          </a:bodyPr>
          <a:lstStyle/>
          <a:p>
            <a:pPr algn="l"/>
            <a:r>
              <a:rPr lang="en-US" sz="5500" dirty="0">
                <a:latin typeface="Times New Roman" panose="02020603050405020304" pitchFamily="18" charset="0"/>
                <a:cs typeface="Times New Roman" panose="02020603050405020304" pitchFamily="18" charset="0"/>
              </a:rPr>
              <a:t>MLIS/1/CT/02</a:t>
            </a:r>
            <a:br>
              <a:rPr lang="en-US" sz="5500" dirty="0">
                <a:latin typeface="Times New Roman" panose="02020603050405020304" pitchFamily="18" charset="0"/>
                <a:cs typeface="Times New Roman" panose="02020603050405020304" pitchFamily="18" charset="0"/>
              </a:rPr>
            </a:br>
            <a:r>
              <a:rPr lang="en-US" sz="5500" dirty="0">
                <a:latin typeface="Times New Roman" panose="02020603050405020304" pitchFamily="18" charset="0"/>
                <a:cs typeface="Times New Roman" panose="02020603050405020304" pitchFamily="18" charset="0"/>
              </a:rPr>
              <a:t>Unit 3: Hazards to Library Materials and Control Measures</a:t>
            </a:r>
          </a:p>
        </p:txBody>
      </p:sp>
      <p:sp>
        <p:nvSpPr>
          <p:cNvPr id="3" name="Subtitle 2">
            <a:extLst>
              <a:ext uri="{FF2B5EF4-FFF2-40B4-BE49-F238E27FC236}">
                <a16:creationId xmlns:a16="http://schemas.microsoft.com/office/drawing/2014/main" id="{D7C3DFA1-2867-45C1-83B5-37471F10204B}"/>
              </a:ext>
            </a:extLst>
          </p:cNvPr>
          <p:cNvSpPr>
            <a:spLocks noGrp="1"/>
          </p:cNvSpPr>
          <p:nvPr>
            <p:ph type="subTitle" idx="1"/>
          </p:nvPr>
        </p:nvSpPr>
        <p:spPr>
          <a:xfrm>
            <a:off x="1524000" y="4391747"/>
            <a:ext cx="9144000" cy="1655762"/>
          </a:xfrm>
        </p:spPr>
        <p:txBody>
          <a:bodyPr>
            <a:normAutofit/>
          </a:bodyPr>
          <a:lstStyle/>
          <a:p>
            <a:pPr algn="l"/>
            <a:r>
              <a:rPr lang="en-US" sz="2500" b="1" dirty="0">
                <a:solidFill>
                  <a:schemeClr val="tx1"/>
                </a:solidFill>
                <a:latin typeface="Times New Roman" panose="02020603050405020304" pitchFamily="18" charset="0"/>
                <a:cs typeface="Times New Roman" panose="02020603050405020304" pitchFamily="18" charset="0"/>
              </a:rPr>
              <a:t>Naveen </a:t>
            </a:r>
            <a:r>
              <a:rPr lang="en-US" sz="2500" b="1" dirty="0" err="1">
                <a:solidFill>
                  <a:schemeClr val="tx1"/>
                </a:solidFill>
                <a:latin typeface="Times New Roman" panose="02020603050405020304" pitchFamily="18" charset="0"/>
                <a:cs typeface="Times New Roman" panose="02020603050405020304" pitchFamily="18" charset="0"/>
              </a:rPr>
              <a:t>Chaparwal</a:t>
            </a:r>
            <a:endParaRPr lang="en-US" sz="2500" b="1" dirty="0">
              <a:solidFill>
                <a:schemeClr val="tx1"/>
              </a:solidFill>
              <a:latin typeface="Times New Roman" panose="02020603050405020304" pitchFamily="18" charset="0"/>
              <a:cs typeface="Times New Roman" panose="02020603050405020304" pitchFamily="18" charset="0"/>
            </a:endParaRPr>
          </a:p>
          <a:p>
            <a:pPr algn="l"/>
            <a:r>
              <a:rPr lang="en-US" sz="2500" b="1" dirty="0">
                <a:solidFill>
                  <a:schemeClr val="tx1"/>
                </a:solidFill>
                <a:latin typeface="Times New Roman" panose="02020603050405020304" pitchFamily="18" charset="0"/>
                <a:cs typeface="Times New Roman" panose="02020603050405020304" pitchFamily="18" charset="0"/>
              </a:rPr>
              <a:t>Guest Faculty, </a:t>
            </a:r>
            <a:r>
              <a:rPr lang="en-US" sz="2500" b="1" dirty="0" err="1">
                <a:solidFill>
                  <a:schemeClr val="tx1"/>
                </a:solidFill>
                <a:latin typeface="Times New Roman" panose="02020603050405020304" pitchFamily="18" charset="0"/>
                <a:cs typeface="Times New Roman" panose="02020603050405020304" pitchFamily="18" charset="0"/>
              </a:rPr>
              <a:t>DLISc</a:t>
            </a:r>
            <a:r>
              <a:rPr lang="en-US" sz="2500" b="1" dirty="0">
                <a:solidFill>
                  <a:schemeClr val="tx1"/>
                </a:solidFill>
                <a:latin typeface="Times New Roman" panose="02020603050405020304" pitchFamily="18" charset="0"/>
                <a:cs typeface="Times New Roman" panose="02020603050405020304" pitchFamily="18" charset="0"/>
              </a:rPr>
              <a:t>, UCSSH, </a:t>
            </a:r>
            <a:r>
              <a:rPr lang="en-US" sz="2500" b="1" dirty="0" err="1">
                <a:solidFill>
                  <a:schemeClr val="tx1"/>
                </a:solidFill>
                <a:latin typeface="Times New Roman" panose="02020603050405020304" pitchFamily="18" charset="0"/>
                <a:cs typeface="Times New Roman" panose="02020603050405020304" pitchFamily="18" charset="0"/>
              </a:rPr>
              <a:t>Mlsu</a:t>
            </a:r>
            <a:r>
              <a:rPr lang="en-US" sz="2500" b="1" dirty="0">
                <a:solidFill>
                  <a:schemeClr val="tx1"/>
                </a:solidFill>
                <a:latin typeface="Times New Roman" panose="02020603050405020304" pitchFamily="18" charset="0"/>
                <a:cs typeface="Times New Roman" panose="02020603050405020304" pitchFamily="18" charset="0"/>
              </a:rPr>
              <a:t> Udaipur</a:t>
            </a:r>
          </a:p>
        </p:txBody>
      </p:sp>
    </p:spTree>
    <p:extLst>
      <p:ext uri="{BB962C8B-B14F-4D97-AF65-F5344CB8AC3E}">
        <p14:creationId xmlns:p14="http://schemas.microsoft.com/office/powerpoint/2010/main" val="3709180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B2D62-15FF-4405-BF8A-9396D170CE4E}"/>
              </a:ext>
            </a:extLst>
          </p:cNvPr>
          <p:cNvSpPr>
            <a:spLocks noGrp="1"/>
          </p:cNvSpPr>
          <p:nvPr>
            <p:ph type="title"/>
          </p:nvPr>
        </p:nvSpPr>
        <p:spPr>
          <a:xfrm>
            <a:off x="677334" y="609600"/>
            <a:ext cx="8596668" cy="387927"/>
          </a:xfrm>
        </p:spPr>
        <p:txBody>
          <a:bodyPr/>
          <a:lstStyle/>
          <a:p>
            <a:r>
              <a:rPr lang="en-US" sz="1800" b="1" i="0" u="none" strike="noStrike" baseline="0" dirty="0">
                <a:latin typeface="Times New Roman" panose="02020603050405020304" pitchFamily="18" charset="0"/>
              </a:rPr>
              <a:t>ENVIRONMENTAL CONTROL</a:t>
            </a:r>
            <a:endParaRPr lang="en-US" dirty="0"/>
          </a:p>
        </p:txBody>
      </p:sp>
      <p:sp>
        <p:nvSpPr>
          <p:cNvPr id="3" name="Content Placeholder 2">
            <a:extLst>
              <a:ext uri="{FF2B5EF4-FFF2-40B4-BE49-F238E27FC236}">
                <a16:creationId xmlns:a16="http://schemas.microsoft.com/office/drawing/2014/main" id="{7492328C-F429-4EC3-8AE7-163729A5A540}"/>
              </a:ext>
            </a:extLst>
          </p:cNvPr>
          <p:cNvSpPr>
            <a:spLocks noGrp="1"/>
          </p:cNvSpPr>
          <p:nvPr>
            <p:ph idx="1"/>
          </p:nvPr>
        </p:nvSpPr>
        <p:spPr>
          <a:xfrm>
            <a:off x="677333" y="997527"/>
            <a:ext cx="10323175" cy="5361709"/>
          </a:xfrm>
        </p:spPr>
        <p:txBody>
          <a:bodyPr>
            <a:normAutofit fontScale="92500" lnSpcReduction="10000"/>
          </a:bodyPr>
          <a:lstStyle/>
          <a:p>
            <a:pPr algn="l"/>
            <a:r>
              <a:rPr lang="en-US" sz="1800" b="0" i="0" u="none" strike="noStrike" baseline="0" dirty="0">
                <a:latin typeface="Times New Roman" panose="02020603050405020304" pitchFamily="18" charset="0"/>
              </a:rPr>
              <a:t>Adequate measures should be taken so that the deterioration and decay of the library materials can be checked, retarded and not accelerated. Usually physical and chemical factors cause such deterioration. These causes of deterioration can be controlled to a great extent by the environmental control.</a:t>
            </a:r>
          </a:p>
          <a:p>
            <a:pPr algn="l"/>
            <a:r>
              <a:rPr lang="en-US" sz="1800" b="0" i="0" u="none" strike="noStrike" baseline="0" dirty="0">
                <a:latin typeface="Times New Roman" panose="02020603050405020304" pitchFamily="18" charset="0"/>
              </a:rPr>
              <a:t>There are two aspects of preservation of library materials: the preventive measures and the curative measures. The preventive measures comprise all the methods of good housekeeping, adequate caretaking, dusting, cleaning, periodical supervision of the storage, prevention of any possibility of damage by physical, chemical, biological and other factors, use of repelling agents, chemicals and insecticides to drive away the biological factors, and, on the whole, the control of deterioration and damage of library materials. The curative measures are taken when it is found that the preventive measures have failed for some reasons and the, materials are affected and damaged by the causes of deterioration and the enemies of the materials. The curative measures include mending, repairing, strengthening, rehabilitation, deacidification, fumigation, lamination and other jobs which are required, considering the physical condition of an individual document. The damaged document can be made physically usable after all curative measures have been taken to restore the physical condition of the document.</a:t>
            </a:r>
          </a:p>
          <a:p>
            <a:pPr algn="l"/>
            <a:r>
              <a:rPr lang="en-US" sz="1800" b="0" i="0" u="none" strike="noStrike" baseline="0" dirty="0">
                <a:latin typeface="Times New Roman" panose="02020603050405020304" pitchFamily="18" charset="0"/>
              </a:rPr>
              <a:t>Building</a:t>
            </a:r>
          </a:p>
          <a:p>
            <a:pPr algn="l"/>
            <a:r>
              <a:rPr lang="en-US" sz="1800" b="0" i="0" u="none" strike="noStrike" baseline="0" dirty="0">
                <a:latin typeface="Times New Roman" panose="02020603050405020304" pitchFamily="18" charset="0"/>
              </a:rPr>
              <a:t>Light</a:t>
            </a:r>
          </a:p>
          <a:p>
            <a:pPr algn="l"/>
            <a:r>
              <a:rPr lang="en-US" sz="1800" b="0" i="0" u="none" strike="noStrike" baseline="0" dirty="0">
                <a:latin typeface="Times New Roman" panose="02020603050405020304" pitchFamily="18" charset="0"/>
              </a:rPr>
              <a:t>Temperature</a:t>
            </a:r>
          </a:p>
          <a:p>
            <a:pPr algn="l"/>
            <a:r>
              <a:rPr lang="en-US" sz="1800" b="0" i="0" u="none" strike="noStrike" baseline="0" dirty="0">
                <a:latin typeface="Times New Roman" panose="02020603050405020304" pitchFamily="18" charset="0"/>
              </a:rPr>
              <a:t>Humidity and Moisture</a:t>
            </a:r>
          </a:p>
          <a:p>
            <a:pPr algn="l"/>
            <a:r>
              <a:rPr lang="en-US" sz="1800" b="0" i="0" u="none" strike="noStrike" baseline="0" dirty="0">
                <a:latin typeface="Times New Roman" panose="02020603050405020304" pitchFamily="18" charset="0"/>
              </a:rPr>
              <a:t>Housekeeping</a:t>
            </a:r>
            <a:endParaRPr lang="en-US" dirty="0"/>
          </a:p>
        </p:txBody>
      </p:sp>
    </p:spTree>
    <p:extLst>
      <p:ext uri="{BB962C8B-B14F-4D97-AF65-F5344CB8AC3E}">
        <p14:creationId xmlns:p14="http://schemas.microsoft.com/office/powerpoint/2010/main" val="2399358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F637E-2BE9-42B5-A674-CFFDAA42EBFC}"/>
              </a:ext>
            </a:extLst>
          </p:cNvPr>
          <p:cNvSpPr>
            <a:spLocks noGrp="1"/>
          </p:cNvSpPr>
          <p:nvPr>
            <p:ph type="title"/>
          </p:nvPr>
        </p:nvSpPr>
        <p:spPr/>
        <p:txBody>
          <a:bodyPr>
            <a:normAutofit/>
          </a:bodyPr>
          <a:lstStyle/>
          <a:p>
            <a:r>
              <a:rPr lang="en-US" sz="3000" b="1" i="0" u="none" strike="noStrike" baseline="0" dirty="0">
                <a:latin typeface="Times New Roman" panose="02020603050405020304" pitchFamily="18" charset="0"/>
              </a:rPr>
              <a:t>BIOLOGICAL FACTORS</a:t>
            </a:r>
            <a:endParaRPr lang="en-US" sz="3000" dirty="0"/>
          </a:p>
        </p:txBody>
      </p:sp>
      <p:sp>
        <p:nvSpPr>
          <p:cNvPr id="3" name="Content Placeholder 2">
            <a:extLst>
              <a:ext uri="{FF2B5EF4-FFF2-40B4-BE49-F238E27FC236}">
                <a16:creationId xmlns:a16="http://schemas.microsoft.com/office/drawing/2014/main" id="{3DA6649E-AFFA-4088-83DF-DA920358D17B}"/>
              </a:ext>
            </a:extLst>
          </p:cNvPr>
          <p:cNvSpPr>
            <a:spLocks noGrp="1"/>
          </p:cNvSpPr>
          <p:nvPr>
            <p:ph idx="1"/>
          </p:nvPr>
        </p:nvSpPr>
        <p:spPr/>
        <p:txBody>
          <a:bodyPr>
            <a:normAutofit lnSpcReduction="10000"/>
          </a:bodyPr>
          <a:lstStyle/>
          <a:p>
            <a:pPr algn="just"/>
            <a:r>
              <a:rPr lang="en-US" sz="1800" b="0" i="0" u="none" strike="noStrike" baseline="0" dirty="0">
                <a:latin typeface="Times New Roman" panose="02020603050405020304" pitchFamily="18" charset="0"/>
              </a:rPr>
              <a:t>Almost all book components, be it paper, pulp or straw board used for binding, textiles and leather of varied </a:t>
            </a:r>
            <a:r>
              <a:rPr lang="en-US" sz="1800" b="0" i="0" u="none" strike="noStrike" baseline="0" dirty="0" err="1">
                <a:latin typeface="Times New Roman" panose="02020603050405020304" pitchFamily="18" charset="0"/>
              </a:rPr>
              <a:t>colours</a:t>
            </a:r>
            <a:r>
              <a:rPr lang="en-US" sz="1800" b="0" i="0" u="none" strike="noStrike" baseline="0" dirty="0">
                <a:latin typeface="Times New Roman" panose="02020603050405020304" pitchFamily="18" charset="0"/>
              </a:rPr>
              <a:t> and varieties used as covering materials are prone to attacks by groups of micro-organisms, insects and rodents. Very often library collections are damaged by pests, and the phenomenon is generally known as bio-deterioration.</a:t>
            </a:r>
          </a:p>
          <a:p>
            <a:pPr algn="just"/>
            <a:r>
              <a:rPr lang="en-US" sz="1800" b="0" i="0" u="none" strike="noStrike" baseline="0" dirty="0">
                <a:latin typeface="Times New Roman" panose="02020603050405020304" pitchFamily="18" charset="0"/>
              </a:rPr>
              <a:t>A tropical climate which is hot and humid is congenial for the growth and propagation of pests, fungus, insects like silverfish, cockroach, </a:t>
            </a:r>
            <a:r>
              <a:rPr lang="en-US" sz="1800" b="0" i="0" u="none" strike="noStrike" baseline="0" dirty="0" err="1">
                <a:latin typeface="Times New Roman" panose="02020603050405020304" pitchFamily="18" charset="0"/>
              </a:rPr>
              <a:t>psocid</a:t>
            </a:r>
            <a:r>
              <a:rPr lang="en-US" sz="1800" b="0" i="0" u="none" strike="noStrike" baseline="0" dirty="0">
                <a:latin typeface="Times New Roman" panose="02020603050405020304" pitchFamily="18" charset="0"/>
              </a:rPr>
              <a:t>, bookworm, termite etc. They breed in the buildings housing public, institutional or special libraries. There is perhaps no library which at sometime or the other has not suffered the ravages of these agents of biodeterioration.</a:t>
            </a:r>
          </a:p>
          <a:p>
            <a:pPr algn="just"/>
            <a:r>
              <a:rPr lang="en-US" sz="1800" b="0" i="0" u="none" strike="noStrike" baseline="0" dirty="0">
                <a:latin typeface="Times New Roman" panose="02020603050405020304" pitchFamily="18" charset="0"/>
              </a:rPr>
              <a:t>This problem has been studied in depth and the species that thrive specifically on book components have been identified. Their breeding cycles have been examined with a view to exterminate them and to apply effective control and remedial measures to check their incidence, thus preventing susceptibility of damage to library collections.</a:t>
            </a:r>
            <a:endParaRPr lang="en-US" dirty="0"/>
          </a:p>
        </p:txBody>
      </p:sp>
    </p:spTree>
    <p:extLst>
      <p:ext uri="{BB962C8B-B14F-4D97-AF65-F5344CB8AC3E}">
        <p14:creationId xmlns:p14="http://schemas.microsoft.com/office/powerpoint/2010/main" val="3162489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A4C87-B7A4-4024-BD98-2C2E7F44E70A}"/>
              </a:ext>
            </a:extLst>
          </p:cNvPr>
          <p:cNvSpPr>
            <a:spLocks noGrp="1"/>
          </p:cNvSpPr>
          <p:nvPr>
            <p:ph type="title"/>
          </p:nvPr>
        </p:nvSpPr>
        <p:spPr>
          <a:xfrm>
            <a:off x="677334" y="609600"/>
            <a:ext cx="8596668" cy="540327"/>
          </a:xfrm>
        </p:spPr>
        <p:txBody>
          <a:bodyPr>
            <a:normAutofit fontScale="90000"/>
          </a:bodyPr>
          <a:lstStyle/>
          <a:p>
            <a:r>
              <a:rPr lang="en-US" sz="1800" b="1" i="0" u="none" strike="noStrike" baseline="0" dirty="0">
                <a:latin typeface="Times New Roman" panose="02020603050405020304" pitchFamily="18" charset="0"/>
              </a:rPr>
              <a:t>COMMON BOOK PESTS</a:t>
            </a:r>
            <a:br>
              <a:rPr lang="en-US" sz="1800" b="1" i="0" u="none" strike="noStrike" baseline="0" dirty="0">
                <a:latin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25A5579-80E9-4E8E-A89C-2468A4F90FBA}"/>
              </a:ext>
            </a:extLst>
          </p:cNvPr>
          <p:cNvSpPr>
            <a:spLocks noGrp="1"/>
          </p:cNvSpPr>
          <p:nvPr>
            <p:ph idx="1"/>
          </p:nvPr>
        </p:nvSpPr>
        <p:spPr>
          <a:xfrm>
            <a:off x="677334" y="1149927"/>
            <a:ext cx="10032230" cy="5361709"/>
          </a:xfrm>
        </p:spPr>
        <p:txBody>
          <a:bodyPr>
            <a:normAutofit fontScale="92500" lnSpcReduction="20000"/>
          </a:bodyPr>
          <a:lstStyle/>
          <a:p>
            <a:pPr algn="just"/>
            <a:r>
              <a:rPr lang="en-US" sz="1800" b="0" i="0" u="none" strike="noStrike" baseline="0" dirty="0">
                <a:latin typeface="Times New Roman" panose="02020603050405020304" pitchFamily="18" charset="0"/>
              </a:rPr>
              <a:t>Agents of Bio-deterioration include micro-organisms and insects, which are active living organisms found in normal housing environment. They sustain themselves with food derived from paper, board, binding cloth and leather. Sizing material in paper and binding textiles and vegetable tanning material in leather, e.g., starch, glues and gums are their special food.</a:t>
            </a:r>
          </a:p>
          <a:p>
            <a:pPr algn="just"/>
            <a:r>
              <a:rPr lang="en-US" sz="1800" b="1" i="0" u="none" strike="noStrike" baseline="0" dirty="0">
                <a:latin typeface="Times New Roman" panose="02020603050405020304" pitchFamily="18" charset="0"/>
              </a:rPr>
              <a:t>Micro-organisms</a:t>
            </a:r>
          </a:p>
          <a:p>
            <a:pPr marL="0" indent="0" algn="just">
              <a:buNone/>
            </a:pPr>
            <a:r>
              <a:rPr lang="en-US" sz="1800" b="0" i="0" u="none" strike="noStrike" baseline="0" dirty="0">
                <a:latin typeface="Times New Roman" panose="02020603050405020304" pitchFamily="18" charset="0"/>
              </a:rPr>
              <a:t>A group of fungi or </a:t>
            </a:r>
            <a:r>
              <a:rPr lang="en-US" sz="1800" b="0" i="0" u="none" strike="noStrike" baseline="0" dirty="0" err="1">
                <a:latin typeface="Times New Roman" panose="02020603050405020304" pitchFamily="18" charset="0"/>
              </a:rPr>
              <a:t>moulds</a:t>
            </a:r>
            <a:r>
              <a:rPr lang="en-US" sz="1800" b="0" i="0" u="none" strike="noStrike" baseline="0" dirty="0">
                <a:latin typeface="Times New Roman" panose="02020603050405020304" pitchFamily="18" charset="0"/>
              </a:rPr>
              <a:t> which include Alternaria, Aspergillus, Penicillium, Mucor, Fusarium etc. grow in paper. These organisms are present in the environment in every habitat. They remain in a dormant state for long periods. But they appear as brown/ black vegetative growth on paper. This and leather in </a:t>
            </a:r>
            <a:r>
              <a:rPr lang="en-US" sz="1800" b="0" i="0" u="none" strike="noStrike" baseline="0" dirty="0" err="1">
                <a:latin typeface="Times New Roman" panose="02020603050405020304" pitchFamily="18" charset="0"/>
              </a:rPr>
              <a:t>favourabte</a:t>
            </a:r>
            <a:r>
              <a:rPr lang="en-US" sz="1800" b="0" i="0" u="none" strike="noStrike" baseline="0" dirty="0">
                <a:latin typeface="Times New Roman" panose="02020603050405020304" pitchFamily="18" charset="0"/>
              </a:rPr>
              <a:t> conditions of climate, high relative humidity (above 65 per cent) and high temperature (in the range of 27°-35° C) are conducive for their growth and propagation. Besides, other conditions which </a:t>
            </a:r>
            <a:r>
              <a:rPr lang="en-US" sz="1800" b="0" i="0" u="none" strike="noStrike" baseline="0" dirty="0" err="1">
                <a:latin typeface="Times New Roman" panose="02020603050405020304" pitchFamily="18" charset="0"/>
              </a:rPr>
              <a:t>favour</a:t>
            </a:r>
            <a:r>
              <a:rPr lang="en-US" dirty="0">
                <a:latin typeface="Times New Roman" panose="02020603050405020304" pitchFamily="18" charset="0"/>
              </a:rPr>
              <a:t> </a:t>
            </a:r>
            <a:r>
              <a:rPr lang="en-US" sz="1800" b="0" i="0" u="none" strike="noStrike" baseline="0" dirty="0">
                <a:latin typeface="Times New Roman" panose="02020603050405020304" pitchFamily="18" charset="0"/>
              </a:rPr>
              <a:t>their growth are rugged dusty surfaces, stagnant air, damp materials and availability of food for sustaining their life.</a:t>
            </a:r>
          </a:p>
          <a:p>
            <a:pPr marL="0" indent="0" algn="just">
              <a:buNone/>
            </a:pPr>
            <a:r>
              <a:rPr lang="en-US" sz="1800" b="0" i="0" u="none" strike="noStrike" baseline="0" dirty="0">
                <a:latin typeface="Times New Roman" panose="02020603050405020304" pitchFamily="18" charset="0"/>
              </a:rPr>
              <a:t>The common fungus consists of a reproductive mycelium and a vegetative mycelium. The former extends into the air and is responsible for spore production, while the latter burrows into the substrate digesting and absorbing it. </a:t>
            </a:r>
          </a:p>
          <a:p>
            <a:pPr marL="0" indent="0" algn="just">
              <a:buNone/>
            </a:pPr>
            <a:r>
              <a:rPr lang="en-US" sz="1800" b="0" i="0" u="none" strike="noStrike" baseline="0" dirty="0">
                <a:latin typeface="Times New Roman" panose="02020603050405020304" pitchFamily="18" charset="0"/>
              </a:rPr>
              <a:t>Besides fungi, bacteria also play a role in decomposing cellulose in paper and binding textiles. These are known as aerobic cellulose decomposing bacteria, e.g., </a:t>
            </a:r>
            <a:r>
              <a:rPr lang="en-US" sz="1800" b="0" i="0" u="none" strike="noStrike" baseline="0" dirty="0" err="1">
                <a:latin typeface="Times New Roman" panose="02020603050405020304" pitchFamily="18" charset="0"/>
              </a:rPr>
              <a:t>Cytophaga</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Cellvibrio</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Cellfascienla</a:t>
            </a:r>
            <a:r>
              <a:rPr lang="en-US" sz="1800" b="0" i="0" u="none" strike="noStrike" baseline="0" dirty="0">
                <a:latin typeface="Times New Roman" panose="02020603050405020304" pitchFamily="18" charset="0"/>
              </a:rPr>
              <a:t> and </a:t>
            </a:r>
            <a:r>
              <a:rPr lang="en-US" sz="1800" b="0" i="0" u="none" strike="noStrike" baseline="0" dirty="0" err="1">
                <a:latin typeface="Times New Roman" panose="02020603050405020304" pitchFamily="18" charset="0"/>
              </a:rPr>
              <a:t>Myscobacteria</a:t>
            </a:r>
            <a:r>
              <a:rPr lang="en-US" sz="1800" b="0" i="0" u="none" strike="noStrike" baseline="0" dirty="0">
                <a:latin typeface="Times New Roman" panose="02020603050405020304" pitchFamily="18" charset="0"/>
              </a:rPr>
              <a:t>. These bring about discoloration and staining of books and other allied materials.</a:t>
            </a:r>
          </a:p>
          <a:p>
            <a:pPr algn="just"/>
            <a:r>
              <a:rPr lang="en-US" sz="1800" b="1" i="0" u="none" strike="noStrike" baseline="0" dirty="0">
                <a:latin typeface="Times New Roman" panose="02020603050405020304" pitchFamily="18" charset="0"/>
              </a:rPr>
              <a:t>Insects</a:t>
            </a:r>
          </a:p>
          <a:p>
            <a:pPr marL="0" indent="0" algn="just">
              <a:buNone/>
            </a:pPr>
            <a:r>
              <a:rPr lang="en-US" sz="1800" b="0" i="0" u="none" strike="noStrike" baseline="0" dirty="0">
                <a:latin typeface="Times New Roman" panose="02020603050405020304" pitchFamily="18" charset="0"/>
              </a:rPr>
              <a:t>Common insects that are responsible for attacking and damaging paper and other book components are Silver Fish, Book lice (</a:t>
            </a:r>
            <a:r>
              <a:rPr lang="en-US" sz="1800" b="0" i="0" u="none" strike="noStrike" baseline="0" dirty="0" err="1">
                <a:latin typeface="Times New Roman" panose="02020603050405020304" pitchFamily="18" charset="0"/>
              </a:rPr>
              <a:t>Psocid</a:t>
            </a:r>
            <a:r>
              <a:rPr lang="en-US" sz="1800" b="0" i="0" u="none" strike="noStrike" baseline="0" dirty="0">
                <a:latin typeface="Times New Roman" panose="02020603050405020304" pitchFamily="18" charset="0"/>
              </a:rPr>
              <a:t>), Cockroach, Termite, Book Worm (</a:t>
            </a:r>
            <a:r>
              <a:rPr lang="en-US" sz="1800" b="0" i="0" u="none" strike="noStrike" baseline="0" dirty="0" err="1">
                <a:latin typeface="Times New Roman" panose="02020603050405020304" pitchFamily="18" charset="0"/>
              </a:rPr>
              <a:t>Gastrallus</a:t>
            </a:r>
            <a:r>
              <a:rPr lang="en-US" sz="1800" b="0" i="0" u="none" strike="noStrike" baseline="0" dirty="0">
                <a:latin typeface="Times New Roman" panose="02020603050405020304" pitchFamily="18" charset="0"/>
              </a:rPr>
              <a:t> Indicus). These insects are </a:t>
            </a:r>
            <a:r>
              <a:rPr lang="en-US" sz="1800" b="0" i="0" u="none" strike="noStrike" baseline="0" dirty="0" err="1">
                <a:latin typeface="Times New Roman" panose="02020603050405020304" pitchFamily="18" charset="0"/>
              </a:rPr>
              <a:t>recognised</a:t>
            </a:r>
            <a:r>
              <a:rPr lang="en-US" sz="1800" b="0" i="0" u="none" strike="noStrike" baseline="0" dirty="0">
                <a:latin typeface="Times New Roman" panose="02020603050405020304" pitchFamily="18" charset="0"/>
              </a:rPr>
              <a:t> by their characteristic appearance.</a:t>
            </a:r>
            <a:endParaRPr lang="en-US" dirty="0"/>
          </a:p>
        </p:txBody>
      </p:sp>
    </p:spTree>
    <p:extLst>
      <p:ext uri="{BB962C8B-B14F-4D97-AF65-F5344CB8AC3E}">
        <p14:creationId xmlns:p14="http://schemas.microsoft.com/office/powerpoint/2010/main" val="2781567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4E79A-5612-4139-9301-D707A86717A7}"/>
              </a:ext>
            </a:extLst>
          </p:cNvPr>
          <p:cNvSpPr>
            <a:spLocks noGrp="1"/>
          </p:cNvSpPr>
          <p:nvPr>
            <p:ph type="title"/>
          </p:nvPr>
        </p:nvSpPr>
        <p:spPr>
          <a:xfrm>
            <a:off x="677334" y="609600"/>
            <a:ext cx="8596668" cy="665018"/>
          </a:xfrm>
        </p:spPr>
        <p:txBody>
          <a:bodyPr>
            <a:normAutofit/>
          </a:bodyPr>
          <a:lstStyle/>
          <a:p>
            <a:r>
              <a:rPr lang="en-US" sz="2500" b="1" i="0" u="none" strike="noStrike" baseline="0" dirty="0">
                <a:latin typeface="Times New Roman" panose="02020603050405020304" pitchFamily="18" charset="0"/>
              </a:rPr>
              <a:t>Silver Fish (</a:t>
            </a:r>
            <a:r>
              <a:rPr lang="en-US" sz="2500" b="1" i="0" u="none" strike="noStrike" baseline="0" dirty="0" err="1">
                <a:latin typeface="Times New Roman" panose="02020603050405020304" pitchFamily="18" charset="0"/>
              </a:rPr>
              <a:t>Lepisma</a:t>
            </a:r>
            <a:r>
              <a:rPr lang="en-US" sz="2500" b="1" i="0" u="none" strike="noStrike" baseline="0" dirty="0">
                <a:latin typeface="Times New Roman" panose="02020603050405020304" pitchFamily="18" charset="0"/>
              </a:rPr>
              <a:t> </a:t>
            </a:r>
            <a:r>
              <a:rPr lang="en-US" sz="2500" b="1" i="0" u="none" strike="noStrike" baseline="0" dirty="0" err="1">
                <a:latin typeface="Times New Roman" panose="02020603050405020304" pitchFamily="18" charset="0"/>
              </a:rPr>
              <a:t>Saccharina</a:t>
            </a:r>
            <a:r>
              <a:rPr lang="en-US" sz="2500" b="1" i="0" u="none" strike="noStrike" baseline="0" dirty="0">
                <a:latin typeface="Times New Roman" panose="02020603050405020304" pitchFamily="18" charset="0"/>
              </a:rPr>
              <a:t>)</a:t>
            </a:r>
            <a:endParaRPr lang="en-US" sz="2500" dirty="0"/>
          </a:p>
        </p:txBody>
      </p:sp>
      <p:sp>
        <p:nvSpPr>
          <p:cNvPr id="3" name="Content Placeholder 2">
            <a:extLst>
              <a:ext uri="{FF2B5EF4-FFF2-40B4-BE49-F238E27FC236}">
                <a16:creationId xmlns:a16="http://schemas.microsoft.com/office/drawing/2014/main" id="{E73DAE06-9969-41A9-A2B7-8D842D8FB766}"/>
              </a:ext>
            </a:extLst>
          </p:cNvPr>
          <p:cNvSpPr>
            <a:spLocks noGrp="1"/>
          </p:cNvSpPr>
          <p:nvPr>
            <p:ph sz="half" idx="1"/>
          </p:nvPr>
        </p:nvSpPr>
        <p:spPr>
          <a:xfrm>
            <a:off x="677334" y="1468582"/>
            <a:ext cx="5141575" cy="4572779"/>
          </a:xfrm>
        </p:spPr>
        <p:txBody>
          <a:bodyPr>
            <a:normAutofit/>
          </a:bodyPr>
          <a:lstStyle/>
          <a:p>
            <a:pPr algn="just"/>
            <a:r>
              <a:rPr lang="en-US" sz="1800" b="0" i="0" u="none" strike="noStrike" baseline="0" dirty="0">
                <a:latin typeface="Times New Roman" panose="02020603050405020304" pitchFamily="18" charset="0"/>
              </a:rPr>
              <a:t>It is a wingless, silvery or pearly grey, carrot shaped insect measuring 8 to 10 mm in length. It has two hairy antennae, and its body tapers like a fish from head to tail. The mouth part of this insect is adapted for biting. This insect makes damp walls, dingy corners of a room as its habitat. The female lays 10-50 eggs at a time and hatch in 6-10 days. The young ones closely resemble the adult. A temperature of 18°-25°C and relative humidity above 55 per cent is ideal for their growth. This insect is a surface feeder having an affinity for glue, gelatin, starch and other materials, pastes and other adhesives of vegetable origin.</a:t>
            </a:r>
            <a:endParaRPr lang="en-US" dirty="0"/>
          </a:p>
        </p:txBody>
      </p:sp>
      <p:pic>
        <p:nvPicPr>
          <p:cNvPr id="6" name="Content Placeholder 5">
            <a:extLst>
              <a:ext uri="{FF2B5EF4-FFF2-40B4-BE49-F238E27FC236}">
                <a16:creationId xmlns:a16="http://schemas.microsoft.com/office/drawing/2014/main" id="{29E44B32-3845-4348-AC81-C24BE36A5958}"/>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05537" y="1468582"/>
            <a:ext cx="3326390" cy="4572779"/>
          </a:xfrm>
        </p:spPr>
      </p:pic>
    </p:spTree>
    <p:extLst>
      <p:ext uri="{BB962C8B-B14F-4D97-AF65-F5344CB8AC3E}">
        <p14:creationId xmlns:p14="http://schemas.microsoft.com/office/powerpoint/2010/main" val="4293463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98D5BD-190F-4B8F-9787-CD601B418B60}"/>
              </a:ext>
            </a:extLst>
          </p:cNvPr>
          <p:cNvSpPr>
            <a:spLocks noGrp="1"/>
          </p:cNvSpPr>
          <p:nvPr>
            <p:ph idx="1"/>
          </p:nvPr>
        </p:nvSpPr>
        <p:spPr>
          <a:xfrm>
            <a:off x="677334" y="498765"/>
            <a:ext cx="9727430" cy="6068290"/>
          </a:xfrm>
        </p:spPr>
        <p:txBody>
          <a:bodyPr>
            <a:normAutofit fontScale="92500" lnSpcReduction="20000"/>
          </a:bodyPr>
          <a:lstStyle/>
          <a:p>
            <a:pPr algn="just"/>
            <a:r>
              <a:rPr lang="en-US" sz="1800" b="1" i="0" u="none" strike="noStrike" baseline="0" dirty="0">
                <a:latin typeface="Times New Roman" panose="02020603050405020304" pitchFamily="18" charset="0"/>
              </a:rPr>
              <a:t>Cockroach (</a:t>
            </a:r>
            <a:r>
              <a:rPr lang="en-US" sz="1800" b="1" i="0" u="none" strike="noStrike" baseline="0" dirty="0" err="1">
                <a:latin typeface="Times New Roman" panose="02020603050405020304" pitchFamily="18" charset="0"/>
              </a:rPr>
              <a:t>Blatta-Orientalis</a:t>
            </a:r>
            <a:r>
              <a:rPr lang="en-US" sz="1800" b="1" i="0" u="none" strike="noStrike" baseline="0" dirty="0">
                <a:latin typeface="Times New Roman" panose="02020603050405020304" pitchFamily="18" charset="0"/>
              </a:rPr>
              <a:t>)</a:t>
            </a:r>
            <a:endParaRPr lang="en-US" sz="1800" b="0" i="0" u="none" strike="noStrike" baseline="0" dirty="0">
              <a:latin typeface="Times New Roman" panose="02020603050405020304" pitchFamily="18" charset="0"/>
            </a:endParaRPr>
          </a:p>
          <a:p>
            <a:pPr marL="0" indent="0" algn="just">
              <a:buNone/>
            </a:pPr>
            <a:r>
              <a:rPr lang="en-US" sz="1800" b="0" i="0" u="none" strike="noStrike" baseline="0" dirty="0">
                <a:latin typeface="Times New Roman" panose="02020603050405020304" pitchFamily="18" charset="0"/>
              </a:rPr>
              <a:t>It is a brown or blackish brown, shing flat bodied, foul smelling insect. It has two protruding antennae which help it feel objects. This insect is nocturnal, lives and hides in corners which are damp and dingy, crevices and cleavages in walls and floors, behind and beneath almirahs and shelves in wooden cupboards. It is a very common household insect breeding in kitchen drains and garbage. It is an omnivorous insect feeding on paper, board, binding textiles, leather, especially attracted by binding glues.</a:t>
            </a:r>
          </a:p>
          <a:p>
            <a:pPr marL="0" indent="0" algn="just">
              <a:buNone/>
            </a:pPr>
            <a:r>
              <a:rPr lang="en-US" sz="1800" b="0" i="0" u="none" strike="noStrike" baseline="0" dirty="0">
                <a:latin typeface="Times New Roman" panose="02020603050405020304" pitchFamily="18" charset="0"/>
              </a:rPr>
              <a:t>The female lays eggs in pouch (cocoon) containing 6 to 10 eggs, mostly in April-May to October. The young ones hatching out from eggs are called nymphs and these mature as fully winged insect adult. Moist air, warmth and darkness form most </a:t>
            </a:r>
            <a:r>
              <a:rPr lang="en-US" sz="1800" b="0" i="0" u="none" strike="noStrike" baseline="0" dirty="0" err="1">
                <a:latin typeface="Times New Roman" panose="02020603050405020304" pitchFamily="18" charset="0"/>
              </a:rPr>
              <a:t>favourable</a:t>
            </a:r>
            <a:r>
              <a:rPr lang="en-US" sz="1800" b="0" i="0" u="none" strike="noStrike" baseline="0" dirty="0">
                <a:latin typeface="Times New Roman" panose="02020603050405020304" pitchFamily="18" charset="0"/>
              </a:rPr>
              <a:t> condition for their breeding and growth.</a:t>
            </a:r>
          </a:p>
          <a:p>
            <a:pPr algn="just"/>
            <a:r>
              <a:rPr lang="en-US" sz="1800" b="1" i="0" u="none" strike="noStrike" baseline="0" dirty="0">
                <a:latin typeface="Times New Roman" panose="02020603050405020304" pitchFamily="18" charset="0"/>
              </a:rPr>
              <a:t>Book-Lice (</a:t>
            </a:r>
            <a:r>
              <a:rPr lang="en-US" sz="1800" b="1" i="0" u="none" strike="noStrike" baseline="0" dirty="0" err="1">
                <a:latin typeface="Times New Roman" panose="02020603050405020304" pitchFamily="18" charset="0"/>
              </a:rPr>
              <a:t>Psocids</a:t>
            </a:r>
            <a:r>
              <a:rPr lang="en-US" sz="1800" b="1" i="0" u="none" strike="noStrike" baseline="0" dirty="0">
                <a:latin typeface="Times New Roman" panose="02020603050405020304" pitchFamily="18" charset="0"/>
              </a:rPr>
              <a:t>)</a:t>
            </a:r>
          </a:p>
          <a:p>
            <a:pPr marL="0" indent="0" algn="just">
              <a:buNone/>
            </a:pPr>
            <a:r>
              <a:rPr lang="en-US" sz="1800" b="0" i="0" u="none" strike="noStrike" baseline="0" dirty="0">
                <a:latin typeface="Times New Roman" panose="02020603050405020304" pitchFamily="18" charset="0"/>
              </a:rPr>
              <a:t>The insect is greyish white to brown in </a:t>
            </a:r>
            <a:r>
              <a:rPr lang="en-US" sz="1800" b="0" i="0" u="none" strike="noStrike" baseline="0" dirty="0" err="1">
                <a:latin typeface="Times New Roman" panose="02020603050405020304" pitchFamily="18" charset="0"/>
              </a:rPr>
              <a:t>colour</a:t>
            </a:r>
            <a:r>
              <a:rPr lang="en-US" sz="1800" b="0" i="0" u="none" strike="noStrike" baseline="0" dirty="0">
                <a:latin typeface="Times New Roman" panose="02020603050405020304" pitchFamily="18" charset="0"/>
              </a:rPr>
              <a:t> as long as the width of a pinhead (1 mm to 2.5mm). It is almost transparent with thread like antennae and mouth part. Its occurrence is noticed in dust laden and fungus infected materials. Dampness and warmth are the essential requirements for its rapid growth.</a:t>
            </a:r>
          </a:p>
          <a:p>
            <a:pPr algn="just"/>
            <a:r>
              <a:rPr lang="en-US" sz="1800" b="1" i="0" u="none" strike="noStrike" baseline="0" dirty="0">
                <a:latin typeface="Times New Roman" panose="02020603050405020304" pitchFamily="18" charset="0"/>
              </a:rPr>
              <a:t>Termite (White-ant)</a:t>
            </a:r>
          </a:p>
          <a:p>
            <a:pPr marL="0" indent="0" algn="just">
              <a:buNone/>
            </a:pPr>
            <a:r>
              <a:rPr lang="en-US" sz="1800" b="0" i="0" u="none" strike="noStrike" baseline="0" dirty="0">
                <a:latin typeface="Times New Roman" panose="02020603050405020304" pitchFamily="18" charset="0"/>
              </a:rPr>
              <a:t>This insect is most destructive of the wood or cellulose feeding insects. It is a social insect living in a community which includes male, reproductive female (queen) and sterile workers. The workers are soft bodied, white or grey, wingless forms, and devote their energy to nest building and feeding the community. Broadly speaking this insect is of two groups:</a:t>
            </a:r>
          </a:p>
          <a:p>
            <a:pPr marL="0" indent="0" algn="just">
              <a:buNone/>
            </a:pPr>
            <a:r>
              <a:rPr lang="en-US" sz="1800" b="0" i="0" u="none" strike="noStrike" baseline="0" dirty="0" err="1">
                <a:latin typeface="Times New Roman" panose="02020603050405020304" pitchFamily="18" charset="0"/>
              </a:rPr>
              <a:t>i</a:t>
            </a:r>
            <a:r>
              <a:rPr lang="en-US" sz="1800" b="0" i="0" u="none" strike="noStrike" baseline="0" dirty="0">
                <a:latin typeface="Times New Roman" panose="02020603050405020304" pitchFamily="18" charset="0"/>
              </a:rPr>
              <a:t>) Subterranean termites, so called because they maintain their contact with the soil.</a:t>
            </a:r>
          </a:p>
          <a:p>
            <a:pPr marL="0" indent="0" algn="just">
              <a:buNone/>
            </a:pPr>
            <a:r>
              <a:rPr lang="en-US" sz="1800" b="0" i="0" u="none" strike="noStrike" baseline="0" dirty="0">
                <a:latin typeface="Times New Roman" panose="02020603050405020304" pitchFamily="18" charset="0"/>
              </a:rPr>
              <a:t>ii) Non-subterranean termites, require no contact with the soil. They can exist in the wood they infest. These are also known as dry wood borers and are found in a tropical climate.</a:t>
            </a:r>
          </a:p>
          <a:p>
            <a:pPr marL="0" indent="0" algn="just">
              <a:buNone/>
            </a:pPr>
            <a:r>
              <a:rPr lang="en-US" sz="1800" b="0" i="0" u="none" strike="noStrike" baseline="0" dirty="0">
                <a:latin typeface="Times New Roman" panose="02020603050405020304" pitchFamily="18" charset="0"/>
              </a:rPr>
              <a:t>Subterranean termites travel in mud, covered runways, bore into poor masonry structure with bad quality of bricks and cement, reaching their food. They damage paper, board, wooden furniture, textiles and leather.</a:t>
            </a:r>
            <a:endParaRPr lang="en-US" dirty="0"/>
          </a:p>
        </p:txBody>
      </p:sp>
    </p:spTree>
    <p:extLst>
      <p:ext uri="{BB962C8B-B14F-4D97-AF65-F5344CB8AC3E}">
        <p14:creationId xmlns:p14="http://schemas.microsoft.com/office/powerpoint/2010/main" val="1736441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C39C29-1891-4978-9CA8-D14BCAA57A65}"/>
              </a:ext>
            </a:extLst>
          </p:cNvPr>
          <p:cNvSpPr>
            <a:spLocks noGrp="1"/>
          </p:cNvSpPr>
          <p:nvPr>
            <p:ph idx="1"/>
          </p:nvPr>
        </p:nvSpPr>
        <p:spPr>
          <a:xfrm>
            <a:off x="677334" y="637309"/>
            <a:ext cx="8596668" cy="5404053"/>
          </a:xfrm>
        </p:spPr>
        <p:txBody>
          <a:bodyPr>
            <a:normAutofit/>
          </a:bodyPr>
          <a:lstStyle/>
          <a:p>
            <a:pPr algn="l"/>
            <a:r>
              <a:rPr lang="en-US" sz="1800" b="1" i="0" u="none" strike="noStrike" baseline="0" dirty="0">
                <a:latin typeface="Times New Roman" panose="02020603050405020304" pitchFamily="18" charset="0"/>
              </a:rPr>
              <a:t>Book Worm or Book Beetle (Coleoptera)</a:t>
            </a:r>
          </a:p>
          <a:p>
            <a:pPr marL="0" indent="0" algn="just">
              <a:buNone/>
            </a:pPr>
            <a:r>
              <a:rPr lang="en-US" sz="1800" b="0" i="0" u="none" strike="noStrike" baseline="0" dirty="0">
                <a:latin typeface="Times New Roman" panose="02020603050405020304" pitchFamily="18" charset="0"/>
              </a:rPr>
              <a:t>The Indian book worm has been identified as </a:t>
            </a:r>
            <a:r>
              <a:rPr lang="en-US" sz="1800" b="0" i="0" u="none" strike="noStrike" baseline="0" dirty="0" err="1">
                <a:latin typeface="Times New Roman" panose="02020603050405020304" pitchFamily="18" charset="0"/>
              </a:rPr>
              <a:t>Gastrallus</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Indicuss</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Reitter</a:t>
            </a:r>
            <a:r>
              <a:rPr lang="en-US" sz="1800" b="0" i="0" u="none" strike="noStrike" baseline="0" dirty="0">
                <a:latin typeface="Times New Roman" panose="02020603050405020304" pitchFamily="18" charset="0"/>
              </a:rPr>
              <a:t> and it has varied stages of growth e.g., egg, larva, pupa and adult beetle. A beetle is small slender and brown in </a:t>
            </a:r>
            <a:r>
              <a:rPr lang="en-US" sz="1800" b="0" i="0" u="none" strike="noStrike" baseline="0" dirty="0" err="1">
                <a:latin typeface="Times New Roman" panose="02020603050405020304" pitchFamily="18" charset="0"/>
              </a:rPr>
              <a:t>colour</a:t>
            </a:r>
            <a:r>
              <a:rPr lang="en-US" sz="1800" b="0" i="0" u="none" strike="noStrike" baseline="0" dirty="0">
                <a:latin typeface="Times New Roman" panose="02020603050405020304" pitchFamily="18" charset="0"/>
              </a:rPr>
              <a:t> and measures 2-3 mm in length and l mm in width. It lays eggs in joints of binding boards, and these eggs hatch out in 5-1 0 days as larva in summer. The larva is white, cylindrical and semicircular in shape, the head being retraced into the front segment of the body when at rest. They remain in pupa stage for 15 days or so at the end of which hey emerge as full grown insects. The larvae eat their way into the book and are responsible for major damage. The adult beetle flies out from infested material to build new nests and thus spreads infestation.</a:t>
            </a:r>
          </a:p>
          <a:p>
            <a:pPr algn="just"/>
            <a:r>
              <a:rPr lang="en-US" sz="1800" b="1" i="0" u="none" strike="noStrike" baseline="0" dirty="0">
                <a:latin typeface="Times New Roman" panose="02020603050405020304" pitchFamily="18" charset="0"/>
              </a:rPr>
              <a:t>Rodents</a:t>
            </a:r>
          </a:p>
          <a:p>
            <a:pPr marL="0" indent="0" algn="just">
              <a:buNone/>
            </a:pPr>
            <a:r>
              <a:rPr lang="en-US" sz="1800" b="0" i="0" u="none" strike="noStrike" baseline="0" dirty="0">
                <a:latin typeface="Times New Roman" panose="02020603050405020304" pitchFamily="18" charset="0"/>
              </a:rPr>
              <a:t>Mice (Linnaeus) and Rats (</a:t>
            </a:r>
            <a:r>
              <a:rPr lang="en-US" sz="1800" b="0" i="0" u="none" strike="noStrike" baseline="0" dirty="0" err="1">
                <a:latin typeface="Times New Roman" panose="02020603050405020304" pitchFamily="18" charset="0"/>
              </a:rPr>
              <a:t>Rathus</a:t>
            </a:r>
            <a:r>
              <a:rPr lang="en-US" sz="1800" b="0" i="0" u="none" strike="noStrike" baseline="0" dirty="0">
                <a:latin typeface="Times New Roman" panose="02020603050405020304" pitchFamily="18" charset="0"/>
              </a:rPr>
              <a:t>) find their way into buildings through dry drains and openings in doors and windows. These foraging animals gnaw, eat and soil anything made of paper, board, textiles, leather, glue, gelatin etc. All rodents possess chisel like incisor teeth. These are cunning animals, swift to move, hiding in dark corners weak plastered joints in walls and floors. They move in darkness, and cause damage. Once they enter a room their eradication becomes difficult.</a:t>
            </a:r>
            <a:endParaRPr lang="en-US" dirty="0"/>
          </a:p>
        </p:txBody>
      </p:sp>
    </p:spTree>
    <p:extLst>
      <p:ext uri="{BB962C8B-B14F-4D97-AF65-F5344CB8AC3E}">
        <p14:creationId xmlns:p14="http://schemas.microsoft.com/office/powerpoint/2010/main" val="1861911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9DC4E-7738-401C-9BA1-3BE7EDC98FFF}"/>
              </a:ext>
            </a:extLst>
          </p:cNvPr>
          <p:cNvSpPr>
            <a:spLocks noGrp="1"/>
          </p:cNvSpPr>
          <p:nvPr>
            <p:ph type="title"/>
          </p:nvPr>
        </p:nvSpPr>
        <p:spPr>
          <a:xfrm>
            <a:off x="677334" y="609600"/>
            <a:ext cx="8596668" cy="401782"/>
          </a:xfrm>
        </p:spPr>
        <p:txBody>
          <a:bodyPr/>
          <a:lstStyle/>
          <a:p>
            <a:r>
              <a:rPr lang="en-US" sz="1800" b="1" i="0" u="none" strike="noStrike" baseline="0" dirty="0">
                <a:latin typeface="Times New Roman" panose="02020603050405020304" pitchFamily="18" charset="0"/>
              </a:rPr>
              <a:t>IDENTIFICATION OF DAMAGE</a:t>
            </a:r>
            <a:endParaRPr lang="en-US" dirty="0"/>
          </a:p>
        </p:txBody>
      </p:sp>
      <p:sp>
        <p:nvSpPr>
          <p:cNvPr id="3" name="Content Placeholder 2">
            <a:extLst>
              <a:ext uri="{FF2B5EF4-FFF2-40B4-BE49-F238E27FC236}">
                <a16:creationId xmlns:a16="http://schemas.microsoft.com/office/drawing/2014/main" id="{EAD61930-0CA1-4D5D-90AD-28580D7CB88D}"/>
              </a:ext>
            </a:extLst>
          </p:cNvPr>
          <p:cNvSpPr>
            <a:spLocks noGrp="1"/>
          </p:cNvSpPr>
          <p:nvPr>
            <p:ph idx="1"/>
          </p:nvPr>
        </p:nvSpPr>
        <p:spPr>
          <a:xfrm>
            <a:off x="677334" y="1011383"/>
            <a:ext cx="9630448" cy="5569526"/>
          </a:xfrm>
        </p:spPr>
        <p:txBody>
          <a:bodyPr>
            <a:normAutofit fontScale="85000" lnSpcReduction="10000"/>
          </a:bodyPr>
          <a:lstStyle/>
          <a:p>
            <a:pPr marL="0" indent="0" algn="just">
              <a:buNone/>
            </a:pPr>
            <a:r>
              <a:rPr lang="en-US" sz="1800" b="0" i="0" u="none" strike="noStrike" baseline="0" dirty="0">
                <a:latin typeface="Times New Roman" panose="02020603050405020304" pitchFamily="18" charset="0"/>
              </a:rPr>
              <a:t>Damage caused by fungus or bacteria, and that which is caused by insects, is specific with each species. Often, the nature, extent and manifestation of damage make it possible to identify the damaging biological pest, making it convenient to apply appropriate control measures.</a:t>
            </a:r>
          </a:p>
          <a:p>
            <a:pPr marL="0" indent="0" algn="just">
              <a:buNone/>
            </a:pPr>
            <a:r>
              <a:rPr lang="en-US" sz="1800" b="0" i="0" u="none" strike="noStrike" baseline="0" dirty="0">
                <a:latin typeface="Times New Roman" panose="02020603050405020304" pitchFamily="18" charset="0"/>
              </a:rPr>
              <a:t>Fungus causes the following Damages:</a:t>
            </a:r>
          </a:p>
          <a:p>
            <a:pPr marL="0" indent="0" algn="just">
              <a:buNone/>
            </a:pPr>
            <a:r>
              <a:rPr lang="en-US" sz="1800" b="0" i="0" u="none" strike="noStrike" baseline="0" dirty="0" err="1">
                <a:latin typeface="Times New Roman" panose="02020603050405020304" pitchFamily="18" charset="0"/>
              </a:rPr>
              <a:t>i</a:t>
            </a:r>
            <a:r>
              <a:rPr lang="en-US" sz="1800" b="0" i="0" u="none" strike="noStrike" baseline="0" dirty="0">
                <a:latin typeface="Times New Roman" panose="02020603050405020304" pitchFamily="18" charset="0"/>
              </a:rPr>
              <a:t>) Growth of black/brown patches which eat into the paper, textiles etc.</a:t>
            </a:r>
          </a:p>
          <a:p>
            <a:pPr marL="0" indent="0" algn="just">
              <a:buNone/>
            </a:pPr>
            <a:r>
              <a:rPr lang="en-US" sz="1800" b="0" i="0" u="none" strike="noStrike" baseline="0" dirty="0">
                <a:latin typeface="Times New Roman" panose="02020603050405020304" pitchFamily="18" charset="0"/>
              </a:rPr>
              <a:t>ii) Stinking smell.</a:t>
            </a:r>
          </a:p>
          <a:p>
            <a:pPr marL="0" indent="0" algn="just">
              <a:buNone/>
            </a:pPr>
            <a:r>
              <a:rPr lang="en-US" sz="1800" b="0" i="0" u="none" strike="noStrike" baseline="0" dirty="0">
                <a:latin typeface="Times New Roman" panose="02020603050405020304" pitchFamily="18" charset="0"/>
              </a:rPr>
              <a:t>iii) Discoloration.</a:t>
            </a:r>
          </a:p>
          <a:p>
            <a:pPr marL="0" indent="0" algn="just">
              <a:buNone/>
            </a:pPr>
            <a:r>
              <a:rPr lang="en-US" sz="1800" b="0" i="0" u="none" strike="noStrike" baseline="0" dirty="0">
                <a:latin typeface="Times New Roman" panose="02020603050405020304" pitchFamily="18" charset="0"/>
              </a:rPr>
              <a:t>iv} Staining due to acidic secretion reacting with iron and copper salt present as impurities in paper.</a:t>
            </a:r>
          </a:p>
          <a:p>
            <a:pPr algn="just"/>
            <a:r>
              <a:rPr lang="en-US" sz="1800" b="0" i="0" u="none" strike="noStrike" baseline="0" dirty="0">
                <a:latin typeface="Times New Roman" panose="02020603050405020304" pitchFamily="18" charset="0"/>
              </a:rPr>
              <a:t>Surface feeders like </a:t>
            </a:r>
            <a:r>
              <a:rPr lang="en-US" sz="1800" b="0" i="1" u="none" strike="noStrike" baseline="0" dirty="0">
                <a:latin typeface="Times New Roman" panose="02020603050405020304" pitchFamily="18" charset="0"/>
              </a:rPr>
              <a:t>Cockroach </a:t>
            </a:r>
            <a:r>
              <a:rPr lang="en-US" sz="1800" b="0" i="0" u="none" strike="noStrike" baseline="0" dirty="0">
                <a:latin typeface="Times New Roman" panose="02020603050405020304" pitchFamily="18" charset="0"/>
              </a:rPr>
              <a:t>and </a:t>
            </a:r>
            <a:r>
              <a:rPr lang="en-US" sz="1800" b="0" i="1" u="none" strike="noStrike" baseline="0" dirty="0">
                <a:latin typeface="Times New Roman" panose="02020603050405020304" pitchFamily="18" charset="0"/>
              </a:rPr>
              <a:t>Silver fish </a:t>
            </a:r>
            <a:r>
              <a:rPr lang="en-US" sz="1800" b="0" i="0" u="none" strike="noStrike" baseline="0" dirty="0">
                <a:latin typeface="Times New Roman" panose="02020603050405020304" pitchFamily="18" charset="0"/>
              </a:rPr>
              <a:t>make their damage manifest in the form of discoloration accompanied by identification scratches appearing as patch work. The damage is mostly at the spine extending on the covers.</a:t>
            </a:r>
          </a:p>
          <a:p>
            <a:pPr algn="just"/>
            <a:r>
              <a:rPr lang="en-US" sz="1800" b="0" i="1" u="none" strike="noStrike" baseline="0" dirty="0">
                <a:latin typeface="Times New Roman" panose="02020603050405020304" pitchFamily="18" charset="0"/>
              </a:rPr>
              <a:t>Subterranean Termites </a:t>
            </a:r>
            <a:r>
              <a:rPr lang="en-US" sz="1800" b="0" i="0" u="none" strike="noStrike" baseline="0" dirty="0">
                <a:latin typeface="Times New Roman" panose="02020603050405020304" pitchFamily="18" charset="0"/>
              </a:rPr>
              <a:t>incise irregular tunnels starting from binding, penetrating deep in the text of the book. The edge of the tunnel are </a:t>
            </a:r>
            <a:r>
              <a:rPr lang="en-US" sz="1800" b="0" i="0" u="none" strike="noStrike" baseline="0" dirty="0" err="1">
                <a:latin typeface="Times New Roman" panose="02020603050405020304" pitchFamily="18" charset="0"/>
              </a:rPr>
              <a:t>characterised</a:t>
            </a:r>
            <a:r>
              <a:rPr lang="en-US" sz="1800" b="0" i="0" u="none" strike="noStrike" baseline="0" dirty="0">
                <a:latin typeface="Times New Roman" panose="02020603050405020304" pitchFamily="18" charset="0"/>
              </a:rPr>
              <a:t> by dusty margin due to dust and soil carried by these species. </a:t>
            </a:r>
          </a:p>
          <a:p>
            <a:pPr algn="just"/>
            <a:r>
              <a:rPr lang="en-US" sz="1800" b="0" i="0" u="none" strike="noStrike" baseline="0" dirty="0">
                <a:latin typeface="Times New Roman" panose="02020603050405020304" pitchFamily="18" charset="0"/>
              </a:rPr>
              <a:t>Their emergence in a room is visible in the form of mud runways on walls, wooden furniture etc.</a:t>
            </a:r>
          </a:p>
          <a:p>
            <a:pPr algn="just"/>
            <a:r>
              <a:rPr lang="en-US" sz="1800" b="0" i="1" u="none" strike="noStrike" baseline="0" dirty="0">
                <a:latin typeface="Times New Roman" panose="02020603050405020304" pitchFamily="18" charset="0"/>
              </a:rPr>
              <a:t>Bookworm or Book beetle </a:t>
            </a:r>
            <a:r>
              <a:rPr lang="en-US" sz="1800" b="0" i="0" u="none" strike="noStrike" baseline="0" dirty="0">
                <a:latin typeface="Times New Roman" panose="02020603050405020304" pitchFamily="18" charset="0"/>
              </a:rPr>
              <a:t>travels in its larva or pupa stage from top to bottom of the text pages in the form of pinholes or narrow galleries running deep down. The damage usually</a:t>
            </a:r>
          </a:p>
          <a:p>
            <a:pPr algn="just"/>
            <a:r>
              <a:rPr lang="en-US" sz="1800" b="0" i="0" u="none" strike="noStrike" baseline="0" dirty="0">
                <a:latin typeface="Times New Roman" panose="02020603050405020304" pitchFamily="18" charset="0"/>
              </a:rPr>
              <a:t>starts from the back side.</a:t>
            </a:r>
          </a:p>
          <a:p>
            <a:pPr algn="just"/>
            <a:r>
              <a:rPr lang="en-US" sz="1800" b="0" i="1" u="none" strike="noStrike" baseline="0" dirty="0">
                <a:latin typeface="Times New Roman" panose="02020603050405020304" pitchFamily="18" charset="0"/>
              </a:rPr>
              <a:t>Rodents </a:t>
            </a:r>
            <a:r>
              <a:rPr lang="en-US" sz="1800" b="0" i="0" u="none" strike="noStrike" baseline="0" dirty="0">
                <a:latin typeface="Times New Roman" panose="02020603050405020304" pitchFamily="18" charset="0"/>
              </a:rPr>
              <a:t>leave a good amount of blackish excreta at the site they frequent and leave a good amount of cutting at the site. They leave irregular incision or cutting marks on paper, textiles etc.</a:t>
            </a:r>
            <a:endParaRPr lang="en-US" dirty="0"/>
          </a:p>
        </p:txBody>
      </p:sp>
    </p:spTree>
    <p:extLst>
      <p:ext uri="{BB962C8B-B14F-4D97-AF65-F5344CB8AC3E}">
        <p14:creationId xmlns:p14="http://schemas.microsoft.com/office/powerpoint/2010/main" val="2363490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EFCDA1-39E6-4BE7-A2B6-8BF646B42C1B}"/>
              </a:ext>
            </a:extLst>
          </p:cNvPr>
          <p:cNvSpPr>
            <a:spLocks noGrp="1"/>
          </p:cNvSpPr>
          <p:nvPr>
            <p:ph idx="1"/>
          </p:nvPr>
        </p:nvSpPr>
        <p:spPr>
          <a:xfrm>
            <a:off x="677334" y="471055"/>
            <a:ext cx="10101502" cy="5570307"/>
          </a:xfrm>
        </p:spPr>
        <p:txBody>
          <a:bodyPr>
            <a:normAutofit fontScale="92500" lnSpcReduction="10000"/>
          </a:bodyPr>
          <a:lstStyle/>
          <a:p>
            <a:pPr algn="just"/>
            <a:r>
              <a:rPr lang="en-US" sz="1800" b="0" i="0" u="none" strike="noStrike" baseline="0" dirty="0">
                <a:latin typeface="Times New Roman" panose="02020603050405020304" pitchFamily="18" charset="0"/>
              </a:rPr>
              <a:t>Control Measures</a:t>
            </a:r>
          </a:p>
          <a:p>
            <a:pPr algn="just">
              <a:buFont typeface="Wingdings" panose="05000000000000000000" pitchFamily="2" charset="2"/>
              <a:buChar char="ü"/>
            </a:pPr>
            <a:r>
              <a:rPr lang="en-US" sz="1800" b="0" i="0" u="none" strike="noStrike" baseline="0" dirty="0">
                <a:latin typeface="Times New Roman" panose="02020603050405020304" pitchFamily="18" charset="0"/>
              </a:rPr>
              <a:t>Good House Keeping and General Hygiene</a:t>
            </a:r>
          </a:p>
          <a:p>
            <a:pPr algn="just">
              <a:buFont typeface="Wingdings" panose="05000000000000000000" pitchFamily="2" charset="2"/>
              <a:buChar char="ü"/>
            </a:pPr>
            <a:r>
              <a:rPr lang="en-US" sz="1800" b="0" i="0" u="none" strike="noStrike" baseline="0" dirty="0">
                <a:latin typeface="Times New Roman" panose="02020603050405020304" pitchFamily="18" charset="0"/>
              </a:rPr>
              <a:t>Use of Chemical Repellents</a:t>
            </a:r>
          </a:p>
          <a:p>
            <a:pPr algn="just">
              <a:buFont typeface="Wingdings" panose="05000000000000000000" pitchFamily="2" charset="2"/>
              <a:buChar char="ü"/>
            </a:pPr>
            <a:r>
              <a:rPr lang="en-US" sz="1800" b="0" i="0" u="none" strike="noStrike" baseline="0" dirty="0">
                <a:latin typeface="Times New Roman" panose="02020603050405020304" pitchFamily="18" charset="0"/>
              </a:rPr>
              <a:t>Use of Poisonous Dusts and Liquid Insecticides</a:t>
            </a:r>
          </a:p>
          <a:p>
            <a:pPr algn="just">
              <a:buFont typeface="Wingdings" panose="05000000000000000000" pitchFamily="2" charset="2"/>
              <a:buChar char="ü"/>
            </a:pPr>
            <a:r>
              <a:rPr lang="en-US" sz="1800" b="0" i="0" u="none" strike="noStrike" baseline="0" dirty="0">
                <a:latin typeface="Times New Roman" panose="02020603050405020304" pitchFamily="18" charset="0"/>
              </a:rPr>
              <a:t>Use of Fumigants</a:t>
            </a:r>
          </a:p>
          <a:p>
            <a:pPr marL="0" indent="0" algn="just">
              <a:buNone/>
            </a:pPr>
            <a:r>
              <a:rPr lang="en-US" sz="1800" b="1" i="0" u="none" strike="noStrike" baseline="0" dirty="0">
                <a:latin typeface="Times New Roman" panose="02020603050405020304" pitchFamily="18" charset="0"/>
              </a:rPr>
              <a:t>CLEANING AND STAIN REMOVAL</a:t>
            </a:r>
            <a:endParaRPr lang="en-US" dirty="0">
              <a:latin typeface="Times New Roman" panose="02020603050405020304" pitchFamily="18" charset="0"/>
            </a:endParaRPr>
          </a:p>
          <a:p>
            <a:pPr algn="just"/>
            <a:r>
              <a:rPr lang="en-US" sz="1800" b="0" i="0" u="none" strike="noStrike" baseline="0" dirty="0">
                <a:latin typeface="Times New Roman" panose="02020603050405020304" pitchFamily="18" charset="0"/>
              </a:rPr>
              <a:t>Books and other library collections get soiled or develop stains due to bio-deterioration e.g. fungus growth and foxing. Cleaning of these materials is necessary after </a:t>
            </a:r>
            <a:r>
              <a:rPr lang="en-US" sz="1800" b="0" i="0" u="none" strike="noStrike" baseline="0" dirty="0" err="1">
                <a:latin typeface="Times New Roman" panose="02020603050405020304" pitchFamily="18" charset="0"/>
              </a:rPr>
              <a:t>thle</a:t>
            </a:r>
            <a:r>
              <a:rPr lang="en-US" sz="1800" b="0" i="0" u="none" strike="noStrike" baseline="0" dirty="0">
                <a:latin typeface="Times New Roman" panose="02020603050405020304" pitchFamily="18" charset="0"/>
              </a:rPr>
              <a:t> infested materials have been fumigated. At times </a:t>
            </a:r>
            <a:r>
              <a:rPr lang="en-US" sz="1800" b="0" i="0" u="none" strike="noStrike" baseline="0" dirty="0" err="1">
                <a:latin typeface="Times New Roman" panose="02020603050405020304" pitchFamily="18" charset="0"/>
              </a:rPr>
              <a:t>localised</a:t>
            </a:r>
            <a:r>
              <a:rPr lang="en-US" sz="1800" b="0" i="0" u="none" strike="noStrike" baseline="0" dirty="0">
                <a:latin typeface="Times New Roman" panose="02020603050405020304" pitchFamily="18" charset="0"/>
              </a:rPr>
              <a:t> bleaching of the stain is necessary.</a:t>
            </a:r>
          </a:p>
          <a:p>
            <a:pPr algn="just"/>
            <a:r>
              <a:rPr lang="en-US" sz="1800" b="1" i="0" u="none" strike="noStrike" baseline="0" dirty="0">
                <a:latin typeface="Times New Roman" panose="02020603050405020304" pitchFamily="18" charset="0"/>
              </a:rPr>
              <a:t>Cleaning</a:t>
            </a:r>
          </a:p>
          <a:p>
            <a:pPr marL="0" indent="0" algn="just">
              <a:buNone/>
            </a:pPr>
            <a:r>
              <a:rPr lang="en-US" sz="1800" b="0" i="0" u="none" strike="noStrike" baseline="0" dirty="0">
                <a:latin typeface="Times New Roman" panose="02020603050405020304" pitchFamily="18" charset="0"/>
              </a:rPr>
              <a:t>A few simple techniques of cleaning are:</a:t>
            </a:r>
          </a:p>
          <a:p>
            <a:pPr marL="0" indent="0" algn="just">
              <a:buNone/>
            </a:pPr>
            <a:r>
              <a:rPr lang="en-US" sz="1800" b="0" i="0" u="none" strike="noStrike" baseline="0" dirty="0" err="1">
                <a:latin typeface="Times New Roman" panose="02020603050405020304" pitchFamily="18" charset="0"/>
              </a:rPr>
              <a:t>i</a:t>
            </a:r>
            <a:r>
              <a:rPr lang="en-US" sz="1800" b="0" i="0" u="none" strike="noStrike" baseline="0" dirty="0">
                <a:latin typeface="Times New Roman" panose="02020603050405020304" pitchFamily="18" charset="0"/>
              </a:rPr>
              <a:t>) Removal of mud or hard crust of dust mechanically with brush or blunt knife.</a:t>
            </a:r>
          </a:p>
          <a:p>
            <a:pPr marL="0" indent="0" algn="just">
              <a:buNone/>
            </a:pPr>
            <a:r>
              <a:rPr lang="en-US" sz="1800" b="0" i="0" u="none" strike="noStrike" baseline="0" dirty="0">
                <a:latin typeface="Times New Roman" panose="02020603050405020304" pitchFamily="18" charset="0"/>
              </a:rPr>
              <a:t>ii) Removal of foreign deposits with cotton moistened with water.</a:t>
            </a:r>
          </a:p>
          <a:p>
            <a:pPr marL="0" indent="0" algn="just">
              <a:buNone/>
            </a:pPr>
            <a:r>
              <a:rPr lang="en-US" sz="1800" b="0" i="0" u="none" strike="noStrike" baseline="0" dirty="0">
                <a:latin typeface="Times New Roman" panose="02020603050405020304" pitchFamily="18" charset="0"/>
              </a:rPr>
              <a:t>iii) Removal of fungus spores with cotton dipped in ethanol.</a:t>
            </a:r>
          </a:p>
          <a:p>
            <a:pPr marL="0" indent="0" algn="just">
              <a:buNone/>
            </a:pPr>
            <a:r>
              <a:rPr lang="en-US" sz="1800" b="0" i="0" u="none" strike="noStrike" baseline="0" dirty="0">
                <a:latin typeface="Times New Roman" panose="02020603050405020304" pitchFamily="18" charset="0"/>
              </a:rPr>
              <a:t>iv) Use of mild steam jet to soften hardened crust.</a:t>
            </a:r>
          </a:p>
          <a:p>
            <a:pPr marL="0" indent="0" algn="just">
              <a:buNone/>
            </a:pPr>
            <a:r>
              <a:rPr lang="en-US" sz="1800" b="0" i="0" u="none" strike="noStrike" baseline="0" dirty="0">
                <a:latin typeface="Times New Roman" panose="02020603050405020304" pitchFamily="18" charset="0"/>
              </a:rPr>
              <a:t>v) Drying damp materials under air current in shade (direct sunlight not to be used).</a:t>
            </a:r>
            <a:endParaRPr lang="en-US" dirty="0"/>
          </a:p>
        </p:txBody>
      </p:sp>
    </p:spTree>
    <p:extLst>
      <p:ext uri="{BB962C8B-B14F-4D97-AF65-F5344CB8AC3E}">
        <p14:creationId xmlns:p14="http://schemas.microsoft.com/office/powerpoint/2010/main" val="34064689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68291-FC6F-4DB0-961C-3C4602B5CB8C}"/>
              </a:ext>
            </a:extLst>
          </p:cNvPr>
          <p:cNvSpPr>
            <a:spLocks noGrp="1"/>
          </p:cNvSpPr>
          <p:nvPr>
            <p:ph type="title"/>
          </p:nvPr>
        </p:nvSpPr>
        <p:spPr>
          <a:xfrm>
            <a:off x="677334" y="609600"/>
            <a:ext cx="8596668" cy="706582"/>
          </a:xfrm>
        </p:spPr>
        <p:txBody>
          <a:bodyPr>
            <a:normAutofit/>
          </a:bodyPr>
          <a:lstStyle/>
          <a:p>
            <a:r>
              <a:rPr lang="en-US" sz="3000" b="1" i="0" u="none" strike="noStrike" baseline="0" dirty="0">
                <a:latin typeface="Times New Roman" panose="02020603050405020304" pitchFamily="18" charset="0"/>
              </a:rPr>
              <a:t>CHEMICAL FACTORS</a:t>
            </a:r>
            <a:endParaRPr lang="en-US" sz="3000" dirty="0"/>
          </a:p>
        </p:txBody>
      </p:sp>
      <p:sp>
        <p:nvSpPr>
          <p:cNvPr id="3" name="Content Placeholder 2">
            <a:extLst>
              <a:ext uri="{FF2B5EF4-FFF2-40B4-BE49-F238E27FC236}">
                <a16:creationId xmlns:a16="http://schemas.microsoft.com/office/drawing/2014/main" id="{C048B2E2-42FF-48EC-9FD2-CD5BE54E1C1F}"/>
              </a:ext>
            </a:extLst>
          </p:cNvPr>
          <p:cNvSpPr>
            <a:spLocks noGrp="1"/>
          </p:cNvSpPr>
          <p:nvPr>
            <p:ph idx="1"/>
          </p:nvPr>
        </p:nvSpPr>
        <p:spPr>
          <a:xfrm>
            <a:off x="677334" y="1316183"/>
            <a:ext cx="9339502" cy="5167744"/>
          </a:xfrm>
        </p:spPr>
        <p:txBody>
          <a:bodyPr>
            <a:normAutofit/>
          </a:bodyPr>
          <a:lstStyle/>
          <a:p>
            <a:pPr marL="0" indent="0" algn="just">
              <a:buNone/>
            </a:pPr>
            <a:r>
              <a:rPr lang="en-US" sz="1800" b="0" i="0" u="none" strike="noStrike" baseline="0" dirty="0">
                <a:latin typeface="Times New Roman" panose="02020603050405020304" pitchFamily="18" charset="0"/>
              </a:rPr>
              <a:t>Books and documents are created and produced to disseminate information and knowledge to man for developing his/ her intellect, and thus increase his/ her capacity to work and achieve desired goals, objectives or life pursuits.</a:t>
            </a:r>
          </a:p>
          <a:p>
            <a:pPr marL="0" indent="0" algn="just">
              <a:buNone/>
            </a:pPr>
            <a:r>
              <a:rPr lang="en-US" sz="1800" b="0" i="0" u="none" strike="noStrike" baseline="0" dirty="0">
                <a:latin typeface="Times New Roman" panose="02020603050405020304" pitchFamily="18" charset="0"/>
              </a:rPr>
              <a:t>With the diversification, and multiplication of knowledge in many directions, books and documents have been and are being produced in very large numbers. These materials are amassed in our libraries, manuscript repositories, archives and museums, and represent our cultural and library heritage. From loose handwritten or printed paper sheets loosely kept in a bundle to the shape of a book as we see today as a well stitched and bound physical unit, it has taken a long way.</a:t>
            </a:r>
          </a:p>
          <a:p>
            <a:pPr marL="0" indent="0" algn="just">
              <a:buNone/>
            </a:pPr>
            <a:r>
              <a:rPr lang="en-US" sz="1800" b="1" i="0" u="none" strike="noStrike" baseline="0" dirty="0">
                <a:latin typeface="Times New Roman" panose="02020603050405020304" pitchFamily="18" charset="0"/>
              </a:rPr>
              <a:t>PREVENTIVE CONSERVATION</a:t>
            </a:r>
            <a:endParaRPr lang="en-US" dirty="0">
              <a:latin typeface="Times New Roman" panose="02020603050405020304" pitchFamily="18" charset="0"/>
            </a:endParaRPr>
          </a:p>
          <a:p>
            <a:pPr algn="just"/>
            <a:r>
              <a:rPr lang="en-US" sz="1800" b="0" i="0" u="none" strike="noStrike" baseline="0" dirty="0">
                <a:latin typeface="Times New Roman" panose="02020603050405020304" pitchFamily="18" charset="0"/>
              </a:rPr>
              <a:t>Life and durability of books and documents depend on the chemical composition of constituents e.g., paper, ink or protective covering materials. The chief cause of decay of paper, textiles, leather etc. used in text and covering materials is acidity introduced during their manufacture or storage.</a:t>
            </a:r>
          </a:p>
          <a:p>
            <a:pPr algn="just"/>
            <a:r>
              <a:rPr lang="en-US" sz="1800" b="0" i="0" u="none" strike="noStrike" baseline="0" dirty="0">
                <a:latin typeface="Times New Roman" panose="02020603050405020304" pitchFamily="18" charset="0"/>
              </a:rPr>
              <a:t>Preventive conservation which includes </a:t>
            </a:r>
            <a:r>
              <a:rPr lang="en-US" sz="1800" b="0" i="0" u="none" strike="noStrike" baseline="0" dirty="0" err="1">
                <a:latin typeface="Times New Roman" panose="02020603050405020304" pitchFamily="18" charset="0"/>
              </a:rPr>
              <a:t>neutralising</a:t>
            </a:r>
            <a:r>
              <a:rPr lang="en-US" sz="1800" b="0" i="0" u="none" strike="noStrike" baseline="0" dirty="0">
                <a:latin typeface="Times New Roman" panose="02020603050405020304" pitchFamily="18" charset="0"/>
              </a:rPr>
              <a:t> acidity imparts stability to these</a:t>
            </a:r>
          </a:p>
          <a:p>
            <a:pPr marL="0" indent="0" algn="just">
              <a:buNone/>
            </a:pPr>
            <a:r>
              <a:rPr lang="en-US" sz="1800" b="0" i="0" u="none" strike="noStrike" baseline="0" dirty="0">
                <a:latin typeface="Times New Roman" panose="02020603050405020304" pitchFamily="18" charset="0"/>
              </a:rPr>
              <a:t> materials.</a:t>
            </a:r>
            <a:endParaRPr lang="en-US" dirty="0"/>
          </a:p>
        </p:txBody>
      </p:sp>
    </p:spTree>
    <p:extLst>
      <p:ext uri="{BB962C8B-B14F-4D97-AF65-F5344CB8AC3E}">
        <p14:creationId xmlns:p14="http://schemas.microsoft.com/office/powerpoint/2010/main" val="1795520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B38979-C7E7-4F63-857E-D655100A9FC2}"/>
              </a:ext>
            </a:extLst>
          </p:cNvPr>
          <p:cNvSpPr>
            <a:spLocks noGrp="1"/>
          </p:cNvSpPr>
          <p:nvPr>
            <p:ph idx="1"/>
          </p:nvPr>
        </p:nvSpPr>
        <p:spPr>
          <a:xfrm>
            <a:off x="677333" y="484909"/>
            <a:ext cx="9713575" cy="5556453"/>
          </a:xfrm>
        </p:spPr>
        <p:txBody>
          <a:bodyPr>
            <a:normAutofit lnSpcReduction="10000"/>
          </a:bodyPr>
          <a:lstStyle/>
          <a:p>
            <a:pPr algn="just"/>
            <a:r>
              <a:rPr lang="en-US" sz="1800" b="1" i="0" u="none" strike="noStrike" baseline="0" dirty="0">
                <a:latin typeface="Times New Roman" panose="02020603050405020304" pitchFamily="18" charset="0"/>
              </a:rPr>
              <a:t>Chemicals used for </a:t>
            </a:r>
            <a:r>
              <a:rPr lang="en-US" sz="1800" b="1" i="0" u="none" strike="noStrike" baseline="0" dirty="0" err="1">
                <a:latin typeface="Times New Roman" panose="02020603050405020304" pitchFamily="18" charset="0"/>
              </a:rPr>
              <a:t>Stabilising</a:t>
            </a:r>
            <a:r>
              <a:rPr lang="en-US" sz="1800" b="1" i="0" u="none" strike="noStrike" baseline="0" dirty="0">
                <a:latin typeface="Times New Roman" panose="02020603050405020304" pitchFamily="18" charset="0"/>
              </a:rPr>
              <a:t> Paper</a:t>
            </a:r>
          </a:p>
          <a:p>
            <a:pPr algn="just"/>
            <a:r>
              <a:rPr lang="en-US" sz="1800" b="0" i="0" u="none" strike="noStrike" baseline="0" dirty="0">
                <a:latin typeface="Times New Roman" panose="02020603050405020304" pitchFamily="18" charset="0"/>
              </a:rPr>
              <a:t>Deacidification or </a:t>
            </a:r>
            <a:r>
              <a:rPr lang="en-US" sz="1800" b="0" i="0" u="none" strike="noStrike" baseline="0" dirty="0" err="1">
                <a:latin typeface="Times New Roman" panose="02020603050405020304" pitchFamily="18" charset="0"/>
              </a:rPr>
              <a:t>Neutralising</a:t>
            </a:r>
            <a:r>
              <a:rPr lang="en-US" sz="1800" b="0" i="0" u="none" strike="noStrike" baseline="0" dirty="0">
                <a:latin typeface="Times New Roman" panose="02020603050405020304" pitchFamily="18" charset="0"/>
              </a:rPr>
              <a:t> acidity of text paper and ink. The techniques used for paper deacidification are:</a:t>
            </a:r>
          </a:p>
          <a:p>
            <a:pPr marL="0" indent="0" algn="just">
              <a:buNone/>
            </a:pPr>
            <a:r>
              <a:rPr lang="en-US" sz="1800" b="0" i="0" u="none" strike="noStrike" baseline="0" dirty="0" err="1">
                <a:latin typeface="Times New Roman" panose="02020603050405020304" pitchFamily="18" charset="0"/>
              </a:rPr>
              <a:t>i</a:t>
            </a:r>
            <a:r>
              <a:rPr lang="en-US" sz="1800" b="0" i="0" u="none" strike="noStrike" baseline="0" dirty="0">
                <a:latin typeface="Times New Roman" panose="02020603050405020304" pitchFamily="18" charset="0"/>
              </a:rPr>
              <a:t>) Use of dry powders (alkaline chemical salts).</a:t>
            </a:r>
          </a:p>
          <a:p>
            <a:pPr marL="0" indent="0" algn="just">
              <a:buNone/>
            </a:pPr>
            <a:r>
              <a:rPr lang="en-US" sz="1800" b="0" i="0" u="none" strike="noStrike" baseline="0" dirty="0">
                <a:latin typeface="Times New Roman" panose="02020603050405020304" pitchFamily="18" charset="0"/>
              </a:rPr>
              <a:t>ii) Use of aqueous or non aqueous alkaline solutions.</a:t>
            </a:r>
          </a:p>
          <a:p>
            <a:pPr marL="0" indent="0" algn="just">
              <a:buNone/>
            </a:pPr>
            <a:r>
              <a:rPr lang="en-US" sz="1800" b="0" i="0" u="none" strike="noStrike" baseline="0" dirty="0">
                <a:latin typeface="Times New Roman" panose="02020603050405020304" pitchFamily="18" charset="0"/>
              </a:rPr>
              <a:t>iii) Use of alkaline </a:t>
            </a:r>
            <a:r>
              <a:rPr lang="en-US" sz="1800" b="0" i="0" u="none" strike="noStrike" baseline="0" dirty="0" err="1">
                <a:latin typeface="Times New Roman" panose="02020603050405020304" pitchFamily="18" charset="0"/>
              </a:rPr>
              <a:t>vapours</a:t>
            </a:r>
            <a:r>
              <a:rPr lang="en-US" sz="1800" b="0" i="0" u="none" strike="noStrike" baseline="0" dirty="0">
                <a:latin typeface="Times New Roman" panose="02020603050405020304" pitchFamily="18" charset="0"/>
              </a:rPr>
              <a:t> or gases.</a:t>
            </a:r>
          </a:p>
          <a:p>
            <a:pPr algn="just"/>
            <a:r>
              <a:rPr lang="en-US" sz="1800" b="0" i="0" u="none" strike="noStrike" baseline="0" dirty="0">
                <a:latin typeface="Times New Roman" panose="02020603050405020304" pitchFamily="18" charset="0"/>
              </a:rPr>
              <a:t>The selection of a deacidification process depends on the physical condition of the document, and the quality of the ink e.g., water washable/resistant. Chemicals used are mild alkaline chemicals e.g. Calcium hydroxide and Methyl magnesium, Morpholine, Magnesium methoxide, Barium hydroxide, Ammonia (Dilute), </a:t>
            </a:r>
            <a:r>
              <a:rPr lang="en-US" sz="1800" b="0" i="0" u="none" strike="noStrike" baseline="0" dirty="0" err="1">
                <a:latin typeface="Times New Roman" panose="02020603050405020304" pitchFamily="18" charset="0"/>
              </a:rPr>
              <a:t>Cyclohexylamins</a:t>
            </a:r>
            <a:r>
              <a:rPr lang="en-US" sz="1800" b="0" i="0" u="none" strike="noStrike" baseline="0" dirty="0">
                <a:latin typeface="Times New Roman" panose="02020603050405020304" pitchFamily="18" charset="0"/>
              </a:rPr>
              <a:t> carbonate, Diethylzinc. These chemicals do not effect the chemical properties of paper. However, if left as excessive reserve in paper, they </a:t>
            </a:r>
            <a:r>
              <a:rPr lang="en-US" sz="1800" b="0" i="0" u="none" strike="noStrike" baseline="0" dirty="0" err="1">
                <a:latin typeface="Times New Roman" panose="02020603050405020304" pitchFamily="18" charset="0"/>
              </a:rPr>
              <a:t>destabilise</a:t>
            </a:r>
            <a:r>
              <a:rPr lang="en-US" sz="1800" b="0" i="0" u="none" strike="noStrike" baseline="0" dirty="0">
                <a:latin typeface="Times New Roman" panose="02020603050405020304" pitchFamily="18" charset="0"/>
              </a:rPr>
              <a:t> paper showing </a:t>
            </a:r>
            <a:r>
              <a:rPr lang="en-US" sz="1800" b="0" i="0" u="none" strike="noStrike" baseline="0" dirty="0" err="1">
                <a:latin typeface="Times New Roman" panose="02020603050405020304" pitchFamily="18" charset="0"/>
              </a:rPr>
              <a:t>colour</a:t>
            </a:r>
            <a:r>
              <a:rPr lang="en-US" sz="1800" b="0" i="0" u="none" strike="noStrike" baseline="0" dirty="0">
                <a:latin typeface="Times New Roman" panose="02020603050405020304" pitchFamily="18" charset="0"/>
              </a:rPr>
              <a:t> change and fragility. A satisfactory deacidification, or </a:t>
            </a:r>
            <a:r>
              <a:rPr lang="en-US" sz="1800" b="0" i="0" u="none" strike="noStrike" baseline="0" dirty="0" err="1">
                <a:latin typeface="Times New Roman" panose="02020603050405020304" pitchFamily="18" charset="0"/>
              </a:rPr>
              <a:t>neutralisation</a:t>
            </a:r>
            <a:r>
              <a:rPr lang="en-US" sz="1800" b="0" i="0" u="none" strike="noStrike" baseline="0" dirty="0">
                <a:latin typeface="Times New Roman" panose="02020603050405020304" pitchFamily="18" charset="0"/>
              </a:rPr>
              <a:t> process takes into consideration:</a:t>
            </a:r>
          </a:p>
          <a:p>
            <a:pPr marL="0" indent="0" algn="just">
              <a:buNone/>
            </a:pPr>
            <a:r>
              <a:rPr lang="en-US" sz="1800" b="0" i="0" u="none" strike="noStrike" baseline="0" dirty="0" err="1">
                <a:latin typeface="Times New Roman" panose="02020603050405020304" pitchFamily="18" charset="0"/>
              </a:rPr>
              <a:t>i</a:t>
            </a:r>
            <a:r>
              <a:rPr lang="en-US" sz="1800" b="0" i="0" u="none" strike="noStrike" baseline="0" dirty="0">
                <a:latin typeface="Times New Roman" panose="02020603050405020304" pitchFamily="18" charset="0"/>
              </a:rPr>
              <a:t>) Whether the chemical has successfully removed acid content and what is the resultant </a:t>
            </a:r>
            <a:r>
              <a:rPr lang="en-US" sz="1800" b="0" i="0" u="none" strike="noStrike" baseline="0" dirty="0" err="1">
                <a:latin typeface="Times New Roman" panose="02020603050405020304" pitchFamily="18" charset="0"/>
              </a:rPr>
              <a:t>pH.</a:t>
            </a:r>
            <a:r>
              <a:rPr lang="en-US" sz="1800" b="0" i="0" u="none" strike="noStrike" baseline="0" dirty="0">
                <a:latin typeface="Times New Roman" panose="02020603050405020304" pitchFamily="18" charset="0"/>
              </a:rPr>
              <a:t> A pH between 5.5 to 9.5 is desirable lower-and higher pH than these are injurious to paper.</a:t>
            </a:r>
          </a:p>
          <a:p>
            <a:pPr marL="0" indent="0" algn="just">
              <a:buNone/>
            </a:pPr>
            <a:r>
              <a:rPr lang="en-US" sz="1800" b="0" i="0" u="none" strike="noStrike" baseline="0" dirty="0">
                <a:latin typeface="Times New Roman" panose="02020603050405020304" pitchFamily="18" charset="0"/>
              </a:rPr>
              <a:t>ii) What quantities of the chemicals are left as residual reactants and what effect these are likely to produce on subsequent aging.</a:t>
            </a:r>
            <a:endParaRPr lang="en-US" dirty="0"/>
          </a:p>
        </p:txBody>
      </p:sp>
    </p:spTree>
    <p:extLst>
      <p:ext uri="{BB962C8B-B14F-4D97-AF65-F5344CB8AC3E}">
        <p14:creationId xmlns:p14="http://schemas.microsoft.com/office/powerpoint/2010/main" val="1394467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7D20A-456E-488E-8327-0DDB05284B77}"/>
              </a:ext>
            </a:extLst>
          </p:cNvPr>
          <p:cNvSpPr>
            <a:spLocks noGrp="1"/>
          </p:cNvSpPr>
          <p:nvPr>
            <p:ph type="title"/>
          </p:nvPr>
        </p:nvSpPr>
        <p:spPr>
          <a:xfrm>
            <a:off x="677334" y="471055"/>
            <a:ext cx="8596668" cy="484909"/>
          </a:xfrm>
        </p:spPr>
        <p:txBody>
          <a:bodyPr>
            <a:normAutofit/>
          </a:bodyPr>
          <a:lstStyle/>
          <a:p>
            <a:r>
              <a:rPr lang="en-US" sz="1800" b="1" i="0" u="none" strike="noStrike" baseline="0" dirty="0">
                <a:latin typeface="Times New Roman" panose="02020603050405020304" pitchFamily="18" charset="0"/>
              </a:rPr>
              <a:t>ENVIRONMENTAL FACTORS</a:t>
            </a:r>
            <a:endParaRPr lang="en-US" dirty="0"/>
          </a:p>
        </p:txBody>
      </p:sp>
      <p:sp>
        <p:nvSpPr>
          <p:cNvPr id="3" name="Content Placeholder 2">
            <a:extLst>
              <a:ext uri="{FF2B5EF4-FFF2-40B4-BE49-F238E27FC236}">
                <a16:creationId xmlns:a16="http://schemas.microsoft.com/office/drawing/2014/main" id="{1889F8E2-3CFB-4E51-A008-D86777CAA3DD}"/>
              </a:ext>
            </a:extLst>
          </p:cNvPr>
          <p:cNvSpPr>
            <a:spLocks noGrp="1"/>
          </p:cNvSpPr>
          <p:nvPr>
            <p:ph idx="1"/>
          </p:nvPr>
        </p:nvSpPr>
        <p:spPr>
          <a:xfrm>
            <a:off x="677334" y="1080655"/>
            <a:ext cx="9893684" cy="5486400"/>
          </a:xfrm>
        </p:spPr>
        <p:txBody>
          <a:bodyPr>
            <a:normAutofit fontScale="92500" lnSpcReduction="20000"/>
          </a:bodyPr>
          <a:lstStyle/>
          <a:p>
            <a:pPr algn="just"/>
            <a:r>
              <a:rPr lang="en-US" sz="1800" b="0" i="0" u="none" strike="noStrike" baseline="0" dirty="0">
                <a:latin typeface="Times New Roman" panose="02020603050405020304" pitchFamily="18" charset="0"/>
              </a:rPr>
              <a:t>Essentially the library is a repository of books and other materials to be used by the users.</a:t>
            </a:r>
          </a:p>
          <a:p>
            <a:pPr marL="0" indent="0" algn="just">
              <a:buNone/>
            </a:pPr>
            <a:r>
              <a:rPr lang="en-US" sz="1800" b="0" i="0" u="none" strike="noStrike" baseline="0" dirty="0">
                <a:latin typeface="Times New Roman" panose="02020603050405020304" pitchFamily="18" charset="0"/>
              </a:rPr>
              <a:t>The total collection of library materials is stored and preserved as long as the library exists. Books and other paper-based materials are the major constituents of the library. It is the social responsibility of the Librarian to keep all the books and other library materials physically fit to be used by the readers. In this unit, we are concerned with each library document as a physical entity. The basic materials and constituents of the physical entity of library materials are mostly organic and these are susceptible to natural decay and deterioration. If the environmental condition is adverse, the process of decay and deterioration is accelerated.</a:t>
            </a:r>
          </a:p>
          <a:p>
            <a:pPr algn="just"/>
            <a:r>
              <a:rPr lang="en-US" sz="1800" b="0" i="0" u="none" strike="noStrike" baseline="0" dirty="0">
                <a:latin typeface="Times New Roman" panose="02020603050405020304" pitchFamily="18" charset="0"/>
              </a:rPr>
              <a:t>The environmental factors are mainly temperature, humidity, water, light, air-pollution, smoke dust and such other damaging agents. All these factors exceeding the optimum value continuously, affect the, physical composition of the library materials. It has been problem for the librarians through the centuries to preserve the library materials against these enemies and to take measures against all types of decay and deterioration.</a:t>
            </a:r>
          </a:p>
          <a:p>
            <a:pPr algn="just"/>
            <a:r>
              <a:rPr lang="en-US" sz="1800" b="0" i="0" u="none" strike="noStrike" baseline="0" dirty="0">
                <a:latin typeface="Times New Roman" panose="02020603050405020304" pitchFamily="18" charset="0"/>
              </a:rPr>
              <a:t>In a modem library there are many printed or non-printed non-book materials which are paper based such as, journals, newspapers, theses, conference and seminar papers, pamphlets, reports, and the like. Special materials are also there in the libraries such as, maps, graphic materials, audio materials, audio-visual materials and various other types. The different types of materials and the characteristics of the substances used for the physical composition of such library materials pose different kinds of preservation problems. All these materials are acquired and kept in the library for a long time. Although, the</a:t>
            </a:r>
          </a:p>
          <a:p>
            <a:pPr algn="just"/>
            <a:r>
              <a:rPr lang="en-US" sz="1800" b="0" i="0" u="none" strike="noStrike" baseline="0" dirty="0">
                <a:latin typeface="Times New Roman" panose="02020603050405020304" pitchFamily="18" charset="0"/>
              </a:rPr>
              <a:t>climatic condition is not the same in all the regions, our country is basically a tropical country. A tropical country has its own climatic problems particularly the humidity. Industrialization, especially heavy industries, growth of urban areas, combustion of natural oil for transport, cooking elements in urban areas, and such other situations are continuously affecting the atmospheric condition. These atmospheric and climatic conditions have great impact over the physical condition of the library materials which are kept in the libraries for a long period. Such conditions are hazardous to library materials.</a:t>
            </a:r>
            <a:endParaRPr lang="en-US" dirty="0"/>
          </a:p>
        </p:txBody>
      </p:sp>
    </p:spTree>
    <p:extLst>
      <p:ext uri="{BB962C8B-B14F-4D97-AF65-F5344CB8AC3E}">
        <p14:creationId xmlns:p14="http://schemas.microsoft.com/office/powerpoint/2010/main" val="1887254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5B5DC4-FB42-4D5A-B863-9073213FBC7A}"/>
              </a:ext>
            </a:extLst>
          </p:cNvPr>
          <p:cNvSpPr>
            <a:spLocks noGrp="1"/>
          </p:cNvSpPr>
          <p:nvPr>
            <p:ph idx="1"/>
          </p:nvPr>
        </p:nvSpPr>
        <p:spPr>
          <a:xfrm>
            <a:off x="677333" y="346364"/>
            <a:ext cx="9865975" cy="6095999"/>
          </a:xfrm>
        </p:spPr>
        <p:txBody>
          <a:bodyPr>
            <a:normAutofit fontScale="92500" lnSpcReduction="10000"/>
          </a:bodyPr>
          <a:lstStyle/>
          <a:p>
            <a:pPr algn="l"/>
            <a:r>
              <a:rPr lang="en-US" sz="1800" b="1" i="0" u="none" strike="noStrike" baseline="0" dirty="0">
                <a:latin typeface="Times New Roman" panose="02020603050405020304" pitchFamily="18" charset="0"/>
              </a:rPr>
              <a:t>Chemicals used for Protecting Water Washable Writing</a:t>
            </a:r>
          </a:p>
          <a:p>
            <a:pPr algn="just"/>
            <a:r>
              <a:rPr lang="en-US" sz="1800" b="0" i="0" u="none" strike="noStrike" baseline="0" dirty="0">
                <a:latin typeface="Times New Roman" panose="02020603050405020304" pitchFamily="18" charset="0"/>
              </a:rPr>
              <a:t>It may be necessary to treat and protect water </a:t>
            </a:r>
            <a:r>
              <a:rPr lang="en-US" sz="1800" b="0" i="0" u="none" strike="noStrike" baseline="0" dirty="0" err="1">
                <a:latin typeface="Times New Roman" panose="02020603050405020304" pitchFamily="18" charset="0"/>
              </a:rPr>
              <a:t>colours</a:t>
            </a:r>
            <a:r>
              <a:rPr lang="en-US" sz="1800" b="0" i="0" u="none" strike="noStrike" baseline="0" dirty="0">
                <a:latin typeface="Times New Roman" panose="02020603050405020304" pitchFamily="18" charset="0"/>
              </a:rPr>
              <a:t> and inks in documents before these arc subjected to deacidification. A variety of plastic emulsions are used in inert organic solvents for this purpose. A thin protective film is formed on the writing, drawing, painting etc. Some of these are: Soluble nylon, Polyvinyl acetate, Polyvinyl chloride, Polyamides and Acrylic esters. Inert solvents used are: Acetone, Xylene, tri and dichloroethylene, Chloroform etc. These emulsions do not react with paper or its constituents, yet modify surface properties such as smoothness, bonding, glare, opacity etc.</a:t>
            </a:r>
          </a:p>
          <a:p>
            <a:pPr algn="just"/>
            <a:r>
              <a:rPr lang="en-US" sz="1800" b="1" i="0" u="none" strike="noStrike" baseline="0" dirty="0">
                <a:latin typeface="Times New Roman" panose="02020603050405020304" pitchFamily="18" charset="0"/>
              </a:rPr>
              <a:t>Chemicals used for Preventing Damage by Biological Pests</a:t>
            </a:r>
          </a:p>
          <a:p>
            <a:pPr marL="0" indent="0" algn="just">
              <a:buNone/>
            </a:pPr>
            <a:r>
              <a:rPr lang="en-US" sz="1800" b="0" i="0" u="none" strike="noStrike" baseline="0" dirty="0">
                <a:latin typeface="Times New Roman" panose="02020603050405020304" pitchFamily="18" charset="0"/>
              </a:rPr>
              <a:t>Numerous fungicides, poisonous dusts, fumigants and liquid emulsions are available for controlling insect pests.</a:t>
            </a:r>
          </a:p>
          <a:p>
            <a:pPr marL="0" indent="0" algn="just">
              <a:buNone/>
            </a:pPr>
            <a:r>
              <a:rPr lang="en-US" sz="1800" b="0" i="0" u="none" strike="noStrike" baseline="0" dirty="0">
                <a:latin typeface="Times New Roman" panose="02020603050405020304" pitchFamily="18" charset="0"/>
              </a:rPr>
              <a:t>For use in libraries and manuscript repositories only those preparations are safe which do not stain, damage or weaken paper and its components. Chemicals which liberate free </a:t>
            </a:r>
            <a:r>
              <a:rPr lang="en-US" sz="1800" b="0" i="0" u="none" strike="noStrike" baseline="0" dirty="0" err="1">
                <a:latin typeface="Times New Roman" panose="02020603050405020304" pitchFamily="18" charset="0"/>
              </a:rPr>
              <a:t>sulphur</a:t>
            </a:r>
            <a:r>
              <a:rPr lang="en-US" sz="1800" b="0" i="0" u="none" strike="noStrike" baseline="0" dirty="0">
                <a:latin typeface="Times New Roman" panose="02020603050405020304" pitchFamily="18" charset="0"/>
              </a:rPr>
              <a:t>, free chlorine is harmful to paper. Similarly, chemical formulations which contain mercury or arsenic are not safe. These preparations should in no case be used in contact with paper. Chemicals which can be used safely are:</a:t>
            </a:r>
          </a:p>
          <a:p>
            <a:pPr algn="just"/>
            <a:r>
              <a:rPr lang="en-US" sz="1800" b="0" i="1" u="none" strike="noStrike" baseline="0" dirty="0">
                <a:latin typeface="Times New Roman" panose="02020603050405020304" pitchFamily="18" charset="0"/>
              </a:rPr>
              <a:t>Fungicides</a:t>
            </a:r>
            <a:r>
              <a:rPr lang="en-US" sz="1800" b="0" i="0" u="none" strike="noStrike" baseline="0" dirty="0">
                <a:latin typeface="Times New Roman" panose="02020603050405020304" pitchFamily="18" charset="0"/>
              </a:rPr>
              <a:t>: Thymol, Formalin, </a:t>
            </a:r>
            <a:r>
              <a:rPr lang="en-US" sz="1800" b="0" i="0" u="none" strike="noStrike" baseline="0" dirty="0" err="1">
                <a:latin typeface="Times New Roman" panose="02020603050405020304" pitchFamily="18" charset="0"/>
              </a:rPr>
              <a:t>Orthophenyl</a:t>
            </a:r>
            <a:r>
              <a:rPr lang="en-US" sz="1800" b="0" i="0" u="none" strike="noStrike" baseline="0" dirty="0">
                <a:latin typeface="Times New Roman" panose="02020603050405020304" pitchFamily="18" charset="0"/>
              </a:rPr>
              <a:t> phenol, </a:t>
            </a:r>
            <a:r>
              <a:rPr lang="en-US" sz="1800" b="0" i="0" u="none" strike="noStrike" baseline="0" dirty="0" err="1">
                <a:latin typeface="Times New Roman" panose="02020603050405020304" pitchFamily="18" charset="0"/>
              </a:rPr>
              <a:t>Salicylanilide</a:t>
            </a:r>
            <a:r>
              <a:rPr lang="en-US" sz="1800" b="0" i="0" u="none" strike="noStrike" baseline="0" dirty="0">
                <a:latin typeface="Times New Roman" panose="02020603050405020304" pitchFamily="18" charset="0"/>
              </a:rPr>
              <a:t>.</a:t>
            </a:r>
          </a:p>
          <a:p>
            <a:pPr algn="just"/>
            <a:r>
              <a:rPr lang="en-US" sz="1800" b="0" i="1" u="none" strike="noStrike" baseline="0" dirty="0">
                <a:latin typeface="Times New Roman" panose="02020603050405020304" pitchFamily="18" charset="0"/>
              </a:rPr>
              <a:t>Fumigants</a:t>
            </a:r>
            <a:r>
              <a:rPr lang="en-US" sz="1800" b="0" i="0" u="none" strike="noStrike" baseline="0" dirty="0">
                <a:latin typeface="Times New Roman" panose="02020603050405020304" pitchFamily="18" charset="0"/>
              </a:rPr>
              <a:t>: Thymol, Paradichlorobenzene, Formaldehyde, Ethylene dichloride, carbon tetrachloride, </a:t>
            </a:r>
            <a:r>
              <a:rPr lang="en-US" sz="1800" b="0" i="0" u="none" strike="noStrike" baseline="0" dirty="0" err="1">
                <a:latin typeface="Times New Roman" panose="02020603050405020304" pitchFamily="18" charset="0"/>
              </a:rPr>
              <a:t>carbondioxide</a:t>
            </a:r>
            <a:r>
              <a:rPr lang="en-US" sz="1800" b="0" i="0" u="none" strike="noStrike" baseline="0" dirty="0">
                <a:latin typeface="Times New Roman" panose="02020603050405020304" pitchFamily="18" charset="0"/>
              </a:rPr>
              <a:t>; Ethylene oxide, Methyl bromide.</a:t>
            </a:r>
          </a:p>
          <a:p>
            <a:pPr algn="just"/>
            <a:r>
              <a:rPr lang="en-US" sz="1800" b="0" i="1" u="none" strike="noStrike" baseline="0" dirty="0">
                <a:latin typeface="Times New Roman" panose="02020603050405020304" pitchFamily="18" charset="0"/>
              </a:rPr>
              <a:t>Insect Repellent</a:t>
            </a:r>
            <a:r>
              <a:rPr lang="en-US" sz="1800" b="0" i="0" u="none" strike="noStrike" baseline="0" dirty="0">
                <a:latin typeface="Times New Roman" panose="02020603050405020304" pitchFamily="18" charset="0"/>
              </a:rPr>
              <a:t>: Camphor, Naphthalene, Paradichlorobenzene.</a:t>
            </a:r>
          </a:p>
          <a:p>
            <a:pPr marL="0" indent="0" algn="just">
              <a:buNone/>
            </a:pPr>
            <a:r>
              <a:rPr lang="en-US" sz="1800" b="0" i="0" u="none" strike="noStrike" baseline="0" dirty="0">
                <a:latin typeface="Times New Roman" panose="02020603050405020304" pitchFamily="18" charset="0"/>
              </a:rPr>
              <a:t>Use of chemical emulsions making use of Pyrethrum, D.D.T., Lindane, </a:t>
            </a:r>
            <a:r>
              <a:rPr lang="en-US" sz="1800" b="0" i="0" u="none" strike="noStrike" baseline="0" dirty="0" err="1">
                <a:latin typeface="Times New Roman" panose="02020603050405020304" pitchFamily="18" charset="0"/>
              </a:rPr>
              <a:t>Dialdrine</a:t>
            </a:r>
            <a:r>
              <a:rPr lang="en-US" sz="1800" b="0" i="0" u="none" strike="noStrike" baseline="0" dirty="0">
                <a:latin typeface="Times New Roman" panose="02020603050405020304" pitchFamily="18" charset="0"/>
              </a:rPr>
              <a:t>, Gammaxene should be avoided in direct contact with paper. These emulsions contain mineral oil or some </a:t>
            </a:r>
            <a:r>
              <a:rPr lang="en-US" sz="1800" b="0" i="0" u="none" strike="noStrike" baseline="0" dirty="0" err="1">
                <a:latin typeface="Times New Roman" panose="02020603050405020304" pitchFamily="18" charset="0"/>
              </a:rPr>
              <a:t>terpines</a:t>
            </a:r>
            <a:r>
              <a:rPr lang="en-US" sz="1800" b="0" i="0" u="none" strike="noStrike" baseline="0" dirty="0">
                <a:latin typeface="Times New Roman" panose="02020603050405020304" pitchFamily="18" charset="0"/>
              </a:rPr>
              <a:t> which may stain or affect paper adversely.</a:t>
            </a:r>
            <a:endParaRPr lang="en-US" dirty="0"/>
          </a:p>
        </p:txBody>
      </p:sp>
    </p:spTree>
    <p:extLst>
      <p:ext uri="{BB962C8B-B14F-4D97-AF65-F5344CB8AC3E}">
        <p14:creationId xmlns:p14="http://schemas.microsoft.com/office/powerpoint/2010/main" val="739606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7F9BE-17DA-4800-83F5-78CDA3170B34}"/>
              </a:ext>
            </a:extLst>
          </p:cNvPr>
          <p:cNvSpPr>
            <a:spLocks noGrp="1"/>
          </p:cNvSpPr>
          <p:nvPr>
            <p:ph type="title"/>
          </p:nvPr>
        </p:nvSpPr>
        <p:spPr>
          <a:xfrm>
            <a:off x="677334" y="443345"/>
            <a:ext cx="8596668" cy="720437"/>
          </a:xfrm>
        </p:spPr>
        <p:txBody>
          <a:bodyPr>
            <a:normAutofit/>
          </a:bodyPr>
          <a:lstStyle/>
          <a:p>
            <a:r>
              <a:rPr lang="en-US" sz="2200" b="1" i="0" u="none" strike="noStrike" baseline="0" dirty="0">
                <a:latin typeface="Times New Roman" panose="02020603050405020304" pitchFamily="18" charset="0"/>
              </a:rPr>
              <a:t>CARE OF WEAK AND DAMAGED BOOKS AND DOCUMENTS</a:t>
            </a:r>
            <a:endParaRPr lang="en-US" sz="2200" dirty="0"/>
          </a:p>
        </p:txBody>
      </p:sp>
      <p:sp>
        <p:nvSpPr>
          <p:cNvPr id="3" name="Content Placeholder 2">
            <a:extLst>
              <a:ext uri="{FF2B5EF4-FFF2-40B4-BE49-F238E27FC236}">
                <a16:creationId xmlns:a16="http://schemas.microsoft.com/office/drawing/2014/main" id="{93285BDD-4A3C-424C-BCB9-140B0BC73DDF}"/>
              </a:ext>
            </a:extLst>
          </p:cNvPr>
          <p:cNvSpPr>
            <a:spLocks noGrp="1"/>
          </p:cNvSpPr>
          <p:nvPr>
            <p:ph idx="1"/>
          </p:nvPr>
        </p:nvSpPr>
        <p:spPr>
          <a:xfrm>
            <a:off x="677334" y="1163783"/>
            <a:ext cx="9381066" cy="5250872"/>
          </a:xfrm>
        </p:spPr>
        <p:txBody>
          <a:bodyPr>
            <a:normAutofit fontScale="92500" lnSpcReduction="20000"/>
          </a:bodyPr>
          <a:lstStyle/>
          <a:p>
            <a:pPr marL="0" indent="0" algn="just">
              <a:buNone/>
            </a:pPr>
            <a:r>
              <a:rPr lang="en-US" sz="1800" b="0" i="0" u="none" strike="noStrike" baseline="0" dirty="0">
                <a:latin typeface="Times New Roman" panose="02020603050405020304" pitchFamily="18" charset="0"/>
              </a:rPr>
              <a:t>Repair and reinforcement of weak, fragile and damaged paper or repairing of old, loose, and damaged bindings is an essential task in libraries which have rare books and out of print publications. These materials are irreplaceable and are of intrinsic value. Many chemicals for repair and mending materials are used for repair and restoration of such materials.</a:t>
            </a:r>
          </a:p>
          <a:p>
            <a:pPr algn="just"/>
            <a:r>
              <a:rPr lang="en-US" sz="1800" b="1" i="0" u="none" strike="noStrike" baseline="0" dirty="0">
                <a:latin typeface="Times New Roman" panose="02020603050405020304" pitchFamily="18" charset="0"/>
              </a:rPr>
              <a:t>Repair and Reinforcement Chemicals and Materials</a:t>
            </a:r>
          </a:p>
          <a:p>
            <a:pPr algn="just"/>
            <a:r>
              <a:rPr lang="en-US" sz="1800" b="0" i="0" u="none" strike="noStrike" baseline="0" dirty="0">
                <a:latin typeface="Times New Roman" panose="02020603050405020304" pitchFamily="18" charset="0"/>
              </a:rPr>
              <a:t>Repair and reinforcement techniques make use of Tissue paper, Handmade or High grade Bond paper, Chiffon, Plastic foils (Cellulose acetate or Polyester). Desirable properties of these materials are:</a:t>
            </a:r>
          </a:p>
          <a:p>
            <a:pPr marL="0" indent="0" algn="just">
              <a:buNone/>
            </a:pPr>
            <a:r>
              <a:rPr lang="en-US" sz="1800" b="0" i="1" u="none" strike="noStrike" baseline="0" dirty="0">
                <a:latin typeface="Times New Roman" panose="02020603050405020304" pitchFamily="18" charset="0"/>
              </a:rPr>
              <a:t>Tissue Paper</a:t>
            </a:r>
            <a:r>
              <a:rPr lang="en-US" sz="1800" b="0" i="0" u="none" strike="noStrike" baseline="0" dirty="0">
                <a:latin typeface="Times New Roman" panose="02020603050405020304" pitchFamily="18" charset="0"/>
              </a:rPr>
              <a:t>: White tissue paper with a substance of 9-12 </a:t>
            </a:r>
            <a:r>
              <a:rPr lang="en-US" sz="1800" b="0" i="0" u="none" strike="noStrike" baseline="0" dirty="0" err="1">
                <a:latin typeface="Times New Roman" panose="02020603050405020304" pitchFamily="18" charset="0"/>
              </a:rPr>
              <a:t>gsm</a:t>
            </a:r>
            <a:r>
              <a:rPr lang="en-US" sz="1800" b="0" i="0" u="none" strike="noStrike" baseline="0" dirty="0">
                <a:latin typeface="Times New Roman" panose="02020603050405020304" pitchFamily="18" charset="0"/>
              </a:rPr>
              <a:t>, and pH not less than 6.0 is suitable. It should be free from oily and waxy additives and its ash content should not be more than 0.5 per cent. Its alpha cellulose content should not be less than 88 per cent.</a:t>
            </a:r>
          </a:p>
          <a:p>
            <a:pPr marL="0" indent="0" algn="just">
              <a:buNone/>
            </a:pPr>
            <a:r>
              <a:rPr lang="en-US" sz="1800" b="0" i="1" u="none" strike="noStrike" baseline="0" dirty="0">
                <a:latin typeface="Times New Roman" panose="02020603050405020304" pitchFamily="18" charset="0"/>
              </a:rPr>
              <a:t>Waxed/ Oiled/ Butter Paper</a:t>
            </a:r>
            <a:r>
              <a:rPr lang="en-US" sz="1800" b="0" i="0" u="none" strike="noStrike" baseline="0" dirty="0">
                <a:latin typeface="Times New Roman" panose="02020603050405020304" pitchFamily="18" charset="0"/>
              </a:rPr>
              <a:t>: It is used as a support for handling documents when wet during their treatment. This paper should be resistant to water penetration, and should not contain any oily/waxy constituent which would harm or stain paper.</a:t>
            </a:r>
          </a:p>
          <a:p>
            <a:pPr marL="0" indent="0" algn="just">
              <a:buNone/>
            </a:pPr>
            <a:r>
              <a:rPr lang="en-US" sz="1800" b="0" i="1" u="none" strike="noStrike" baseline="0" dirty="0">
                <a:latin typeface="Times New Roman" panose="02020603050405020304" pitchFamily="18" charset="0"/>
              </a:rPr>
              <a:t>Chiffon</a:t>
            </a:r>
            <a:r>
              <a:rPr lang="en-US" sz="1800" b="0" i="0" u="none" strike="noStrike" baseline="0" dirty="0">
                <a:latin typeface="Times New Roman" panose="02020603050405020304" pitchFamily="18" charset="0"/>
              </a:rPr>
              <a:t>: Pure and white silk gauze which does not have any sizing or filling material.</a:t>
            </a:r>
          </a:p>
          <a:p>
            <a:pPr marL="0" indent="0" algn="just">
              <a:buNone/>
            </a:pPr>
            <a:r>
              <a:rPr lang="en-US" sz="1800" b="0" i="1" u="none" strike="noStrike" baseline="0" dirty="0">
                <a:latin typeface="Times New Roman" panose="02020603050405020304" pitchFamily="18" charset="0"/>
              </a:rPr>
              <a:t>Handmade Paper or High Grade Bond Paper</a:t>
            </a:r>
            <a:r>
              <a:rPr lang="en-US" sz="1800" b="0" i="0" u="none" strike="noStrike" baseline="0" dirty="0">
                <a:latin typeface="Times New Roman" panose="02020603050405020304" pitchFamily="18" charset="0"/>
              </a:rPr>
              <a:t>: pH of this paper should not be less than 6.0 and it should have alpha cellulose content of over 88 per cent. It should not show any </a:t>
            </a:r>
            <a:r>
              <a:rPr lang="en-US" sz="1800" b="0" i="0" u="none" strike="noStrike" baseline="0" dirty="0" err="1">
                <a:latin typeface="Times New Roman" panose="02020603050405020304" pitchFamily="18" charset="0"/>
              </a:rPr>
              <a:t>colour</a:t>
            </a:r>
            <a:r>
              <a:rPr lang="en-US" sz="1800" b="0" i="0" u="none" strike="noStrike" baseline="0" dirty="0">
                <a:latin typeface="Times New Roman" panose="02020603050405020304" pitchFamily="18" charset="0"/>
              </a:rPr>
              <a:t> change during accelerated aging test.’</a:t>
            </a:r>
          </a:p>
          <a:p>
            <a:pPr marL="0" indent="0" algn="just">
              <a:buNone/>
            </a:pPr>
            <a:r>
              <a:rPr lang="en-US" sz="1800" b="0" i="1" u="none" strike="noStrike" baseline="0" dirty="0">
                <a:latin typeface="Times New Roman" panose="02020603050405020304" pitchFamily="18" charset="0"/>
              </a:rPr>
              <a:t>Cellulose Acetate or Polyester Film</a:t>
            </a:r>
            <a:r>
              <a:rPr lang="en-US" sz="1800" b="0" i="0" u="none" strike="noStrike" baseline="0" dirty="0">
                <a:latin typeface="Times New Roman" panose="02020603050405020304" pitchFamily="18" charset="0"/>
              </a:rPr>
              <a:t>: These plastic films have been used for repair and mending. The coatings or adhesives used in these materials turn yellow and mar the appearance of paper and stains it also. Use of such materials is to be avoided.</a:t>
            </a:r>
            <a:endParaRPr lang="en-US" dirty="0"/>
          </a:p>
        </p:txBody>
      </p:sp>
    </p:spTree>
    <p:extLst>
      <p:ext uri="{BB962C8B-B14F-4D97-AF65-F5344CB8AC3E}">
        <p14:creationId xmlns:p14="http://schemas.microsoft.com/office/powerpoint/2010/main" val="2380316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77CEBB-6F47-4C4C-AA10-B1D159F8DAF2}"/>
              </a:ext>
            </a:extLst>
          </p:cNvPr>
          <p:cNvSpPr>
            <a:spLocks noGrp="1"/>
          </p:cNvSpPr>
          <p:nvPr>
            <p:ph idx="1"/>
          </p:nvPr>
        </p:nvSpPr>
        <p:spPr>
          <a:xfrm>
            <a:off x="677334" y="762001"/>
            <a:ext cx="8716048" cy="5361708"/>
          </a:xfrm>
        </p:spPr>
        <p:txBody>
          <a:bodyPr>
            <a:normAutofit/>
          </a:bodyPr>
          <a:lstStyle/>
          <a:p>
            <a:pPr algn="l"/>
            <a:r>
              <a:rPr lang="en-US" sz="1800" b="1" i="0" u="none" strike="noStrike" baseline="0" dirty="0">
                <a:latin typeface="Times New Roman" panose="02020603050405020304" pitchFamily="18" charset="0"/>
              </a:rPr>
              <a:t>Chemicals Used for Stain Removal and Bleaching</a:t>
            </a:r>
          </a:p>
          <a:p>
            <a:pPr marL="0" indent="0" algn="l">
              <a:buNone/>
            </a:pPr>
            <a:endParaRPr lang="en-US" sz="1800" b="0" i="0" u="none" strike="noStrike" baseline="0" dirty="0">
              <a:latin typeface="Times New Roman" panose="02020603050405020304" pitchFamily="18" charset="0"/>
            </a:endParaRPr>
          </a:p>
          <a:p>
            <a:pPr marL="0" indent="0" algn="just">
              <a:buNone/>
            </a:pPr>
            <a:r>
              <a:rPr lang="en-US" sz="1800" b="0" i="0" u="none" strike="noStrike" baseline="0" dirty="0">
                <a:latin typeface="Times New Roman" panose="02020603050405020304" pitchFamily="18" charset="0"/>
              </a:rPr>
              <a:t>Stain removal from paper is possible by using inert organic solvents, which are also known as </a:t>
            </a:r>
            <a:r>
              <a:rPr lang="en-US" sz="1800" b="0" i="0" u="none" strike="noStrike" baseline="0" dirty="0" err="1">
                <a:latin typeface="Times New Roman" panose="02020603050405020304" pitchFamily="18" charset="0"/>
              </a:rPr>
              <a:t>Drycleaning</a:t>
            </a:r>
            <a:r>
              <a:rPr lang="en-US" sz="1800" b="0" i="0" u="none" strike="noStrike" baseline="0" dirty="0">
                <a:latin typeface="Times New Roman" panose="02020603050405020304" pitchFamily="18" charset="0"/>
              </a:rPr>
              <a:t> agents. These are Acetone, Benzene, Petroleum ether, Trichloroethylene, etc. However, inks and </a:t>
            </a:r>
            <a:r>
              <a:rPr lang="en-US" sz="1800" b="0" i="0" u="none" strike="noStrike" baseline="0" dirty="0" err="1">
                <a:latin typeface="Times New Roman" panose="02020603050405020304" pitchFamily="18" charset="0"/>
              </a:rPr>
              <a:t>colours</a:t>
            </a:r>
            <a:r>
              <a:rPr lang="en-US" sz="1800" b="0" i="0" u="none" strike="noStrike" baseline="0" dirty="0">
                <a:latin typeface="Times New Roman" panose="02020603050405020304" pitchFamily="18" charset="0"/>
              </a:rPr>
              <a:t> should be tested for their bleeding in such solvents before use. These chemicals are used with sponge or cotton swab. Each stain dissolves in </a:t>
            </a:r>
            <a:r>
              <a:rPr lang="en-US" sz="1800" b="0" i="0" u="none" strike="noStrike" baseline="0" dirty="0" err="1">
                <a:latin typeface="Times New Roman" panose="02020603050405020304" pitchFamily="18" charset="0"/>
              </a:rPr>
              <a:t>aspecific</a:t>
            </a:r>
            <a:r>
              <a:rPr lang="en-US" sz="1800" b="0" i="0" u="none" strike="noStrike" baseline="0" dirty="0">
                <a:latin typeface="Times New Roman" panose="02020603050405020304" pitchFamily="18" charset="0"/>
              </a:rPr>
              <a:t> solvent.</a:t>
            </a:r>
          </a:p>
          <a:p>
            <a:pPr marL="0" indent="0" algn="just">
              <a:buNone/>
            </a:pPr>
            <a:r>
              <a:rPr lang="en-US" sz="1800" b="0" i="0" u="none" strike="noStrike" baseline="0" dirty="0">
                <a:latin typeface="Times New Roman" panose="02020603050405020304" pitchFamily="18" charset="0"/>
              </a:rPr>
              <a:t>Bleaching chemicals are used for removing </a:t>
            </a:r>
            <a:r>
              <a:rPr lang="en-US" sz="1800" b="0" i="0" u="none" strike="noStrike" baseline="0" dirty="0" err="1">
                <a:latin typeface="Times New Roman" panose="02020603050405020304" pitchFamily="18" charset="0"/>
              </a:rPr>
              <a:t>localised</a:t>
            </a:r>
            <a:r>
              <a:rPr lang="en-US" sz="1800" b="0" i="0" u="none" strike="noStrike" baseline="0" dirty="0">
                <a:latin typeface="Times New Roman" panose="02020603050405020304" pitchFamily="18" charset="0"/>
              </a:rPr>
              <a:t> stains. Most of these chemicals liberate free oxygen, </a:t>
            </a:r>
            <a:r>
              <a:rPr lang="en-US" sz="1800" b="0" i="0" u="none" strike="noStrike" baseline="0" dirty="0" err="1">
                <a:latin typeface="Times New Roman" panose="02020603050405020304" pitchFamily="18" charset="0"/>
              </a:rPr>
              <a:t>sulphur</a:t>
            </a:r>
            <a:r>
              <a:rPr lang="en-US" sz="1800" b="0" i="0" u="none" strike="noStrike" baseline="0" dirty="0">
                <a:latin typeface="Times New Roman" panose="02020603050405020304" pitchFamily="18" charset="0"/>
              </a:rPr>
              <a:t> or chlorine and react with the stain. </a:t>
            </a:r>
          </a:p>
          <a:p>
            <a:pPr marL="0" indent="0" algn="just">
              <a:buNone/>
            </a:pPr>
            <a:r>
              <a:rPr lang="en-US" sz="1800" b="0" i="0" u="none" strike="noStrike" baseline="0" dirty="0">
                <a:latin typeface="Times New Roman" panose="02020603050405020304" pitchFamily="18" charset="0"/>
              </a:rPr>
              <a:t>Some of these chemicals used with paper are- Calcium hypochlorite, Chloramine- T, Chlorine dioxide, citric acid, Oxalic acid, Hydrogen and Sodium peroxides, Formaldehyde, Potassium </a:t>
            </a:r>
            <a:r>
              <a:rPr lang="en-US" sz="1800" b="0" i="0" u="none" strike="noStrike" baseline="0" dirty="0" err="1">
                <a:latin typeface="Times New Roman" panose="02020603050405020304" pitchFamily="18" charset="0"/>
              </a:rPr>
              <a:t>bioxalate</a:t>
            </a:r>
            <a:r>
              <a:rPr lang="en-US" sz="1800" b="0" i="0" u="none" strike="noStrike" baseline="0" dirty="0">
                <a:latin typeface="Times New Roman" panose="02020603050405020304" pitchFamily="18" charset="0"/>
              </a:rPr>
              <a:t>, Sodium </a:t>
            </a:r>
            <a:r>
              <a:rPr lang="en-US" sz="1800" b="0" i="0" u="none" strike="noStrike" baseline="0" dirty="0" err="1">
                <a:latin typeface="Times New Roman" panose="02020603050405020304" pitchFamily="18" charset="0"/>
              </a:rPr>
              <a:t>sulphite</a:t>
            </a:r>
            <a:r>
              <a:rPr lang="en-US" sz="1800" b="0" i="0" u="none" strike="noStrike" baseline="0" dirty="0">
                <a:latin typeface="Times New Roman" panose="02020603050405020304" pitchFamily="18" charset="0"/>
              </a:rPr>
              <a:t>, Potassium Perborate and permanganate. </a:t>
            </a:r>
          </a:p>
          <a:p>
            <a:pPr marL="0" indent="0" algn="just">
              <a:buNone/>
            </a:pPr>
            <a:r>
              <a:rPr lang="en-US" sz="1800" b="0" i="0" u="none" strike="noStrike" baseline="0" dirty="0">
                <a:latin typeface="Times New Roman" panose="02020603050405020304" pitchFamily="18" charset="0"/>
              </a:rPr>
              <a:t>If not used under controlled conditions, these chemicals are likely to damage paper. Coupled with anti bleach chemical, these operations are carried by trained chemist with adequate care and caution.</a:t>
            </a:r>
            <a:endParaRPr lang="en-US" dirty="0"/>
          </a:p>
        </p:txBody>
      </p:sp>
    </p:spTree>
    <p:extLst>
      <p:ext uri="{BB962C8B-B14F-4D97-AF65-F5344CB8AC3E}">
        <p14:creationId xmlns:p14="http://schemas.microsoft.com/office/powerpoint/2010/main" val="15140885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7A6DA-8F57-43BA-8081-DBDC37064C9A}"/>
              </a:ext>
            </a:extLst>
          </p:cNvPr>
          <p:cNvSpPr>
            <a:spLocks noGrp="1"/>
          </p:cNvSpPr>
          <p:nvPr>
            <p:ph type="title"/>
          </p:nvPr>
        </p:nvSpPr>
        <p:spPr/>
        <p:txBody>
          <a:bodyPr/>
          <a:lstStyle/>
          <a:p>
            <a:r>
              <a:rPr lang="en-US" sz="1800" b="1" i="0" u="none" strike="noStrike" baseline="0" dirty="0">
                <a:latin typeface="Times New Roman" panose="02020603050405020304" pitchFamily="18" charset="0"/>
              </a:rPr>
              <a:t>Chemicals Used for Glazing and Varnishing Covering Materials</a:t>
            </a:r>
            <a:endParaRPr lang="en-US" dirty="0"/>
          </a:p>
        </p:txBody>
      </p:sp>
      <p:sp>
        <p:nvSpPr>
          <p:cNvPr id="3" name="Content Placeholder 2">
            <a:extLst>
              <a:ext uri="{FF2B5EF4-FFF2-40B4-BE49-F238E27FC236}">
                <a16:creationId xmlns:a16="http://schemas.microsoft.com/office/drawing/2014/main" id="{F5A1A82A-428C-4997-989D-A06763EA3ACB}"/>
              </a:ext>
            </a:extLst>
          </p:cNvPr>
          <p:cNvSpPr>
            <a:spLocks noGrp="1"/>
          </p:cNvSpPr>
          <p:nvPr>
            <p:ph idx="1"/>
          </p:nvPr>
        </p:nvSpPr>
        <p:spPr>
          <a:xfrm>
            <a:off x="677333" y="1108365"/>
            <a:ext cx="9450339" cy="5306290"/>
          </a:xfrm>
        </p:spPr>
        <p:txBody>
          <a:bodyPr>
            <a:normAutofit/>
          </a:bodyPr>
          <a:lstStyle/>
          <a:p>
            <a:pPr algn="just"/>
            <a:r>
              <a:rPr lang="en-US" sz="1800" b="0" i="0" u="none" strike="noStrike" baseline="0" dirty="0">
                <a:latin typeface="Times New Roman" panose="02020603050405020304" pitchFamily="18" charset="0"/>
              </a:rPr>
              <a:t>Many chemical varnishes and glazing solutions are now available for decoration and protective purpose.</a:t>
            </a:r>
          </a:p>
          <a:p>
            <a:pPr algn="just"/>
            <a:r>
              <a:rPr lang="en-US" sz="1800" b="0" i="0" u="none" strike="noStrike" baseline="0" dirty="0">
                <a:latin typeface="Times New Roman" panose="02020603050405020304" pitchFamily="18" charset="0"/>
              </a:rPr>
              <a:t>Book Binding Textiles are treated with lacquers and plastic emulsions. Most of these chemicals are unstable and show cracking or aging. Some of these contain: Polyvinyl chloride, Nitrocellulose, Polyurethane, Polyacrylates and Polyamides.</a:t>
            </a:r>
          </a:p>
          <a:p>
            <a:pPr algn="just"/>
            <a:r>
              <a:rPr lang="en-US" sz="1800" b="0" i="0" u="none" strike="noStrike" baseline="0" dirty="0">
                <a:latin typeface="Times New Roman" panose="02020603050405020304" pitchFamily="18" charset="0"/>
              </a:rPr>
              <a:t>A few varnishes are also available in the market which are described as insect repellents. These contain compounds of mercury/arsenic/</a:t>
            </a:r>
            <a:r>
              <a:rPr lang="en-US" sz="1800" b="0" i="0" u="none" strike="noStrike" baseline="0" dirty="0" err="1">
                <a:latin typeface="Times New Roman" panose="02020603050405020304" pitchFamily="18" charset="0"/>
              </a:rPr>
              <a:t>sulphur</a:t>
            </a:r>
            <a:r>
              <a:rPr lang="en-US" sz="1800" b="0" i="0" u="none" strike="noStrike" baseline="0" dirty="0">
                <a:latin typeface="Times New Roman" panose="02020603050405020304" pitchFamily="18" charset="0"/>
              </a:rPr>
              <a:t> etc. Use of these preparations is not advisable as they can contaminate the users’ hands.</a:t>
            </a:r>
          </a:p>
          <a:p>
            <a:pPr algn="just"/>
            <a:r>
              <a:rPr lang="en-US" sz="1800" b="0" i="0" u="none" strike="noStrike" baseline="0" dirty="0">
                <a:latin typeface="Times New Roman" panose="02020603050405020304" pitchFamily="18" charset="0"/>
              </a:rPr>
              <a:t>Leather used for book binding needs restorative treatment when it becomes dry, shows cracking or rotting due to acidity. Waxes and oils which can be safely used are: Lanoline, Beeswax, Castor oil mixed in Hexane or Benzene.</a:t>
            </a:r>
          </a:p>
          <a:p>
            <a:pPr algn="just"/>
            <a:r>
              <a:rPr lang="en-US" sz="1800" b="0" i="0" u="none" strike="noStrike" baseline="0" dirty="0">
                <a:latin typeface="Times New Roman" panose="02020603050405020304" pitchFamily="18" charset="0"/>
              </a:rPr>
              <a:t>Petroleum wax or mineral oils are avoided as these materials may prove harmful in the long run. Due to defective tanning (Vegetable or Chrome) leather develops acidity. For removal of acidity in leather 1 per cent Buffer solutions of Sodium benzoate or potassium lactate is satisfactory. Use of alkaline chemicals is likely to make leather dull, and damage its grain. Imitation leather is prepared by treating textile materials with polyamide emulsions and grain is embossed on these to give an appearance of leather. These materials can be treated like natural leather.</a:t>
            </a:r>
            <a:endParaRPr lang="en-US" dirty="0"/>
          </a:p>
        </p:txBody>
      </p:sp>
    </p:spTree>
    <p:extLst>
      <p:ext uri="{BB962C8B-B14F-4D97-AF65-F5344CB8AC3E}">
        <p14:creationId xmlns:p14="http://schemas.microsoft.com/office/powerpoint/2010/main" val="763311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1513-E50F-4229-BB2D-7655BAF41341}"/>
              </a:ext>
            </a:extLst>
          </p:cNvPr>
          <p:cNvSpPr>
            <a:spLocks noGrp="1"/>
          </p:cNvSpPr>
          <p:nvPr>
            <p:ph type="title"/>
          </p:nvPr>
        </p:nvSpPr>
        <p:spPr>
          <a:xfrm>
            <a:off x="677334" y="609600"/>
            <a:ext cx="8596668" cy="775855"/>
          </a:xfrm>
        </p:spPr>
        <p:txBody>
          <a:bodyPr>
            <a:normAutofit/>
          </a:bodyPr>
          <a:lstStyle/>
          <a:p>
            <a:r>
              <a:rPr lang="en-US" sz="4000" b="1" i="0" u="none" strike="noStrike" baseline="0" dirty="0">
                <a:latin typeface="Times New Roman" panose="02020603050405020304" pitchFamily="18" charset="0"/>
              </a:rPr>
              <a:t>DISASTER MANAGEMENT</a:t>
            </a:r>
            <a:endParaRPr lang="en-US" sz="4000" dirty="0"/>
          </a:p>
        </p:txBody>
      </p:sp>
      <p:sp>
        <p:nvSpPr>
          <p:cNvPr id="3" name="Content Placeholder 2">
            <a:extLst>
              <a:ext uri="{FF2B5EF4-FFF2-40B4-BE49-F238E27FC236}">
                <a16:creationId xmlns:a16="http://schemas.microsoft.com/office/drawing/2014/main" id="{F3F33685-7B46-401F-9D8A-28F7836D9DDC}"/>
              </a:ext>
            </a:extLst>
          </p:cNvPr>
          <p:cNvSpPr>
            <a:spLocks noGrp="1"/>
          </p:cNvSpPr>
          <p:nvPr>
            <p:ph idx="1"/>
          </p:nvPr>
        </p:nvSpPr>
        <p:spPr>
          <a:xfrm>
            <a:off x="677334" y="2160589"/>
            <a:ext cx="9187102" cy="3880773"/>
          </a:xfrm>
        </p:spPr>
        <p:txBody>
          <a:bodyPr>
            <a:normAutofit/>
          </a:bodyPr>
          <a:lstStyle/>
          <a:p>
            <a:pPr algn="just"/>
            <a:r>
              <a:rPr lang="en-US" sz="1800" b="0" i="0" u="none" strike="noStrike" baseline="0" dirty="0">
                <a:latin typeface="Times New Roman" panose="02020603050405020304" pitchFamily="18" charset="0"/>
              </a:rPr>
              <a:t>The increasing occurrence of natural and human-caused disasters, including armed conflicts, is causing extensive loss of life, damage to property, and harm to the environment. Natural disasters like floods, earthquakes, hurricanes, landslides, volcanic eruptions and drought also cause tremendous devastation. There is an increase in the frequency of these disasters and the damage caused by them. Libraries and archival collections are not unaffected by their devastating impact. The countries are gradually shifting from disaster response to a more proactive approach to disaster management. A proactive stance to reduce the toll of disasters in the region requires a more comprehensive approach that encompasses both pre-disaster risk reduction and post-disaster recovery. And this is evident in case of documentary and cultural heritage also. This Unit discusses the various disasters and their impact on library and archival collections. A proper disaster management strategy should be formulated in order to avoid disasters and to mitigate the impact of any disasters that do occur.</a:t>
            </a:r>
            <a:endParaRPr lang="en-US" dirty="0"/>
          </a:p>
        </p:txBody>
      </p:sp>
    </p:spTree>
    <p:extLst>
      <p:ext uri="{BB962C8B-B14F-4D97-AF65-F5344CB8AC3E}">
        <p14:creationId xmlns:p14="http://schemas.microsoft.com/office/powerpoint/2010/main" val="19063982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A516A-BD9B-4A99-B235-79471D653C67}"/>
              </a:ext>
            </a:extLst>
          </p:cNvPr>
          <p:cNvSpPr>
            <a:spLocks noGrp="1"/>
          </p:cNvSpPr>
          <p:nvPr>
            <p:ph type="title"/>
          </p:nvPr>
        </p:nvSpPr>
        <p:spPr>
          <a:xfrm>
            <a:off x="677334" y="609600"/>
            <a:ext cx="8596668" cy="554182"/>
          </a:xfrm>
        </p:spPr>
        <p:txBody>
          <a:bodyPr/>
          <a:lstStyle/>
          <a:p>
            <a:r>
              <a:rPr lang="en-US" sz="1800" b="1" i="0" u="none" strike="noStrike" baseline="0" dirty="0">
                <a:latin typeface="Times New Roman" panose="02020603050405020304" pitchFamily="18" charset="0"/>
              </a:rPr>
              <a:t>TYPES OF DISASTERS</a:t>
            </a:r>
            <a:endParaRPr lang="en-US" dirty="0"/>
          </a:p>
        </p:txBody>
      </p:sp>
      <p:sp>
        <p:nvSpPr>
          <p:cNvPr id="3" name="Content Placeholder 2">
            <a:extLst>
              <a:ext uri="{FF2B5EF4-FFF2-40B4-BE49-F238E27FC236}">
                <a16:creationId xmlns:a16="http://schemas.microsoft.com/office/drawing/2014/main" id="{79E357DE-C50C-44E8-A0A4-3BB27EC2B162}"/>
              </a:ext>
            </a:extLst>
          </p:cNvPr>
          <p:cNvSpPr>
            <a:spLocks noGrp="1"/>
          </p:cNvSpPr>
          <p:nvPr>
            <p:ph idx="1"/>
          </p:nvPr>
        </p:nvSpPr>
        <p:spPr>
          <a:xfrm>
            <a:off x="677334" y="1163783"/>
            <a:ext cx="8896157" cy="5320144"/>
          </a:xfrm>
        </p:spPr>
        <p:txBody>
          <a:bodyPr>
            <a:normAutofit lnSpcReduction="10000"/>
          </a:bodyPr>
          <a:lstStyle/>
          <a:p>
            <a:pPr algn="just"/>
            <a:r>
              <a:rPr lang="en-US" sz="1800" b="0" i="0" u="none" strike="noStrike" baseline="0" dirty="0">
                <a:latin typeface="Times New Roman" panose="02020603050405020304" pitchFamily="18" charset="0"/>
              </a:rPr>
              <a:t>The term disaster may be defined as any occurrence that threatens human safety and/ or causes damage to library facilities and materials. Disasters can be natural or man-made depending on their origin. Disasters related to extreme weather events (floods, cyclones, tornadoes, blizzards, droughts) occur regularly. Disasters cannot be predicted and there is little that can be done to prevent these disasters as most of the disasters occur suddenly and perhaps unexpectedly. Disasters can be minor or major, and range from roof and plumbing leaks which can be repaired by in-house personnel; to broken water mains, power disruptions which require large effort and money for repairs; to major catastrophes, such as earthquakes, floods, tornadoes etc. in which all the </a:t>
            </a:r>
            <a:r>
              <a:rPr lang="en-US" sz="1800" b="0" i="0" u="none" strike="noStrike" baseline="0" dirty="0" err="1">
                <a:latin typeface="Times New Roman" panose="02020603050405020304" pitchFamily="18" charset="0"/>
              </a:rPr>
              <a:t>organisation’s</a:t>
            </a:r>
            <a:r>
              <a:rPr lang="en-US" sz="1800" b="0" i="0" u="none" strike="noStrike" baseline="0" dirty="0">
                <a:latin typeface="Times New Roman" panose="02020603050405020304" pitchFamily="18" charset="0"/>
              </a:rPr>
              <a:t> operations are disrupted, all utilities are out of order, and destruction occurs on a massive scale. These disasters include fires, floods, earthquakes, hurricanes, tornadoes, and workplace violence. Any of these disasters, large or small, natural or man-made, has the potential to harm the library’s collections, the building, the library employees, and the library users. In addition to potential damage, the disaster may disrupt the services that the library offers to its users. As Henson has put it “A library disaster is a threat that might cause harm to the library collection, building, staff, or users, or it is an unscheduled disruption of normal library services”. Having a disaster response plan in place before a disaster strikes can help the library </a:t>
            </a:r>
            <a:r>
              <a:rPr lang="en-US" sz="1800" b="0" i="0" u="none" strike="noStrike" baseline="0" dirty="0" err="1">
                <a:latin typeface="Times New Roman" panose="02020603050405020304" pitchFamily="18" charset="0"/>
              </a:rPr>
              <a:t>minimise</a:t>
            </a:r>
            <a:r>
              <a:rPr lang="en-US" sz="1800" b="0" i="0" u="none" strike="noStrike" baseline="0" dirty="0">
                <a:latin typeface="Times New Roman" panose="02020603050405020304" pitchFamily="18" charset="0"/>
              </a:rPr>
              <a:t> the impact of a disaster and restore collections and services in an optimum time. Let us first understand the various kinds of disasters that library </a:t>
            </a:r>
            <a:r>
              <a:rPr lang="en-US" sz="1800" b="0" i="0" u="none" strike="noStrike" baseline="0" dirty="0" err="1">
                <a:latin typeface="Times New Roman" panose="02020603050405020304" pitchFamily="18" charset="0"/>
              </a:rPr>
              <a:t>andinformation</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centres</a:t>
            </a:r>
            <a:r>
              <a:rPr lang="en-US" sz="1800" b="0" i="0" u="none" strike="noStrike" baseline="0" dirty="0">
                <a:latin typeface="Times New Roman" panose="02020603050405020304" pitchFamily="18" charset="0"/>
              </a:rPr>
              <a:t> face.</a:t>
            </a:r>
            <a:endParaRPr lang="en-US" dirty="0"/>
          </a:p>
        </p:txBody>
      </p:sp>
    </p:spTree>
    <p:extLst>
      <p:ext uri="{BB962C8B-B14F-4D97-AF65-F5344CB8AC3E}">
        <p14:creationId xmlns:p14="http://schemas.microsoft.com/office/powerpoint/2010/main" val="3358451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A655CE-F103-4CCD-A986-7FC873B955F6}"/>
              </a:ext>
            </a:extLst>
          </p:cNvPr>
          <p:cNvSpPr>
            <a:spLocks noGrp="1"/>
          </p:cNvSpPr>
          <p:nvPr>
            <p:ph idx="1"/>
          </p:nvPr>
        </p:nvSpPr>
        <p:spPr>
          <a:xfrm>
            <a:off x="677333" y="609601"/>
            <a:ext cx="10115358" cy="6012872"/>
          </a:xfrm>
        </p:spPr>
        <p:txBody>
          <a:bodyPr>
            <a:normAutofit fontScale="92500" lnSpcReduction="20000"/>
          </a:bodyPr>
          <a:lstStyle/>
          <a:p>
            <a:pPr algn="l"/>
            <a:r>
              <a:rPr lang="en-US" sz="1800" b="1" i="0" u="none" strike="noStrike" baseline="0" dirty="0">
                <a:latin typeface="Times New Roman" panose="02020603050405020304" pitchFamily="18" charset="0"/>
              </a:rPr>
              <a:t>Fire</a:t>
            </a:r>
          </a:p>
          <a:p>
            <a:pPr marL="0" indent="0" algn="just">
              <a:buNone/>
            </a:pPr>
            <a:r>
              <a:rPr lang="en-US" sz="1800" b="0" i="0" u="none" strike="noStrike" baseline="0" dirty="0">
                <a:latin typeface="Times New Roman" panose="02020603050405020304" pitchFamily="18" charset="0"/>
              </a:rPr>
              <a:t>Fire-related disasters are often even more destructive than those caused by water alone. Fires produce enormous amounts of heat, smoke, and toxic gases, and the process of extinguishing the fire sometimes causes as much or more damage than the fire itself. Causes of fire include natural phenomena such as lightning and earthquakes, as well as old or defective wiring or heating equipment, accumulations of combustible materials, and arson.</a:t>
            </a:r>
          </a:p>
          <a:p>
            <a:pPr algn="just"/>
            <a:r>
              <a:rPr lang="en-US" sz="1800" b="1" i="0" u="none" strike="noStrike" baseline="0" dirty="0">
                <a:latin typeface="Times New Roman" panose="02020603050405020304" pitchFamily="18" charset="0"/>
              </a:rPr>
              <a:t>Water</a:t>
            </a:r>
          </a:p>
          <a:p>
            <a:pPr marL="0" indent="0" algn="just">
              <a:buNone/>
            </a:pPr>
            <a:r>
              <a:rPr lang="en-US" sz="1800" b="0" i="0" u="none" strike="noStrike" baseline="0" dirty="0">
                <a:latin typeface="Times New Roman" panose="02020603050405020304" pitchFamily="18" charset="0"/>
              </a:rPr>
              <a:t>Violent floods and storms that cause wind or water-related damage are typical natural disasters for libraries and information </a:t>
            </a:r>
            <a:r>
              <a:rPr lang="en-US" sz="1800" b="0" i="0" u="none" strike="noStrike" baseline="0" dirty="0" err="1">
                <a:latin typeface="Times New Roman" panose="02020603050405020304" pitchFamily="18" charset="0"/>
              </a:rPr>
              <a:t>centres</a:t>
            </a:r>
            <a:r>
              <a:rPr lang="en-US" sz="1800" b="0" i="0" u="none" strike="noStrike" baseline="0" dirty="0">
                <a:latin typeface="Times New Roman" panose="02020603050405020304" pitchFamily="18" charset="0"/>
              </a:rPr>
              <a:t>. The floods that may result from such events can be devastating. Besides natural occurrences such as hurricanes, tornadoes, and floods, water damage can come from malfunctioning plumbing, sprinkler, and air-conditioning systems. Floods, rain, sprinkler pipe breaks and other disasters can leave paper records, microfilm and other library materials soaked with water. Once water has entered the collection areas, a danger of a mold problem arises, especially if the humidity is high.</a:t>
            </a:r>
          </a:p>
          <a:p>
            <a:pPr algn="just"/>
            <a:r>
              <a:rPr lang="en-US" sz="1800" b="1" i="0" u="none" strike="noStrike" baseline="0" dirty="0">
                <a:latin typeface="Times New Roman" panose="02020603050405020304" pitchFamily="18" charset="0"/>
              </a:rPr>
              <a:t>Earthquake</a:t>
            </a:r>
          </a:p>
          <a:p>
            <a:pPr marL="0" indent="0" algn="just">
              <a:buNone/>
            </a:pPr>
            <a:r>
              <a:rPr lang="en-US" sz="1800" b="0" i="0" u="none" strike="noStrike" baseline="0" dirty="0">
                <a:latin typeface="Times New Roman" panose="02020603050405020304" pitchFamily="18" charset="0"/>
              </a:rPr>
              <a:t>Earthquake is a natural catastrophe that may effect the collections in a library or museum. During an earthquake walls, ceilings, and shelves may collapse causing structural damage. The library buildings may be destroyed and the collections buried underneath covered in debris and mud. The damage to archival collections due to earthquake could be irreplaceable.</a:t>
            </a:r>
          </a:p>
          <a:p>
            <a:pPr algn="just"/>
            <a:r>
              <a:rPr lang="en-US" sz="1800" b="1" i="0" u="none" strike="noStrike" baseline="0" dirty="0">
                <a:latin typeface="Times New Roman" panose="02020603050405020304" pitchFamily="18" charset="0"/>
              </a:rPr>
              <a:t>Theft and Vandalism</a:t>
            </a:r>
          </a:p>
          <a:p>
            <a:pPr marL="0" indent="0" algn="just">
              <a:buNone/>
            </a:pPr>
            <a:r>
              <a:rPr lang="en-US" sz="1800" b="0" i="0" u="none" strike="noStrike" baseline="0" dirty="0">
                <a:latin typeface="Times New Roman" panose="02020603050405020304" pitchFamily="18" charset="0"/>
              </a:rPr>
              <a:t>Library collections are also effected by theft and vandalism. Other man-made disasters are war, terrorism, rioting. All these lead to the destruction of collections of libraries and museums. During war a number of factors which affect libraries apart from the shelling are phenomena like the movement of people from the affected areas. Recent conflicts in Africa, in the former Yugoslavia, Iraq and Afghanistan have shown the risks to the archival heritage from the devastating effects of armed conflict.</a:t>
            </a:r>
            <a:endParaRPr lang="en-US" dirty="0"/>
          </a:p>
        </p:txBody>
      </p:sp>
    </p:spTree>
    <p:extLst>
      <p:ext uri="{BB962C8B-B14F-4D97-AF65-F5344CB8AC3E}">
        <p14:creationId xmlns:p14="http://schemas.microsoft.com/office/powerpoint/2010/main" val="22918032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9A3BFE-3319-44A2-819D-C22505F9E011}"/>
              </a:ext>
            </a:extLst>
          </p:cNvPr>
          <p:cNvSpPr>
            <a:spLocks noGrp="1"/>
          </p:cNvSpPr>
          <p:nvPr>
            <p:ph idx="1"/>
          </p:nvPr>
        </p:nvSpPr>
        <p:spPr>
          <a:xfrm>
            <a:off x="677333" y="415637"/>
            <a:ext cx="8951575" cy="5915890"/>
          </a:xfrm>
        </p:spPr>
        <p:txBody>
          <a:bodyPr>
            <a:normAutofit fontScale="92500" lnSpcReduction="10000"/>
          </a:bodyPr>
          <a:lstStyle/>
          <a:p>
            <a:pPr algn="just"/>
            <a:r>
              <a:rPr lang="en-US" sz="1800" b="1" i="0" u="none" strike="noStrike" baseline="0" dirty="0">
                <a:latin typeface="Times New Roman" panose="02020603050405020304" pitchFamily="18" charset="0"/>
              </a:rPr>
              <a:t>Chemicals</a:t>
            </a:r>
          </a:p>
          <a:p>
            <a:pPr marL="0" indent="0" algn="just">
              <a:buNone/>
            </a:pPr>
            <a:r>
              <a:rPr lang="en-US" sz="1800" b="0" i="0" u="none" strike="noStrike" baseline="0" dirty="0">
                <a:latin typeface="Times New Roman" panose="02020603050405020304" pitchFamily="18" charset="0"/>
              </a:rPr>
              <a:t>Plaster dust, sawdust, and other particulates filter into the atmosphere and then into the collections. They abrade the paper and act as a catalyst for chemical damage. Various chemicals present in the atmosphere, are spread from one area to another by air-handling systems, normal air currents, and traffic. When structural damage occurs, the person in charge of the over-all building maintenance should assess the structural damage and determine when it is safe to enter the building. After this preliminary assessment, damage to the affected materials needs to be assessed. In addition to the “traditional” disasters caused by wind, water, and fire, libraries and archives should be well prepared to face threats of terrorism in all forms. Bombings, and other terrorist acts are also capable of causing mass destruction. Disaster planning for these types of extreme events presents an enormous challenge for librarians.</a:t>
            </a:r>
          </a:p>
          <a:p>
            <a:pPr algn="just"/>
            <a:r>
              <a:rPr lang="en-US" sz="1800" b="1" i="0" u="none" strike="noStrike" baseline="0" dirty="0">
                <a:latin typeface="Times New Roman" panose="02020603050405020304" pitchFamily="18" charset="0"/>
              </a:rPr>
              <a:t>PREPAREDNESS FOR DISASTERS</a:t>
            </a:r>
          </a:p>
          <a:p>
            <a:pPr marL="0" indent="0" algn="just">
              <a:buNone/>
            </a:pPr>
            <a:r>
              <a:rPr lang="en-US" sz="1800" b="0" i="0" u="none" strike="noStrike" baseline="0" dirty="0">
                <a:latin typeface="Times New Roman" panose="02020603050405020304" pitchFamily="18" charset="0"/>
              </a:rPr>
              <a:t>The basic principle of disaster preparedness is “to plan for a disaster that one hopes will never occur”. A disaster plan is a document that describes the procedures devised to prevent and prepare for disasters, and those proposed to respond to and recover from disasters when they occur. The responsibility for performing these tasks is allocated to various staff members who comprise ‘the disaster team’ (Lyall, 1993</a:t>
            </a:r>
            <a:r>
              <a:rPr lang="en-US" sz="1800" b="1" i="0" u="none" strike="noStrike" baseline="0" dirty="0">
                <a:latin typeface="Times New Roman" panose="02020603050405020304" pitchFamily="18" charset="0"/>
              </a:rPr>
              <a:t>). </a:t>
            </a:r>
            <a:r>
              <a:rPr lang="en-US" sz="1800" b="0" i="0" u="none" strike="noStrike" baseline="0" dirty="0">
                <a:latin typeface="Times New Roman" panose="02020603050405020304" pitchFamily="18" charset="0"/>
              </a:rPr>
              <a:t>The basic elements of a disaster management </a:t>
            </a:r>
            <a:r>
              <a:rPr lang="en-US" sz="1800" b="0" i="0" u="none" strike="noStrike" baseline="0" dirty="0" err="1">
                <a:latin typeface="Times New Roman" panose="02020603050405020304" pitchFamily="18" charset="0"/>
              </a:rPr>
              <a:t>programme</a:t>
            </a:r>
            <a:r>
              <a:rPr lang="en-US" sz="1800" b="0" i="0" u="none" strike="noStrike" baseline="0" dirty="0">
                <a:latin typeface="Times New Roman" panose="02020603050405020304" pitchFamily="18" charset="0"/>
              </a:rPr>
              <a:t> are a written document, both in paper and on the library’s website, and a well-trained Library staff. The document should be reviewed and updated at least annually. The various disaster management strategies should be discussed at any new staff orientation </a:t>
            </a:r>
            <a:r>
              <a:rPr lang="en-US" sz="1800" b="0" i="0" u="none" strike="noStrike" baseline="0" dirty="0" err="1">
                <a:latin typeface="Times New Roman" panose="02020603050405020304" pitchFamily="18" charset="0"/>
              </a:rPr>
              <a:t>programme</a:t>
            </a:r>
            <a:r>
              <a:rPr lang="en-US" sz="1800" b="0" i="0" u="none" strike="noStrike" baseline="0" dirty="0">
                <a:latin typeface="Times New Roman" panose="02020603050405020304" pitchFamily="18" charset="0"/>
              </a:rPr>
              <a:t> as well as in periodic refresher sessions for </a:t>
            </a:r>
            <a:r>
              <a:rPr lang="en-US" sz="1800" b="0" i="0" u="none" strike="noStrike" baseline="0" dirty="0" err="1">
                <a:latin typeface="Times New Roman" panose="02020603050405020304" pitchFamily="18" charset="0"/>
              </a:rPr>
              <a:t>longterm</a:t>
            </a:r>
            <a:r>
              <a:rPr lang="en-US" dirty="0">
                <a:latin typeface="Times New Roman" panose="02020603050405020304" pitchFamily="18" charset="0"/>
              </a:rPr>
              <a:t> </a:t>
            </a:r>
            <a:r>
              <a:rPr lang="en-US" sz="1800" b="0" i="0" u="none" strike="noStrike" baseline="0" dirty="0">
                <a:latin typeface="Times New Roman" panose="02020603050405020304" pitchFamily="18" charset="0"/>
              </a:rPr>
              <a:t>staff. A well-documented disaster management </a:t>
            </a:r>
            <a:r>
              <a:rPr lang="en-US" sz="1800" b="0" i="0" u="none" strike="noStrike" baseline="0" dirty="0" err="1">
                <a:latin typeface="Times New Roman" panose="02020603050405020304" pitchFamily="18" charset="0"/>
              </a:rPr>
              <a:t>programme</a:t>
            </a:r>
            <a:r>
              <a:rPr lang="en-US" sz="1800" b="0" i="0" u="none" strike="noStrike" baseline="0" dirty="0">
                <a:latin typeface="Times New Roman" panose="02020603050405020304" pitchFamily="18" charset="0"/>
              </a:rPr>
              <a:t> enables to keep the staff members well prepared in the face of any emergency. Thus, formulating a written plan is </a:t>
            </a:r>
            <a:r>
              <a:rPr lang="en-US" sz="1800" b="0" i="0" u="none" strike="noStrike" baseline="0" dirty="0" err="1">
                <a:latin typeface="Times New Roman" panose="02020603050405020304" pitchFamily="18" charset="0"/>
              </a:rPr>
              <a:t>abasic</a:t>
            </a:r>
            <a:r>
              <a:rPr lang="en-US" sz="1800" b="0" i="0" u="none" strike="noStrike" baseline="0" dirty="0">
                <a:latin typeface="Times New Roman" panose="02020603050405020304" pitchFamily="18" charset="0"/>
              </a:rPr>
              <a:t> step towards preparing for disasters.</a:t>
            </a:r>
            <a:endParaRPr lang="en-US" dirty="0"/>
          </a:p>
        </p:txBody>
      </p:sp>
    </p:spTree>
    <p:extLst>
      <p:ext uri="{BB962C8B-B14F-4D97-AF65-F5344CB8AC3E}">
        <p14:creationId xmlns:p14="http://schemas.microsoft.com/office/powerpoint/2010/main" val="30089390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7A7A28-C584-451E-A87A-5FC7336037E7}"/>
              </a:ext>
            </a:extLst>
          </p:cNvPr>
          <p:cNvSpPr>
            <a:spLocks noGrp="1"/>
          </p:cNvSpPr>
          <p:nvPr>
            <p:ph idx="1"/>
          </p:nvPr>
        </p:nvSpPr>
        <p:spPr>
          <a:xfrm>
            <a:off x="677334" y="595745"/>
            <a:ext cx="8596668" cy="5445617"/>
          </a:xfrm>
        </p:spPr>
        <p:txBody>
          <a:bodyPr>
            <a:normAutofit lnSpcReduction="10000"/>
          </a:bodyPr>
          <a:lstStyle/>
          <a:p>
            <a:pPr algn="just"/>
            <a:r>
              <a:rPr lang="en-US" sz="1800" b="0" i="0" u="none" strike="noStrike" baseline="0" dirty="0">
                <a:latin typeface="Times New Roman" panose="02020603050405020304" pitchFamily="18" charset="0"/>
              </a:rPr>
              <a:t>Disaster planning is a complex process. The entire process must be supported at the highest level of the </a:t>
            </a:r>
            <a:r>
              <a:rPr lang="en-US" sz="1800" b="0" i="0" u="none" strike="noStrike" baseline="0" dirty="0" err="1">
                <a:latin typeface="Times New Roman" panose="02020603050405020304" pitchFamily="18" charset="0"/>
              </a:rPr>
              <a:t>organisation</a:t>
            </a:r>
            <a:r>
              <a:rPr lang="en-US" sz="1800" b="0" i="0" u="none" strike="noStrike" baseline="0" dirty="0">
                <a:latin typeface="Times New Roman" panose="02020603050405020304" pitchFamily="18" charset="0"/>
              </a:rPr>
              <a:t> if it is to be effective. Various guidelines for the </a:t>
            </a:r>
            <a:r>
              <a:rPr lang="en-US" sz="1800" b="1" i="0" u="none" strike="noStrike" baseline="0" dirty="0">
                <a:latin typeface="Times New Roman" panose="02020603050405020304" pitchFamily="18" charset="0"/>
              </a:rPr>
              <a:t>Disaster Planning Process </a:t>
            </a:r>
            <a:r>
              <a:rPr lang="en-US" sz="1800" b="0" i="0" u="none" strike="noStrike" baseline="0" dirty="0">
                <a:latin typeface="Times New Roman" panose="02020603050405020304" pitchFamily="18" charset="0"/>
              </a:rPr>
              <a:t>are mentioned below. The disaster plan should include, but not necessarily be limited to, the following steps.</a:t>
            </a:r>
          </a:p>
          <a:p>
            <a:pPr algn="l">
              <a:buFont typeface="Arial" panose="020B0604020202020204" pitchFamily="34" charset="0"/>
              <a:buChar char="•"/>
            </a:pPr>
            <a:r>
              <a:rPr lang="en-US" sz="1800" b="1" i="0" u="none" strike="noStrike" baseline="0" dirty="0">
                <a:latin typeface="Times New Roman" panose="02020603050405020304" pitchFamily="18" charset="0"/>
              </a:rPr>
              <a:t>Assigning responsibility</a:t>
            </a:r>
            <a:endParaRPr lang="en-US" dirty="0">
              <a:latin typeface="Times New Roman" panose="02020603050405020304" pitchFamily="18" charset="0"/>
            </a:endParaRPr>
          </a:p>
          <a:p>
            <a:pPr algn="l">
              <a:buFont typeface="Arial" panose="020B0604020202020204" pitchFamily="34" charset="0"/>
              <a:buChar char="•"/>
            </a:pPr>
            <a:r>
              <a:rPr lang="en-US" sz="1800" b="1" i="0" u="none" strike="noStrike" baseline="0" dirty="0">
                <a:latin typeface="Times New Roman" panose="02020603050405020304" pitchFamily="18" charset="0"/>
              </a:rPr>
              <a:t>Conducting preliminary research.</a:t>
            </a:r>
          </a:p>
          <a:p>
            <a:pPr algn="l">
              <a:buFont typeface="Arial" panose="020B0604020202020204" pitchFamily="34" charset="0"/>
              <a:buChar char="•"/>
            </a:pPr>
            <a:r>
              <a:rPr lang="en-US" sz="1800" b="1" i="0" u="none" strike="noStrike" baseline="0" dirty="0">
                <a:latin typeface="Times New Roman" panose="02020603050405020304" pitchFamily="18" charset="0"/>
              </a:rPr>
              <a:t>Identification and Assessment of potential hazards</a:t>
            </a:r>
          </a:p>
          <a:p>
            <a:pPr algn="l">
              <a:buFont typeface="Arial" panose="020B0604020202020204" pitchFamily="34" charset="0"/>
              <a:buChar char="•"/>
            </a:pPr>
            <a:r>
              <a:rPr lang="en-US" sz="1800" b="1" i="0" u="none" strike="noStrike" baseline="0" dirty="0">
                <a:latin typeface="Times New Roman" panose="02020603050405020304" pitchFamily="18" charset="0"/>
              </a:rPr>
              <a:t>Identification of resources</a:t>
            </a:r>
            <a:endParaRPr lang="en-US" b="1" dirty="0">
              <a:latin typeface="Times New Roman" panose="02020603050405020304" pitchFamily="18" charset="0"/>
            </a:endParaRPr>
          </a:p>
          <a:p>
            <a:pPr algn="l">
              <a:buFont typeface="Arial" panose="020B0604020202020204" pitchFamily="34" charset="0"/>
              <a:buChar char="•"/>
            </a:pPr>
            <a:r>
              <a:rPr lang="en-US" sz="1800" b="1" i="0" u="none" strike="noStrike" baseline="0" dirty="0">
                <a:latin typeface="Times New Roman" panose="02020603050405020304" pitchFamily="18" charset="0"/>
              </a:rPr>
              <a:t>Setting up liaisons with local emergency agencies</a:t>
            </a:r>
          </a:p>
          <a:p>
            <a:pPr algn="l">
              <a:buFont typeface="Arial" panose="020B0604020202020204" pitchFamily="34" charset="0"/>
              <a:buChar char="•"/>
            </a:pPr>
            <a:r>
              <a:rPr lang="en-US" sz="1800" b="1" i="0" u="none" strike="noStrike" baseline="0" dirty="0">
                <a:latin typeface="Times New Roman" panose="02020603050405020304" pitchFamily="18" charset="0"/>
              </a:rPr>
              <a:t>Establishment of goals and tasks for team members</a:t>
            </a:r>
            <a:endParaRPr lang="en-US" b="1" dirty="0">
              <a:latin typeface="Times New Roman" panose="02020603050405020304" pitchFamily="18" charset="0"/>
            </a:endParaRPr>
          </a:p>
          <a:p>
            <a:pPr algn="l">
              <a:buFont typeface="Arial" panose="020B0604020202020204" pitchFamily="34" charset="0"/>
              <a:buChar char="•"/>
            </a:pPr>
            <a:r>
              <a:rPr lang="en-US" sz="1800" b="1" i="0" u="none" strike="noStrike" baseline="0" dirty="0">
                <a:latin typeface="Times New Roman" panose="02020603050405020304" pitchFamily="18" charset="0"/>
              </a:rPr>
              <a:t>Conduct a collection survey and determine salvage priorities</a:t>
            </a:r>
          </a:p>
          <a:p>
            <a:pPr algn="l">
              <a:buFont typeface="Arial" panose="020B0604020202020204" pitchFamily="34" charset="0"/>
              <a:buChar char="•"/>
            </a:pPr>
            <a:r>
              <a:rPr lang="en-US" sz="1800" b="1" i="0" u="none" strike="noStrike" baseline="0" dirty="0">
                <a:latin typeface="Times New Roman" panose="02020603050405020304" pitchFamily="18" charset="0"/>
              </a:rPr>
              <a:t>Financial Assessment</a:t>
            </a:r>
          </a:p>
          <a:p>
            <a:pPr algn="l">
              <a:buFont typeface="Arial" panose="020B0604020202020204" pitchFamily="34" charset="0"/>
              <a:buChar char="•"/>
            </a:pPr>
            <a:r>
              <a:rPr lang="en-US" sz="1800" b="1" i="0" u="none" strike="noStrike" baseline="0" dirty="0">
                <a:latin typeface="Times New Roman" panose="02020603050405020304" pitchFamily="18" charset="0"/>
              </a:rPr>
              <a:t>Documentation of the plan</a:t>
            </a:r>
          </a:p>
          <a:p>
            <a:pPr algn="l">
              <a:buFont typeface="Arial" panose="020B0604020202020204" pitchFamily="34" charset="0"/>
              <a:buChar char="•"/>
            </a:pPr>
            <a:r>
              <a:rPr lang="en-US" sz="1800" b="1" i="0" u="none" strike="noStrike" baseline="0" dirty="0">
                <a:latin typeface="Times New Roman" panose="02020603050405020304" pitchFamily="18" charset="0"/>
              </a:rPr>
              <a:t>Ease of Implementation</a:t>
            </a:r>
            <a:endParaRPr lang="en-US" b="1" dirty="0">
              <a:latin typeface="Times New Roman" panose="02020603050405020304" pitchFamily="18" charset="0"/>
            </a:endParaRPr>
          </a:p>
          <a:p>
            <a:pPr algn="l">
              <a:buFont typeface="Arial" panose="020B0604020202020204" pitchFamily="34" charset="0"/>
              <a:buChar char="•"/>
            </a:pPr>
            <a:r>
              <a:rPr lang="en-US" sz="1800" b="1" i="0" u="none" strike="noStrike" baseline="0" dirty="0">
                <a:latin typeface="Times New Roman" panose="02020603050405020304" pitchFamily="18" charset="0"/>
              </a:rPr>
              <a:t>Maintaining the plan</a:t>
            </a:r>
            <a:endParaRPr lang="en-US" dirty="0"/>
          </a:p>
        </p:txBody>
      </p:sp>
    </p:spTree>
    <p:extLst>
      <p:ext uri="{BB962C8B-B14F-4D97-AF65-F5344CB8AC3E}">
        <p14:creationId xmlns:p14="http://schemas.microsoft.com/office/powerpoint/2010/main" val="15594768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DD5F21-2CC7-47E3-BF99-BA9264EC0255}"/>
              </a:ext>
            </a:extLst>
          </p:cNvPr>
          <p:cNvSpPr>
            <a:spLocks noGrp="1"/>
          </p:cNvSpPr>
          <p:nvPr>
            <p:ph idx="1"/>
          </p:nvPr>
        </p:nvSpPr>
        <p:spPr>
          <a:xfrm>
            <a:off x="677334" y="928255"/>
            <a:ext cx="8596668" cy="5113107"/>
          </a:xfrm>
        </p:spPr>
        <p:txBody>
          <a:bodyPr/>
          <a:lstStyle/>
          <a:p>
            <a:r>
              <a:rPr lang="en-US" dirty="0"/>
              <a:t>Reference</a:t>
            </a:r>
          </a:p>
          <a:p>
            <a:pPr>
              <a:buAutoNum type="arabicPeriod"/>
            </a:pPr>
            <a:r>
              <a:rPr lang="en-US" dirty="0"/>
              <a:t>http://egyankosh.ac.in</a:t>
            </a:r>
          </a:p>
          <a:p>
            <a:pPr>
              <a:buAutoNum type="arabicPeriod"/>
            </a:pPr>
            <a:endParaRPr lang="en-US" dirty="0"/>
          </a:p>
          <a:p>
            <a:pPr marL="0" indent="0" algn="ctr">
              <a:buNone/>
            </a:pPr>
            <a:endParaRPr lang="en-US" sz="7000" dirty="0"/>
          </a:p>
          <a:p>
            <a:pPr marL="0" indent="0" algn="ctr">
              <a:buNone/>
            </a:pPr>
            <a:r>
              <a:rPr lang="en-US" sz="7000" dirty="0"/>
              <a:t>THANKS</a:t>
            </a:r>
          </a:p>
        </p:txBody>
      </p:sp>
    </p:spTree>
    <p:extLst>
      <p:ext uri="{BB962C8B-B14F-4D97-AF65-F5344CB8AC3E}">
        <p14:creationId xmlns:p14="http://schemas.microsoft.com/office/powerpoint/2010/main" val="1328169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B6EC3-DB9F-4486-932C-A178928C9F00}"/>
              </a:ext>
            </a:extLst>
          </p:cNvPr>
          <p:cNvSpPr>
            <a:spLocks noGrp="1"/>
          </p:cNvSpPr>
          <p:nvPr>
            <p:ph type="title"/>
          </p:nvPr>
        </p:nvSpPr>
        <p:spPr/>
        <p:txBody>
          <a:bodyPr/>
          <a:lstStyle/>
          <a:p>
            <a:r>
              <a:rPr lang="en-US" sz="1800" b="1" i="0" u="none" strike="noStrike" baseline="0" dirty="0">
                <a:latin typeface="Times New Roman" panose="02020603050405020304" pitchFamily="18" charset="0"/>
              </a:rPr>
              <a:t>TEMPERATURE</a:t>
            </a:r>
            <a:endParaRPr lang="en-US" dirty="0"/>
          </a:p>
        </p:txBody>
      </p:sp>
      <p:sp>
        <p:nvSpPr>
          <p:cNvPr id="3" name="Content Placeholder 2">
            <a:extLst>
              <a:ext uri="{FF2B5EF4-FFF2-40B4-BE49-F238E27FC236}">
                <a16:creationId xmlns:a16="http://schemas.microsoft.com/office/drawing/2014/main" id="{FD749493-EEC3-4B2D-8DCB-AB1977140A67}"/>
              </a:ext>
            </a:extLst>
          </p:cNvPr>
          <p:cNvSpPr>
            <a:spLocks noGrp="1"/>
          </p:cNvSpPr>
          <p:nvPr>
            <p:ph idx="1"/>
          </p:nvPr>
        </p:nvSpPr>
        <p:spPr>
          <a:xfrm>
            <a:off x="677333" y="1052945"/>
            <a:ext cx="10461721" cy="5195455"/>
          </a:xfrm>
        </p:spPr>
        <p:txBody>
          <a:bodyPr>
            <a:normAutofit/>
          </a:bodyPr>
          <a:lstStyle/>
          <a:p>
            <a:pPr algn="just"/>
            <a:r>
              <a:rPr lang="en-US" sz="1800" b="0" i="0" u="none" strike="noStrike" baseline="0" dirty="0">
                <a:latin typeface="Times New Roman" panose="02020603050405020304" pitchFamily="18" charset="0"/>
              </a:rPr>
              <a:t>Being a tropical country, India is in the high temperature zone and the relative humidity is also very high. Except for a few months in winter, the longer period of the year experiences high temperature almost all over the country. Extreme variation in temperature such as 5° C in winter and 45° C in summer is experienced in many places in India. Such fluctuation of temperature affects the physical condition of the library materials. Increase in temperature causes an increase in the rate of deterioration.</a:t>
            </a:r>
          </a:p>
          <a:p>
            <a:pPr algn="just"/>
            <a:r>
              <a:rPr lang="en-US" sz="1800" b="0" i="0" u="none" strike="noStrike" baseline="0" dirty="0">
                <a:latin typeface="Times New Roman" panose="02020603050405020304" pitchFamily="18" charset="0"/>
              </a:rPr>
              <a:t>Temperature is always considered along with relative humidity. High temperature or heat with low humidity causes dehydration of cellulose </a:t>
            </a:r>
            <a:r>
              <a:rPr lang="en-US" sz="1800" b="0" i="0" u="none" strike="noStrike" baseline="0" dirty="0" err="1">
                <a:latin typeface="Times New Roman" panose="02020603050405020304" pitchFamily="18" charset="0"/>
              </a:rPr>
              <a:t>fibres</a:t>
            </a:r>
            <a:r>
              <a:rPr lang="en-US" sz="1800" b="0" i="0" u="none" strike="noStrike" baseline="0" dirty="0">
                <a:latin typeface="Times New Roman" panose="02020603050405020304" pitchFamily="18" charset="0"/>
              </a:rPr>
              <a:t> and the paper becomes brittle and yellowish. On the other hand, high temperature with high humidity, if continued for a considerable time makes the paper soggy and creates the condition for the growth of </a:t>
            </a:r>
            <a:r>
              <a:rPr lang="en-US" sz="1800" b="0" i="0" u="none" strike="noStrike" baseline="0" dirty="0" err="1">
                <a:latin typeface="Times New Roman" panose="02020603050405020304" pitchFamily="18" charset="0"/>
              </a:rPr>
              <a:t>moulds</a:t>
            </a:r>
            <a:r>
              <a:rPr lang="en-US" sz="1800" b="0" i="0" u="none" strike="noStrike" baseline="0" dirty="0">
                <a:latin typeface="Times New Roman" panose="02020603050405020304" pitchFamily="18" charset="0"/>
              </a:rPr>
              <a:t>. In both the conditions paper loses its mechanical strength and the cellulose </a:t>
            </a:r>
            <a:r>
              <a:rPr lang="en-US" sz="1800" b="0" i="0" u="none" strike="noStrike" baseline="0" dirty="0" err="1">
                <a:latin typeface="Times New Roman" panose="02020603050405020304" pitchFamily="18" charset="0"/>
              </a:rPr>
              <a:t>fibres</a:t>
            </a:r>
            <a:r>
              <a:rPr lang="en-US" sz="1800" b="0" i="0" u="none" strike="noStrike" baseline="0" dirty="0">
                <a:latin typeface="Times New Roman" panose="02020603050405020304" pitchFamily="18" charset="0"/>
              </a:rPr>
              <a:t> disintegrate and degenerate. </a:t>
            </a:r>
          </a:p>
          <a:p>
            <a:pPr algn="just"/>
            <a:r>
              <a:rPr lang="en-US" sz="1800" b="0" i="0" u="none" strike="noStrike" baseline="0" dirty="0">
                <a:latin typeface="Times New Roman" panose="02020603050405020304" pitchFamily="18" charset="0"/>
              </a:rPr>
              <a:t>Temperature over 35° C causes brittleness and dryness of paper. It also causes physical deterioration of paper, cloth, linen and leather. The adhesives also lose their binding strength. High temperature or heat accelerates photolysis, hydrolysis and oxidation. It also causes buckling of edges on films and tapes, as well as their embrittlement and curling. If these are kept in such a condition for a long time it will be difficult to use such materials. Usually the source of heat is the high atmospheric temperature. If electric bulbs are used for lighting purpose they increase the room temperature abnormally. High powerful bulbs generate more heat. The natural deterioration of ageing is accelerated by heat and increase of temperature in storage areas.</a:t>
            </a:r>
            <a:endParaRPr lang="en-US" dirty="0"/>
          </a:p>
        </p:txBody>
      </p:sp>
    </p:spTree>
    <p:extLst>
      <p:ext uri="{BB962C8B-B14F-4D97-AF65-F5344CB8AC3E}">
        <p14:creationId xmlns:p14="http://schemas.microsoft.com/office/powerpoint/2010/main" val="3089902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996A1-05EB-4F60-AC3A-E0F57C4BCD7D}"/>
              </a:ext>
            </a:extLst>
          </p:cNvPr>
          <p:cNvSpPr>
            <a:spLocks noGrp="1"/>
          </p:cNvSpPr>
          <p:nvPr>
            <p:ph type="title"/>
          </p:nvPr>
        </p:nvSpPr>
        <p:spPr>
          <a:xfrm>
            <a:off x="677334" y="609600"/>
            <a:ext cx="8596668" cy="457200"/>
          </a:xfrm>
        </p:spPr>
        <p:txBody>
          <a:bodyPr/>
          <a:lstStyle/>
          <a:p>
            <a:r>
              <a:rPr lang="en-US" sz="1800" b="1" i="0" u="none" strike="noStrike" baseline="0" dirty="0">
                <a:latin typeface="Times New Roman" panose="02020603050405020304" pitchFamily="18" charset="0"/>
              </a:rPr>
              <a:t>LIGHT AND DARKNESS</a:t>
            </a:r>
            <a:endParaRPr lang="en-US" dirty="0"/>
          </a:p>
        </p:txBody>
      </p:sp>
      <p:sp>
        <p:nvSpPr>
          <p:cNvPr id="3" name="Content Placeholder 2">
            <a:extLst>
              <a:ext uri="{FF2B5EF4-FFF2-40B4-BE49-F238E27FC236}">
                <a16:creationId xmlns:a16="http://schemas.microsoft.com/office/drawing/2014/main" id="{3C4498B9-9DB2-464A-A7D6-EF4080FBBD62}"/>
              </a:ext>
            </a:extLst>
          </p:cNvPr>
          <p:cNvSpPr>
            <a:spLocks noGrp="1"/>
          </p:cNvSpPr>
          <p:nvPr>
            <p:ph idx="1"/>
          </p:nvPr>
        </p:nvSpPr>
        <p:spPr>
          <a:xfrm>
            <a:off x="677333" y="1066800"/>
            <a:ext cx="9852121" cy="5181599"/>
          </a:xfrm>
        </p:spPr>
        <p:txBody>
          <a:bodyPr>
            <a:normAutofit fontScale="92500" lnSpcReduction="10000"/>
          </a:bodyPr>
          <a:lstStyle/>
          <a:p>
            <a:pPr algn="just"/>
            <a:r>
              <a:rPr lang="en-US" sz="1800" b="0" i="0" u="none" strike="noStrike" baseline="0" dirty="0">
                <a:latin typeface="Times New Roman" panose="02020603050405020304" pitchFamily="18" charset="0"/>
              </a:rPr>
              <a:t>Light may be natural or artificial. Natural light is the sun light and artificial light may be fluorescent tube light or electric bulbs. In the natural light several kinds of rays are present. These are visible rays of light, Cosmic rays, gamma rays, X-Rays, far ultra-violet rays, near ultraviolet rays and infra-red rays. All rays are not harmful to library materials. The ultra-violet rays coming directly from the sun art harmful to library materials. Therefore, library materials should never be exposed to direct sun rays. The cellulose </a:t>
            </a:r>
            <a:r>
              <a:rPr lang="en-US" sz="1800" b="0" i="0" u="none" strike="noStrike" baseline="0" dirty="0" err="1">
                <a:latin typeface="Times New Roman" panose="02020603050405020304" pitchFamily="18" charset="0"/>
              </a:rPr>
              <a:t>fibres</a:t>
            </a:r>
            <a:r>
              <a:rPr lang="en-US" sz="1800" b="0" i="0" u="none" strike="noStrike" baseline="0" dirty="0">
                <a:latin typeface="Times New Roman" panose="02020603050405020304" pitchFamily="18" charset="0"/>
              </a:rPr>
              <a:t> of paper lose their mechanical strength and paper becomes brittle and yellowish under direct sun rays.</a:t>
            </a:r>
          </a:p>
          <a:p>
            <a:pPr algn="just"/>
            <a:r>
              <a:rPr lang="en-US" sz="1800" b="0" i="0" u="none" strike="noStrike" baseline="0" dirty="0">
                <a:latin typeface="Times New Roman" panose="02020603050405020304" pitchFamily="18" charset="0"/>
              </a:rPr>
              <a:t>Both the natural and artificial light cause deterioration to bleaching ink, dyes and </a:t>
            </a:r>
            <a:r>
              <a:rPr lang="en-US" sz="1800" b="0" i="0" u="none" strike="noStrike" baseline="0" dirty="0" err="1">
                <a:latin typeface="Times New Roman" panose="02020603050405020304" pitchFamily="18" charset="0"/>
              </a:rPr>
              <a:t>colour</a:t>
            </a:r>
            <a:r>
              <a:rPr lang="en-US" sz="1800" b="0" i="0" u="none" strike="noStrike" baseline="0" dirty="0">
                <a:latin typeface="Times New Roman" panose="02020603050405020304" pitchFamily="18" charset="0"/>
              </a:rPr>
              <a:t> in illustration and maps. Ordinarily light does not affect cellulose molecules of paper but reacts photo chemically on the other ingredients and impurities in paper content such as lignin, acid, resins, glue, starch, dyes, etc. The effects of these reactions then attack the cellulose by breaking the molecular chain and weakening the paper. Cellulose </a:t>
            </a:r>
            <a:r>
              <a:rPr lang="en-US" sz="1800" b="0" i="0" u="none" strike="noStrike" baseline="0" dirty="0" err="1">
                <a:latin typeface="Times New Roman" panose="02020603050405020304" pitchFamily="18" charset="0"/>
              </a:rPr>
              <a:t>fibres</a:t>
            </a:r>
            <a:r>
              <a:rPr lang="en-US" sz="1800" b="0" i="0" u="none" strike="noStrike" baseline="0" dirty="0">
                <a:latin typeface="Times New Roman" panose="02020603050405020304" pitchFamily="18" charset="0"/>
              </a:rPr>
              <a:t> are bleached by light but lignin and other non-cellulose ingredients in paper become yellowish. Prolonged exposure to light results in </a:t>
            </a:r>
            <a:r>
              <a:rPr lang="en-US" sz="1800" b="0" i="0" u="none" strike="noStrike" baseline="0" dirty="0" err="1">
                <a:latin typeface="Times New Roman" panose="02020603050405020304" pitchFamily="18" charset="0"/>
              </a:rPr>
              <a:t>photosensitised</a:t>
            </a:r>
            <a:r>
              <a:rPr lang="en-US" sz="1800" b="0" i="0" u="none" strike="noStrike" baseline="0" dirty="0">
                <a:latin typeface="Times New Roman" panose="02020603050405020304" pitchFamily="18" charset="0"/>
              </a:rPr>
              <a:t> oxidization of paper which is vulnerable to other forms of deterioration. The presence of rosin, glue, lignin, iron, alum and other sizing and loading substances have a strong bearing on deterioration by light.</a:t>
            </a:r>
          </a:p>
          <a:p>
            <a:pPr algn="just"/>
            <a:r>
              <a:rPr lang="en-US" sz="1800" b="0" i="0" u="none" strike="noStrike" baseline="0" dirty="0">
                <a:latin typeface="Times New Roman" panose="02020603050405020304" pitchFamily="18" charset="0"/>
              </a:rPr>
              <a:t>Like sunlight; artificial light also contains ultra violet rays. The florescent tube light radiates a high percentage of ultra-violet rays but the light is rather cool. The electric bulbs radiate minimum ultra-violet rays but are sources of much heat. They cause deterioration by yellowing the paper and embrittlement. Heat and light cause deterioration simultaneously, and long exposure to both natural and artificial light is destructive to library materials.</a:t>
            </a:r>
            <a:endParaRPr lang="en-US" dirty="0"/>
          </a:p>
        </p:txBody>
      </p:sp>
    </p:spTree>
    <p:extLst>
      <p:ext uri="{BB962C8B-B14F-4D97-AF65-F5344CB8AC3E}">
        <p14:creationId xmlns:p14="http://schemas.microsoft.com/office/powerpoint/2010/main" val="1774413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FF2E3-BF9D-454D-AFD1-C85AD307270D}"/>
              </a:ext>
            </a:extLst>
          </p:cNvPr>
          <p:cNvSpPr>
            <a:spLocks noGrp="1"/>
          </p:cNvSpPr>
          <p:nvPr>
            <p:ph type="title"/>
          </p:nvPr>
        </p:nvSpPr>
        <p:spPr>
          <a:xfrm>
            <a:off x="677334" y="345583"/>
            <a:ext cx="8272702" cy="471055"/>
          </a:xfrm>
        </p:spPr>
        <p:txBody>
          <a:bodyPr/>
          <a:lstStyle/>
          <a:p>
            <a:r>
              <a:rPr lang="en-US" sz="1800" b="1" i="0" u="none" strike="noStrike" baseline="0" dirty="0">
                <a:latin typeface="Times New Roman" panose="02020603050405020304" pitchFamily="18" charset="0"/>
              </a:rPr>
              <a:t>HUMIDITY AND MOISTURE</a:t>
            </a:r>
            <a:endParaRPr lang="en-US" dirty="0"/>
          </a:p>
        </p:txBody>
      </p:sp>
      <p:sp>
        <p:nvSpPr>
          <p:cNvPr id="3" name="Content Placeholder 2">
            <a:extLst>
              <a:ext uri="{FF2B5EF4-FFF2-40B4-BE49-F238E27FC236}">
                <a16:creationId xmlns:a16="http://schemas.microsoft.com/office/drawing/2014/main" id="{9924C05F-A9F7-4308-8476-CBC67E651A65}"/>
              </a:ext>
            </a:extLst>
          </p:cNvPr>
          <p:cNvSpPr>
            <a:spLocks noGrp="1"/>
          </p:cNvSpPr>
          <p:nvPr>
            <p:ph idx="1"/>
          </p:nvPr>
        </p:nvSpPr>
        <p:spPr>
          <a:xfrm>
            <a:off x="677333" y="816639"/>
            <a:ext cx="10364739" cy="5695778"/>
          </a:xfrm>
        </p:spPr>
        <p:txBody>
          <a:bodyPr>
            <a:normAutofit fontScale="92500" lnSpcReduction="10000"/>
          </a:bodyPr>
          <a:lstStyle/>
          <a:p>
            <a:pPr algn="just"/>
            <a:r>
              <a:rPr lang="en-US" sz="1800" b="0" i="0" u="none" strike="noStrike" baseline="0" dirty="0">
                <a:latin typeface="Times New Roman" panose="02020603050405020304" pitchFamily="18" charset="0"/>
              </a:rPr>
              <a:t>Like heat and .light, humidity acts both in </a:t>
            </a:r>
            <a:r>
              <a:rPr lang="en-US" sz="1800" b="0" i="0" u="none" strike="noStrike" baseline="0" dirty="0" err="1">
                <a:latin typeface="Times New Roman" panose="02020603050405020304" pitchFamily="18" charset="0"/>
              </a:rPr>
              <a:t>favour</a:t>
            </a:r>
            <a:r>
              <a:rPr lang="en-US" sz="1800" b="0" i="0" u="none" strike="noStrike" baseline="0" dirty="0">
                <a:latin typeface="Times New Roman" panose="02020603050405020304" pitchFamily="18" charset="0"/>
              </a:rPr>
              <a:t> of and against the preservation of library materials. A certain amount of humidity is necessary for keeping the flexibility of paper. But in prolonged humid condition where humidity is very high, particularly at the period of summer and monsoon, moisture is caused by high humidity. Such climatic conditions with moisture is a most dangerous and destructive factor for all kinds of library materials. Moisture itself causes physical deterioration but the worst situation is that it is the root cause for various types of chemical deterioration and biological damage and destruction.</a:t>
            </a:r>
          </a:p>
          <a:p>
            <a:pPr algn="just"/>
            <a:r>
              <a:rPr lang="en-US" sz="1800" b="0" i="0" u="none" strike="noStrike" baseline="0" dirty="0">
                <a:latin typeface="Times New Roman" panose="02020603050405020304" pitchFamily="18" charset="0"/>
              </a:rPr>
              <a:t>Moisture makes the paper soggy and thus weakens the tissues of paper. The cellulose </a:t>
            </a:r>
            <a:r>
              <a:rPr lang="en-US" sz="1800" b="0" i="0" u="none" strike="noStrike" baseline="0" dirty="0" err="1">
                <a:latin typeface="Times New Roman" panose="02020603050405020304" pitchFamily="18" charset="0"/>
              </a:rPr>
              <a:t>fibres</a:t>
            </a:r>
            <a:r>
              <a:rPr lang="en-US" sz="1800" b="0" i="0" u="none" strike="noStrike" baseline="0" dirty="0">
                <a:latin typeface="Times New Roman" panose="02020603050405020304" pitchFamily="18" charset="0"/>
              </a:rPr>
              <a:t> lose their strength become disintegrated and make the document unworthy for handling. Moisture weakens the adhesives and makes the book binding loose. It also weakens the sizing elements and loading materials of paper. It causes spreading of ink. It causes stickiness in art paper, glazed paper with the help of sticky ink, dyes, </a:t>
            </a:r>
            <a:r>
              <a:rPr lang="en-US" sz="1800" b="0" i="0" u="none" strike="noStrike" baseline="0" dirty="0" err="1">
                <a:latin typeface="Times New Roman" panose="02020603050405020304" pitchFamily="18" charset="0"/>
              </a:rPr>
              <a:t>colours</a:t>
            </a:r>
            <a:r>
              <a:rPr lang="en-US" sz="1800" b="0" i="0" u="none" strike="noStrike" baseline="0" dirty="0">
                <a:latin typeface="Times New Roman" panose="02020603050405020304" pitchFamily="18" charset="0"/>
              </a:rPr>
              <a:t> and pigments. </a:t>
            </a:r>
            <a:r>
              <a:rPr lang="en-US" sz="1800" b="0" i="0" u="none" strike="noStrike" baseline="0" dirty="0" err="1">
                <a:latin typeface="Times New Roman" panose="02020603050405020304" pitchFamily="18" charset="0"/>
              </a:rPr>
              <a:t>Moisturised</a:t>
            </a:r>
            <a:r>
              <a:rPr lang="en-US" sz="1800" b="0" i="0" u="none" strike="noStrike" baseline="0" dirty="0">
                <a:latin typeface="Times New Roman" panose="02020603050405020304" pitchFamily="18" charset="0"/>
              </a:rPr>
              <a:t> pages of book-often stick together particularly with illustration which may not be restored to their original condition. Moisture causes softening of gelatin on film and sound tape. Rolled films tapes and microfiches can stick together while they are in contact under conditions of moisture.</a:t>
            </a:r>
          </a:p>
          <a:p>
            <a:pPr algn="just"/>
            <a:r>
              <a:rPr lang="en-US" sz="1800" b="0" i="0" u="none" strike="noStrike" baseline="0" dirty="0">
                <a:latin typeface="Times New Roman" panose="02020603050405020304" pitchFamily="18" charset="0"/>
              </a:rPr>
              <a:t>Moisture accelerates various types of chemical deterioration. Because of chemical reaction paper becomes yellow and stained with </a:t>
            </a:r>
            <a:r>
              <a:rPr lang="en-US" sz="1800" b="0" i="0" u="none" strike="noStrike" baseline="0" dirty="0" err="1">
                <a:latin typeface="Times New Roman" panose="02020603050405020304" pitchFamily="18" charset="0"/>
              </a:rPr>
              <a:t>coloured</a:t>
            </a:r>
            <a:r>
              <a:rPr lang="en-US" sz="1800" b="0" i="0" u="none" strike="noStrike" baseline="0" dirty="0">
                <a:latin typeface="Times New Roman" panose="02020603050405020304" pitchFamily="18" charset="0"/>
              </a:rPr>
              <a:t> spots. The impurities in the ingredients of paper, the contaminants, usually the oxides of carbon, nitrogen and particularly of </a:t>
            </a:r>
            <a:r>
              <a:rPr lang="en-US" sz="1800" b="0" i="0" u="none" strike="noStrike" baseline="0" dirty="0" err="1">
                <a:latin typeface="Times New Roman" panose="02020603050405020304" pitchFamily="18" charset="0"/>
              </a:rPr>
              <a:t>sulpher</a:t>
            </a:r>
            <a:r>
              <a:rPr lang="en-US" sz="1800" b="0" i="0" u="none" strike="noStrike" baseline="0" dirty="0">
                <a:latin typeface="Times New Roman" panose="02020603050405020304" pitchFamily="18" charset="0"/>
              </a:rPr>
              <a:t>, the acidic residue in paper, under condition of moisture cause deterioration to documents. Moisture promotes the growth of micro-organisms like mildew and fungus which cause deterioration and damage to paper and book binding materials. Spores of micro-organisms which are present in the atmosphere in dormant stage, starts growing under </a:t>
            </a:r>
            <a:r>
              <a:rPr lang="en-US" sz="1800" b="0" i="0" u="none" strike="noStrike" baseline="0" dirty="0" err="1">
                <a:latin typeface="Times New Roman" panose="02020603050405020304" pitchFamily="18" charset="0"/>
              </a:rPr>
              <a:t>favourable</a:t>
            </a:r>
            <a:r>
              <a:rPr lang="en-US" dirty="0">
                <a:latin typeface="Times New Roman" panose="02020603050405020304" pitchFamily="18" charset="0"/>
              </a:rPr>
              <a:t> </a:t>
            </a:r>
            <a:r>
              <a:rPr lang="en-US" sz="1800" b="0" i="0" u="none" strike="noStrike" baseline="0" dirty="0">
                <a:latin typeface="Times New Roman" panose="02020603050405020304" pitchFamily="18" charset="0"/>
              </a:rPr>
              <a:t>conditions of high humidity. They cause enormous damage by destroying the sizing elements, cellulose </a:t>
            </a:r>
            <a:r>
              <a:rPr lang="en-US" sz="1800" b="0" i="0" u="none" strike="noStrike" baseline="0" dirty="0" err="1">
                <a:latin typeface="Times New Roman" panose="02020603050405020304" pitchFamily="18" charset="0"/>
              </a:rPr>
              <a:t>fibres</a:t>
            </a:r>
            <a:r>
              <a:rPr lang="en-US" sz="1800" b="0" i="0" u="none" strike="noStrike" baseline="0" dirty="0">
                <a:latin typeface="Times New Roman" panose="02020603050405020304" pitchFamily="18" charset="0"/>
              </a:rPr>
              <a:t>, adhesives and other binding materials and make the documents unreadable. Dust in contact with moisture causes physical and chemical degradation.</a:t>
            </a:r>
            <a:endParaRPr lang="en-US" dirty="0"/>
          </a:p>
        </p:txBody>
      </p:sp>
    </p:spTree>
    <p:extLst>
      <p:ext uri="{BB962C8B-B14F-4D97-AF65-F5344CB8AC3E}">
        <p14:creationId xmlns:p14="http://schemas.microsoft.com/office/powerpoint/2010/main" val="990759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B4FDC-8417-431D-B5F0-AFF74D69B666}"/>
              </a:ext>
            </a:extLst>
          </p:cNvPr>
          <p:cNvSpPr>
            <a:spLocks noGrp="1"/>
          </p:cNvSpPr>
          <p:nvPr>
            <p:ph type="title"/>
          </p:nvPr>
        </p:nvSpPr>
        <p:spPr>
          <a:xfrm>
            <a:off x="677333" y="609600"/>
            <a:ext cx="8937721" cy="837406"/>
          </a:xfrm>
        </p:spPr>
        <p:txBody>
          <a:bodyPr/>
          <a:lstStyle/>
          <a:p>
            <a:r>
              <a:rPr lang="en-US" sz="3600" b="1" i="0" u="none" strike="noStrike" baseline="0" dirty="0">
                <a:latin typeface="Times New Roman" panose="02020603050405020304" pitchFamily="18" charset="0"/>
              </a:rPr>
              <a:t>WATER</a:t>
            </a:r>
            <a:endParaRPr lang="en-US" dirty="0"/>
          </a:p>
        </p:txBody>
      </p:sp>
      <p:pic>
        <p:nvPicPr>
          <p:cNvPr id="9" name="Content Placeholder 8">
            <a:extLst>
              <a:ext uri="{FF2B5EF4-FFF2-40B4-BE49-F238E27FC236}">
                <a16:creationId xmlns:a16="http://schemas.microsoft.com/office/drawing/2014/main" id="{2BF1D1D5-CCE0-4780-9D06-8EECA2D4B411}"/>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044603" y="1607127"/>
            <a:ext cx="2570451" cy="4211781"/>
          </a:xfrm>
        </p:spPr>
      </p:pic>
      <p:sp>
        <p:nvSpPr>
          <p:cNvPr id="5" name="Content Placeholder 2">
            <a:extLst>
              <a:ext uri="{FF2B5EF4-FFF2-40B4-BE49-F238E27FC236}">
                <a16:creationId xmlns:a16="http://schemas.microsoft.com/office/drawing/2014/main" id="{8628CFFE-0398-496A-A066-50893CA602ED}"/>
              </a:ext>
            </a:extLst>
          </p:cNvPr>
          <p:cNvSpPr txBox="1">
            <a:spLocks/>
          </p:cNvSpPr>
          <p:nvPr/>
        </p:nvSpPr>
        <p:spPr>
          <a:xfrm>
            <a:off x="829734" y="2312989"/>
            <a:ext cx="4184035" cy="388077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a:lstStyle>
          <a:p>
            <a:endParaRPr lang="en-US"/>
          </a:p>
        </p:txBody>
      </p:sp>
      <p:sp>
        <p:nvSpPr>
          <p:cNvPr id="11" name="Content Placeholder 10">
            <a:extLst>
              <a:ext uri="{FF2B5EF4-FFF2-40B4-BE49-F238E27FC236}">
                <a16:creationId xmlns:a16="http://schemas.microsoft.com/office/drawing/2014/main" id="{B1CCC702-076D-4C3E-977A-C58B72DADE2C}"/>
              </a:ext>
            </a:extLst>
          </p:cNvPr>
          <p:cNvSpPr>
            <a:spLocks noGrp="1"/>
          </p:cNvSpPr>
          <p:nvPr>
            <p:ph sz="half" idx="1"/>
          </p:nvPr>
        </p:nvSpPr>
        <p:spPr>
          <a:xfrm>
            <a:off x="677334" y="1447006"/>
            <a:ext cx="5100011" cy="4594355"/>
          </a:xfrm>
        </p:spPr>
        <p:txBody>
          <a:bodyPr>
            <a:normAutofit fontScale="92500" lnSpcReduction="20000"/>
          </a:bodyPr>
          <a:lstStyle/>
          <a:p>
            <a:pPr algn="just"/>
            <a:r>
              <a:rPr lang="en-US" sz="1800" b="0" i="0" u="none" strike="noStrike" baseline="0" dirty="0">
                <a:latin typeface="Times New Roman" panose="02020603050405020304" pitchFamily="18" charset="0"/>
              </a:rPr>
              <a:t>Water causing destruction to library materials may come from various sources. These may be due to human negligence, accidents or a natural calamity. Water may get into storage areas from leaking roofs, defective plumbing and clogged drains. If the rainwater pipes are broken, water may come in through open windows. If the windows are not closed rain water may come into rooms freely in the rainy season. Water running on the walls, over the floors, spilling on the shelf ranges, book cases or other furniture and equipment can cause enormous damage to the library materials, furniture, equipment, and even the library building. All these may be caused by human negligence. Water may come by accident if proper caution is not taken in time. It may also come by water-logging of roads under heavy rain and overflowing of water into the basement or ground floor of the library building. Natural calamities may be in the nature, of floods, cyclones and atmospheric depressions for a long time.</a:t>
            </a:r>
            <a:endParaRPr lang="en-US" dirty="0"/>
          </a:p>
          <a:p>
            <a:endParaRPr lang="en-US" dirty="0"/>
          </a:p>
        </p:txBody>
      </p:sp>
    </p:spTree>
    <p:extLst>
      <p:ext uri="{BB962C8B-B14F-4D97-AF65-F5344CB8AC3E}">
        <p14:creationId xmlns:p14="http://schemas.microsoft.com/office/powerpoint/2010/main" val="1689160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E8EC6-2C8A-409A-A1BA-356EDFCE9F7A}"/>
              </a:ext>
            </a:extLst>
          </p:cNvPr>
          <p:cNvSpPr>
            <a:spLocks noGrp="1"/>
          </p:cNvSpPr>
          <p:nvPr>
            <p:ph type="title"/>
          </p:nvPr>
        </p:nvSpPr>
        <p:spPr>
          <a:xfrm>
            <a:off x="677334" y="609600"/>
            <a:ext cx="8596668" cy="443345"/>
          </a:xfrm>
        </p:spPr>
        <p:txBody>
          <a:bodyPr/>
          <a:lstStyle/>
          <a:p>
            <a:r>
              <a:rPr lang="en-US" sz="1800" b="1" i="0" u="none" strike="noStrike" baseline="0" dirty="0">
                <a:latin typeface="Times New Roman" panose="02020603050405020304" pitchFamily="18" charset="0"/>
              </a:rPr>
              <a:t>SMOKE</a:t>
            </a:r>
            <a:endParaRPr lang="en-US" dirty="0"/>
          </a:p>
        </p:txBody>
      </p:sp>
      <p:sp>
        <p:nvSpPr>
          <p:cNvPr id="3" name="Content Placeholder 2">
            <a:extLst>
              <a:ext uri="{FF2B5EF4-FFF2-40B4-BE49-F238E27FC236}">
                <a16:creationId xmlns:a16="http://schemas.microsoft.com/office/drawing/2014/main" id="{C0513C8F-E55F-4EDE-9E0B-2782E22393BE}"/>
              </a:ext>
            </a:extLst>
          </p:cNvPr>
          <p:cNvSpPr>
            <a:spLocks noGrp="1"/>
          </p:cNvSpPr>
          <p:nvPr>
            <p:ph idx="1"/>
          </p:nvPr>
        </p:nvSpPr>
        <p:spPr>
          <a:xfrm>
            <a:off x="677334" y="1052946"/>
            <a:ext cx="9575030" cy="5611090"/>
          </a:xfrm>
        </p:spPr>
        <p:txBody>
          <a:bodyPr>
            <a:normAutofit fontScale="92500" lnSpcReduction="10000"/>
          </a:bodyPr>
          <a:lstStyle/>
          <a:p>
            <a:pPr algn="just"/>
            <a:r>
              <a:rPr lang="en-US" sz="1800" b="0" i="0" u="none" strike="noStrike" baseline="0" dirty="0">
                <a:latin typeface="Times New Roman" panose="02020603050405020304" pitchFamily="18" charset="0"/>
              </a:rPr>
              <a:t>Smoke is another destructive enemy to library materials. Visible or invisible, smoke exists in the air suspended in the lower strata of the atmosphere particularly in urban areas, densely populated habitations and industrial locations. Smoke contains unburnt particles of burning coal, carbon particles, burnt fuel, industrial coal smoke, </a:t>
            </a:r>
            <a:r>
              <a:rPr lang="en-US" sz="1800" b="0" i="0" u="none" strike="noStrike" baseline="0" dirty="0" err="1">
                <a:latin typeface="Times New Roman" panose="02020603050405020304" pitchFamily="18" charset="0"/>
              </a:rPr>
              <a:t>fibre</a:t>
            </a:r>
            <a:r>
              <a:rPr lang="en-US" sz="1800" b="0" i="0" u="none" strike="noStrike" baseline="0" dirty="0">
                <a:latin typeface="Times New Roman" panose="02020603050405020304" pitchFamily="18" charset="0"/>
              </a:rPr>
              <a:t> particles and any other particles suspended in the air. All these suspended particles make the air heavy, so smoke settles at the lower part of the air. When such particles are diffused and distributed in the air, smoke may not be visible, but traces of smoke are there. Atmospheric smoke is visible particularly in the mornings and evenings in winter when smoke mixed with mist or fog hinders even the visibility and looks like a solid object.</a:t>
            </a:r>
          </a:p>
          <a:p>
            <a:pPr algn="just"/>
            <a:r>
              <a:rPr lang="en-US" sz="1800" b="0" i="0" u="none" strike="noStrike" baseline="0" dirty="0">
                <a:latin typeface="Times New Roman" panose="02020603050405020304" pitchFamily="18" charset="0"/>
              </a:rPr>
              <a:t>Smoke is responsible particularly for chemical degradation and damage to library materials. A large amount of smoke is released in our country combustion of coal and fuel of oil gas. These things are used in urban areas, slum areas and densely populated areas for cooking purposes. A large amount of natural gas particularly diesel is burnt everyday for vehicular transport. The exhausts of transports produce enormous quantities of smoke. Industrial furnaces produce an alarming amount of coal and other types of smoke with chemical impurities. The chemical contents of smoke, as a whole, contain various oxides of carbon nitrogen and particularly </a:t>
            </a:r>
            <a:r>
              <a:rPr lang="en-US" sz="1800" b="0" i="0" u="none" strike="noStrike" baseline="0" dirty="0" err="1">
                <a:latin typeface="Times New Roman" panose="02020603050405020304" pitchFamily="18" charset="0"/>
              </a:rPr>
              <a:t>sulphur</a:t>
            </a:r>
            <a:r>
              <a:rPr lang="en-US" sz="1800" b="0" i="0" u="none" strike="noStrike" baseline="0" dirty="0">
                <a:latin typeface="Times New Roman" panose="02020603050405020304" pitchFamily="18" charset="0"/>
              </a:rPr>
              <a:t>. Sulphur dioxide is absorbed by porous elements of library materials. Sulphur dioxide, a by-product of the combustion of coal and fuel oil, is not </a:t>
            </a:r>
            <a:r>
              <a:rPr lang="en-US" sz="1800" b="0" i="0" u="none" strike="noStrike" baseline="0" dirty="0" err="1">
                <a:latin typeface="Times New Roman" panose="02020603050405020304" pitchFamily="18" charset="0"/>
              </a:rPr>
              <a:t>initself</a:t>
            </a:r>
            <a:r>
              <a:rPr lang="en-US" sz="1800" b="0" i="0" u="none" strike="noStrike" baseline="0" dirty="0">
                <a:latin typeface="Times New Roman" panose="02020603050405020304" pitchFamily="18" charset="0"/>
              </a:rPr>
              <a:t> harmful to library materials. But under high humidity and moisture it reacts with metallic impurities in paper, particularly iron and copper, and forms </a:t>
            </a:r>
            <a:r>
              <a:rPr lang="en-US" sz="1800" b="0" i="0" u="none" strike="noStrike" baseline="0" dirty="0" err="1">
                <a:latin typeface="Times New Roman" panose="02020603050405020304" pitchFamily="18" charset="0"/>
              </a:rPr>
              <a:t>sulphuric</a:t>
            </a:r>
            <a:r>
              <a:rPr lang="en-US" sz="1800" b="0" i="0" u="none" strike="noStrike" baseline="0" dirty="0">
                <a:latin typeface="Times New Roman" panose="02020603050405020304" pitchFamily="18" charset="0"/>
              </a:rPr>
              <a:t> acid which is </a:t>
            </a:r>
            <a:r>
              <a:rPr lang="en-US" sz="1800" b="0" i="0" u="none" strike="noStrike" baseline="0" dirty="0" err="1">
                <a:latin typeface="Times New Roman" panose="02020603050405020304" pitchFamily="18" charset="0"/>
              </a:rPr>
              <a:t>highlydestructive</a:t>
            </a:r>
            <a:r>
              <a:rPr lang="en-US" sz="1800" b="0" i="0" u="none" strike="noStrike" baseline="0" dirty="0">
                <a:latin typeface="Times New Roman" panose="02020603050405020304" pitchFamily="18" charset="0"/>
              </a:rPr>
              <a:t> to paper. The metallic impurities are found in all kinds of modern paper. The oxides of carbon and nitrogen also act for chemical degeneration of cellulose molecules by causing oxidation. The physical deterioration is caused also by smoke while the suspended smoke particles of the air settle down on the surfaces of library materials as dust.</a:t>
            </a:r>
            <a:endParaRPr lang="en-US" dirty="0"/>
          </a:p>
        </p:txBody>
      </p:sp>
    </p:spTree>
    <p:extLst>
      <p:ext uri="{BB962C8B-B14F-4D97-AF65-F5344CB8AC3E}">
        <p14:creationId xmlns:p14="http://schemas.microsoft.com/office/powerpoint/2010/main" val="1234133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B8CF9-6ABF-4C12-95A4-B16351565F75}"/>
              </a:ext>
            </a:extLst>
          </p:cNvPr>
          <p:cNvSpPr>
            <a:spLocks noGrp="1"/>
          </p:cNvSpPr>
          <p:nvPr>
            <p:ph type="title"/>
          </p:nvPr>
        </p:nvSpPr>
        <p:spPr/>
        <p:txBody>
          <a:bodyPr/>
          <a:lstStyle/>
          <a:p>
            <a:r>
              <a:rPr lang="en-US" sz="1800" b="1" i="0" u="none" strike="noStrike" baseline="0" dirty="0">
                <a:latin typeface="Times New Roman" panose="02020603050405020304" pitchFamily="18" charset="0"/>
              </a:rPr>
              <a:t>DUST AND DIRT</a:t>
            </a:r>
            <a:endParaRPr lang="en-US" dirty="0"/>
          </a:p>
        </p:txBody>
      </p:sp>
      <p:sp>
        <p:nvSpPr>
          <p:cNvPr id="3" name="Content Placeholder 2">
            <a:extLst>
              <a:ext uri="{FF2B5EF4-FFF2-40B4-BE49-F238E27FC236}">
                <a16:creationId xmlns:a16="http://schemas.microsoft.com/office/drawing/2014/main" id="{4DD42255-32D4-4915-AE21-0AA7FA3931E8}"/>
              </a:ext>
            </a:extLst>
          </p:cNvPr>
          <p:cNvSpPr>
            <a:spLocks noGrp="1"/>
          </p:cNvSpPr>
          <p:nvPr>
            <p:ph idx="1"/>
          </p:nvPr>
        </p:nvSpPr>
        <p:spPr>
          <a:xfrm>
            <a:off x="677333" y="1177636"/>
            <a:ext cx="9394921" cy="5070764"/>
          </a:xfrm>
        </p:spPr>
        <p:txBody>
          <a:bodyPr>
            <a:normAutofit/>
          </a:bodyPr>
          <a:lstStyle/>
          <a:p>
            <a:pPr algn="just"/>
            <a:r>
              <a:rPr lang="en-US" sz="1800" b="0" i="0" u="none" strike="noStrike" baseline="0" dirty="0">
                <a:latin typeface="Times New Roman" panose="02020603050405020304" pitchFamily="18" charset="0"/>
              </a:rPr>
              <a:t>Dust is a mass of suspended particles carried over by air coming from any source. It settles down on any surface of library materials which is exposed to air. Since this is airborne it can settle down even in closed files and boxes and closed areas where air can flow freely. Ordinarily dust cannot be seen but one can see it when it has settled down as a mass usually by </a:t>
            </a:r>
            <a:r>
              <a:rPr lang="en-US" sz="1800" b="0" i="0" u="none" strike="noStrike" baseline="0" dirty="0" err="1">
                <a:latin typeface="Times New Roman" panose="02020603050405020304" pitchFamily="18" charset="0"/>
              </a:rPr>
              <a:t>discolouring</a:t>
            </a:r>
            <a:r>
              <a:rPr lang="en-US" sz="1800" b="0" i="0" u="none" strike="noStrike" baseline="0" dirty="0">
                <a:latin typeface="Times New Roman" panose="02020603050405020304" pitchFamily="18" charset="0"/>
              </a:rPr>
              <a:t> the surface. When dust which is hygroscopic in nature is mixed with high humidity and moisture, it is transformed into dirt, a sticky substance over the surface which cannot be eliminated completely.</a:t>
            </a:r>
          </a:p>
          <a:p>
            <a:pPr algn="just"/>
            <a:r>
              <a:rPr lang="en-US" sz="1800" b="0" i="0" u="none" strike="noStrike" baseline="0" dirty="0">
                <a:latin typeface="Times New Roman" panose="02020603050405020304" pitchFamily="18" charset="0"/>
              </a:rPr>
              <a:t>Dust and dirt substances aggravate the harmful action of </a:t>
            </a:r>
            <a:r>
              <a:rPr lang="en-US" sz="1800" b="0" i="0" u="none" strike="noStrike" baseline="0" dirty="0" err="1">
                <a:latin typeface="Times New Roman" panose="02020603050405020304" pitchFamily="18" charset="0"/>
              </a:rPr>
              <a:t>sulphur</a:t>
            </a:r>
            <a:r>
              <a:rPr lang="en-US" sz="1800" b="0" i="0" u="none" strike="noStrike" baseline="0" dirty="0">
                <a:latin typeface="Times New Roman" panose="02020603050405020304" pitchFamily="18" charset="0"/>
              </a:rPr>
              <a:t> compounds. These are sources of both chemical and physical deterioration. Dust hastens atmospheric acid reaction by attracting moisture to cause chemical degradation. Dust and dirt disco </a:t>
            </a:r>
            <a:r>
              <a:rPr lang="en-US" sz="1800" b="0" i="0" u="none" strike="noStrike" baseline="0" dirty="0" err="1">
                <a:latin typeface="Times New Roman" panose="02020603050405020304" pitchFamily="18" charset="0"/>
              </a:rPr>
              <a:t>lour</a:t>
            </a:r>
            <a:r>
              <a:rPr lang="en-US" sz="1800" b="0" i="0" u="none" strike="noStrike" baseline="0" dirty="0">
                <a:latin typeface="Times New Roman" panose="02020603050405020304" pitchFamily="18" charset="0"/>
              </a:rPr>
              <a:t> the pages of books and help to grow micro organisms. Dust and moisture combined loosen the cellulose </a:t>
            </a:r>
            <a:r>
              <a:rPr lang="en-US" sz="1800" b="0" i="0" u="none" strike="noStrike" baseline="0" dirty="0" err="1">
                <a:latin typeface="Times New Roman" panose="02020603050405020304" pitchFamily="18" charset="0"/>
              </a:rPr>
              <a:t>fibres</a:t>
            </a:r>
            <a:r>
              <a:rPr lang="en-US" sz="1800" b="0" i="0" u="none" strike="noStrike" baseline="0" dirty="0">
                <a:latin typeface="Times New Roman" panose="02020603050405020304" pitchFamily="18" charset="0"/>
              </a:rPr>
              <a:t> of paper. The deterioration caused by dust and dirt is visible on the exposed part of the books. Dust is very harmful to audio-visual materials. It is particularly responsible for sound degradation of tapes and discs. Dust and dirt also damage the equipment meant for using the audio-visual materials.</a:t>
            </a:r>
            <a:endParaRPr lang="en-US" dirty="0"/>
          </a:p>
        </p:txBody>
      </p:sp>
    </p:spTree>
    <p:extLst>
      <p:ext uri="{BB962C8B-B14F-4D97-AF65-F5344CB8AC3E}">
        <p14:creationId xmlns:p14="http://schemas.microsoft.com/office/powerpoint/2010/main" val="2932103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3F08E-EFDD-43E0-9C2D-A0E4C0F17F96}"/>
              </a:ext>
            </a:extLst>
          </p:cNvPr>
          <p:cNvSpPr>
            <a:spLocks noGrp="1"/>
          </p:cNvSpPr>
          <p:nvPr>
            <p:ph type="title"/>
          </p:nvPr>
        </p:nvSpPr>
        <p:spPr>
          <a:xfrm>
            <a:off x="677334" y="609600"/>
            <a:ext cx="8596668" cy="443345"/>
          </a:xfrm>
        </p:spPr>
        <p:txBody>
          <a:bodyPr/>
          <a:lstStyle/>
          <a:p>
            <a:r>
              <a:rPr lang="en-US" sz="1800" b="1" i="0" u="none" strike="noStrike" baseline="0" dirty="0">
                <a:latin typeface="Times New Roman" panose="02020603050405020304" pitchFamily="18" charset="0"/>
              </a:rPr>
              <a:t>AIR-POLLUTION</a:t>
            </a:r>
            <a:endParaRPr lang="en-US" dirty="0"/>
          </a:p>
        </p:txBody>
      </p:sp>
      <p:sp>
        <p:nvSpPr>
          <p:cNvPr id="3" name="Content Placeholder 2">
            <a:extLst>
              <a:ext uri="{FF2B5EF4-FFF2-40B4-BE49-F238E27FC236}">
                <a16:creationId xmlns:a16="http://schemas.microsoft.com/office/drawing/2014/main" id="{3BF2940A-D2BF-46B8-81F4-BDF46762CC30}"/>
              </a:ext>
            </a:extLst>
          </p:cNvPr>
          <p:cNvSpPr>
            <a:spLocks noGrp="1"/>
          </p:cNvSpPr>
          <p:nvPr>
            <p:ph idx="1"/>
          </p:nvPr>
        </p:nvSpPr>
        <p:spPr>
          <a:xfrm>
            <a:off x="677334" y="1052945"/>
            <a:ext cx="9838266" cy="5444837"/>
          </a:xfrm>
        </p:spPr>
        <p:txBody>
          <a:bodyPr>
            <a:normAutofit fontScale="92500" lnSpcReduction="20000"/>
          </a:bodyPr>
          <a:lstStyle/>
          <a:p>
            <a:pPr algn="just"/>
            <a:r>
              <a:rPr lang="en-US" sz="1800" b="0" i="0" u="none" strike="noStrike" baseline="0" dirty="0">
                <a:latin typeface="Times New Roman" panose="02020603050405020304" pitchFamily="18" charset="0"/>
              </a:rPr>
              <a:t>Clean and pure air is essential for any living being, so also for any organic material. Air is a mixture of Nitrogen, Oxygen, Argon, Water </a:t>
            </a:r>
            <a:r>
              <a:rPr lang="en-US" sz="1800" b="0" i="0" u="none" strike="noStrike" baseline="0" dirty="0" err="1">
                <a:latin typeface="Times New Roman" panose="02020603050405020304" pitchFamily="18" charset="0"/>
              </a:rPr>
              <a:t>Vapour</a:t>
            </a:r>
            <a:r>
              <a:rPr lang="en-US" sz="1800" b="0" i="0" u="none" strike="noStrike" baseline="0" dirty="0">
                <a:latin typeface="Times New Roman" panose="02020603050405020304" pitchFamily="18" charset="0"/>
              </a:rPr>
              <a:t> and Carbon Dioxide along with small quantities of Neon, Krypton, Xenon and Hydrogen. Some impurities like oxides of </a:t>
            </a:r>
            <a:r>
              <a:rPr lang="en-US" sz="1800" b="0" i="0" u="none" strike="noStrike" baseline="0" dirty="0" err="1">
                <a:latin typeface="Times New Roman" panose="02020603050405020304" pitchFamily="18" charset="0"/>
              </a:rPr>
              <a:t>sulphur</a:t>
            </a:r>
            <a:r>
              <a:rPr lang="en-US" sz="1800" b="0" i="0" u="none" strike="noStrike" baseline="0" dirty="0">
                <a:latin typeface="Times New Roman" panose="02020603050405020304" pitchFamily="18" charset="0"/>
              </a:rPr>
              <a:t>, carbon, etc. and suspended particulates in the form of soot, smoke and dust also exist in the air. When any of these impurities exceed the permissible level, it results in air pollution. But it is a fact that even clean air causes deterioration to some extent to organic materials kept in the library. The oxygen mixed with water </a:t>
            </a:r>
            <a:r>
              <a:rPr lang="en-US" sz="1800" b="0" i="0" u="none" strike="noStrike" baseline="0" dirty="0" err="1">
                <a:latin typeface="Times New Roman" panose="02020603050405020304" pitchFamily="18" charset="0"/>
              </a:rPr>
              <a:t>vapour</a:t>
            </a:r>
            <a:r>
              <a:rPr lang="en-US" sz="1800" b="0" i="0" u="none" strike="noStrike" baseline="0" dirty="0">
                <a:latin typeface="Times New Roman" panose="02020603050405020304" pitchFamily="18" charset="0"/>
              </a:rPr>
              <a:t> existing in the air causes hydrolysis and auto oxidation. Library materials cannot be preserved in the library for a longer time without clean air. The real enemy of the library materials is the impurities present in the air and the contamination of the air. All these create air pollution which is more or less a permanent affair in this modern age particularly for </a:t>
            </a:r>
            <a:r>
              <a:rPr lang="en-US" sz="1800" b="0" i="0" u="none" strike="noStrike" baseline="0" dirty="0" err="1">
                <a:latin typeface="Times New Roman" panose="02020603050405020304" pitchFamily="18" charset="0"/>
              </a:rPr>
              <a:t>urbanisation</a:t>
            </a:r>
            <a:r>
              <a:rPr lang="en-US" sz="1800" b="0" i="0" u="none" strike="noStrike" baseline="0" dirty="0">
                <a:latin typeface="Times New Roman" panose="02020603050405020304" pitchFamily="18" charset="0"/>
              </a:rPr>
              <a:t>, </a:t>
            </a:r>
            <a:r>
              <a:rPr lang="en-US" sz="1800" b="0" i="0" u="none" strike="noStrike" baseline="0" dirty="0" err="1">
                <a:latin typeface="Times New Roman" panose="02020603050405020304" pitchFamily="18" charset="0"/>
              </a:rPr>
              <a:t>industrialisation</a:t>
            </a:r>
            <a:r>
              <a:rPr lang="en-US" sz="1800" b="0" i="0" u="none" strike="noStrike" baseline="0" dirty="0">
                <a:latin typeface="Times New Roman" panose="02020603050405020304" pitchFamily="18" charset="0"/>
              </a:rPr>
              <a:t>, increase of slum areas, deforestation etc.</a:t>
            </a:r>
          </a:p>
          <a:p>
            <a:pPr algn="just"/>
            <a:r>
              <a:rPr lang="en-US" sz="1800" b="0" i="0" u="none" strike="noStrike" baseline="0" dirty="0">
                <a:latin typeface="Times New Roman" panose="02020603050405020304" pitchFamily="18" charset="0"/>
              </a:rPr>
              <a:t>The impurities of air and the sources of air pollution causing damage to library materials are mainly </a:t>
            </a:r>
            <a:r>
              <a:rPr lang="en-US" sz="1800" b="0" i="0" u="none" strike="noStrike" baseline="0" dirty="0" err="1">
                <a:latin typeface="Times New Roman" panose="02020603050405020304" pitchFamily="18" charset="0"/>
              </a:rPr>
              <a:t>sulphur</a:t>
            </a:r>
            <a:r>
              <a:rPr lang="en-US" sz="1800" b="0" i="0" u="none" strike="noStrike" baseline="0" dirty="0">
                <a:latin typeface="Times New Roman" panose="02020603050405020304" pitchFamily="18" charset="0"/>
              </a:rPr>
              <a:t> dioxide, hydrogen </a:t>
            </a:r>
            <a:r>
              <a:rPr lang="en-US" sz="1800" b="0" i="0" u="none" strike="noStrike" baseline="0" dirty="0" err="1">
                <a:latin typeface="Times New Roman" panose="02020603050405020304" pitchFamily="18" charset="0"/>
              </a:rPr>
              <a:t>sulphide</a:t>
            </a:r>
            <a:r>
              <a:rPr lang="en-US" sz="1800" b="0" i="0" u="none" strike="noStrike" baseline="0" dirty="0">
                <a:latin typeface="Times New Roman" panose="02020603050405020304" pitchFamily="18" charset="0"/>
              </a:rPr>
              <a:t>, ammonia, nitrogen dioxide, carbon dioxide, ozone and aerosols.</a:t>
            </a:r>
          </a:p>
          <a:p>
            <a:pPr algn="just"/>
            <a:r>
              <a:rPr lang="en-US" sz="1800" b="0" i="0" u="none" strike="noStrike" baseline="0" dirty="0">
                <a:latin typeface="Times New Roman" panose="02020603050405020304" pitchFamily="18" charset="0"/>
              </a:rPr>
              <a:t>The hydrogen </a:t>
            </a:r>
            <a:r>
              <a:rPr lang="en-US" sz="1800" b="0" i="0" u="none" strike="noStrike" baseline="0" dirty="0" err="1">
                <a:latin typeface="Times New Roman" panose="02020603050405020304" pitchFamily="18" charset="0"/>
              </a:rPr>
              <a:t>sulphide</a:t>
            </a:r>
            <a:r>
              <a:rPr lang="en-US" sz="1800" b="0" i="0" u="none" strike="noStrike" baseline="0" dirty="0">
                <a:latin typeface="Times New Roman" panose="02020603050405020304" pitchFamily="18" charset="0"/>
              </a:rPr>
              <a:t> in contaminated air is produced by industrial activities, industrial gases and wastage, activities in cities and biological activities. It causes deterioration, though the rate is not high, in comparison to </a:t>
            </a:r>
            <a:r>
              <a:rPr lang="en-US" sz="1800" b="0" i="0" u="none" strike="noStrike" baseline="0" dirty="0" err="1">
                <a:latin typeface="Times New Roman" panose="02020603050405020304" pitchFamily="18" charset="0"/>
              </a:rPr>
              <a:t>sulphur</a:t>
            </a:r>
            <a:r>
              <a:rPr lang="en-US" sz="1800" b="0" i="0" u="none" strike="noStrike" baseline="0" dirty="0">
                <a:latin typeface="Times New Roman" panose="02020603050405020304" pitchFamily="18" charset="0"/>
              </a:rPr>
              <a:t> dioxide. It affects paper, binding materials and metals. Ammonia released into air from many sources is harmful to cellulose </a:t>
            </a:r>
            <a:r>
              <a:rPr lang="en-US" sz="1800" b="0" i="0" u="none" strike="noStrike" baseline="0" dirty="0" err="1">
                <a:latin typeface="Times New Roman" panose="02020603050405020304" pitchFamily="18" charset="0"/>
              </a:rPr>
              <a:t>fibres</a:t>
            </a:r>
            <a:r>
              <a:rPr lang="en-US" sz="1800" b="0" i="0" u="none" strike="noStrike" baseline="0" dirty="0">
                <a:latin typeface="Times New Roman" panose="02020603050405020304" pitchFamily="18" charset="0"/>
              </a:rPr>
              <a:t>. Ozone is generated by the action of ultra-violet rays on oxygen in the upper atmosphere. Most of the nitrogen dioxide, carbon dioxide and carbon monoxide in polluted air come from automobile exhausts. The action of sunlight on nitrogen dioxide generates more ozone and in connection with smoke it causes more damage. Ozone destroys organic materials by breaking the bonds between carbon atoms. </a:t>
            </a:r>
            <a:r>
              <a:rPr lang="en-US" sz="1800" b="0" i="0" u="none" strike="noStrike" baseline="0" dirty="0" err="1">
                <a:latin typeface="Times New Roman" panose="02020603050405020304" pitchFamily="18" charset="0"/>
              </a:rPr>
              <a:t>Moisturised</a:t>
            </a:r>
            <a:r>
              <a:rPr lang="en-US" sz="1800" b="0" i="0" u="none" strike="noStrike" baseline="0" dirty="0">
                <a:latin typeface="Times New Roman" panose="02020603050405020304" pitchFamily="18" charset="0"/>
              </a:rPr>
              <a:t> cellulose is particularly vulnerable to ozone found in polluted air. If it is exposed for a longer time paper and textiles lose their strength, Ozone makes the </a:t>
            </a:r>
            <a:r>
              <a:rPr lang="en-US" sz="1800" b="0" i="0" u="none" strike="noStrike" baseline="0" dirty="0" err="1">
                <a:latin typeface="Times New Roman" panose="02020603050405020304" pitchFamily="18" charset="0"/>
              </a:rPr>
              <a:t>colours</a:t>
            </a:r>
            <a:r>
              <a:rPr lang="en-US" sz="1800" b="0" i="0" u="none" strike="noStrike" baseline="0" dirty="0">
                <a:latin typeface="Times New Roman" panose="02020603050405020304" pitchFamily="18" charset="0"/>
              </a:rPr>
              <a:t> of fabric book covers fade. The book binding materials such as, leather, gelatin, glue, paste are susceptible to </a:t>
            </a:r>
            <a:r>
              <a:rPr lang="en-US" sz="1800" b="0" i="0" u="none" strike="noStrike" baseline="0" dirty="0" err="1">
                <a:latin typeface="Times New Roman" panose="02020603050405020304" pitchFamily="18" charset="0"/>
              </a:rPr>
              <a:t>deteriorationby</a:t>
            </a:r>
            <a:r>
              <a:rPr lang="en-US" sz="1800" b="0" i="0" u="none" strike="noStrike" baseline="0" dirty="0">
                <a:latin typeface="Times New Roman" panose="02020603050405020304" pitchFamily="18" charset="0"/>
              </a:rPr>
              <a:t> ozone in humid atmosphere.</a:t>
            </a:r>
            <a:endParaRPr lang="en-US" dirty="0"/>
          </a:p>
        </p:txBody>
      </p:sp>
    </p:spTree>
    <p:extLst>
      <p:ext uri="{BB962C8B-B14F-4D97-AF65-F5344CB8AC3E}">
        <p14:creationId xmlns:p14="http://schemas.microsoft.com/office/powerpoint/2010/main" val="147398742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138</TotalTime>
  <Words>7385</Words>
  <Application>Microsoft Office PowerPoint</Application>
  <PresentationFormat>Widescreen</PresentationFormat>
  <Paragraphs>174</Paragraphs>
  <Slides>29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Times New Roman</vt:lpstr>
      <vt:lpstr>Trebuchet MS</vt:lpstr>
      <vt:lpstr>Wingdings</vt:lpstr>
      <vt:lpstr>Wingdings 3</vt:lpstr>
      <vt:lpstr>Facet</vt:lpstr>
      <vt:lpstr>MLIS/1/CT/02 Unit 3: Hazards to Library Materials and Control Measures</vt:lpstr>
      <vt:lpstr>ENVIRONMENTAL FACTORS</vt:lpstr>
      <vt:lpstr>TEMPERATURE</vt:lpstr>
      <vt:lpstr>LIGHT AND DARKNESS</vt:lpstr>
      <vt:lpstr>HUMIDITY AND MOISTURE</vt:lpstr>
      <vt:lpstr>WATER</vt:lpstr>
      <vt:lpstr>SMOKE</vt:lpstr>
      <vt:lpstr>DUST AND DIRT</vt:lpstr>
      <vt:lpstr>AIR-POLLUTION</vt:lpstr>
      <vt:lpstr>ENVIRONMENTAL CONTROL</vt:lpstr>
      <vt:lpstr>BIOLOGICAL FACTORS</vt:lpstr>
      <vt:lpstr>COMMON BOOK PESTS </vt:lpstr>
      <vt:lpstr>Silver Fish (Lepisma Saccharina)</vt:lpstr>
      <vt:lpstr>PowerPoint Presentation</vt:lpstr>
      <vt:lpstr>PowerPoint Presentation</vt:lpstr>
      <vt:lpstr>IDENTIFICATION OF DAMAGE</vt:lpstr>
      <vt:lpstr>PowerPoint Presentation</vt:lpstr>
      <vt:lpstr>CHEMICAL FACTORS</vt:lpstr>
      <vt:lpstr>PowerPoint Presentation</vt:lpstr>
      <vt:lpstr>PowerPoint Presentation</vt:lpstr>
      <vt:lpstr>CARE OF WEAK AND DAMAGED BOOKS AND DOCUMENTS</vt:lpstr>
      <vt:lpstr>PowerPoint Presentation</vt:lpstr>
      <vt:lpstr>Chemicals Used for Glazing and Varnishing Covering Materials</vt:lpstr>
      <vt:lpstr>DISASTER MANAGEMENT</vt:lpstr>
      <vt:lpstr>TYPES OF DISASTERS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Naveen Chhaparwal</dc:creator>
  <cp:lastModifiedBy>Naveen Chhaparwal</cp:lastModifiedBy>
  <cp:revision>17</cp:revision>
  <dcterms:created xsi:type="dcterms:W3CDTF">2021-04-14T12:15:59Z</dcterms:created>
  <dcterms:modified xsi:type="dcterms:W3CDTF">2021-04-14T17:34:12Z</dcterms:modified>
</cp:coreProperties>
</file>