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426" r:id="rId2"/>
    <p:sldId id="427" r:id="rId3"/>
    <p:sldId id="428" r:id="rId4"/>
    <p:sldId id="417" r:id="rId5"/>
    <p:sldId id="429" r:id="rId6"/>
    <p:sldId id="430" r:id="rId7"/>
    <p:sldId id="420" r:id="rId8"/>
    <p:sldId id="431" r:id="rId9"/>
    <p:sldId id="433" r:id="rId10"/>
    <p:sldId id="434" r:id="rId11"/>
    <p:sldId id="432" r:id="rId12"/>
    <p:sldId id="435" r:id="rId13"/>
    <p:sldId id="436" r:id="rId14"/>
    <p:sldId id="437" r:id="rId15"/>
    <p:sldId id="438" r:id="rId16"/>
    <p:sldId id="439" r:id="rId17"/>
    <p:sldId id="440" r:id="rId18"/>
    <p:sldId id="442" r:id="rId19"/>
    <p:sldId id="443" r:id="rId20"/>
    <p:sldId id="444" r:id="rId21"/>
    <p:sldId id="445" r:id="rId22"/>
    <p:sldId id="446" r:id="rId23"/>
    <p:sldId id="448" r:id="rId24"/>
    <p:sldId id="449" r:id="rId25"/>
    <p:sldId id="451" r:id="rId26"/>
    <p:sldId id="453" r:id="rId27"/>
    <p:sldId id="454" r:id="rId28"/>
    <p:sldId id="456" r:id="rId29"/>
    <p:sldId id="457" r:id="rId30"/>
    <p:sldId id="458" r:id="rId31"/>
    <p:sldId id="459" r:id="rId32"/>
    <p:sldId id="460" r:id="rId33"/>
    <p:sldId id="46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FF891-C25A-4E65-8C48-8C9E693E0875}" type="datetimeFigureOut">
              <a:rPr lang="en-US" smtClean="0"/>
              <a:pPr/>
              <a:t>8/31/2020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CA04DB-6DE7-45D4-A788-490A4B9C226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8CA04DB-6DE7-45D4-A788-490A4B9C226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5B2CCF-31CB-4FEE-8538-DDE823605F38}" type="slidenum">
              <a:rPr lang="en-US"/>
              <a:pPr/>
              <a:t>18</a:t>
            </a:fld>
            <a:endParaRPr lang="en-US"/>
          </a:p>
        </p:txBody>
      </p:sp>
      <p:sp>
        <p:nvSpPr>
          <p:cNvPr id="1290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90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8C0AE4-3FD5-4ED5-90A3-45AA3F4624D5}" type="slidenum">
              <a:rPr lang="en-US"/>
              <a:pPr/>
              <a:t>19</a:t>
            </a:fld>
            <a:endParaRPr lang="en-US"/>
          </a:p>
        </p:txBody>
      </p:sp>
      <p:sp>
        <p:nvSpPr>
          <p:cNvPr id="286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ACDE3F-A292-4483-AFE2-C69F1D157808}" type="slidenum">
              <a:rPr lang="en-US"/>
              <a:pPr/>
              <a:t>20</a:t>
            </a:fld>
            <a:endParaRPr lang="en-US"/>
          </a:p>
        </p:txBody>
      </p:sp>
      <p:sp>
        <p:nvSpPr>
          <p:cNvPr id="1310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10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919AFF-ADDD-4E0D-B61B-EBDE1CFFDA57}" type="slidenum">
              <a:rPr lang="en-US"/>
              <a:pPr/>
              <a:t>21</a:t>
            </a:fld>
            <a:endParaRPr lang="en-US"/>
          </a:p>
        </p:txBody>
      </p:sp>
      <p:sp>
        <p:nvSpPr>
          <p:cNvPr id="389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9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66EEC5-D8C5-4313-85D3-F9343C279DD0}" type="slidenum">
              <a:rPr lang="en-US"/>
              <a:pPr/>
              <a:t>22</a:t>
            </a:fld>
            <a:endParaRPr lang="en-US"/>
          </a:p>
        </p:txBody>
      </p:sp>
      <p:sp>
        <p:nvSpPr>
          <p:cNvPr id="430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018425-574F-4BBA-8AE5-0E8EF852955D}" type="slidenum">
              <a:rPr lang="en-US"/>
              <a:pPr/>
              <a:t>23</a:t>
            </a:fld>
            <a:endParaRPr lang="en-US"/>
          </a:p>
        </p:txBody>
      </p:sp>
      <p:sp>
        <p:nvSpPr>
          <p:cNvPr id="135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5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E7C662-8DDD-493C-8D74-56D99763F7EB}" type="slidenum">
              <a:rPr lang="en-US"/>
              <a:pPr/>
              <a:t>24</a:t>
            </a:fld>
            <a:endParaRPr lang="en-US"/>
          </a:p>
        </p:txBody>
      </p:sp>
      <p:sp>
        <p:nvSpPr>
          <p:cNvPr id="110594"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0595"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3A4319-AE19-4E0A-A5DD-F0E4D04ED337}" type="slidenum">
              <a:rPr lang="en-US"/>
              <a:pPr/>
              <a:t>25</a:t>
            </a:fld>
            <a:endParaRPr lang="en-U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DBF677-B5AA-4275-8A84-3E7AFEB4FFA9}" type="slidenum">
              <a:rPr lang="en-US"/>
              <a:pPr/>
              <a:t>26</a:t>
            </a:fld>
            <a:endParaRPr lang="en-US"/>
          </a:p>
        </p:txBody>
      </p:sp>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DDD08C-B2F0-4583-AEED-23B9F4958251}" type="slidenum">
              <a:rPr lang="en-US"/>
              <a:pPr/>
              <a:t>27</a:t>
            </a:fld>
            <a:endParaRPr lang="en-US"/>
          </a:p>
        </p:txBody>
      </p:sp>
      <p:sp>
        <p:nvSpPr>
          <p:cNvPr id="1433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33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746E10-B0ED-4B1E-98A1-13365610A6A5}" type="slidenum">
              <a:rPr lang="en-US"/>
              <a:pPr/>
              <a:t>2</a:t>
            </a:fld>
            <a:endParaRPr lang="en-US"/>
          </a:p>
        </p:txBody>
      </p:sp>
      <p:sp>
        <p:nvSpPr>
          <p:cNvPr id="8397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397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F3F1B9-C1AE-4DF0-BD9C-2E86DFD0FCE4}" type="slidenum">
              <a:rPr lang="en-US"/>
              <a:pPr/>
              <a:t>28</a:t>
            </a:fld>
            <a:endParaRPr lang="en-US"/>
          </a:p>
        </p:txBody>
      </p:sp>
      <p:sp>
        <p:nvSpPr>
          <p:cNvPr id="133122"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3123"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416E1D-5B03-4367-BD1D-C780CC3882C8}" type="slidenum">
              <a:rPr lang="en-US"/>
              <a:pPr/>
              <a:t>29</a:t>
            </a:fld>
            <a:endParaRPr lang="en-US"/>
          </a:p>
        </p:txBody>
      </p:sp>
      <p:sp>
        <p:nvSpPr>
          <p:cNvPr id="30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035B19-7647-472E-87B0-6C1FF5A4DC0B}" type="slidenum">
              <a:rPr lang="en-US"/>
              <a:pPr/>
              <a:t>30</a:t>
            </a:fld>
            <a:endParaRPr lang="en-US"/>
          </a:p>
        </p:txBody>
      </p:sp>
      <p:sp>
        <p:nvSpPr>
          <p:cNvPr id="5120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8F2C41-1AAE-4FE3-A4CE-34BC1742CDAD}" type="slidenum">
              <a:rPr lang="en-US"/>
              <a:pPr/>
              <a:t>31</a:t>
            </a:fld>
            <a:endParaRPr lang="en-US"/>
          </a:p>
        </p:txBody>
      </p:sp>
      <p:sp>
        <p:nvSpPr>
          <p:cNvPr id="1392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92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937653-DDC6-4424-8E2C-75807B343B7F}" type="slidenum">
              <a:rPr lang="en-US"/>
              <a:pPr/>
              <a:t>32</a:t>
            </a:fld>
            <a:endParaRPr lang="en-US"/>
          </a:p>
        </p:txBody>
      </p:sp>
      <p:sp>
        <p:nvSpPr>
          <p:cNvPr id="573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3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746E10-B0ED-4B1E-98A1-13365610A6A5}" type="slidenum">
              <a:rPr lang="en-US"/>
              <a:pPr/>
              <a:t>3</a:t>
            </a:fld>
            <a:endParaRPr lang="en-US"/>
          </a:p>
        </p:txBody>
      </p:sp>
      <p:sp>
        <p:nvSpPr>
          <p:cNvPr id="8397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397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D1D985-689D-4BC7-9B06-7D9BDD3B774D}" type="slidenum">
              <a:rPr lang="en-US"/>
              <a:pPr/>
              <a:t>9</a:t>
            </a:fld>
            <a:endParaRPr lang="en-US"/>
          </a:p>
        </p:txBody>
      </p:sp>
      <p:sp>
        <p:nvSpPr>
          <p:cNvPr id="491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91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D1D985-689D-4BC7-9B06-7D9BDD3B774D}" type="slidenum">
              <a:rPr lang="en-US"/>
              <a:pPr/>
              <a:t>10</a:t>
            </a:fld>
            <a:endParaRPr lang="en-US"/>
          </a:p>
        </p:txBody>
      </p:sp>
      <p:sp>
        <p:nvSpPr>
          <p:cNvPr id="491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91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E500E0-72C2-4843-A213-7B9E9EE8A4EF}" type="slidenum">
              <a:rPr lang="en-US"/>
              <a:pPr/>
              <a:t>14</a:t>
            </a:fld>
            <a:endParaRPr lang="en-US"/>
          </a:p>
        </p:txBody>
      </p:sp>
      <p:sp>
        <p:nvSpPr>
          <p:cNvPr id="2253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5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0ADBEC-93CE-408F-B292-3A2F19218772}" type="slidenum">
              <a:rPr lang="en-US"/>
              <a:pPr/>
              <a:t>15</a:t>
            </a:fld>
            <a:endParaRPr lang="en-US"/>
          </a:p>
        </p:txBody>
      </p:sp>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39854F-5B72-4286-86A0-2D91282B8B8F}" type="slidenum">
              <a:rPr lang="en-US"/>
              <a:pPr/>
              <a:t>16</a:t>
            </a:fld>
            <a:endParaRPr lang="en-US"/>
          </a:p>
        </p:txBody>
      </p:sp>
      <p:sp>
        <p:nvSpPr>
          <p:cNvPr id="266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6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807E42-2CDC-44C6-BFDD-9D9A8B390278}" type="slidenum">
              <a:rPr lang="en-US"/>
              <a:pPr/>
              <a:t>17</a:t>
            </a:fld>
            <a:endParaRPr lang="en-US"/>
          </a:p>
        </p:txBody>
      </p:sp>
      <p:sp>
        <p:nvSpPr>
          <p:cNvPr id="901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01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8DBF54-A5D2-4F08-9D3B-DFAF5C40065D}" type="datetimeFigureOut">
              <a:rPr lang="en-US" smtClean="0"/>
              <a:pPr/>
              <a:t>8/31/2020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DBF54-A5D2-4F08-9D3B-DFAF5C40065D}" type="datetimeFigureOut">
              <a:rPr lang="en-US" smtClean="0"/>
              <a:pPr/>
              <a:t>8/31/2020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DBF54-A5D2-4F08-9D3B-DFAF5C40065D}" type="datetimeFigureOut">
              <a:rPr lang="en-US" smtClean="0"/>
              <a:pPr/>
              <a:t>8/31/2020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DBF54-A5D2-4F08-9D3B-DFAF5C40065D}" type="datetimeFigureOut">
              <a:rPr lang="en-US" smtClean="0"/>
              <a:pPr/>
              <a:t>8/31/2020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8DBF54-A5D2-4F08-9D3B-DFAF5C40065D}" type="datetimeFigureOut">
              <a:rPr lang="en-US" smtClean="0"/>
              <a:pPr/>
              <a:t>8/31/2020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8DBF54-A5D2-4F08-9D3B-DFAF5C40065D}" type="datetimeFigureOut">
              <a:rPr lang="en-US" smtClean="0"/>
              <a:pPr/>
              <a:t>8/31/2020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8DBF54-A5D2-4F08-9D3B-DFAF5C40065D}" type="datetimeFigureOut">
              <a:rPr lang="en-US" smtClean="0"/>
              <a:pPr/>
              <a:t>8/31/2020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8DBF54-A5D2-4F08-9D3B-DFAF5C40065D}" type="datetimeFigureOut">
              <a:rPr lang="en-US" smtClean="0"/>
              <a:pPr/>
              <a:t>8/31/2020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8DBF54-A5D2-4F08-9D3B-DFAF5C40065D}" type="datetimeFigureOut">
              <a:rPr lang="en-US" smtClean="0"/>
              <a:pPr/>
              <a:t>8/31/2020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8DBF54-A5D2-4F08-9D3B-DFAF5C40065D}" type="datetimeFigureOut">
              <a:rPr lang="en-US" smtClean="0"/>
              <a:pPr/>
              <a:t>8/31/2020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8DBF54-A5D2-4F08-9D3B-DFAF5C40065D}" type="datetimeFigureOut">
              <a:rPr lang="en-US" smtClean="0"/>
              <a:pPr/>
              <a:t>8/31/2020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B3D94-F1C2-43B4-84C1-E0B1E7E9B5B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DBF54-A5D2-4F08-9D3B-DFAF5C40065D}" type="datetimeFigureOut">
              <a:rPr lang="en-US" smtClean="0"/>
              <a:pPr/>
              <a:t>8/31/2020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5B3D94-F1C2-43B4-84C1-E0B1E7E9B5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6.wmf"/><Relationship Id="rId4" Type="http://schemas.openxmlformats.org/officeDocument/2006/relationships/image" Target="../media/image15.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1.wmf"/></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
        <p:nvSpPr>
          <p:cNvPr id="8" name="Rectangle 2"/>
          <p:cNvSpPr>
            <a:spLocks noChangeArrowheads="1"/>
          </p:cNvSpPr>
          <p:nvPr/>
        </p:nvSpPr>
        <p:spPr bwMode="auto">
          <a:xfrm>
            <a:off x="838200" y="841375"/>
            <a:ext cx="8001000" cy="3416320"/>
          </a:xfrm>
          <a:prstGeom prst="rect">
            <a:avLst/>
          </a:prstGeom>
          <a:noFill/>
          <a:ln w="9525">
            <a:noFill/>
            <a:miter lim="800000"/>
            <a:headEnd/>
            <a:tailEnd/>
          </a:ln>
          <a:effectLst/>
        </p:spPr>
        <p:txBody>
          <a:bodyPr wrap="square">
            <a:spAutoFit/>
          </a:bodyPr>
          <a:lstStyle/>
          <a:p>
            <a:pPr algn="just"/>
            <a:r>
              <a:rPr lang="en-US" dirty="0">
                <a:solidFill>
                  <a:srgbClr val="FF0000"/>
                </a:solidFill>
              </a:rPr>
              <a:t>Coordination complex: A structure containing a </a:t>
            </a:r>
            <a:r>
              <a:rPr lang="en-US" b="1" dirty="0">
                <a:solidFill>
                  <a:srgbClr val="FF0000"/>
                </a:solidFill>
              </a:rPr>
              <a:t>metal </a:t>
            </a:r>
            <a:r>
              <a:rPr lang="en-US" dirty="0">
                <a:solidFill>
                  <a:srgbClr val="FF0000"/>
                </a:solidFill>
              </a:rPr>
              <a:t>(usually a metal ion)</a:t>
            </a:r>
            <a:r>
              <a:rPr lang="en-US" b="1" dirty="0">
                <a:solidFill>
                  <a:srgbClr val="FF0000"/>
                </a:solidFill>
              </a:rPr>
              <a:t> </a:t>
            </a:r>
            <a:r>
              <a:rPr lang="en-US" dirty="0">
                <a:solidFill>
                  <a:srgbClr val="FF0000"/>
                </a:solidFill>
              </a:rPr>
              <a:t>bonded (coordinated) to a group of surrounding </a:t>
            </a:r>
            <a:r>
              <a:rPr lang="en-US" b="1" dirty="0">
                <a:solidFill>
                  <a:srgbClr val="FF0000"/>
                </a:solidFill>
              </a:rPr>
              <a:t>molecules or ions</a:t>
            </a:r>
            <a:r>
              <a:rPr lang="en-US" dirty="0" smtClean="0">
                <a:solidFill>
                  <a:srgbClr val="FF0000"/>
                </a:solidFill>
              </a:rPr>
              <a:t>.</a:t>
            </a:r>
          </a:p>
          <a:p>
            <a:r>
              <a:rPr lang="en-US" dirty="0" smtClean="0"/>
              <a:t>	                    </a:t>
            </a:r>
          </a:p>
          <a:p>
            <a:r>
              <a:rPr lang="en-US" dirty="0" smtClean="0"/>
              <a:t>e.g. [Co(NH</a:t>
            </a:r>
            <a:r>
              <a:rPr lang="en-US" baseline="-25000" dirty="0" smtClean="0"/>
              <a:t>3</a:t>
            </a:r>
            <a:r>
              <a:rPr lang="en-US" dirty="0" smtClean="0"/>
              <a:t>)</a:t>
            </a:r>
            <a:r>
              <a:rPr lang="en-US" baseline="-25000" dirty="0" smtClean="0"/>
              <a:t>5</a:t>
            </a:r>
            <a:r>
              <a:rPr lang="en-US" dirty="0" smtClean="0"/>
              <a:t>Cl]Cl</a:t>
            </a:r>
            <a:r>
              <a:rPr lang="en-US" baseline="-25000" dirty="0" smtClean="0"/>
              <a:t>2</a:t>
            </a:r>
            <a:endParaRPr lang="en-US" dirty="0" smtClean="0"/>
          </a:p>
          <a:p>
            <a:r>
              <a:rPr lang="en-US" dirty="0" smtClean="0"/>
              <a:t>			</a:t>
            </a:r>
          </a:p>
          <a:p>
            <a:r>
              <a:rPr lang="en-US" dirty="0" smtClean="0"/>
              <a:t>Complex ion:</a:t>
            </a:r>
            <a:r>
              <a:rPr lang="en-US" baseline="30000" dirty="0" smtClean="0"/>
              <a:t>	</a:t>
            </a:r>
            <a:r>
              <a:rPr lang="en-US" dirty="0" smtClean="0">
                <a:solidFill>
                  <a:srgbClr val="0070C0"/>
                </a:solidFill>
              </a:rPr>
              <a:t>[Co(NH</a:t>
            </a:r>
            <a:r>
              <a:rPr lang="en-US" baseline="-25000" dirty="0" smtClean="0">
                <a:solidFill>
                  <a:srgbClr val="0070C0"/>
                </a:solidFill>
              </a:rPr>
              <a:t>3</a:t>
            </a:r>
            <a:r>
              <a:rPr lang="en-US" dirty="0" smtClean="0">
                <a:solidFill>
                  <a:srgbClr val="0070C0"/>
                </a:solidFill>
              </a:rPr>
              <a:t>)</a:t>
            </a:r>
            <a:r>
              <a:rPr lang="en-US" baseline="-25000" dirty="0" smtClean="0">
                <a:solidFill>
                  <a:srgbClr val="0070C0"/>
                </a:solidFill>
              </a:rPr>
              <a:t>5</a:t>
            </a:r>
            <a:r>
              <a:rPr lang="en-US" dirty="0" smtClean="0">
                <a:solidFill>
                  <a:srgbClr val="0070C0"/>
                </a:solidFill>
              </a:rPr>
              <a:t>Cl]</a:t>
            </a:r>
            <a:r>
              <a:rPr lang="en-US" baseline="30000" dirty="0" smtClean="0">
                <a:solidFill>
                  <a:srgbClr val="0070C0"/>
                </a:solidFill>
              </a:rPr>
              <a:t>2+</a:t>
            </a:r>
            <a:r>
              <a:rPr lang="en-US" dirty="0" smtClean="0"/>
              <a:t>	</a:t>
            </a:r>
          </a:p>
          <a:p>
            <a:r>
              <a:rPr lang="en-US" dirty="0" smtClean="0"/>
              <a:t>				          Co</a:t>
            </a:r>
            <a:r>
              <a:rPr lang="en-US" baseline="30000" dirty="0" smtClean="0"/>
              <a:t>3+ </a:t>
            </a:r>
            <a:r>
              <a:rPr lang="en-US" dirty="0" smtClean="0"/>
              <a:t>     +   5 NH</a:t>
            </a:r>
            <a:r>
              <a:rPr lang="en-US" baseline="-25000" dirty="0" smtClean="0"/>
              <a:t>3</a:t>
            </a:r>
            <a:r>
              <a:rPr lang="en-US" dirty="0" smtClean="0"/>
              <a:t>   +   </a:t>
            </a:r>
            <a:r>
              <a:rPr lang="en-US" dirty="0" err="1" smtClean="0"/>
              <a:t>Cl</a:t>
            </a:r>
            <a:r>
              <a:rPr lang="en-US" baseline="30000" dirty="0" smtClean="0"/>
              <a:t>-</a:t>
            </a:r>
            <a:endParaRPr lang="en-US" dirty="0" smtClean="0"/>
          </a:p>
          <a:p>
            <a:r>
              <a:rPr lang="en-US" dirty="0" smtClean="0"/>
              <a:t>				   =    1(3+)  +    5 (0)     +  1(1-)</a:t>
            </a:r>
          </a:p>
          <a:p>
            <a:r>
              <a:rPr lang="en-US" dirty="0" smtClean="0"/>
              <a:t>				   =    2+</a:t>
            </a:r>
          </a:p>
          <a:p>
            <a:endParaRPr lang="en-US" dirty="0" smtClean="0"/>
          </a:p>
          <a:p>
            <a:r>
              <a:rPr lang="en-US" dirty="0" smtClean="0"/>
              <a:t>Counter ions:	</a:t>
            </a:r>
            <a:r>
              <a:rPr lang="en-US" dirty="0" smtClean="0">
                <a:solidFill>
                  <a:srgbClr val="0033CC"/>
                </a:solidFill>
              </a:rPr>
              <a:t>2 </a:t>
            </a:r>
            <a:r>
              <a:rPr lang="en-US" dirty="0" err="1" smtClean="0">
                <a:solidFill>
                  <a:srgbClr val="0033CC"/>
                </a:solidFill>
              </a:rPr>
              <a:t>Cl</a:t>
            </a:r>
            <a:r>
              <a:rPr lang="en-US" baseline="30000" dirty="0" smtClean="0">
                <a:solidFill>
                  <a:srgbClr val="0033CC"/>
                </a:solidFill>
              </a:rPr>
              <a:t>-</a:t>
            </a:r>
            <a:endParaRPr lang="en-US" dirty="0" smtClean="0">
              <a:solidFill>
                <a:srgbClr val="0033CC"/>
              </a:solidFill>
            </a:endParaRPr>
          </a:p>
          <a:p>
            <a:pPr algn="ctr"/>
            <a:endParaRPr lang="en-US" dirty="0"/>
          </a:p>
        </p:txBody>
      </p:sp>
      <p:sp>
        <p:nvSpPr>
          <p:cNvPr id="9" name="Rectangle 3"/>
          <p:cNvSpPr>
            <a:spLocks noChangeArrowheads="1"/>
          </p:cNvSpPr>
          <p:nvPr/>
        </p:nvSpPr>
        <p:spPr bwMode="auto">
          <a:xfrm rot="10800000" flipV="1">
            <a:off x="533400" y="5105400"/>
            <a:ext cx="7772400" cy="646331"/>
          </a:xfrm>
          <a:prstGeom prst="rect">
            <a:avLst/>
          </a:prstGeom>
          <a:noFill/>
          <a:ln w="9525">
            <a:noFill/>
            <a:miter lim="800000"/>
            <a:headEnd/>
            <a:tailEnd/>
          </a:ln>
          <a:effectLst/>
        </p:spPr>
        <p:txBody>
          <a:bodyPr wrap="square">
            <a:spAutoFit/>
          </a:bodyPr>
          <a:lstStyle/>
          <a:p>
            <a:pPr algn="just"/>
            <a:r>
              <a:rPr lang="en-US" dirty="0" err="1">
                <a:solidFill>
                  <a:srgbClr val="0000FF"/>
                </a:solidFill>
              </a:rPr>
              <a:t>Ligand</a:t>
            </a:r>
            <a:r>
              <a:rPr lang="en-US" dirty="0"/>
              <a:t> (</a:t>
            </a:r>
            <a:r>
              <a:rPr lang="en-US" dirty="0" err="1"/>
              <a:t>ligare</a:t>
            </a:r>
            <a:r>
              <a:rPr lang="en-US" dirty="0"/>
              <a:t> is Latin, to bind): A </a:t>
            </a:r>
            <a:r>
              <a:rPr lang="en-US" dirty="0" err="1"/>
              <a:t>ligand</a:t>
            </a:r>
            <a:r>
              <a:rPr lang="en-US" dirty="0"/>
              <a:t> is a molecule or ion that is directly bonded to a </a:t>
            </a:r>
            <a:r>
              <a:rPr lang="en-US" dirty="0">
                <a:solidFill>
                  <a:srgbClr val="0000FF"/>
                </a:solidFill>
              </a:rPr>
              <a:t>metal ion</a:t>
            </a:r>
            <a:r>
              <a:rPr lang="en-US" dirty="0"/>
              <a:t> in a coordination complex</a:t>
            </a:r>
          </a:p>
        </p:txBody>
      </p:sp>
      <p:sp>
        <p:nvSpPr>
          <p:cNvPr id="10" name="Rectangle 4"/>
          <p:cNvSpPr>
            <a:spLocks noChangeArrowheads="1"/>
          </p:cNvSpPr>
          <p:nvPr/>
        </p:nvSpPr>
        <p:spPr bwMode="auto">
          <a:xfrm>
            <a:off x="508000" y="5715000"/>
            <a:ext cx="8178800" cy="369332"/>
          </a:xfrm>
          <a:prstGeom prst="rect">
            <a:avLst/>
          </a:prstGeom>
          <a:noFill/>
          <a:ln w="9525">
            <a:noFill/>
            <a:miter lim="800000"/>
            <a:headEnd/>
            <a:tailEnd/>
          </a:ln>
          <a:effectLst/>
        </p:spPr>
        <p:txBody>
          <a:bodyPr>
            <a:spAutoFit/>
          </a:bodyPr>
          <a:lstStyle/>
          <a:p>
            <a:pPr algn="just"/>
            <a:r>
              <a:rPr lang="en-US" dirty="0">
                <a:solidFill>
                  <a:srgbClr val="0000FF"/>
                </a:solidFill>
              </a:rPr>
              <a:t>Coordination sphere</a:t>
            </a:r>
            <a:r>
              <a:rPr lang="en-US" dirty="0"/>
              <a:t>: A metal and its surrounding </a:t>
            </a:r>
            <a:r>
              <a:rPr lang="en-US" dirty="0" err="1"/>
              <a:t>ligands</a:t>
            </a:r>
            <a:endParaRPr lang="en-US" dirty="0"/>
          </a:p>
        </p:txBody>
      </p:sp>
      <p:sp>
        <p:nvSpPr>
          <p:cNvPr id="13" name="Rectangle 6"/>
          <p:cNvSpPr>
            <a:spLocks noChangeArrowheads="1"/>
          </p:cNvSpPr>
          <p:nvPr/>
        </p:nvSpPr>
        <p:spPr bwMode="auto">
          <a:xfrm>
            <a:off x="609600" y="4162425"/>
            <a:ext cx="7670800" cy="942975"/>
          </a:xfrm>
          <a:prstGeom prst="rect">
            <a:avLst/>
          </a:prstGeom>
          <a:noFill/>
          <a:ln w="9525">
            <a:noFill/>
            <a:miter lim="800000"/>
            <a:headEnd/>
            <a:tailEnd/>
          </a:ln>
          <a:effectLst/>
        </p:spPr>
        <p:txBody>
          <a:bodyPr>
            <a:spAutoFit/>
          </a:bodyPr>
          <a:lstStyle/>
          <a:p>
            <a:pPr algn="ctr"/>
            <a:r>
              <a:rPr lang="en-US" dirty="0"/>
              <a:t>A </a:t>
            </a:r>
            <a:r>
              <a:rPr lang="en-US" dirty="0" err="1"/>
              <a:t>ligand</a:t>
            </a:r>
            <a:r>
              <a:rPr lang="en-US" dirty="0"/>
              <a:t> uses a </a:t>
            </a:r>
            <a:r>
              <a:rPr lang="en-US" b="1" dirty="0"/>
              <a:t>lone pair of electrons</a:t>
            </a:r>
            <a:r>
              <a:rPr lang="en-US" dirty="0"/>
              <a:t> (Lewis base) to bond to the metal ion (Lewis acid)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0720B0D-D410-4F04-BE60-0B9A4A7CBBC6}" type="slidenum">
              <a:rPr lang="en-US"/>
              <a:pPr/>
              <a:t>10</a:t>
            </a:fld>
            <a:endParaRPr lang="en-US"/>
          </a:p>
        </p:txBody>
      </p:sp>
      <p:sp>
        <p:nvSpPr>
          <p:cNvPr id="8" name="Half Frame 7"/>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10" name="Straight Connector 9"/>
          <p:cNvCxnSpPr/>
          <p:nvPr/>
        </p:nvCxnSpPr>
        <p:spPr>
          <a:xfrm>
            <a:off x="533400" y="6477000"/>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
        <p:nvSpPr>
          <p:cNvPr id="12" name="Rectangle 2"/>
          <p:cNvSpPr>
            <a:spLocks noChangeArrowheads="1"/>
          </p:cNvSpPr>
          <p:nvPr/>
        </p:nvSpPr>
        <p:spPr bwMode="auto">
          <a:xfrm>
            <a:off x="490538" y="777875"/>
            <a:ext cx="7967662" cy="517525"/>
          </a:xfrm>
          <a:prstGeom prst="rect">
            <a:avLst/>
          </a:prstGeom>
          <a:noFill/>
          <a:ln w="9525">
            <a:noFill/>
            <a:miter lim="800000"/>
            <a:headEnd/>
            <a:tailEnd/>
          </a:ln>
          <a:effectLst/>
        </p:spPr>
        <p:txBody>
          <a:bodyPr>
            <a:spAutoFit/>
          </a:bodyPr>
          <a:lstStyle/>
          <a:p>
            <a:pPr algn="ctr"/>
            <a:r>
              <a:rPr lang="en-US" dirty="0">
                <a:solidFill>
                  <a:srgbClr val="FF0000"/>
                </a:solidFill>
              </a:rPr>
              <a:t>Werner’s explanation of coordination complexes</a:t>
            </a:r>
          </a:p>
        </p:txBody>
      </p:sp>
      <p:sp>
        <p:nvSpPr>
          <p:cNvPr id="13" name="Rectangle 3"/>
          <p:cNvSpPr>
            <a:spLocks noChangeArrowheads="1"/>
          </p:cNvSpPr>
          <p:nvPr/>
        </p:nvSpPr>
        <p:spPr bwMode="auto">
          <a:xfrm>
            <a:off x="446088" y="1647825"/>
            <a:ext cx="7859712" cy="369332"/>
          </a:xfrm>
          <a:prstGeom prst="rect">
            <a:avLst/>
          </a:prstGeom>
          <a:noFill/>
          <a:ln w="9525">
            <a:noFill/>
            <a:miter lim="800000"/>
            <a:headEnd/>
            <a:tailEnd/>
          </a:ln>
          <a:effectLst/>
        </p:spPr>
        <p:txBody>
          <a:bodyPr>
            <a:spAutoFit/>
          </a:bodyPr>
          <a:lstStyle/>
          <a:p>
            <a:pPr algn="ctr"/>
            <a:r>
              <a:rPr lang="en-US" dirty="0"/>
              <a:t>Metal ions exhibit </a:t>
            </a:r>
            <a:r>
              <a:rPr lang="en-US" dirty="0">
                <a:solidFill>
                  <a:srgbClr val="FF0000"/>
                </a:solidFill>
              </a:rPr>
              <a:t>two</a:t>
            </a:r>
            <a:r>
              <a:rPr lang="en-US" dirty="0"/>
              <a:t> </a:t>
            </a:r>
            <a:r>
              <a:rPr lang="en-US" dirty="0" smtClean="0"/>
              <a:t>types </a:t>
            </a:r>
            <a:r>
              <a:rPr lang="en-US" dirty="0"/>
              <a:t>of </a:t>
            </a:r>
            <a:r>
              <a:rPr lang="en-US" dirty="0" err="1" smtClean="0"/>
              <a:t>valencies</a:t>
            </a:r>
            <a:r>
              <a:rPr lang="en-US" dirty="0" smtClean="0"/>
              <a:t>: </a:t>
            </a:r>
            <a:r>
              <a:rPr lang="en-US" dirty="0">
                <a:solidFill>
                  <a:srgbClr val="0080FF"/>
                </a:solidFill>
              </a:rPr>
              <a:t>primary</a:t>
            </a:r>
            <a:r>
              <a:rPr lang="en-US" dirty="0"/>
              <a:t> and </a:t>
            </a:r>
            <a:r>
              <a:rPr lang="en-US" dirty="0">
                <a:solidFill>
                  <a:srgbClr val="FF00FF"/>
                </a:solidFill>
              </a:rPr>
              <a:t>secondary</a:t>
            </a:r>
            <a:r>
              <a:rPr lang="en-US" dirty="0"/>
              <a:t> valences</a:t>
            </a:r>
          </a:p>
        </p:txBody>
      </p:sp>
      <p:sp>
        <p:nvSpPr>
          <p:cNvPr id="14" name="Rectangle 4"/>
          <p:cNvSpPr>
            <a:spLocks noChangeArrowheads="1"/>
          </p:cNvSpPr>
          <p:nvPr/>
        </p:nvSpPr>
        <p:spPr bwMode="auto">
          <a:xfrm>
            <a:off x="415925" y="2725738"/>
            <a:ext cx="7966075" cy="646331"/>
          </a:xfrm>
          <a:prstGeom prst="rect">
            <a:avLst/>
          </a:prstGeom>
          <a:noFill/>
          <a:ln w="9525">
            <a:noFill/>
            <a:miter lim="800000"/>
            <a:headEnd/>
            <a:tailEnd/>
          </a:ln>
          <a:effectLst/>
        </p:spPr>
        <p:txBody>
          <a:bodyPr>
            <a:spAutoFit/>
          </a:bodyPr>
          <a:lstStyle/>
          <a:p>
            <a:pPr algn="ctr"/>
            <a:r>
              <a:rPr lang="en-US" dirty="0"/>
              <a:t>The </a:t>
            </a:r>
            <a:r>
              <a:rPr lang="en-US" dirty="0">
                <a:solidFill>
                  <a:srgbClr val="0080FF"/>
                </a:solidFill>
              </a:rPr>
              <a:t>primary</a:t>
            </a:r>
            <a:r>
              <a:rPr lang="en-US" dirty="0"/>
              <a:t> </a:t>
            </a:r>
            <a:r>
              <a:rPr lang="en-US" dirty="0" err="1" smtClean="0"/>
              <a:t>valency</a:t>
            </a:r>
            <a:r>
              <a:rPr lang="en-US" dirty="0" smtClean="0"/>
              <a:t> </a:t>
            </a:r>
            <a:r>
              <a:rPr lang="en-US" dirty="0"/>
              <a:t>is the oxidation number (positive charge) of the metal (usually 2+ or 3+)</a:t>
            </a:r>
          </a:p>
        </p:txBody>
      </p:sp>
      <p:sp>
        <p:nvSpPr>
          <p:cNvPr id="15" name="Rectangle 5"/>
          <p:cNvSpPr>
            <a:spLocks noChangeArrowheads="1"/>
          </p:cNvSpPr>
          <p:nvPr/>
        </p:nvSpPr>
        <p:spPr bwMode="auto">
          <a:xfrm>
            <a:off x="460375" y="4189413"/>
            <a:ext cx="7921625" cy="646331"/>
          </a:xfrm>
          <a:prstGeom prst="rect">
            <a:avLst/>
          </a:prstGeom>
          <a:noFill/>
          <a:ln w="9525">
            <a:noFill/>
            <a:miter lim="800000"/>
            <a:headEnd/>
            <a:tailEnd/>
          </a:ln>
          <a:effectLst/>
        </p:spPr>
        <p:txBody>
          <a:bodyPr>
            <a:spAutoFit/>
          </a:bodyPr>
          <a:lstStyle/>
          <a:p>
            <a:pPr algn="ctr"/>
            <a:r>
              <a:rPr lang="en-US" dirty="0"/>
              <a:t>The </a:t>
            </a:r>
            <a:r>
              <a:rPr lang="en-US" dirty="0">
                <a:solidFill>
                  <a:srgbClr val="FF00FF"/>
                </a:solidFill>
              </a:rPr>
              <a:t>secondary</a:t>
            </a:r>
            <a:r>
              <a:rPr lang="en-US" dirty="0"/>
              <a:t> </a:t>
            </a:r>
            <a:r>
              <a:rPr lang="en-US" dirty="0" err="1" smtClean="0"/>
              <a:t>valency</a:t>
            </a:r>
            <a:r>
              <a:rPr lang="en-US" dirty="0" smtClean="0"/>
              <a:t> </a:t>
            </a:r>
            <a:r>
              <a:rPr lang="en-US" dirty="0"/>
              <a:t>is the number of atoms that are directly bonded (coordinated) to the metal</a:t>
            </a:r>
          </a:p>
        </p:txBody>
      </p:sp>
      <p:sp>
        <p:nvSpPr>
          <p:cNvPr id="16" name="Rectangle 6"/>
          <p:cNvSpPr>
            <a:spLocks noChangeArrowheads="1"/>
          </p:cNvSpPr>
          <p:nvPr/>
        </p:nvSpPr>
        <p:spPr bwMode="auto">
          <a:xfrm>
            <a:off x="550863" y="5564188"/>
            <a:ext cx="8212137" cy="646331"/>
          </a:xfrm>
          <a:prstGeom prst="rect">
            <a:avLst/>
          </a:prstGeom>
          <a:noFill/>
          <a:ln w="9525">
            <a:noFill/>
            <a:miter lim="800000"/>
            <a:headEnd/>
            <a:tailEnd/>
          </a:ln>
          <a:effectLst/>
        </p:spPr>
        <p:txBody>
          <a:bodyPr>
            <a:spAutoFit/>
          </a:bodyPr>
          <a:lstStyle/>
          <a:p>
            <a:pPr algn="ctr"/>
            <a:r>
              <a:rPr lang="en-US" dirty="0"/>
              <a:t>The secondary </a:t>
            </a:r>
            <a:r>
              <a:rPr lang="en-US" dirty="0" err="1" smtClean="0"/>
              <a:t>valency</a:t>
            </a:r>
            <a:r>
              <a:rPr lang="en-US" dirty="0" smtClean="0"/>
              <a:t> </a:t>
            </a:r>
            <a:r>
              <a:rPr lang="en-US" dirty="0"/>
              <a:t>is also termed the “coordination number” of the metal in a coordination complex</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alf Frame 2"/>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4" name="Straight Connector 3"/>
          <p:cNvCxnSpPr/>
          <p:nvPr/>
        </p:nvCxnSpPr>
        <p:spPr>
          <a:xfrm>
            <a:off x="533400" y="6477000"/>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
        <p:nvSpPr>
          <p:cNvPr id="6" name="Rectangle 2"/>
          <p:cNvSpPr>
            <a:spLocks noChangeArrowheads="1"/>
          </p:cNvSpPr>
          <p:nvPr/>
        </p:nvSpPr>
        <p:spPr bwMode="auto">
          <a:xfrm>
            <a:off x="608013" y="701675"/>
            <a:ext cx="8002587" cy="517525"/>
          </a:xfrm>
          <a:prstGeom prst="rect">
            <a:avLst/>
          </a:prstGeom>
          <a:noFill/>
          <a:ln w="9525">
            <a:noFill/>
            <a:miter lim="800000"/>
            <a:headEnd/>
            <a:tailEnd/>
          </a:ln>
        </p:spPr>
        <p:txBody>
          <a:bodyPr>
            <a:spAutoFit/>
          </a:bodyPr>
          <a:lstStyle/>
          <a:p>
            <a:pPr algn="ctr"/>
            <a:r>
              <a:rPr lang="en-US" dirty="0">
                <a:solidFill>
                  <a:srgbClr val="FF0000"/>
                </a:solidFill>
                <a:ea typeface="ＭＳ Ｐゴシック" charset="-128"/>
              </a:rPr>
              <a:t>Example of a coordination complex: [Co(NH</a:t>
            </a:r>
            <a:r>
              <a:rPr lang="en-US" baseline="-25000" dirty="0">
                <a:solidFill>
                  <a:srgbClr val="FF0000"/>
                </a:solidFill>
                <a:ea typeface="ＭＳ Ｐゴシック" charset="-128"/>
              </a:rPr>
              <a:t>3</a:t>
            </a:r>
            <a:r>
              <a:rPr lang="en-US" dirty="0">
                <a:solidFill>
                  <a:srgbClr val="FF0000"/>
                </a:solidFill>
                <a:ea typeface="ＭＳ Ｐゴシック" charset="-128"/>
              </a:rPr>
              <a:t>)</a:t>
            </a:r>
            <a:r>
              <a:rPr lang="en-US" baseline="-25000" dirty="0">
                <a:solidFill>
                  <a:srgbClr val="FF0000"/>
                </a:solidFill>
                <a:ea typeface="ＭＳ Ｐゴシック" charset="-128"/>
              </a:rPr>
              <a:t>6</a:t>
            </a:r>
            <a:r>
              <a:rPr lang="en-US" dirty="0">
                <a:solidFill>
                  <a:srgbClr val="FF0000"/>
                </a:solidFill>
                <a:ea typeface="ＭＳ Ｐゴシック" charset="-128"/>
              </a:rPr>
              <a:t>]Cl</a:t>
            </a:r>
            <a:r>
              <a:rPr lang="en-US" baseline="-25000" dirty="0">
                <a:solidFill>
                  <a:srgbClr val="FF0000"/>
                </a:solidFill>
                <a:ea typeface="ＭＳ Ｐゴシック" charset="-128"/>
              </a:rPr>
              <a:t>3</a:t>
            </a:r>
            <a:endParaRPr lang="en-US" dirty="0">
              <a:ea typeface="ＭＳ Ｐゴシック" charset="-128"/>
            </a:endParaRPr>
          </a:p>
        </p:txBody>
      </p:sp>
      <p:sp>
        <p:nvSpPr>
          <p:cNvPr id="7" name="Rectangle 3"/>
          <p:cNvSpPr>
            <a:spLocks noChangeArrowheads="1"/>
          </p:cNvSpPr>
          <p:nvPr/>
        </p:nvSpPr>
        <p:spPr bwMode="auto">
          <a:xfrm>
            <a:off x="4267200" y="3200400"/>
            <a:ext cx="3344863" cy="517525"/>
          </a:xfrm>
          <a:prstGeom prst="rect">
            <a:avLst/>
          </a:prstGeom>
          <a:noFill/>
          <a:ln w="9525">
            <a:noFill/>
            <a:miter lim="800000"/>
            <a:headEnd/>
            <a:tailEnd/>
          </a:ln>
        </p:spPr>
        <p:txBody>
          <a:bodyPr>
            <a:spAutoFit/>
          </a:bodyPr>
          <a:lstStyle/>
          <a:p>
            <a:pPr algn="ctr"/>
            <a:r>
              <a:rPr lang="en-US">
                <a:ea typeface="ＭＳ Ｐゴシック" charset="-128"/>
              </a:rPr>
              <a:t>[Co(NH</a:t>
            </a:r>
            <a:r>
              <a:rPr lang="en-US" baseline="-25000">
                <a:ea typeface="ＭＳ Ｐゴシック" charset="-128"/>
              </a:rPr>
              <a:t>3</a:t>
            </a:r>
            <a:r>
              <a:rPr lang="en-US">
                <a:ea typeface="ＭＳ Ｐゴシック" charset="-128"/>
              </a:rPr>
              <a:t>)</a:t>
            </a:r>
            <a:r>
              <a:rPr lang="en-US" baseline="-25000">
                <a:ea typeface="ＭＳ Ｐゴシック" charset="-128"/>
              </a:rPr>
              <a:t>6</a:t>
            </a:r>
            <a:r>
              <a:rPr lang="en-US">
                <a:ea typeface="ＭＳ Ｐゴシック" charset="-128"/>
              </a:rPr>
              <a:t>]</a:t>
            </a:r>
            <a:r>
              <a:rPr lang="en-US" baseline="30000">
                <a:ea typeface="ＭＳ Ｐゴシック" charset="-128"/>
              </a:rPr>
              <a:t>3+</a:t>
            </a:r>
            <a:endParaRPr lang="en-US">
              <a:ea typeface="ＭＳ Ｐゴシック" charset="-128"/>
            </a:endParaRPr>
          </a:p>
        </p:txBody>
      </p:sp>
      <p:sp>
        <p:nvSpPr>
          <p:cNvPr id="8" name="Rectangle 4"/>
          <p:cNvSpPr>
            <a:spLocks noChangeArrowheads="1"/>
          </p:cNvSpPr>
          <p:nvPr/>
        </p:nvSpPr>
        <p:spPr bwMode="auto">
          <a:xfrm>
            <a:off x="793750" y="1371600"/>
            <a:ext cx="3778250" cy="1368425"/>
          </a:xfrm>
          <a:prstGeom prst="rect">
            <a:avLst/>
          </a:prstGeom>
          <a:noFill/>
          <a:ln w="9525">
            <a:noFill/>
            <a:miter lim="800000"/>
            <a:headEnd/>
            <a:tailEnd/>
          </a:ln>
        </p:spPr>
        <p:txBody>
          <a:bodyPr>
            <a:spAutoFit/>
          </a:bodyPr>
          <a:lstStyle/>
          <a:p>
            <a:pPr algn="ctr"/>
            <a:r>
              <a:rPr lang="en-US" dirty="0">
                <a:ea typeface="ＭＳ Ｐゴシック" charset="-128"/>
              </a:rPr>
              <a:t>What is the atomic composition of the complex?</a:t>
            </a:r>
          </a:p>
        </p:txBody>
      </p:sp>
      <p:sp>
        <p:nvSpPr>
          <p:cNvPr id="9" name="Rectangle 5"/>
          <p:cNvSpPr>
            <a:spLocks noChangeArrowheads="1"/>
          </p:cNvSpPr>
          <p:nvPr/>
        </p:nvSpPr>
        <p:spPr bwMode="auto">
          <a:xfrm>
            <a:off x="457200" y="2971800"/>
            <a:ext cx="3778250" cy="942975"/>
          </a:xfrm>
          <a:prstGeom prst="rect">
            <a:avLst/>
          </a:prstGeom>
          <a:noFill/>
          <a:ln w="9525">
            <a:noFill/>
            <a:miter lim="800000"/>
            <a:headEnd/>
            <a:tailEnd/>
          </a:ln>
        </p:spPr>
        <p:txBody>
          <a:bodyPr>
            <a:spAutoFit/>
          </a:bodyPr>
          <a:lstStyle/>
          <a:p>
            <a:pPr algn="ctr"/>
            <a:r>
              <a:rPr lang="en-US">
                <a:ea typeface="ＭＳ Ｐゴシック" charset="-128"/>
              </a:rPr>
              <a:t>What is the net charge of the complex?</a:t>
            </a:r>
          </a:p>
        </p:txBody>
      </p:sp>
      <p:sp>
        <p:nvSpPr>
          <p:cNvPr id="10" name="Rectangle 6"/>
          <p:cNvSpPr>
            <a:spLocks noChangeArrowheads="1"/>
          </p:cNvSpPr>
          <p:nvPr/>
        </p:nvSpPr>
        <p:spPr bwMode="auto">
          <a:xfrm>
            <a:off x="4732337" y="1524000"/>
            <a:ext cx="3344863" cy="517525"/>
          </a:xfrm>
          <a:prstGeom prst="rect">
            <a:avLst/>
          </a:prstGeom>
          <a:noFill/>
          <a:ln w="9525">
            <a:noFill/>
            <a:miter lim="800000"/>
            <a:headEnd/>
            <a:tailEnd/>
          </a:ln>
        </p:spPr>
        <p:txBody>
          <a:bodyPr>
            <a:spAutoFit/>
          </a:bodyPr>
          <a:lstStyle/>
          <a:p>
            <a:pPr algn="ctr"/>
            <a:r>
              <a:rPr lang="en-US" dirty="0">
                <a:ea typeface="ＭＳ Ｐゴシック" charset="-128"/>
              </a:rPr>
              <a:t>[Co(NH</a:t>
            </a:r>
            <a:r>
              <a:rPr lang="en-US" baseline="-25000" dirty="0">
                <a:ea typeface="ＭＳ Ｐゴシック" charset="-128"/>
              </a:rPr>
              <a:t>3</a:t>
            </a:r>
            <a:r>
              <a:rPr lang="en-US" dirty="0">
                <a:ea typeface="ＭＳ Ｐゴシック" charset="-128"/>
              </a:rPr>
              <a:t>)</a:t>
            </a:r>
            <a:r>
              <a:rPr lang="en-US" baseline="-25000" dirty="0">
                <a:ea typeface="ＭＳ Ｐゴシック" charset="-128"/>
              </a:rPr>
              <a:t>6</a:t>
            </a:r>
            <a:r>
              <a:rPr lang="en-US" dirty="0">
                <a:ea typeface="ＭＳ Ｐゴシック" charset="-128"/>
              </a:rPr>
              <a:t>]</a:t>
            </a:r>
          </a:p>
        </p:txBody>
      </p:sp>
      <p:sp>
        <p:nvSpPr>
          <p:cNvPr id="11" name="Rectangle 7"/>
          <p:cNvSpPr>
            <a:spLocks noChangeArrowheads="1"/>
          </p:cNvSpPr>
          <p:nvPr/>
        </p:nvSpPr>
        <p:spPr bwMode="auto">
          <a:xfrm>
            <a:off x="304800" y="4267200"/>
            <a:ext cx="3805238" cy="646331"/>
          </a:xfrm>
          <a:prstGeom prst="rect">
            <a:avLst/>
          </a:prstGeom>
          <a:noFill/>
          <a:ln w="9525">
            <a:noFill/>
            <a:miter lim="800000"/>
            <a:headEnd/>
            <a:tailEnd/>
          </a:ln>
        </p:spPr>
        <p:txBody>
          <a:bodyPr wrap="square">
            <a:spAutoFit/>
          </a:bodyPr>
          <a:lstStyle/>
          <a:p>
            <a:pPr algn="ctr"/>
            <a:r>
              <a:rPr lang="en-US" dirty="0">
                <a:ea typeface="ＭＳ Ｐゴシック" charset="-128"/>
              </a:rPr>
              <a:t>How do we know the charge is 3+ on the metal?</a:t>
            </a:r>
          </a:p>
        </p:txBody>
      </p:sp>
      <p:sp>
        <p:nvSpPr>
          <p:cNvPr id="12" name="Rectangle 8"/>
          <p:cNvSpPr>
            <a:spLocks noChangeArrowheads="1"/>
          </p:cNvSpPr>
          <p:nvPr/>
        </p:nvSpPr>
        <p:spPr bwMode="auto">
          <a:xfrm>
            <a:off x="4876800" y="4191000"/>
            <a:ext cx="3962400" cy="646331"/>
          </a:xfrm>
          <a:prstGeom prst="rect">
            <a:avLst/>
          </a:prstGeom>
          <a:noFill/>
          <a:ln w="9525">
            <a:noFill/>
            <a:miter lim="800000"/>
            <a:headEnd/>
            <a:tailEnd/>
          </a:ln>
        </p:spPr>
        <p:txBody>
          <a:bodyPr wrap="square">
            <a:spAutoFit/>
          </a:bodyPr>
          <a:lstStyle/>
          <a:p>
            <a:pPr algn="ctr"/>
            <a:r>
              <a:rPr lang="en-US" dirty="0">
                <a:ea typeface="ＭＳ Ｐゴシック" charset="-128"/>
              </a:rPr>
              <a:t>3+ is  required to balance the three </a:t>
            </a:r>
            <a:r>
              <a:rPr lang="en-US" dirty="0" err="1">
                <a:ea typeface="ＭＳ Ｐゴシック" charset="-128"/>
              </a:rPr>
              <a:t>Cl</a:t>
            </a:r>
            <a:r>
              <a:rPr lang="en-US" baseline="30000" dirty="0">
                <a:ea typeface="ＭＳ Ｐゴシック" charset="-128"/>
              </a:rPr>
              <a:t>- </a:t>
            </a:r>
            <a:r>
              <a:rPr lang="en-US" dirty="0">
                <a:ea typeface="ＭＳ Ｐゴシック" charset="-128"/>
              </a:rPr>
              <a:t>ions</a:t>
            </a:r>
          </a:p>
        </p:txBody>
      </p:sp>
      <p:sp>
        <p:nvSpPr>
          <p:cNvPr id="13" name="Rectangle 9"/>
          <p:cNvSpPr>
            <a:spLocks noChangeArrowheads="1"/>
          </p:cNvSpPr>
          <p:nvPr/>
        </p:nvSpPr>
        <p:spPr bwMode="auto">
          <a:xfrm>
            <a:off x="1524000" y="5410200"/>
            <a:ext cx="6629400" cy="646331"/>
          </a:xfrm>
          <a:prstGeom prst="rect">
            <a:avLst/>
          </a:prstGeom>
          <a:noFill/>
          <a:ln w="9525">
            <a:noFill/>
            <a:miter lim="800000"/>
            <a:headEnd/>
            <a:tailEnd/>
          </a:ln>
          <a:effectLst/>
        </p:spPr>
        <p:txBody>
          <a:bodyPr wrap="square">
            <a:spAutoFit/>
          </a:bodyPr>
          <a:lstStyle/>
          <a:p>
            <a:r>
              <a:rPr lang="en-US" dirty="0"/>
              <a:t>The primary </a:t>
            </a:r>
            <a:r>
              <a:rPr lang="en-US" dirty="0" err="1" smtClean="0"/>
              <a:t>valency</a:t>
            </a:r>
            <a:r>
              <a:rPr lang="en-US" dirty="0" smtClean="0"/>
              <a:t> </a:t>
            </a:r>
            <a:r>
              <a:rPr lang="en-US" dirty="0"/>
              <a:t>of </a:t>
            </a:r>
            <a:r>
              <a:rPr lang="en-US" dirty="0">
                <a:ea typeface="ＭＳ Ｐゴシック" charset="-128"/>
              </a:rPr>
              <a:t>[Co(NH</a:t>
            </a:r>
            <a:r>
              <a:rPr lang="en-US" baseline="-25000" dirty="0">
                <a:ea typeface="ＭＳ Ｐゴシック" charset="-128"/>
              </a:rPr>
              <a:t>3</a:t>
            </a:r>
            <a:r>
              <a:rPr lang="en-US" dirty="0">
                <a:ea typeface="ＭＳ Ｐゴシック" charset="-128"/>
              </a:rPr>
              <a:t>)</a:t>
            </a:r>
            <a:r>
              <a:rPr lang="en-US" baseline="-25000" dirty="0">
                <a:ea typeface="ＭＳ Ｐゴシック" charset="-128"/>
              </a:rPr>
              <a:t>6</a:t>
            </a:r>
            <a:r>
              <a:rPr lang="en-US" dirty="0">
                <a:ea typeface="ＭＳ Ｐゴシック" charset="-128"/>
              </a:rPr>
              <a:t>]Cl</a:t>
            </a:r>
            <a:r>
              <a:rPr lang="en-US" baseline="-25000" dirty="0">
                <a:ea typeface="ＭＳ Ｐゴシック" charset="-128"/>
              </a:rPr>
              <a:t>3 </a:t>
            </a:r>
            <a:r>
              <a:rPr lang="en-US" dirty="0">
                <a:ea typeface="ＭＳ Ｐゴシック" charset="-128"/>
              </a:rPr>
              <a:t>is </a:t>
            </a:r>
            <a:r>
              <a:rPr lang="en-US" dirty="0" smtClean="0">
                <a:ea typeface="ＭＳ Ｐゴシック" charset="-128"/>
              </a:rPr>
              <a:t>+3 </a:t>
            </a:r>
            <a:r>
              <a:rPr lang="en-US" dirty="0">
                <a:ea typeface="ＭＳ Ｐゴシック" charset="-128"/>
              </a:rPr>
              <a:t>(charge on Co)</a:t>
            </a:r>
          </a:p>
          <a:p>
            <a:r>
              <a:rPr lang="en-US" dirty="0">
                <a:ea typeface="ＭＳ Ｐゴシック" charset="-128"/>
              </a:rPr>
              <a:t>The secondary </a:t>
            </a:r>
            <a:r>
              <a:rPr lang="en-US" dirty="0" err="1" smtClean="0">
                <a:ea typeface="ＭＳ Ｐゴシック" charset="-128"/>
              </a:rPr>
              <a:t>valency</a:t>
            </a:r>
            <a:r>
              <a:rPr lang="en-US" dirty="0" smtClean="0">
                <a:ea typeface="ＭＳ Ｐゴシック" charset="-128"/>
              </a:rPr>
              <a:t> </a:t>
            </a:r>
            <a:r>
              <a:rPr lang="en-US" dirty="0">
                <a:ea typeface="ＭＳ Ｐゴシック" charset="-128"/>
              </a:rPr>
              <a:t>of [Co(NH</a:t>
            </a:r>
            <a:r>
              <a:rPr lang="en-US" baseline="-25000" dirty="0">
                <a:ea typeface="ＭＳ Ｐゴシック" charset="-128"/>
              </a:rPr>
              <a:t>3</a:t>
            </a:r>
            <a:r>
              <a:rPr lang="en-US" dirty="0">
                <a:ea typeface="ＭＳ Ｐゴシック" charset="-128"/>
              </a:rPr>
              <a:t>)</a:t>
            </a:r>
            <a:r>
              <a:rPr lang="en-US" baseline="-25000" dirty="0">
                <a:ea typeface="ＭＳ Ｐゴシック" charset="-128"/>
              </a:rPr>
              <a:t>6</a:t>
            </a:r>
            <a:r>
              <a:rPr lang="en-US" dirty="0">
                <a:ea typeface="ＭＳ Ｐゴシック" charset="-128"/>
              </a:rPr>
              <a:t>]Cl</a:t>
            </a:r>
            <a:r>
              <a:rPr lang="en-US" baseline="-25000" dirty="0">
                <a:ea typeface="ＭＳ Ｐゴシック" charset="-128"/>
              </a:rPr>
              <a:t>3</a:t>
            </a:r>
            <a:r>
              <a:rPr lang="en-US" dirty="0">
                <a:ea typeface="ＭＳ Ｐゴシック" charset="-128"/>
              </a:rPr>
              <a:t> is 6</a:t>
            </a:r>
            <a:r>
              <a:rPr lang="en-US" dirty="0"/>
              <a:t> (</a:t>
            </a:r>
            <a:r>
              <a:rPr lang="en-US" dirty="0" err="1"/>
              <a:t>ligands</a:t>
            </a:r>
            <a:r>
              <a:rPr lang="en-US" dirty="0"/>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5334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2"/>
          <p:cNvSpPr>
            <a:spLocks noChangeArrowheads="1"/>
          </p:cNvSpPr>
          <p:nvPr/>
        </p:nvSpPr>
        <p:spPr bwMode="auto">
          <a:xfrm>
            <a:off x="774700" y="693003"/>
            <a:ext cx="7378700" cy="830997"/>
          </a:xfrm>
          <a:prstGeom prst="rect">
            <a:avLst/>
          </a:prstGeom>
          <a:noFill/>
          <a:ln w="9525">
            <a:noFill/>
            <a:miter lim="800000"/>
            <a:headEnd/>
            <a:tailEnd/>
          </a:ln>
          <a:effectLst/>
        </p:spPr>
        <p:txBody>
          <a:bodyPr>
            <a:spAutoFit/>
          </a:bodyPr>
          <a:lstStyle/>
          <a:p>
            <a:pPr algn="ctr"/>
            <a:r>
              <a:rPr lang="en-US" dirty="0">
                <a:solidFill>
                  <a:srgbClr val="0000FF"/>
                </a:solidFill>
              </a:rPr>
              <a:t>	Structures of Coordination Complexes: The ammonia complexes of Co(III) = Co</a:t>
            </a:r>
            <a:r>
              <a:rPr lang="en-US" baseline="30000" dirty="0">
                <a:solidFill>
                  <a:srgbClr val="0000FF"/>
                </a:solidFill>
              </a:rPr>
              <a:t>3+</a:t>
            </a:r>
            <a:endParaRPr lang="en-US" dirty="0"/>
          </a:p>
        </p:txBody>
      </p:sp>
      <p:sp>
        <p:nvSpPr>
          <p:cNvPr id="8" name="Rectangle 3"/>
          <p:cNvSpPr>
            <a:spLocks noChangeArrowheads="1"/>
          </p:cNvSpPr>
          <p:nvPr/>
        </p:nvSpPr>
        <p:spPr bwMode="auto">
          <a:xfrm>
            <a:off x="950913" y="2803525"/>
            <a:ext cx="1563687" cy="463550"/>
          </a:xfrm>
          <a:prstGeom prst="rect">
            <a:avLst/>
          </a:prstGeom>
          <a:noFill/>
          <a:ln w="9525">
            <a:noFill/>
            <a:miter lim="800000"/>
            <a:headEnd/>
            <a:tailEnd/>
          </a:ln>
          <a:effectLst/>
        </p:spPr>
        <p:txBody>
          <a:bodyPr wrap="none">
            <a:spAutoFit/>
          </a:bodyPr>
          <a:lstStyle/>
          <a:p>
            <a:r>
              <a:rPr lang="en-US" sz="2000" dirty="0"/>
              <a:t>CoCl</a:t>
            </a:r>
            <a:r>
              <a:rPr lang="en-US" sz="2000" baseline="-25000" dirty="0"/>
              <a:t>3</a:t>
            </a:r>
            <a:r>
              <a:rPr lang="en-US" sz="3200" b="1" baseline="30000" dirty="0"/>
              <a:t>.</a:t>
            </a:r>
            <a:r>
              <a:rPr lang="en-US" sz="2000" dirty="0"/>
              <a:t>6NH</a:t>
            </a:r>
            <a:r>
              <a:rPr lang="en-US" sz="2000" baseline="-25000" dirty="0"/>
              <a:t>3</a:t>
            </a:r>
            <a:endParaRPr lang="en-US" sz="2000" dirty="0"/>
          </a:p>
        </p:txBody>
      </p:sp>
      <p:sp>
        <p:nvSpPr>
          <p:cNvPr id="9" name="Rectangle 4"/>
          <p:cNvSpPr>
            <a:spLocks noChangeArrowheads="1"/>
          </p:cNvSpPr>
          <p:nvPr/>
        </p:nvSpPr>
        <p:spPr bwMode="auto">
          <a:xfrm>
            <a:off x="976313" y="3448050"/>
            <a:ext cx="1995487" cy="463550"/>
          </a:xfrm>
          <a:prstGeom prst="rect">
            <a:avLst/>
          </a:prstGeom>
          <a:noFill/>
          <a:ln w="9525">
            <a:noFill/>
            <a:miter lim="800000"/>
            <a:headEnd/>
            <a:tailEnd/>
          </a:ln>
          <a:effectLst/>
        </p:spPr>
        <p:txBody>
          <a:bodyPr>
            <a:spAutoFit/>
          </a:bodyPr>
          <a:lstStyle/>
          <a:p>
            <a:r>
              <a:rPr lang="en-US" sz="2000" dirty="0"/>
              <a:t>CoCl</a:t>
            </a:r>
            <a:r>
              <a:rPr lang="en-US" sz="2000" baseline="-25000" dirty="0"/>
              <a:t>3</a:t>
            </a:r>
            <a:r>
              <a:rPr lang="en-US" sz="3200" b="1" baseline="30000" dirty="0"/>
              <a:t>.</a:t>
            </a:r>
            <a:r>
              <a:rPr lang="en-US" sz="2000" dirty="0"/>
              <a:t>5NH</a:t>
            </a:r>
            <a:r>
              <a:rPr lang="en-US" sz="2000" baseline="-25000" dirty="0"/>
              <a:t>3</a:t>
            </a:r>
          </a:p>
        </p:txBody>
      </p:sp>
      <p:sp>
        <p:nvSpPr>
          <p:cNvPr id="10" name="Rectangle 5"/>
          <p:cNvSpPr>
            <a:spLocks noChangeArrowheads="1"/>
          </p:cNvSpPr>
          <p:nvPr/>
        </p:nvSpPr>
        <p:spPr bwMode="auto">
          <a:xfrm>
            <a:off x="930275" y="4179888"/>
            <a:ext cx="1889125" cy="463550"/>
          </a:xfrm>
          <a:prstGeom prst="rect">
            <a:avLst/>
          </a:prstGeom>
          <a:noFill/>
          <a:ln w="9525">
            <a:noFill/>
            <a:miter lim="800000"/>
            <a:headEnd/>
            <a:tailEnd/>
          </a:ln>
          <a:effectLst/>
        </p:spPr>
        <p:txBody>
          <a:bodyPr>
            <a:spAutoFit/>
          </a:bodyPr>
          <a:lstStyle/>
          <a:p>
            <a:r>
              <a:rPr lang="en-US" sz="2000" dirty="0"/>
              <a:t>CoCl</a:t>
            </a:r>
            <a:r>
              <a:rPr lang="en-US" sz="2000" baseline="-25000" dirty="0"/>
              <a:t>3</a:t>
            </a:r>
            <a:r>
              <a:rPr lang="en-US" sz="3200" b="1" baseline="30000" dirty="0"/>
              <a:t>.</a:t>
            </a:r>
            <a:r>
              <a:rPr lang="en-US" sz="2000" dirty="0"/>
              <a:t>4NH</a:t>
            </a:r>
            <a:r>
              <a:rPr lang="en-US" sz="2000" baseline="-25000" dirty="0"/>
              <a:t>3</a:t>
            </a:r>
          </a:p>
        </p:txBody>
      </p:sp>
      <p:sp>
        <p:nvSpPr>
          <p:cNvPr id="11" name="Rectangle 6"/>
          <p:cNvSpPr>
            <a:spLocks noChangeArrowheads="1"/>
          </p:cNvSpPr>
          <p:nvPr/>
        </p:nvSpPr>
        <p:spPr bwMode="auto">
          <a:xfrm>
            <a:off x="896937" y="4953000"/>
            <a:ext cx="1922463" cy="463550"/>
          </a:xfrm>
          <a:prstGeom prst="rect">
            <a:avLst/>
          </a:prstGeom>
          <a:noFill/>
          <a:ln w="9525">
            <a:noFill/>
            <a:miter lim="800000"/>
            <a:headEnd/>
            <a:tailEnd/>
          </a:ln>
          <a:effectLst/>
        </p:spPr>
        <p:txBody>
          <a:bodyPr>
            <a:spAutoFit/>
          </a:bodyPr>
          <a:lstStyle/>
          <a:p>
            <a:r>
              <a:rPr lang="en-US" sz="2000" dirty="0"/>
              <a:t>CoCl</a:t>
            </a:r>
            <a:r>
              <a:rPr lang="en-US" sz="2000" baseline="-25000" dirty="0"/>
              <a:t>3</a:t>
            </a:r>
            <a:r>
              <a:rPr lang="en-US" sz="3200" b="1" baseline="30000" dirty="0"/>
              <a:t>.</a:t>
            </a:r>
            <a:r>
              <a:rPr lang="en-US" sz="2000" dirty="0"/>
              <a:t>3NH</a:t>
            </a:r>
            <a:r>
              <a:rPr lang="en-US" sz="2000" baseline="-25000" dirty="0"/>
              <a:t>3</a:t>
            </a:r>
            <a:endParaRPr lang="en-US" sz="2000" dirty="0"/>
          </a:p>
        </p:txBody>
      </p:sp>
      <p:sp>
        <p:nvSpPr>
          <p:cNvPr id="12" name="Rectangle 12"/>
          <p:cNvSpPr>
            <a:spLocks noChangeArrowheads="1"/>
          </p:cNvSpPr>
          <p:nvPr/>
        </p:nvSpPr>
        <p:spPr bwMode="auto">
          <a:xfrm>
            <a:off x="879475" y="5486400"/>
            <a:ext cx="7578725" cy="800100"/>
          </a:xfrm>
          <a:prstGeom prst="rect">
            <a:avLst/>
          </a:prstGeom>
          <a:noFill/>
          <a:ln w="9525">
            <a:noFill/>
            <a:miter lim="800000"/>
            <a:headEnd/>
            <a:tailEnd/>
          </a:ln>
          <a:effectLst/>
        </p:spPr>
        <p:txBody>
          <a:bodyPr>
            <a:spAutoFit/>
          </a:bodyPr>
          <a:lstStyle/>
          <a:p>
            <a:pPr algn="ctr"/>
            <a:r>
              <a:rPr lang="en-US" sz="2000" dirty="0"/>
              <a:t>In all of these complexes there is no free NH</a:t>
            </a:r>
            <a:r>
              <a:rPr lang="en-US" sz="2000" baseline="-25000" dirty="0"/>
              <a:t>3</a:t>
            </a:r>
            <a:endParaRPr lang="en-US" sz="2000" dirty="0"/>
          </a:p>
          <a:p>
            <a:pPr algn="ctr"/>
            <a:r>
              <a:rPr lang="en-US" sz="2000" dirty="0"/>
              <a:t>(No reaction with acid)</a:t>
            </a:r>
          </a:p>
        </p:txBody>
      </p:sp>
      <p:grpSp>
        <p:nvGrpSpPr>
          <p:cNvPr id="13" name="Group 22"/>
          <p:cNvGrpSpPr>
            <a:grpSpLocks/>
          </p:cNvGrpSpPr>
          <p:nvPr/>
        </p:nvGrpSpPr>
        <p:grpSpPr bwMode="auto">
          <a:xfrm>
            <a:off x="3025775" y="2743200"/>
            <a:ext cx="5432425" cy="461963"/>
            <a:chOff x="1721" y="1728"/>
            <a:chExt cx="3422" cy="291"/>
          </a:xfrm>
        </p:grpSpPr>
        <p:sp>
          <p:nvSpPr>
            <p:cNvPr id="14" name="Rectangle 7"/>
            <p:cNvSpPr>
              <a:spLocks noChangeArrowheads="1"/>
            </p:cNvSpPr>
            <p:nvPr/>
          </p:nvSpPr>
          <p:spPr bwMode="auto">
            <a:xfrm>
              <a:off x="1721" y="1738"/>
              <a:ext cx="1687" cy="281"/>
            </a:xfrm>
            <a:prstGeom prst="rect">
              <a:avLst/>
            </a:prstGeom>
            <a:noFill/>
            <a:ln w="9525">
              <a:noFill/>
              <a:miter lim="800000"/>
              <a:headEnd/>
              <a:tailEnd/>
            </a:ln>
            <a:effectLst/>
          </p:spPr>
          <p:txBody>
            <a:bodyPr>
              <a:spAutoFit/>
            </a:bodyPr>
            <a:lstStyle/>
            <a:p>
              <a:r>
                <a:rPr lang="en-US" sz="2000" dirty="0"/>
                <a:t>3 “free” </a:t>
              </a:r>
              <a:r>
                <a:rPr lang="en-US" sz="2000" dirty="0" err="1"/>
                <a:t>Cl</a:t>
              </a:r>
              <a:r>
                <a:rPr lang="en-US" sz="2000" baseline="30000" dirty="0"/>
                <a:t>-</a:t>
              </a:r>
              <a:r>
                <a:rPr lang="en-US" sz="2000" dirty="0"/>
                <a:t> ions</a:t>
              </a:r>
            </a:p>
          </p:txBody>
        </p:sp>
        <p:sp>
          <p:nvSpPr>
            <p:cNvPr id="15" name="Rectangle 13"/>
            <p:cNvSpPr>
              <a:spLocks noChangeArrowheads="1"/>
            </p:cNvSpPr>
            <p:nvPr/>
          </p:nvSpPr>
          <p:spPr bwMode="auto">
            <a:xfrm>
              <a:off x="3456" y="1728"/>
              <a:ext cx="1687" cy="281"/>
            </a:xfrm>
            <a:prstGeom prst="rect">
              <a:avLst/>
            </a:prstGeom>
            <a:noFill/>
            <a:ln w="9525">
              <a:noFill/>
              <a:miter lim="800000"/>
              <a:headEnd/>
              <a:tailEnd/>
            </a:ln>
            <a:effectLst/>
          </p:spPr>
          <p:txBody>
            <a:bodyPr>
              <a:spAutoFit/>
            </a:bodyPr>
            <a:lstStyle/>
            <a:p>
              <a:r>
                <a:rPr lang="en-US" sz="2000">
                  <a:solidFill>
                    <a:srgbClr val="FF8000"/>
                  </a:solidFill>
                </a:rPr>
                <a:t>Orange-Yellow</a:t>
              </a:r>
              <a:endParaRPr lang="en-US" sz="2000"/>
            </a:p>
          </p:txBody>
        </p:sp>
      </p:grpSp>
      <p:grpSp>
        <p:nvGrpSpPr>
          <p:cNvPr id="16" name="Group 23"/>
          <p:cNvGrpSpPr>
            <a:grpSpLocks/>
          </p:cNvGrpSpPr>
          <p:nvPr/>
        </p:nvGrpSpPr>
        <p:grpSpPr bwMode="auto">
          <a:xfrm>
            <a:off x="3151187" y="3429000"/>
            <a:ext cx="5459413" cy="461963"/>
            <a:chOff x="1752" y="2160"/>
            <a:chExt cx="3439" cy="291"/>
          </a:xfrm>
        </p:grpSpPr>
        <p:sp>
          <p:nvSpPr>
            <p:cNvPr id="17" name="Rectangle 8"/>
            <p:cNvSpPr>
              <a:spLocks noChangeArrowheads="1"/>
            </p:cNvSpPr>
            <p:nvPr/>
          </p:nvSpPr>
          <p:spPr bwMode="auto">
            <a:xfrm>
              <a:off x="1752" y="2170"/>
              <a:ext cx="1608" cy="281"/>
            </a:xfrm>
            <a:prstGeom prst="rect">
              <a:avLst/>
            </a:prstGeom>
            <a:noFill/>
            <a:ln w="9525">
              <a:noFill/>
              <a:miter lim="800000"/>
              <a:headEnd/>
              <a:tailEnd/>
            </a:ln>
            <a:effectLst/>
          </p:spPr>
          <p:txBody>
            <a:bodyPr>
              <a:spAutoFit/>
            </a:bodyPr>
            <a:lstStyle/>
            <a:p>
              <a:r>
                <a:rPr lang="en-US" sz="2000" dirty="0"/>
                <a:t>2 “free” </a:t>
              </a:r>
              <a:r>
                <a:rPr lang="en-US" sz="2000" dirty="0" err="1"/>
                <a:t>Cl</a:t>
              </a:r>
              <a:r>
                <a:rPr lang="en-US" sz="2000" baseline="30000" dirty="0"/>
                <a:t>-</a:t>
              </a:r>
              <a:r>
                <a:rPr lang="en-US" sz="2000" dirty="0"/>
                <a:t> ions</a:t>
              </a:r>
            </a:p>
          </p:txBody>
        </p:sp>
        <p:sp>
          <p:nvSpPr>
            <p:cNvPr id="18" name="Rectangle 14"/>
            <p:cNvSpPr>
              <a:spLocks noChangeArrowheads="1"/>
            </p:cNvSpPr>
            <p:nvPr/>
          </p:nvSpPr>
          <p:spPr bwMode="auto">
            <a:xfrm>
              <a:off x="3504" y="2160"/>
              <a:ext cx="1687" cy="281"/>
            </a:xfrm>
            <a:prstGeom prst="rect">
              <a:avLst/>
            </a:prstGeom>
            <a:noFill/>
            <a:ln w="9525">
              <a:noFill/>
              <a:miter lim="800000"/>
              <a:headEnd/>
              <a:tailEnd/>
            </a:ln>
            <a:effectLst/>
          </p:spPr>
          <p:txBody>
            <a:bodyPr>
              <a:spAutoFit/>
            </a:bodyPr>
            <a:lstStyle/>
            <a:p>
              <a:r>
                <a:rPr lang="en-US" sz="2000">
                  <a:solidFill>
                    <a:srgbClr val="8000FF"/>
                  </a:solidFill>
                </a:rPr>
                <a:t>Purple</a:t>
              </a:r>
            </a:p>
          </p:txBody>
        </p:sp>
      </p:grpSp>
      <p:grpSp>
        <p:nvGrpSpPr>
          <p:cNvPr id="19" name="Group 24"/>
          <p:cNvGrpSpPr>
            <a:grpSpLocks/>
          </p:cNvGrpSpPr>
          <p:nvPr/>
        </p:nvGrpSpPr>
        <p:grpSpPr bwMode="auto">
          <a:xfrm>
            <a:off x="3189287" y="4191000"/>
            <a:ext cx="5497513" cy="446088"/>
            <a:chOff x="1728" y="2640"/>
            <a:chExt cx="3463" cy="281"/>
          </a:xfrm>
        </p:grpSpPr>
        <p:sp>
          <p:nvSpPr>
            <p:cNvPr id="20" name="Rectangle 9"/>
            <p:cNvSpPr>
              <a:spLocks noChangeArrowheads="1"/>
            </p:cNvSpPr>
            <p:nvPr/>
          </p:nvSpPr>
          <p:spPr bwMode="auto">
            <a:xfrm>
              <a:off x="1728" y="2640"/>
              <a:ext cx="1608" cy="281"/>
            </a:xfrm>
            <a:prstGeom prst="rect">
              <a:avLst/>
            </a:prstGeom>
            <a:noFill/>
            <a:ln w="9525">
              <a:noFill/>
              <a:miter lim="800000"/>
              <a:headEnd/>
              <a:tailEnd/>
            </a:ln>
            <a:effectLst/>
          </p:spPr>
          <p:txBody>
            <a:bodyPr>
              <a:spAutoFit/>
            </a:bodyPr>
            <a:lstStyle/>
            <a:p>
              <a:r>
                <a:rPr lang="en-US" sz="2000" dirty="0"/>
                <a:t>1 “free” </a:t>
              </a:r>
              <a:r>
                <a:rPr lang="en-US" sz="2000" dirty="0" err="1"/>
                <a:t>Cl</a:t>
              </a:r>
              <a:r>
                <a:rPr lang="en-US" sz="2000" baseline="30000" dirty="0"/>
                <a:t>-</a:t>
              </a:r>
              <a:r>
                <a:rPr lang="en-US" sz="2000" dirty="0"/>
                <a:t> ions</a:t>
              </a:r>
            </a:p>
          </p:txBody>
        </p:sp>
        <p:sp>
          <p:nvSpPr>
            <p:cNvPr id="21" name="Rectangle 15"/>
            <p:cNvSpPr>
              <a:spLocks noChangeArrowheads="1"/>
            </p:cNvSpPr>
            <p:nvPr/>
          </p:nvSpPr>
          <p:spPr bwMode="auto">
            <a:xfrm>
              <a:off x="3504" y="2640"/>
              <a:ext cx="1687" cy="281"/>
            </a:xfrm>
            <a:prstGeom prst="rect">
              <a:avLst/>
            </a:prstGeom>
            <a:noFill/>
            <a:ln w="9525">
              <a:noFill/>
              <a:miter lim="800000"/>
              <a:headEnd/>
              <a:tailEnd/>
            </a:ln>
            <a:effectLst/>
          </p:spPr>
          <p:txBody>
            <a:bodyPr>
              <a:spAutoFit/>
            </a:bodyPr>
            <a:lstStyle/>
            <a:p>
              <a:r>
                <a:rPr lang="en-US" sz="2000">
                  <a:solidFill>
                    <a:srgbClr val="008000"/>
                  </a:solidFill>
                </a:rPr>
                <a:t>Green</a:t>
              </a:r>
            </a:p>
          </p:txBody>
        </p:sp>
      </p:grpSp>
      <p:grpSp>
        <p:nvGrpSpPr>
          <p:cNvPr id="22" name="Group 25"/>
          <p:cNvGrpSpPr>
            <a:grpSpLocks/>
          </p:cNvGrpSpPr>
          <p:nvPr/>
        </p:nvGrpSpPr>
        <p:grpSpPr bwMode="auto">
          <a:xfrm>
            <a:off x="3124200" y="4876800"/>
            <a:ext cx="5562600" cy="446088"/>
            <a:chOff x="1728" y="3072"/>
            <a:chExt cx="3504" cy="281"/>
          </a:xfrm>
        </p:grpSpPr>
        <p:sp>
          <p:nvSpPr>
            <p:cNvPr id="23" name="Rectangle 10"/>
            <p:cNvSpPr>
              <a:spLocks noChangeArrowheads="1"/>
            </p:cNvSpPr>
            <p:nvPr/>
          </p:nvSpPr>
          <p:spPr bwMode="auto">
            <a:xfrm>
              <a:off x="1728" y="3072"/>
              <a:ext cx="1608" cy="281"/>
            </a:xfrm>
            <a:prstGeom prst="rect">
              <a:avLst/>
            </a:prstGeom>
            <a:noFill/>
            <a:ln w="9525">
              <a:noFill/>
              <a:miter lim="800000"/>
              <a:headEnd/>
              <a:tailEnd/>
            </a:ln>
            <a:effectLst/>
          </p:spPr>
          <p:txBody>
            <a:bodyPr>
              <a:spAutoFit/>
            </a:bodyPr>
            <a:lstStyle/>
            <a:p>
              <a:r>
                <a:rPr lang="en-US" sz="2000" dirty="0"/>
                <a:t>0 “free” </a:t>
              </a:r>
              <a:r>
                <a:rPr lang="en-US" sz="2000" dirty="0" err="1"/>
                <a:t>Cl</a:t>
              </a:r>
              <a:r>
                <a:rPr lang="en-US" sz="2000" baseline="30000" dirty="0"/>
                <a:t>-</a:t>
              </a:r>
              <a:r>
                <a:rPr lang="en-US" sz="2000" dirty="0"/>
                <a:t> ions</a:t>
              </a:r>
            </a:p>
          </p:txBody>
        </p:sp>
        <p:sp>
          <p:nvSpPr>
            <p:cNvPr id="24" name="Rectangle 16"/>
            <p:cNvSpPr>
              <a:spLocks noChangeArrowheads="1"/>
            </p:cNvSpPr>
            <p:nvPr/>
          </p:nvSpPr>
          <p:spPr bwMode="auto">
            <a:xfrm>
              <a:off x="3545" y="3072"/>
              <a:ext cx="1687" cy="281"/>
            </a:xfrm>
            <a:prstGeom prst="rect">
              <a:avLst/>
            </a:prstGeom>
            <a:noFill/>
            <a:ln w="9525">
              <a:noFill/>
              <a:miter lim="800000"/>
              <a:headEnd/>
              <a:tailEnd/>
            </a:ln>
            <a:effectLst/>
          </p:spPr>
          <p:txBody>
            <a:bodyPr>
              <a:spAutoFit/>
            </a:bodyPr>
            <a:lstStyle/>
            <a:p>
              <a:r>
                <a:rPr lang="en-US" sz="2000">
                  <a:solidFill>
                    <a:srgbClr val="008000"/>
                  </a:solidFill>
                </a:rPr>
                <a:t>Green</a:t>
              </a:r>
            </a:p>
          </p:txBody>
        </p:sp>
      </p:grpSp>
      <p:sp>
        <p:nvSpPr>
          <p:cNvPr id="25" name="Rectangle 17"/>
          <p:cNvSpPr>
            <a:spLocks noChangeArrowheads="1"/>
          </p:cNvSpPr>
          <p:nvPr/>
        </p:nvSpPr>
        <p:spPr bwMode="auto">
          <a:xfrm>
            <a:off x="228600" y="1433513"/>
            <a:ext cx="8915400" cy="446087"/>
          </a:xfrm>
          <a:prstGeom prst="rect">
            <a:avLst/>
          </a:prstGeom>
          <a:noFill/>
          <a:ln w="9525">
            <a:noFill/>
            <a:miter lim="800000"/>
            <a:headEnd/>
            <a:tailEnd/>
          </a:ln>
          <a:effectLst/>
        </p:spPr>
        <p:txBody>
          <a:bodyPr>
            <a:spAutoFit/>
          </a:bodyPr>
          <a:lstStyle/>
          <a:p>
            <a:pPr algn="ctr"/>
            <a:r>
              <a:rPr lang="en-US" sz="2000" dirty="0"/>
              <a:t>How did Werner deduce the structure of coordination complexes?</a:t>
            </a:r>
          </a:p>
        </p:txBody>
      </p:sp>
      <p:grpSp>
        <p:nvGrpSpPr>
          <p:cNvPr id="26" name="Group 21"/>
          <p:cNvGrpSpPr>
            <a:grpSpLocks/>
          </p:cNvGrpSpPr>
          <p:nvPr/>
        </p:nvGrpSpPr>
        <p:grpSpPr bwMode="auto">
          <a:xfrm>
            <a:off x="1185862" y="2209800"/>
            <a:ext cx="5672138" cy="446088"/>
            <a:chOff x="480" y="1392"/>
            <a:chExt cx="3573" cy="281"/>
          </a:xfrm>
        </p:grpSpPr>
        <p:sp>
          <p:nvSpPr>
            <p:cNvPr id="27" name="Rectangle 18"/>
            <p:cNvSpPr>
              <a:spLocks noChangeArrowheads="1"/>
            </p:cNvSpPr>
            <p:nvPr/>
          </p:nvSpPr>
          <p:spPr bwMode="auto">
            <a:xfrm>
              <a:off x="1824" y="1392"/>
              <a:ext cx="1134" cy="281"/>
            </a:xfrm>
            <a:prstGeom prst="rect">
              <a:avLst/>
            </a:prstGeom>
            <a:noFill/>
            <a:ln w="9525">
              <a:noFill/>
              <a:miter lim="800000"/>
              <a:headEnd/>
              <a:tailEnd/>
            </a:ln>
            <a:effectLst/>
          </p:spPr>
          <p:txBody>
            <a:bodyPr wrap="none">
              <a:spAutoFit/>
            </a:bodyPr>
            <a:lstStyle/>
            <a:p>
              <a:r>
                <a:rPr lang="en-US" sz="2000"/>
                <a:t>Ions released</a:t>
              </a:r>
            </a:p>
          </p:txBody>
        </p:sp>
        <p:sp>
          <p:nvSpPr>
            <p:cNvPr id="28" name="Rectangle 19"/>
            <p:cNvSpPr>
              <a:spLocks noChangeArrowheads="1"/>
            </p:cNvSpPr>
            <p:nvPr/>
          </p:nvSpPr>
          <p:spPr bwMode="auto">
            <a:xfrm>
              <a:off x="480" y="1392"/>
              <a:ext cx="1001" cy="281"/>
            </a:xfrm>
            <a:prstGeom prst="rect">
              <a:avLst/>
            </a:prstGeom>
            <a:noFill/>
            <a:ln w="9525">
              <a:noFill/>
              <a:miter lim="800000"/>
              <a:headEnd/>
              <a:tailEnd/>
            </a:ln>
            <a:effectLst/>
          </p:spPr>
          <p:txBody>
            <a:bodyPr wrap="none">
              <a:spAutoFit/>
            </a:bodyPr>
            <a:lstStyle/>
            <a:p>
              <a:r>
                <a:rPr lang="en-US" sz="2000" dirty="0"/>
                <a:t>Composition</a:t>
              </a:r>
            </a:p>
          </p:txBody>
        </p:sp>
        <p:sp>
          <p:nvSpPr>
            <p:cNvPr id="29" name="Rectangle 20"/>
            <p:cNvSpPr>
              <a:spLocks noChangeArrowheads="1"/>
            </p:cNvSpPr>
            <p:nvPr/>
          </p:nvSpPr>
          <p:spPr bwMode="auto">
            <a:xfrm>
              <a:off x="3552" y="1392"/>
              <a:ext cx="501" cy="281"/>
            </a:xfrm>
            <a:prstGeom prst="rect">
              <a:avLst/>
            </a:prstGeom>
            <a:noFill/>
            <a:ln w="9525">
              <a:noFill/>
              <a:miter lim="800000"/>
              <a:headEnd/>
              <a:tailEnd/>
            </a:ln>
            <a:effectLst/>
          </p:spPr>
          <p:txBody>
            <a:bodyPr wrap="none">
              <a:spAutoFit/>
            </a:bodyPr>
            <a:lstStyle/>
            <a:p>
              <a:r>
                <a:rPr lang="en-US" sz="2000"/>
                <a:t>Color</a:t>
              </a:r>
            </a:p>
          </p:txBody>
        </p:sp>
      </p:grpSp>
      <p:sp>
        <p:nvSpPr>
          <p:cNvPr id="30" name="Rectangle 29"/>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6278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
        <p:nvSpPr>
          <p:cNvPr id="8" name="Rectangle 2"/>
          <p:cNvSpPr>
            <a:spLocks noChangeArrowheads="1"/>
          </p:cNvSpPr>
          <p:nvPr/>
        </p:nvSpPr>
        <p:spPr bwMode="auto">
          <a:xfrm>
            <a:off x="533400" y="1190625"/>
            <a:ext cx="8305800" cy="1036181"/>
          </a:xfrm>
          <a:prstGeom prst="rect">
            <a:avLst/>
          </a:prstGeom>
          <a:noFill/>
          <a:ln w="9525">
            <a:noFill/>
            <a:miter lim="800000"/>
            <a:headEnd/>
            <a:tailEnd/>
          </a:ln>
          <a:effectLst/>
        </p:spPr>
        <p:txBody>
          <a:bodyPr>
            <a:spAutoFit/>
          </a:bodyPr>
          <a:lstStyle/>
          <a:p>
            <a:r>
              <a:rPr lang="en-US" sz="2000" dirty="0">
                <a:solidFill>
                  <a:srgbClr val="FF8000"/>
                </a:solidFill>
              </a:rPr>
              <a:t>Compound 1:	CoCl</a:t>
            </a:r>
            <a:r>
              <a:rPr lang="en-US" sz="2000" baseline="-25000" dirty="0">
                <a:solidFill>
                  <a:srgbClr val="FF8000"/>
                </a:solidFill>
              </a:rPr>
              <a:t>3</a:t>
            </a:r>
            <a:r>
              <a:rPr lang="en-US" sz="3200" b="1" baseline="30000" dirty="0">
                <a:solidFill>
                  <a:srgbClr val="FF8000"/>
                </a:solidFill>
              </a:rPr>
              <a:t>.</a:t>
            </a:r>
            <a:r>
              <a:rPr lang="en-US" sz="2000" dirty="0">
                <a:solidFill>
                  <a:srgbClr val="FF8000"/>
                </a:solidFill>
              </a:rPr>
              <a:t>6NH</a:t>
            </a:r>
            <a:r>
              <a:rPr lang="en-US" sz="2000" baseline="-25000" dirty="0">
                <a:solidFill>
                  <a:srgbClr val="FF8000"/>
                </a:solidFill>
              </a:rPr>
              <a:t>3 </a:t>
            </a:r>
            <a:r>
              <a:rPr lang="en-US" sz="2000" dirty="0">
                <a:solidFill>
                  <a:srgbClr val="FF8000"/>
                </a:solidFill>
              </a:rPr>
              <a:t> = [Co(NH</a:t>
            </a:r>
            <a:r>
              <a:rPr lang="en-US" sz="2000" baseline="-25000" dirty="0">
                <a:solidFill>
                  <a:srgbClr val="FF8000"/>
                </a:solidFill>
              </a:rPr>
              <a:t>3</a:t>
            </a:r>
            <a:r>
              <a:rPr lang="en-US" sz="2000" dirty="0">
                <a:solidFill>
                  <a:srgbClr val="FF8000"/>
                </a:solidFill>
              </a:rPr>
              <a:t>)</a:t>
            </a:r>
            <a:r>
              <a:rPr lang="en-US" sz="2000" baseline="-25000" dirty="0">
                <a:solidFill>
                  <a:srgbClr val="FF8000"/>
                </a:solidFill>
              </a:rPr>
              <a:t>6</a:t>
            </a:r>
            <a:r>
              <a:rPr lang="en-US" sz="2000" dirty="0">
                <a:solidFill>
                  <a:srgbClr val="FF8000"/>
                </a:solidFill>
              </a:rPr>
              <a:t>]</a:t>
            </a:r>
            <a:r>
              <a:rPr lang="en-US" sz="2000" baseline="30000" dirty="0">
                <a:solidFill>
                  <a:srgbClr val="FF8000"/>
                </a:solidFill>
              </a:rPr>
              <a:t>3+</a:t>
            </a:r>
            <a:r>
              <a:rPr lang="en-US" sz="2000" dirty="0">
                <a:solidFill>
                  <a:srgbClr val="FF8000"/>
                </a:solidFill>
              </a:rPr>
              <a:t>(</a:t>
            </a:r>
            <a:r>
              <a:rPr lang="en-US" sz="2000" dirty="0" err="1">
                <a:solidFill>
                  <a:srgbClr val="FF8000"/>
                </a:solidFill>
              </a:rPr>
              <a:t>Cl</a:t>
            </a:r>
            <a:r>
              <a:rPr lang="en-US" sz="2000" baseline="30000" dirty="0">
                <a:solidFill>
                  <a:srgbClr val="FF8000"/>
                </a:solidFill>
              </a:rPr>
              <a:t>-</a:t>
            </a:r>
            <a:r>
              <a:rPr lang="en-US" sz="2000" dirty="0">
                <a:solidFill>
                  <a:srgbClr val="FF8000"/>
                </a:solidFill>
              </a:rPr>
              <a:t>)</a:t>
            </a:r>
            <a:r>
              <a:rPr lang="en-US" sz="2000" baseline="-25000" dirty="0">
                <a:solidFill>
                  <a:srgbClr val="FF8000"/>
                </a:solidFill>
              </a:rPr>
              <a:t>3</a:t>
            </a:r>
            <a:r>
              <a:rPr lang="en-US" sz="2000" dirty="0">
                <a:solidFill>
                  <a:srgbClr val="FF8000"/>
                </a:solidFill>
              </a:rPr>
              <a:t> = [Co(NH</a:t>
            </a:r>
            <a:r>
              <a:rPr lang="en-US" sz="2000" baseline="-25000" dirty="0">
                <a:solidFill>
                  <a:srgbClr val="FF8000"/>
                </a:solidFill>
              </a:rPr>
              <a:t>3</a:t>
            </a:r>
            <a:r>
              <a:rPr lang="en-US" sz="2000" dirty="0">
                <a:solidFill>
                  <a:srgbClr val="FF8000"/>
                </a:solidFill>
              </a:rPr>
              <a:t>)</a:t>
            </a:r>
            <a:r>
              <a:rPr lang="en-US" sz="2000" baseline="-25000" dirty="0">
                <a:solidFill>
                  <a:srgbClr val="FF8000"/>
                </a:solidFill>
              </a:rPr>
              <a:t>6</a:t>
            </a:r>
            <a:r>
              <a:rPr lang="en-US" sz="2000" dirty="0">
                <a:solidFill>
                  <a:srgbClr val="FF8000"/>
                </a:solidFill>
              </a:rPr>
              <a:t>](</a:t>
            </a:r>
            <a:r>
              <a:rPr lang="en-US" sz="2000" dirty="0" err="1">
                <a:solidFill>
                  <a:srgbClr val="FF8000"/>
                </a:solidFill>
              </a:rPr>
              <a:t>Cl</a:t>
            </a:r>
            <a:r>
              <a:rPr lang="en-US" sz="2000" dirty="0">
                <a:solidFill>
                  <a:srgbClr val="FF8000"/>
                </a:solidFill>
              </a:rPr>
              <a:t>)</a:t>
            </a:r>
            <a:r>
              <a:rPr lang="en-US" sz="2000" baseline="-25000" dirty="0">
                <a:solidFill>
                  <a:srgbClr val="FF8000"/>
                </a:solidFill>
              </a:rPr>
              <a:t>3</a:t>
            </a:r>
            <a:r>
              <a:rPr lang="en-US" sz="2000" dirty="0">
                <a:solidFill>
                  <a:srgbClr val="FF8000"/>
                </a:solidFill>
              </a:rPr>
              <a:t> </a:t>
            </a:r>
          </a:p>
          <a:p>
            <a:endParaRPr lang="en-US" sz="2000" dirty="0">
              <a:solidFill>
                <a:srgbClr val="FF8000"/>
              </a:solidFill>
            </a:endParaRPr>
          </a:p>
          <a:p>
            <a:r>
              <a:rPr lang="en-US" sz="2000" dirty="0" smtClean="0">
                <a:solidFill>
                  <a:srgbClr val="FF8000"/>
                </a:solidFill>
              </a:rPr>
              <a:t>Conclusion:</a:t>
            </a:r>
            <a:r>
              <a:rPr lang="en-US" sz="2000" dirty="0">
                <a:solidFill>
                  <a:srgbClr val="FF8000"/>
                </a:solidFill>
              </a:rPr>
              <a:t>	3 free </a:t>
            </a:r>
            <a:r>
              <a:rPr lang="en-US" sz="2000" dirty="0" err="1">
                <a:solidFill>
                  <a:srgbClr val="FF8000"/>
                </a:solidFill>
              </a:rPr>
              <a:t>Cl</a:t>
            </a:r>
            <a:r>
              <a:rPr lang="en-US" sz="2000" baseline="30000" dirty="0">
                <a:solidFill>
                  <a:srgbClr val="FF8000"/>
                </a:solidFill>
              </a:rPr>
              <a:t>-</a:t>
            </a:r>
            <a:r>
              <a:rPr lang="en-US" sz="2000" dirty="0">
                <a:solidFill>
                  <a:srgbClr val="FF8000"/>
                </a:solidFill>
              </a:rPr>
              <a:t> ions, [Co(NH</a:t>
            </a:r>
            <a:r>
              <a:rPr lang="en-US" sz="2000" baseline="-25000" dirty="0">
                <a:solidFill>
                  <a:srgbClr val="FF8000"/>
                </a:solidFill>
              </a:rPr>
              <a:t>3</a:t>
            </a:r>
            <a:r>
              <a:rPr lang="en-US" sz="2000" dirty="0">
                <a:solidFill>
                  <a:srgbClr val="FF8000"/>
                </a:solidFill>
              </a:rPr>
              <a:t>)</a:t>
            </a:r>
            <a:r>
              <a:rPr lang="en-US" sz="2000" baseline="-25000" dirty="0">
                <a:solidFill>
                  <a:srgbClr val="FF8000"/>
                </a:solidFill>
              </a:rPr>
              <a:t>6</a:t>
            </a:r>
            <a:r>
              <a:rPr lang="en-US" sz="2000" dirty="0">
                <a:solidFill>
                  <a:srgbClr val="FF8000"/>
                </a:solidFill>
              </a:rPr>
              <a:t>]</a:t>
            </a:r>
            <a:r>
              <a:rPr lang="en-US" sz="2000" baseline="30000" dirty="0">
                <a:solidFill>
                  <a:srgbClr val="FF8000"/>
                </a:solidFill>
              </a:rPr>
              <a:t>3+</a:t>
            </a:r>
          </a:p>
        </p:txBody>
      </p:sp>
      <p:sp>
        <p:nvSpPr>
          <p:cNvPr id="9" name="Rectangle 3"/>
          <p:cNvSpPr>
            <a:spLocks noChangeArrowheads="1"/>
          </p:cNvSpPr>
          <p:nvPr/>
        </p:nvSpPr>
        <p:spPr bwMode="auto">
          <a:xfrm>
            <a:off x="533400" y="2438400"/>
            <a:ext cx="8534400" cy="1036181"/>
          </a:xfrm>
          <a:prstGeom prst="rect">
            <a:avLst/>
          </a:prstGeom>
          <a:noFill/>
          <a:ln w="9525">
            <a:noFill/>
            <a:miter lim="800000"/>
            <a:headEnd/>
            <a:tailEnd/>
          </a:ln>
          <a:effectLst/>
        </p:spPr>
        <p:txBody>
          <a:bodyPr>
            <a:spAutoFit/>
          </a:bodyPr>
          <a:lstStyle/>
          <a:p>
            <a:r>
              <a:rPr lang="en-US" sz="2000" dirty="0">
                <a:solidFill>
                  <a:srgbClr val="8000FF"/>
                </a:solidFill>
              </a:rPr>
              <a:t>Compound 2:	CoCl</a:t>
            </a:r>
            <a:r>
              <a:rPr lang="en-US" sz="2000" baseline="-25000" dirty="0">
                <a:solidFill>
                  <a:srgbClr val="8000FF"/>
                </a:solidFill>
              </a:rPr>
              <a:t>3</a:t>
            </a:r>
            <a:r>
              <a:rPr lang="en-US" sz="3200" b="1" baseline="30000" dirty="0">
                <a:solidFill>
                  <a:srgbClr val="8000FF"/>
                </a:solidFill>
              </a:rPr>
              <a:t>.</a:t>
            </a:r>
            <a:r>
              <a:rPr lang="en-US" sz="2000" dirty="0">
                <a:solidFill>
                  <a:srgbClr val="8000FF"/>
                </a:solidFill>
              </a:rPr>
              <a:t>5NH</a:t>
            </a:r>
            <a:r>
              <a:rPr lang="en-US" sz="2000" baseline="-25000" dirty="0">
                <a:solidFill>
                  <a:srgbClr val="8000FF"/>
                </a:solidFill>
              </a:rPr>
              <a:t>3 </a:t>
            </a:r>
            <a:r>
              <a:rPr lang="en-US" sz="2000" dirty="0">
                <a:solidFill>
                  <a:srgbClr val="8000FF"/>
                </a:solidFill>
              </a:rPr>
              <a:t> = [Co(NH</a:t>
            </a:r>
            <a:r>
              <a:rPr lang="en-US" sz="2000" baseline="-25000" dirty="0">
                <a:solidFill>
                  <a:srgbClr val="8000FF"/>
                </a:solidFill>
              </a:rPr>
              <a:t>3</a:t>
            </a:r>
            <a:r>
              <a:rPr lang="en-US" sz="2000" dirty="0">
                <a:solidFill>
                  <a:srgbClr val="8000FF"/>
                </a:solidFill>
              </a:rPr>
              <a:t>)</a:t>
            </a:r>
            <a:r>
              <a:rPr lang="en-US" sz="2000" baseline="-25000" dirty="0">
                <a:solidFill>
                  <a:srgbClr val="8000FF"/>
                </a:solidFill>
              </a:rPr>
              <a:t>5</a:t>
            </a:r>
            <a:r>
              <a:rPr lang="en-US" sz="2000" dirty="0">
                <a:solidFill>
                  <a:srgbClr val="8000FF"/>
                </a:solidFill>
              </a:rPr>
              <a:t>Cl]</a:t>
            </a:r>
            <a:r>
              <a:rPr lang="en-US" sz="2000" baseline="30000" dirty="0">
                <a:solidFill>
                  <a:srgbClr val="8000FF"/>
                </a:solidFill>
              </a:rPr>
              <a:t>2+</a:t>
            </a:r>
            <a:r>
              <a:rPr lang="en-US" sz="2000" dirty="0">
                <a:solidFill>
                  <a:srgbClr val="8000FF"/>
                </a:solidFill>
              </a:rPr>
              <a:t>(</a:t>
            </a:r>
            <a:r>
              <a:rPr lang="en-US" sz="2000" dirty="0" err="1">
                <a:solidFill>
                  <a:srgbClr val="8000FF"/>
                </a:solidFill>
              </a:rPr>
              <a:t>Cl</a:t>
            </a:r>
            <a:r>
              <a:rPr lang="en-US" sz="2000" baseline="30000" dirty="0">
                <a:solidFill>
                  <a:srgbClr val="8000FF"/>
                </a:solidFill>
              </a:rPr>
              <a:t>-</a:t>
            </a:r>
            <a:r>
              <a:rPr lang="en-US" sz="2000" dirty="0">
                <a:solidFill>
                  <a:srgbClr val="8000FF"/>
                </a:solidFill>
              </a:rPr>
              <a:t>)</a:t>
            </a:r>
            <a:r>
              <a:rPr lang="en-US" sz="2000" baseline="-25000" dirty="0">
                <a:solidFill>
                  <a:srgbClr val="8000FF"/>
                </a:solidFill>
              </a:rPr>
              <a:t>2</a:t>
            </a:r>
            <a:r>
              <a:rPr lang="en-US" sz="2000" dirty="0">
                <a:solidFill>
                  <a:srgbClr val="8000FF"/>
                </a:solidFill>
              </a:rPr>
              <a:t> = [Co(NH</a:t>
            </a:r>
            <a:r>
              <a:rPr lang="en-US" sz="2000" baseline="-25000" dirty="0">
                <a:solidFill>
                  <a:srgbClr val="8000FF"/>
                </a:solidFill>
              </a:rPr>
              <a:t>3</a:t>
            </a:r>
            <a:r>
              <a:rPr lang="en-US" sz="2000" dirty="0">
                <a:solidFill>
                  <a:srgbClr val="8000FF"/>
                </a:solidFill>
              </a:rPr>
              <a:t>)</a:t>
            </a:r>
            <a:r>
              <a:rPr lang="en-US" sz="2000" baseline="-25000" dirty="0">
                <a:solidFill>
                  <a:srgbClr val="8000FF"/>
                </a:solidFill>
              </a:rPr>
              <a:t>5</a:t>
            </a:r>
            <a:r>
              <a:rPr lang="en-US" sz="2000" dirty="0">
                <a:solidFill>
                  <a:srgbClr val="8000FF"/>
                </a:solidFill>
              </a:rPr>
              <a:t>Cl](</a:t>
            </a:r>
            <a:r>
              <a:rPr lang="en-US" sz="2000" dirty="0" err="1">
                <a:solidFill>
                  <a:srgbClr val="8000FF"/>
                </a:solidFill>
              </a:rPr>
              <a:t>Cl</a:t>
            </a:r>
            <a:r>
              <a:rPr lang="en-US" sz="2000" dirty="0">
                <a:solidFill>
                  <a:srgbClr val="8000FF"/>
                </a:solidFill>
              </a:rPr>
              <a:t>)</a:t>
            </a:r>
            <a:r>
              <a:rPr lang="en-US" sz="2000" baseline="-25000" dirty="0">
                <a:solidFill>
                  <a:srgbClr val="8000FF"/>
                </a:solidFill>
              </a:rPr>
              <a:t>2</a:t>
            </a:r>
            <a:r>
              <a:rPr lang="en-US" sz="2000" dirty="0">
                <a:solidFill>
                  <a:srgbClr val="8000FF"/>
                </a:solidFill>
              </a:rPr>
              <a:t> </a:t>
            </a:r>
          </a:p>
          <a:p>
            <a:endParaRPr lang="en-US" sz="2000" dirty="0">
              <a:solidFill>
                <a:srgbClr val="8000FF"/>
              </a:solidFill>
            </a:endParaRPr>
          </a:p>
          <a:p>
            <a:r>
              <a:rPr lang="en-US" sz="2000" dirty="0" smtClean="0">
                <a:solidFill>
                  <a:srgbClr val="8000FF"/>
                </a:solidFill>
              </a:rPr>
              <a:t>Conclusion:</a:t>
            </a:r>
            <a:r>
              <a:rPr lang="en-US" sz="2000" dirty="0">
                <a:solidFill>
                  <a:srgbClr val="8000FF"/>
                </a:solidFill>
              </a:rPr>
              <a:t>	2 free </a:t>
            </a:r>
            <a:r>
              <a:rPr lang="en-US" sz="2000" dirty="0" err="1">
                <a:solidFill>
                  <a:srgbClr val="8000FF"/>
                </a:solidFill>
              </a:rPr>
              <a:t>Cl</a:t>
            </a:r>
            <a:r>
              <a:rPr lang="en-US" sz="2000" baseline="30000" dirty="0">
                <a:solidFill>
                  <a:srgbClr val="8000FF"/>
                </a:solidFill>
              </a:rPr>
              <a:t>-</a:t>
            </a:r>
            <a:r>
              <a:rPr lang="en-US" sz="2000" dirty="0">
                <a:solidFill>
                  <a:srgbClr val="8000FF"/>
                </a:solidFill>
              </a:rPr>
              <a:t> ions, [Co(NH</a:t>
            </a:r>
            <a:r>
              <a:rPr lang="en-US" sz="2000" baseline="-25000" dirty="0">
                <a:solidFill>
                  <a:srgbClr val="8000FF"/>
                </a:solidFill>
              </a:rPr>
              <a:t>3</a:t>
            </a:r>
            <a:r>
              <a:rPr lang="en-US" sz="2000" dirty="0">
                <a:solidFill>
                  <a:srgbClr val="8000FF"/>
                </a:solidFill>
              </a:rPr>
              <a:t>)</a:t>
            </a:r>
            <a:r>
              <a:rPr lang="en-US" sz="2000" baseline="-25000" dirty="0">
                <a:solidFill>
                  <a:srgbClr val="8000FF"/>
                </a:solidFill>
              </a:rPr>
              <a:t>5</a:t>
            </a:r>
            <a:r>
              <a:rPr lang="en-US" sz="2000" dirty="0">
                <a:solidFill>
                  <a:srgbClr val="8000FF"/>
                </a:solidFill>
              </a:rPr>
              <a:t>Cl]</a:t>
            </a:r>
            <a:r>
              <a:rPr lang="en-US" sz="2000" baseline="30000" dirty="0">
                <a:solidFill>
                  <a:srgbClr val="8000FF"/>
                </a:solidFill>
              </a:rPr>
              <a:t>2+</a:t>
            </a:r>
          </a:p>
        </p:txBody>
      </p:sp>
      <p:sp>
        <p:nvSpPr>
          <p:cNvPr id="10" name="Rectangle 4"/>
          <p:cNvSpPr>
            <a:spLocks noChangeArrowheads="1"/>
          </p:cNvSpPr>
          <p:nvPr/>
        </p:nvSpPr>
        <p:spPr bwMode="auto">
          <a:xfrm>
            <a:off x="531812" y="3962400"/>
            <a:ext cx="8307388" cy="1036181"/>
          </a:xfrm>
          <a:prstGeom prst="rect">
            <a:avLst/>
          </a:prstGeom>
          <a:noFill/>
          <a:ln w="9525">
            <a:noFill/>
            <a:miter lim="800000"/>
            <a:headEnd/>
            <a:tailEnd/>
          </a:ln>
          <a:effectLst/>
        </p:spPr>
        <p:txBody>
          <a:bodyPr>
            <a:spAutoFit/>
          </a:bodyPr>
          <a:lstStyle/>
          <a:p>
            <a:r>
              <a:rPr lang="en-US" sz="2000" dirty="0">
                <a:solidFill>
                  <a:srgbClr val="008000"/>
                </a:solidFill>
              </a:rPr>
              <a:t>Compound 3:	CoCl</a:t>
            </a:r>
            <a:r>
              <a:rPr lang="en-US" sz="2000" baseline="-25000" dirty="0">
                <a:solidFill>
                  <a:srgbClr val="008000"/>
                </a:solidFill>
              </a:rPr>
              <a:t>3</a:t>
            </a:r>
            <a:r>
              <a:rPr lang="en-US" sz="3200" b="1" baseline="30000" dirty="0">
                <a:solidFill>
                  <a:srgbClr val="008000"/>
                </a:solidFill>
              </a:rPr>
              <a:t>.</a:t>
            </a:r>
            <a:r>
              <a:rPr lang="en-US" sz="2000" dirty="0">
                <a:solidFill>
                  <a:srgbClr val="008000"/>
                </a:solidFill>
              </a:rPr>
              <a:t>4NH</a:t>
            </a:r>
            <a:r>
              <a:rPr lang="en-US" sz="2000" baseline="-25000" dirty="0">
                <a:solidFill>
                  <a:srgbClr val="008000"/>
                </a:solidFill>
              </a:rPr>
              <a:t>3 </a:t>
            </a:r>
            <a:r>
              <a:rPr lang="en-US" sz="2000" dirty="0">
                <a:solidFill>
                  <a:srgbClr val="008000"/>
                </a:solidFill>
              </a:rPr>
              <a:t> = [Co(NH</a:t>
            </a:r>
            <a:r>
              <a:rPr lang="en-US" sz="2000" baseline="-25000" dirty="0">
                <a:solidFill>
                  <a:srgbClr val="008000"/>
                </a:solidFill>
              </a:rPr>
              <a:t>3</a:t>
            </a:r>
            <a:r>
              <a:rPr lang="en-US" sz="2000" dirty="0">
                <a:solidFill>
                  <a:srgbClr val="008000"/>
                </a:solidFill>
              </a:rPr>
              <a:t>)</a:t>
            </a:r>
            <a:r>
              <a:rPr lang="en-US" sz="2000" baseline="-25000" dirty="0">
                <a:solidFill>
                  <a:srgbClr val="008000"/>
                </a:solidFill>
              </a:rPr>
              <a:t>4</a:t>
            </a:r>
            <a:r>
              <a:rPr lang="en-US" sz="2000" dirty="0">
                <a:solidFill>
                  <a:srgbClr val="008000"/>
                </a:solidFill>
              </a:rPr>
              <a:t>Cl</a:t>
            </a:r>
            <a:r>
              <a:rPr lang="en-US" sz="2000" baseline="-25000" dirty="0">
                <a:solidFill>
                  <a:srgbClr val="008000"/>
                </a:solidFill>
              </a:rPr>
              <a:t>2</a:t>
            </a:r>
            <a:r>
              <a:rPr lang="en-US" sz="2000" dirty="0" smtClean="0">
                <a:solidFill>
                  <a:srgbClr val="008000"/>
                </a:solidFill>
              </a:rPr>
              <a:t>]</a:t>
            </a:r>
            <a:r>
              <a:rPr lang="en-US" sz="2000" baseline="30000" dirty="0" smtClean="0">
                <a:solidFill>
                  <a:srgbClr val="008000"/>
                </a:solidFill>
              </a:rPr>
              <a:t> +</a:t>
            </a:r>
            <a:r>
              <a:rPr lang="en-US" sz="2000" dirty="0" smtClean="0">
                <a:solidFill>
                  <a:srgbClr val="008000"/>
                </a:solidFill>
              </a:rPr>
              <a:t>(</a:t>
            </a:r>
            <a:r>
              <a:rPr lang="en-US" sz="2000" dirty="0" err="1">
                <a:solidFill>
                  <a:srgbClr val="008000"/>
                </a:solidFill>
              </a:rPr>
              <a:t>Cl</a:t>
            </a:r>
            <a:r>
              <a:rPr lang="en-US" sz="2000" baseline="30000" dirty="0">
                <a:solidFill>
                  <a:srgbClr val="008000"/>
                </a:solidFill>
              </a:rPr>
              <a:t>-</a:t>
            </a:r>
            <a:r>
              <a:rPr lang="en-US" sz="2000" dirty="0">
                <a:solidFill>
                  <a:srgbClr val="008000"/>
                </a:solidFill>
              </a:rPr>
              <a:t>) = [Co(NH</a:t>
            </a:r>
            <a:r>
              <a:rPr lang="en-US" sz="2000" baseline="-25000" dirty="0">
                <a:solidFill>
                  <a:srgbClr val="008000"/>
                </a:solidFill>
              </a:rPr>
              <a:t>3</a:t>
            </a:r>
            <a:r>
              <a:rPr lang="en-US" sz="2000" dirty="0">
                <a:solidFill>
                  <a:srgbClr val="008000"/>
                </a:solidFill>
              </a:rPr>
              <a:t>)</a:t>
            </a:r>
            <a:r>
              <a:rPr lang="en-US" sz="2000" baseline="-25000" dirty="0">
                <a:solidFill>
                  <a:srgbClr val="008000"/>
                </a:solidFill>
              </a:rPr>
              <a:t>4</a:t>
            </a:r>
            <a:r>
              <a:rPr lang="en-US" sz="2000" dirty="0">
                <a:solidFill>
                  <a:srgbClr val="008000"/>
                </a:solidFill>
              </a:rPr>
              <a:t>Cl</a:t>
            </a:r>
            <a:r>
              <a:rPr lang="en-US" sz="2000" baseline="-25000" dirty="0">
                <a:solidFill>
                  <a:srgbClr val="008000"/>
                </a:solidFill>
              </a:rPr>
              <a:t>2</a:t>
            </a:r>
            <a:r>
              <a:rPr lang="en-US" sz="2000" dirty="0">
                <a:solidFill>
                  <a:srgbClr val="008000"/>
                </a:solidFill>
              </a:rPr>
              <a:t>](</a:t>
            </a:r>
            <a:r>
              <a:rPr lang="en-US" sz="2000" dirty="0" err="1">
                <a:solidFill>
                  <a:srgbClr val="008000"/>
                </a:solidFill>
              </a:rPr>
              <a:t>Cl</a:t>
            </a:r>
            <a:r>
              <a:rPr lang="en-US" sz="2000" dirty="0">
                <a:solidFill>
                  <a:srgbClr val="008000"/>
                </a:solidFill>
              </a:rPr>
              <a:t>)</a:t>
            </a:r>
          </a:p>
          <a:p>
            <a:endParaRPr lang="en-US" sz="2000" dirty="0">
              <a:solidFill>
                <a:srgbClr val="008000"/>
              </a:solidFill>
            </a:endParaRPr>
          </a:p>
          <a:p>
            <a:r>
              <a:rPr lang="en-US" sz="2000" dirty="0" smtClean="0">
                <a:solidFill>
                  <a:srgbClr val="008000"/>
                </a:solidFill>
              </a:rPr>
              <a:t>Conclusion:</a:t>
            </a:r>
            <a:r>
              <a:rPr lang="en-US" sz="2000" dirty="0">
                <a:solidFill>
                  <a:srgbClr val="008000"/>
                </a:solidFill>
              </a:rPr>
              <a:t>	1 free </a:t>
            </a:r>
            <a:r>
              <a:rPr lang="en-US" sz="2000" dirty="0" err="1">
                <a:solidFill>
                  <a:srgbClr val="008000"/>
                </a:solidFill>
              </a:rPr>
              <a:t>Cl</a:t>
            </a:r>
            <a:r>
              <a:rPr lang="en-US" sz="2000" baseline="30000" dirty="0">
                <a:solidFill>
                  <a:srgbClr val="008000"/>
                </a:solidFill>
              </a:rPr>
              <a:t>-</a:t>
            </a:r>
            <a:r>
              <a:rPr lang="en-US" sz="2000" dirty="0">
                <a:solidFill>
                  <a:srgbClr val="008000"/>
                </a:solidFill>
              </a:rPr>
              <a:t> ion, [Co(NH</a:t>
            </a:r>
            <a:r>
              <a:rPr lang="en-US" sz="2000" baseline="-25000" dirty="0">
                <a:solidFill>
                  <a:srgbClr val="008000"/>
                </a:solidFill>
              </a:rPr>
              <a:t>3</a:t>
            </a:r>
            <a:r>
              <a:rPr lang="en-US" sz="2000" dirty="0">
                <a:solidFill>
                  <a:srgbClr val="008000"/>
                </a:solidFill>
              </a:rPr>
              <a:t>)</a:t>
            </a:r>
            <a:r>
              <a:rPr lang="en-US" sz="2000" baseline="-25000" dirty="0">
                <a:solidFill>
                  <a:srgbClr val="008000"/>
                </a:solidFill>
              </a:rPr>
              <a:t>4</a:t>
            </a:r>
            <a:r>
              <a:rPr lang="en-US" sz="2000" dirty="0">
                <a:solidFill>
                  <a:srgbClr val="008000"/>
                </a:solidFill>
              </a:rPr>
              <a:t>Cl</a:t>
            </a:r>
            <a:r>
              <a:rPr lang="en-US" sz="2000" baseline="-25000" dirty="0">
                <a:solidFill>
                  <a:srgbClr val="008000"/>
                </a:solidFill>
              </a:rPr>
              <a:t>2</a:t>
            </a:r>
            <a:r>
              <a:rPr lang="en-US" sz="2000" dirty="0" smtClean="0">
                <a:solidFill>
                  <a:srgbClr val="008000"/>
                </a:solidFill>
              </a:rPr>
              <a:t>]</a:t>
            </a:r>
            <a:r>
              <a:rPr lang="en-US" sz="2000" baseline="30000" dirty="0" smtClean="0">
                <a:solidFill>
                  <a:srgbClr val="008000"/>
                </a:solidFill>
              </a:rPr>
              <a:t> +</a:t>
            </a:r>
            <a:r>
              <a:rPr lang="en-US" sz="2000" dirty="0" smtClean="0">
                <a:solidFill>
                  <a:srgbClr val="008000"/>
                </a:solidFill>
              </a:rPr>
              <a:t> </a:t>
            </a:r>
            <a:endParaRPr lang="en-US" sz="2000" dirty="0">
              <a:solidFill>
                <a:srgbClr val="008000"/>
              </a:solidFill>
            </a:endParaRPr>
          </a:p>
        </p:txBody>
      </p:sp>
      <p:sp>
        <p:nvSpPr>
          <p:cNvPr id="11" name="Rectangle 8"/>
          <p:cNvSpPr>
            <a:spLocks noChangeArrowheads="1"/>
          </p:cNvSpPr>
          <p:nvPr/>
        </p:nvSpPr>
        <p:spPr bwMode="auto">
          <a:xfrm>
            <a:off x="609600" y="5410200"/>
            <a:ext cx="8001000" cy="1036181"/>
          </a:xfrm>
          <a:prstGeom prst="rect">
            <a:avLst/>
          </a:prstGeom>
          <a:noFill/>
          <a:ln w="9525">
            <a:noFill/>
            <a:miter lim="800000"/>
            <a:headEnd/>
            <a:tailEnd/>
          </a:ln>
          <a:effectLst/>
        </p:spPr>
        <p:txBody>
          <a:bodyPr>
            <a:spAutoFit/>
          </a:bodyPr>
          <a:lstStyle/>
          <a:p>
            <a:r>
              <a:rPr lang="en-US" sz="2000" dirty="0">
                <a:solidFill>
                  <a:srgbClr val="008000"/>
                </a:solidFill>
              </a:rPr>
              <a:t>Compound 4:	CoCl</a:t>
            </a:r>
            <a:r>
              <a:rPr lang="en-US" sz="2000" baseline="-25000" dirty="0">
                <a:solidFill>
                  <a:srgbClr val="008000"/>
                </a:solidFill>
              </a:rPr>
              <a:t>3</a:t>
            </a:r>
            <a:r>
              <a:rPr lang="en-US" sz="3200" b="1" baseline="30000" dirty="0">
                <a:solidFill>
                  <a:srgbClr val="008000"/>
                </a:solidFill>
              </a:rPr>
              <a:t>.</a:t>
            </a:r>
            <a:r>
              <a:rPr lang="en-US" sz="2000" dirty="0">
                <a:solidFill>
                  <a:srgbClr val="008000"/>
                </a:solidFill>
              </a:rPr>
              <a:t>3NH</a:t>
            </a:r>
            <a:r>
              <a:rPr lang="en-US" sz="2000" baseline="-25000" dirty="0">
                <a:solidFill>
                  <a:srgbClr val="008000"/>
                </a:solidFill>
              </a:rPr>
              <a:t>3 </a:t>
            </a:r>
            <a:r>
              <a:rPr lang="en-US" sz="2000" dirty="0">
                <a:solidFill>
                  <a:srgbClr val="008000"/>
                </a:solidFill>
              </a:rPr>
              <a:t> = [Co(NH</a:t>
            </a:r>
            <a:r>
              <a:rPr lang="en-US" sz="2000" baseline="-25000" dirty="0">
                <a:solidFill>
                  <a:srgbClr val="008000"/>
                </a:solidFill>
              </a:rPr>
              <a:t>3</a:t>
            </a:r>
            <a:r>
              <a:rPr lang="en-US" sz="2000" dirty="0">
                <a:solidFill>
                  <a:srgbClr val="008000"/>
                </a:solidFill>
              </a:rPr>
              <a:t>)</a:t>
            </a:r>
            <a:r>
              <a:rPr lang="en-US" sz="2000" baseline="-25000" dirty="0">
                <a:solidFill>
                  <a:srgbClr val="008000"/>
                </a:solidFill>
              </a:rPr>
              <a:t>3</a:t>
            </a:r>
            <a:r>
              <a:rPr lang="en-US" sz="2000" dirty="0">
                <a:solidFill>
                  <a:srgbClr val="008000"/>
                </a:solidFill>
              </a:rPr>
              <a:t>Cl</a:t>
            </a:r>
            <a:r>
              <a:rPr lang="en-US" sz="2000" baseline="-25000" dirty="0">
                <a:solidFill>
                  <a:srgbClr val="008000"/>
                </a:solidFill>
              </a:rPr>
              <a:t>3</a:t>
            </a:r>
            <a:r>
              <a:rPr lang="en-US" sz="2000" dirty="0">
                <a:solidFill>
                  <a:srgbClr val="008000"/>
                </a:solidFill>
              </a:rPr>
              <a:t>]</a:t>
            </a:r>
          </a:p>
          <a:p>
            <a:endParaRPr lang="en-US" sz="2000" dirty="0">
              <a:solidFill>
                <a:srgbClr val="008000"/>
              </a:solidFill>
            </a:endParaRPr>
          </a:p>
          <a:p>
            <a:r>
              <a:rPr lang="en-US" sz="2000" dirty="0" smtClean="0">
                <a:solidFill>
                  <a:srgbClr val="008000"/>
                </a:solidFill>
              </a:rPr>
              <a:t>Conclusion:          No </a:t>
            </a:r>
            <a:r>
              <a:rPr lang="en-US" sz="2000" dirty="0">
                <a:solidFill>
                  <a:srgbClr val="008000"/>
                </a:solidFill>
              </a:rPr>
              <a:t>free </a:t>
            </a:r>
            <a:r>
              <a:rPr lang="en-US" sz="2000" dirty="0" err="1">
                <a:solidFill>
                  <a:srgbClr val="008000"/>
                </a:solidFill>
              </a:rPr>
              <a:t>Cl</a:t>
            </a:r>
            <a:r>
              <a:rPr lang="en-US" sz="2000" baseline="30000" dirty="0">
                <a:solidFill>
                  <a:srgbClr val="008000"/>
                </a:solidFill>
              </a:rPr>
              <a:t>-</a:t>
            </a:r>
            <a:r>
              <a:rPr lang="en-US" sz="2000" dirty="0">
                <a:solidFill>
                  <a:srgbClr val="008000"/>
                </a:solidFill>
              </a:rPr>
              <a:t> ions 	</a:t>
            </a:r>
          </a:p>
        </p:txBody>
      </p:sp>
      <p:sp>
        <p:nvSpPr>
          <p:cNvPr id="12" name="Rectangle 10"/>
          <p:cNvSpPr>
            <a:spLocks noChangeArrowheads="1"/>
          </p:cNvSpPr>
          <p:nvPr/>
        </p:nvSpPr>
        <p:spPr bwMode="auto">
          <a:xfrm>
            <a:off x="152400" y="625475"/>
            <a:ext cx="8763000" cy="369332"/>
          </a:xfrm>
          <a:prstGeom prst="rect">
            <a:avLst/>
          </a:prstGeom>
          <a:noFill/>
          <a:ln w="9525">
            <a:noFill/>
            <a:miter lim="800000"/>
            <a:headEnd/>
            <a:tailEnd/>
          </a:ln>
          <a:effectLst/>
        </p:spPr>
        <p:txBody>
          <a:bodyPr>
            <a:spAutoFit/>
          </a:bodyPr>
          <a:lstStyle/>
          <a:p>
            <a:pPr algn="ctr"/>
            <a:r>
              <a:rPr lang="en-US" dirty="0">
                <a:solidFill>
                  <a:srgbClr val="FF0000"/>
                </a:solidFill>
              </a:rPr>
              <a:t>Logic: </a:t>
            </a:r>
            <a:r>
              <a:rPr lang="en-US" dirty="0" err="1" smtClean="0">
                <a:solidFill>
                  <a:srgbClr val="FF0000"/>
                </a:solidFill>
              </a:rPr>
              <a:t>Cl</a:t>
            </a:r>
            <a:r>
              <a:rPr lang="en-US" baseline="30000" dirty="0" smtClean="0">
                <a:solidFill>
                  <a:srgbClr val="FF0000"/>
                </a:solidFill>
              </a:rPr>
              <a:t>-</a:t>
            </a:r>
            <a:r>
              <a:rPr lang="en-US" dirty="0" smtClean="0">
                <a:solidFill>
                  <a:srgbClr val="FF0000"/>
                </a:solidFill>
              </a:rPr>
              <a:t> </a:t>
            </a:r>
            <a:r>
              <a:rPr lang="en-US" dirty="0">
                <a:solidFill>
                  <a:srgbClr val="FF0000"/>
                </a:solidFill>
              </a:rPr>
              <a:t>is not in coordination sphere; NH</a:t>
            </a:r>
            <a:r>
              <a:rPr lang="en-US" baseline="-25000" dirty="0">
                <a:solidFill>
                  <a:srgbClr val="FF0000"/>
                </a:solidFill>
              </a:rPr>
              <a:t>3</a:t>
            </a:r>
            <a:r>
              <a:rPr lang="en-US" dirty="0">
                <a:solidFill>
                  <a:srgbClr val="FF0000"/>
                </a:solidFill>
              </a:rPr>
              <a:t> is in sphere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DEDD4128-F846-493F-B5DC-9A7A0946F89A}" type="slidenum">
              <a:rPr lang="en-US"/>
              <a:pPr/>
              <a:t>14</a:t>
            </a:fld>
            <a:endParaRPr lang="en-US"/>
          </a:p>
        </p:txBody>
      </p:sp>
      <p:pic>
        <p:nvPicPr>
          <p:cNvPr id="21506" name="Picture 2"/>
          <p:cNvPicPr>
            <a:picLocks noChangeAspect="1" noChangeArrowheads="1"/>
          </p:cNvPicPr>
          <p:nvPr/>
        </p:nvPicPr>
        <p:blipFill>
          <a:blip r:embed="rId3"/>
          <a:srcRect/>
          <a:stretch>
            <a:fillRect/>
          </a:stretch>
        </p:blipFill>
        <p:spPr bwMode="auto">
          <a:xfrm>
            <a:off x="304800" y="1752600"/>
            <a:ext cx="4724400" cy="4691063"/>
          </a:xfrm>
          <a:prstGeom prst="rect">
            <a:avLst/>
          </a:prstGeom>
          <a:noFill/>
        </p:spPr>
      </p:pic>
      <p:sp>
        <p:nvSpPr>
          <p:cNvPr id="21507" name="Rectangle 3"/>
          <p:cNvSpPr>
            <a:spLocks noChangeArrowheads="1"/>
          </p:cNvSpPr>
          <p:nvPr/>
        </p:nvSpPr>
        <p:spPr bwMode="auto">
          <a:xfrm>
            <a:off x="647700" y="325438"/>
            <a:ext cx="7886700" cy="369332"/>
          </a:xfrm>
          <a:prstGeom prst="rect">
            <a:avLst/>
          </a:prstGeom>
          <a:noFill/>
          <a:ln w="9525">
            <a:noFill/>
            <a:miter lim="800000"/>
            <a:headEnd/>
            <a:tailEnd/>
          </a:ln>
          <a:effectLst/>
        </p:spPr>
        <p:txBody>
          <a:bodyPr>
            <a:spAutoFit/>
          </a:bodyPr>
          <a:lstStyle/>
          <a:p>
            <a:pPr algn="ctr"/>
            <a:r>
              <a:rPr lang="en-US" dirty="0"/>
              <a:t>Coordination complexes: </a:t>
            </a:r>
            <a:r>
              <a:rPr lang="en-US" dirty="0" err="1" smtClean="0"/>
              <a:t>isomersim</a:t>
            </a:r>
            <a:endParaRPr lang="en-US" dirty="0"/>
          </a:p>
        </p:txBody>
      </p:sp>
      <p:sp>
        <p:nvSpPr>
          <p:cNvPr id="21508" name="Rectangle 4"/>
          <p:cNvSpPr>
            <a:spLocks noChangeArrowheads="1"/>
          </p:cNvSpPr>
          <p:nvPr/>
        </p:nvSpPr>
        <p:spPr bwMode="auto">
          <a:xfrm>
            <a:off x="304800" y="1063625"/>
            <a:ext cx="8305800" cy="369332"/>
          </a:xfrm>
          <a:prstGeom prst="rect">
            <a:avLst/>
          </a:prstGeom>
          <a:noFill/>
          <a:ln w="9525">
            <a:noFill/>
            <a:miter lim="800000"/>
            <a:headEnd/>
            <a:tailEnd/>
          </a:ln>
          <a:effectLst/>
        </p:spPr>
        <p:txBody>
          <a:bodyPr>
            <a:spAutoFit/>
          </a:bodyPr>
          <a:lstStyle/>
          <a:p>
            <a:r>
              <a:rPr lang="en-US" dirty="0" smtClean="0"/>
              <a:t>                    Isomers</a:t>
            </a:r>
            <a:r>
              <a:rPr lang="en-US" dirty="0"/>
              <a:t>: same atomic composition, different structures</a:t>
            </a:r>
          </a:p>
        </p:txBody>
      </p:sp>
      <p:sp>
        <p:nvSpPr>
          <p:cNvPr id="21509" name="Rectangle 5"/>
          <p:cNvSpPr>
            <a:spLocks noChangeArrowheads="1"/>
          </p:cNvSpPr>
          <p:nvPr/>
        </p:nvSpPr>
        <p:spPr bwMode="auto">
          <a:xfrm>
            <a:off x="5105400" y="2514600"/>
            <a:ext cx="4038600" cy="2216150"/>
          </a:xfrm>
          <a:prstGeom prst="rect">
            <a:avLst/>
          </a:prstGeom>
          <a:noFill/>
          <a:ln w="9525">
            <a:noFill/>
            <a:miter lim="800000"/>
            <a:headEnd/>
            <a:tailEnd/>
          </a:ln>
          <a:effectLst/>
        </p:spPr>
        <p:txBody>
          <a:bodyPr>
            <a:spAutoFit/>
          </a:bodyPr>
          <a:lstStyle/>
          <a:p>
            <a:r>
              <a:rPr lang="en-US" sz="2000" dirty="0"/>
              <a:t>We’ll discuss the following types of isomers:</a:t>
            </a:r>
          </a:p>
          <a:p>
            <a:r>
              <a:rPr lang="en-US" sz="2000" dirty="0"/>
              <a:t>Hydrate</a:t>
            </a:r>
          </a:p>
          <a:p>
            <a:r>
              <a:rPr lang="en-US" sz="2000" dirty="0"/>
              <a:t>Linkage</a:t>
            </a:r>
          </a:p>
          <a:p>
            <a:r>
              <a:rPr lang="en-US" sz="2000" dirty="0" err="1"/>
              <a:t>Cis</a:t>
            </a:r>
            <a:r>
              <a:rPr lang="en-US" sz="2000" dirty="0"/>
              <a:t>-trans</a:t>
            </a:r>
          </a:p>
          <a:p>
            <a:r>
              <a:rPr lang="en-US" sz="2000" dirty="0"/>
              <a:t>Optical (</a:t>
            </a:r>
            <a:r>
              <a:rPr lang="en-US" sz="2000" dirty="0" err="1"/>
              <a:t>Enantiomers</a:t>
            </a:r>
            <a:r>
              <a:rPr lang="en-US" sz="2000" dirty="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AFB199AF-F0B7-4F9B-8190-C30277AE14FA}" type="slidenum">
              <a:rPr lang="en-US"/>
              <a:pPr/>
              <a:t>15</a:t>
            </a:fld>
            <a:endParaRPr lang="en-US"/>
          </a:p>
        </p:txBody>
      </p:sp>
      <p:pic>
        <p:nvPicPr>
          <p:cNvPr id="93186" name="Picture 2"/>
          <p:cNvPicPr>
            <a:picLocks noChangeAspect="1" noChangeArrowheads="1"/>
          </p:cNvPicPr>
          <p:nvPr/>
        </p:nvPicPr>
        <p:blipFill>
          <a:blip r:embed="rId3"/>
          <a:srcRect/>
          <a:stretch>
            <a:fillRect/>
          </a:stretch>
        </p:blipFill>
        <p:spPr bwMode="auto">
          <a:xfrm>
            <a:off x="381000" y="1981200"/>
            <a:ext cx="4221163" cy="4495800"/>
          </a:xfrm>
          <a:prstGeom prst="rect">
            <a:avLst/>
          </a:prstGeom>
          <a:noFill/>
        </p:spPr>
      </p:pic>
      <p:sp>
        <p:nvSpPr>
          <p:cNvPr id="93187" name="Rectangle 3"/>
          <p:cNvSpPr>
            <a:spLocks noChangeArrowheads="1"/>
          </p:cNvSpPr>
          <p:nvPr/>
        </p:nvSpPr>
        <p:spPr bwMode="auto">
          <a:xfrm>
            <a:off x="4267200" y="2590800"/>
            <a:ext cx="4648200" cy="942975"/>
          </a:xfrm>
          <a:prstGeom prst="rect">
            <a:avLst/>
          </a:prstGeom>
          <a:noFill/>
          <a:ln w="9525">
            <a:noFill/>
            <a:miter lim="800000"/>
            <a:headEnd/>
            <a:tailEnd/>
          </a:ln>
          <a:effectLst/>
        </p:spPr>
        <p:txBody>
          <a:bodyPr>
            <a:spAutoFit/>
          </a:bodyPr>
          <a:lstStyle/>
          <a:p>
            <a:r>
              <a:rPr lang="en-US"/>
              <a:t>Water in outer sphere (water that is part of solvent)</a:t>
            </a:r>
          </a:p>
        </p:txBody>
      </p:sp>
      <p:sp>
        <p:nvSpPr>
          <p:cNvPr id="93188" name="Rectangle 4"/>
          <p:cNvSpPr>
            <a:spLocks noChangeArrowheads="1"/>
          </p:cNvSpPr>
          <p:nvPr/>
        </p:nvSpPr>
        <p:spPr bwMode="auto">
          <a:xfrm>
            <a:off x="5181600" y="4419600"/>
            <a:ext cx="3254375" cy="2219325"/>
          </a:xfrm>
          <a:prstGeom prst="rect">
            <a:avLst/>
          </a:prstGeom>
          <a:noFill/>
          <a:ln w="9525">
            <a:noFill/>
            <a:miter lim="800000"/>
            <a:headEnd/>
            <a:tailEnd/>
          </a:ln>
          <a:effectLst/>
        </p:spPr>
        <p:txBody>
          <a:bodyPr>
            <a:spAutoFit/>
          </a:bodyPr>
          <a:lstStyle/>
          <a:p>
            <a:r>
              <a:rPr lang="en-US"/>
              <a:t>Water in the inner sphere water (water is a ligand in the coordination sphere of the metal)</a:t>
            </a:r>
          </a:p>
        </p:txBody>
      </p:sp>
      <p:sp>
        <p:nvSpPr>
          <p:cNvPr id="93189" name="Rectangle 5"/>
          <p:cNvSpPr>
            <a:spLocks noChangeArrowheads="1"/>
          </p:cNvSpPr>
          <p:nvPr/>
        </p:nvSpPr>
        <p:spPr bwMode="auto">
          <a:xfrm>
            <a:off x="503238" y="533400"/>
            <a:ext cx="8031162" cy="517525"/>
          </a:xfrm>
          <a:prstGeom prst="rect">
            <a:avLst/>
          </a:prstGeom>
          <a:noFill/>
          <a:ln w="9525">
            <a:noFill/>
            <a:miter lim="800000"/>
            <a:headEnd/>
            <a:tailEnd/>
          </a:ln>
          <a:effectLst/>
        </p:spPr>
        <p:txBody>
          <a:bodyPr>
            <a:spAutoFit/>
          </a:bodyPr>
          <a:lstStyle/>
          <a:p>
            <a:pPr algn="ctr"/>
            <a:r>
              <a:rPr lang="en-US">
                <a:solidFill>
                  <a:srgbClr val="0000FF"/>
                </a:solidFill>
              </a:rPr>
              <a:t>Hydrate isomers:</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A6C0FBD-43DB-48D3-BDDF-CDA988BC7691}" type="slidenum">
              <a:rPr lang="en-US"/>
              <a:pPr/>
              <a:t>16</a:t>
            </a:fld>
            <a:endParaRPr lang="en-US"/>
          </a:p>
        </p:txBody>
      </p:sp>
      <p:pic>
        <p:nvPicPr>
          <p:cNvPr id="25602" name="Picture 2"/>
          <p:cNvPicPr>
            <a:picLocks noChangeAspect="1" noChangeArrowheads="1"/>
          </p:cNvPicPr>
          <p:nvPr/>
        </p:nvPicPr>
        <p:blipFill>
          <a:blip r:embed="rId3"/>
          <a:srcRect/>
          <a:stretch>
            <a:fillRect/>
          </a:stretch>
        </p:blipFill>
        <p:spPr bwMode="auto">
          <a:xfrm>
            <a:off x="457200" y="2792413"/>
            <a:ext cx="4343400" cy="3532187"/>
          </a:xfrm>
          <a:prstGeom prst="rect">
            <a:avLst/>
          </a:prstGeom>
          <a:noFill/>
        </p:spPr>
      </p:pic>
      <p:sp>
        <p:nvSpPr>
          <p:cNvPr id="25603" name="Rectangle 3"/>
          <p:cNvSpPr>
            <a:spLocks noChangeArrowheads="1"/>
          </p:cNvSpPr>
          <p:nvPr/>
        </p:nvSpPr>
        <p:spPr bwMode="auto">
          <a:xfrm>
            <a:off x="550863" y="228600"/>
            <a:ext cx="7602537" cy="517525"/>
          </a:xfrm>
          <a:prstGeom prst="rect">
            <a:avLst/>
          </a:prstGeom>
          <a:noFill/>
          <a:ln w="9525">
            <a:noFill/>
            <a:miter lim="800000"/>
            <a:headEnd/>
            <a:tailEnd/>
          </a:ln>
          <a:effectLst/>
        </p:spPr>
        <p:txBody>
          <a:bodyPr>
            <a:spAutoFit/>
          </a:bodyPr>
          <a:lstStyle/>
          <a:p>
            <a:pPr algn="ctr"/>
            <a:r>
              <a:rPr lang="en-US">
                <a:solidFill>
                  <a:srgbClr val="0000FF"/>
                </a:solidFill>
              </a:rPr>
              <a:t>Linkage isomers</a:t>
            </a:r>
            <a:endParaRPr lang="en-US"/>
          </a:p>
        </p:txBody>
      </p:sp>
      <p:sp>
        <p:nvSpPr>
          <p:cNvPr id="25609" name="Rectangle 9"/>
          <p:cNvSpPr>
            <a:spLocks noChangeArrowheads="1"/>
          </p:cNvSpPr>
          <p:nvPr/>
        </p:nvSpPr>
        <p:spPr bwMode="auto">
          <a:xfrm>
            <a:off x="4191000" y="1219200"/>
            <a:ext cx="4724400" cy="942975"/>
          </a:xfrm>
          <a:prstGeom prst="rect">
            <a:avLst/>
          </a:prstGeom>
          <a:noFill/>
          <a:ln w="9525">
            <a:noFill/>
            <a:miter lim="800000"/>
            <a:headEnd/>
            <a:tailEnd/>
          </a:ln>
          <a:effectLst/>
        </p:spPr>
        <p:txBody>
          <a:bodyPr>
            <a:spAutoFit/>
          </a:bodyPr>
          <a:lstStyle/>
          <a:p>
            <a:r>
              <a:rPr lang="en-US"/>
              <a:t>Bonding to metal may occur at the </a:t>
            </a:r>
            <a:r>
              <a:rPr lang="en-US">
                <a:solidFill>
                  <a:srgbClr val="FF8000"/>
                </a:solidFill>
              </a:rPr>
              <a:t>S</a:t>
            </a:r>
            <a:r>
              <a:rPr lang="en-US"/>
              <a:t> or the </a:t>
            </a:r>
            <a:r>
              <a:rPr lang="en-US">
                <a:solidFill>
                  <a:srgbClr val="0080FF"/>
                </a:solidFill>
              </a:rPr>
              <a:t>N </a:t>
            </a:r>
            <a:r>
              <a:rPr lang="en-US"/>
              <a:t>atom</a:t>
            </a:r>
          </a:p>
        </p:txBody>
      </p:sp>
      <p:grpSp>
        <p:nvGrpSpPr>
          <p:cNvPr id="2" name="Group 11"/>
          <p:cNvGrpSpPr>
            <a:grpSpLocks/>
          </p:cNvGrpSpPr>
          <p:nvPr/>
        </p:nvGrpSpPr>
        <p:grpSpPr bwMode="auto">
          <a:xfrm>
            <a:off x="685800" y="1143000"/>
            <a:ext cx="3429000" cy="517525"/>
            <a:chOff x="2640" y="960"/>
            <a:chExt cx="2160" cy="326"/>
          </a:xfrm>
        </p:grpSpPr>
        <p:sp>
          <p:nvSpPr>
            <p:cNvPr id="25604" name="Rectangle 4"/>
            <p:cNvSpPr>
              <a:spLocks noChangeArrowheads="1"/>
            </p:cNvSpPr>
            <p:nvPr/>
          </p:nvSpPr>
          <p:spPr bwMode="auto">
            <a:xfrm>
              <a:off x="2640" y="960"/>
              <a:ext cx="2160" cy="326"/>
            </a:xfrm>
            <a:prstGeom prst="rect">
              <a:avLst/>
            </a:prstGeom>
            <a:noFill/>
            <a:ln w="9525">
              <a:noFill/>
              <a:miter lim="800000"/>
              <a:headEnd/>
              <a:tailEnd/>
            </a:ln>
            <a:effectLst/>
          </p:spPr>
          <p:txBody>
            <a:bodyPr>
              <a:spAutoFit/>
            </a:bodyPr>
            <a:lstStyle/>
            <a:p>
              <a:r>
                <a:rPr lang="en-US"/>
                <a:t>Example:  </a:t>
              </a:r>
            </a:p>
          </p:txBody>
        </p:sp>
        <p:pic>
          <p:nvPicPr>
            <p:cNvPr id="25610" name="Picture 10"/>
            <p:cNvPicPr>
              <a:picLocks noChangeAspect="1" noChangeArrowheads="1"/>
            </p:cNvPicPr>
            <p:nvPr/>
          </p:nvPicPr>
          <p:blipFill>
            <a:blip r:embed="rId4"/>
            <a:srcRect/>
            <a:stretch>
              <a:fillRect/>
            </a:stretch>
          </p:blipFill>
          <p:spPr bwMode="auto">
            <a:xfrm>
              <a:off x="3552" y="1008"/>
              <a:ext cx="1200" cy="246"/>
            </a:xfrm>
            <a:prstGeom prst="rect">
              <a:avLst/>
            </a:prstGeom>
            <a:noFill/>
            <a:ln w="9525">
              <a:noFill/>
              <a:miter lim="800000"/>
              <a:headEnd/>
              <a:tailEnd/>
            </a:ln>
            <a:effectLst/>
          </p:spPr>
        </p:pic>
      </p:grpSp>
      <p:sp>
        <p:nvSpPr>
          <p:cNvPr id="25612" name="Rectangle 12"/>
          <p:cNvSpPr>
            <a:spLocks noChangeArrowheads="1"/>
          </p:cNvSpPr>
          <p:nvPr/>
        </p:nvSpPr>
        <p:spPr bwMode="auto">
          <a:xfrm>
            <a:off x="3886200" y="2743200"/>
            <a:ext cx="3179763" cy="942975"/>
          </a:xfrm>
          <a:prstGeom prst="rect">
            <a:avLst/>
          </a:prstGeom>
          <a:noFill/>
          <a:ln w="9525">
            <a:noFill/>
            <a:miter lim="800000"/>
            <a:headEnd/>
            <a:tailEnd/>
          </a:ln>
          <a:effectLst/>
        </p:spPr>
        <p:txBody>
          <a:bodyPr wrap="none">
            <a:spAutoFit/>
          </a:bodyPr>
          <a:lstStyle/>
          <a:p>
            <a:r>
              <a:rPr lang="en-US"/>
              <a:t>Bonding occurs from </a:t>
            </a:r>
          </a:p>
          <a:p>
            <a:r>
              <a:rPr lang="en-US">
                <a:solidFill>
                  <a:srgbClr val="0080FF"/>
                </a:solidFill>
              </a:rPr>
              <a:t>N</a:t>
            </a:r>
            <a:r>
              <a:rPr lang="en-US"/>
              <a:t> atom to metal </a:t>
            </a:r>
          </a:p>
        </p:txBody>
      </p:sp>
      <p:sp>
        <p:nvSpPr>
          <p:cNvPr id="25613" name="Rectangle 13"/>
          <p:cNvSpPr>
            <a:spLocks noChangeArrowheads="1"/>
          </p:cNvSpPr>
          <p:nvPr/>
        </p:nvSpPr>
        <p:spPr bwMode="auto">
          <a:xfrm>
            <a:off x="5105400" y="4572000"/>
            <a:ext cx="3179763" cy="942975"/>
          </a:xfrm>
          <a:prstGeom prst="rect">
            <a:avLst/>
          </a:prstGeom>
          <a:noFill/>
          <a:ln w="9525">
            <a:noFill/>
            <a:miter lim="800000"/>
            <a:headEnd/>
            <a:tailEnd/>
          </a:ln>
          <a:effectLst/>
        </p:spPr>
        <p:txBody>
          <a:bodyPr wrap="none">
            <a:spAutoFit/>
          </a:bodyPr>
          <a:lstStyle/>
          <a:p>
            <a:r>
              <a:rPr lang="en-US"/>
              <a:t>Bonding occurs from </a:t>
            </a:r>
          </a:p>
          <a:p>
            <a:r>
              <a:rPr lang="en-US">
                <a:solidFill>
                  <a:srgbClr val="FF8000"/>
                </a:solidFill>
              </a:rPr>
              <a:t>S</a:t>
            </a:r>
            <a:r>
              <a:rPr lang="en-US"/>
              <a:t> atom to metal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D4CD25F1-BF11-44DA-8FCA-2F3A36467280}" type="slidenum">
              <a:rPr lang="en-US"/>
              <a:pPr/>
              <a:t>17</a:t>
            </a:fld>
            <a:endParaRPr lang="en-US"/>
          </a:p>
        </p:txBody>
      </p:sp>
      <p:pic>
        <p:nvPicPr>
          <p:cNvPr id="89090" name="Picture 2"/>
          <p:cNvPicPr>
            <a:picLocks noChangeAspect="1" noChangeArrowheads="1"/>
          </p:cNvPicPr>
          <p:nvPr/>
        </p:nvPicPr>
        <p:blipFill>
          <a:blip r:embed="rId3"/>
          <a:srcRect/>
          <a:stretch>
            <a:fillRect/>
          </a:stretch>
        </p:blipFill>
        <p:spPr bwMode="auto">
          <a:xfrm>
            <a:off x="1752600" y="3962400"/>
            <a:ext cx="5410200" cy="2651125"/>
          </a:xfrm>
          <a:prstGeom prst="rect">
            <a:avLst/>
          </a:prstGeom>
          <a:noFill/>
        </p:spPr>
      </p:pic>
      <p:sp>
        <p:nvSpPr>
          <p:cNvPr id="89091" name="Rectangle 3"/>
          <p:cNvSpPr>
            <a:spLocks noChangeArrowheads="1"/>
          </p:cNvSpPr>
          <p:nvPr/>
        </p:nvSpPr>
        <p:spPr bwMode="auto">
          <a:xfrm>
            <a:off x="728663" y="533400"/>
            <a:ext cx="7500937" cy="369332"/>
          </a:xfrm>
          <a:prstGeom prst="rect">
            <a:avLst/>
          </a:prstGeom>
          <a:noFill/>
          <a:ln w="9525">
            <a:noFill/>
            <a:miter lim="800000"/>
            <a:headEnd/>
            <a:tailEnd/>
          </a:ln>
          <a:effectLst/>
        </p:spPr>
        <p:txBody>
          <a:bodyPr>
            <a:spAutoFit/>
          </a:bodyPr>
          <a:lstStyle/>
          <a:p>
            <a:r>
              <a:rPr lang="en-US" dirty="0" smtClean="0">
                <a:solidFill>
                  <a:srgbClr val="0000FF"/>
                </a:solidFill>
              </a:rPr>
              <a:t>                        </a:t>
            </a:r>
            <a:r>
              <a:rPr lang="en-US" dirty="0" err="1" smtClean="0">
                <a:solidFill>
                  <a:srgbClr val="0000FF"/>
                </a:solidFill>
              </a:rPr>
              <a:t>Stereoisomers</a:t>
            </a:r>
            <a:r>
              <a:rPr lang="en-US" dirty="0">
                <a:solidFill>
                  <a:srgbClr val="0000FF"/>
                </a:solidFill>
              </a:rPr>
              <a:t>: geometric isomers (</a:t>
            </a:r>
            <a:r>
              <a:rPr lang="en-US" dirty="0" err="1">
                <a:solidFill>
                  <a:srgbClr val="0000FF"/>
                </a:solidFill>
              </a:rPr>
              <a:t>cis</a:t>
            </a:r>
            <a:r>
              <a:rPr lang="en-US" dirty="0">
                <a:solidFill>
                  <a:srgbClr val="0000FF"/>
                </a:solidFill>
              </a:rPr>
              <a:t> and trans)</a:t>
            </a:r>
          </a:p>
        </p:txBody>
      </p:sp>
      <p:grpSp>
        <p:nvGrpSpPr>
          <p:cNvPr id="2" name="Group 4"/>
          <p:cNvGrpSpPr>
            <a:grpSpLocks/>
          </p:cNvGrpSpPr>
          <p:nvPr/>
        </p:nvGrpSpPr>
        <p:grpSpPr bwMode="auto">
          <a:xfrm>
            <a:off x="5105400" y="1295400"/>
            <a:ext cx="1752600" cy="1965325"/>
            <a:chOff x="576" y="2352"/>
            <a:chExt cx="1104" cy="1238"/>
          </a:xfrm>
        </p:grpSpPr>
        <p:pic>
          <p:nvPicPr>
            <p:cNvPr id="89093" name="Picture 5"/>
            <p:cNvPicPr>
              <a:picLocks noChangeAspect="1" noChangeArrowheads="1"/>
            </p:cNvPicPr>
            <p:nvPr/>
          </p:nvPicPr>
          <p:blipFill>
            <a:blip r:embed="rId4"/>
            <a:srcRect/>
            <a:stretch>
              <a:fillRect/>
            </a:stretch>
          </p:blipFill>
          <p:spPr bwMode="auto">
            <a:xfrm>
              <a:off x="576" y="2352"/>
              <a:ext cx="1104" cy="817"/>
            </a:xfrm>
            <a:prstGeom prst="rect">
              <a:avLst/>
            </a:prstGeom>
            <a:noFill/>
            <a:ln w="9525">
              <a:noFill/>
              <a:miter lim="800000"/>
              <a:headEnd/>
              <a:tailEnd/>
            </a:ln>
            <a:effectLst/>
          </p:spPr>
        </p:pic>
        <p:sp>
          <p:nvSpPr>
            <p:cNvPr id="89094" name="Rectangle 6"/>
            <p:cNvSpPr>
              <a:spLocks noChangeArrowheads="1"/>
            </p:cNvSpPr>
            <p:nvPr/>
          </p:nvSpPr>
          <p:spPr bwMode="auto">
            <a:xfrm>
              <a:off x="960" y="3264"/>
              <a:ext cx="338" cy="326"/>
            </a:xfrm>
            <a:prstGeom prst="rect">
              <a:avLst/>
            </a:prstGeom>
            <a:noFill/>
            <a:ln w="9525">
              <a:noFill/>
              <a:miter lim="800000"/>
              <a:headEnd/>
              <a:tailEnd/>
            </a:ln>
            <a:effectLst/>
          </p:spPr>
          <p:txBody>
            <a:bodyPr wrap="none">
              <a:spAutoFit/>
            </a:bodyPr>
            <a:lstStyle/>
            <a:p>
              <a:r>
                <a:rPr lang="en-US"/>
                <a:t>Cl</a:t>
              </a:r>
              <a:r>
                <a:rPr lang="en-US" baseline="30000"/>
                <a:t>-</a:t>
              </a:r>
              <a:endParaRPr lang="en-US"/>
            </a:p>
          </p:txBody>
        </p:sp>
      </p:grpSp>
      <p:grpSp>
        <p:nvGrpSpPr>
          <p:cNvPr id="3" name="Group 7"/>
          <p:cNvGrpSpPr>
            <a:grpSpLocks/>
          </p:cNvGrpSpPr>
          <p:nvPr/>
        </p:nvGrpSpPr>
        <p:grpSpPr bwMode="auto">
          <a:xfrm>
            <a:off x="1981200" y="1371600"/>
            <a:ext cx="1828800" cy="2117725"/>
            <a:chOff x="3024" y="2496"/>
            <a:chExt cx="1152" cy="1334"/>
          </a:xfrm>
        </p:grpSpPr>
        <p:pic>
          <p:nvPicPr>
            <p:cNvPr id="89096" name="Picture 8"/>
            <p:cNvPicPr>
              <a:picLocks noChangeAspect="1" noChangeArrowheads="1"/>
            </p:cNvPicPr>
            <p:nvPr/>
          </p:nvPicPr>
          <p:blipFill>
            <a:blip r:embed="rId5"/>
            <a:srcRect/>
            <a:stretch>
              <a:fillRect/>
            </a:stretch>
          </p:blipFill>
          <p:spPr bwMode="auto">
            <a:xfrm>
              <a:off x="3024" y="2496"/>
              <a:ext cx="1152" cy="792"/>
            </a:xfrm>
            <a:prstGeom prst="rect">
              <a:avLst/>
            </a:prstGeom>
            <a:noFill/>
            <a:ln w="9525">
              <a:noFill/>
              <a:miter lim="800000"/>
              <a:headEnd/>
              <a:tailEnd/>
            </a:ln>
            <a:effectLst/>
          </p:spPr>
        </p:pic>
        <p:sp>
          <p:nvSpPr>
            <p:cNvPr id="89097" name="Rectangle 9"/>
            <p:cNvSpPr>
              <a:spLocks noChangeArrowheads="1"/>
            </p:cNvSpPr>
            <p:nvPr/>
          </p:nvSpPr>
          <p:spPr bwMode="auto">
            <a:xfrm>
              <a:off x="3456" y="3504"/>
              <a:ext cx="338" cy="326"/>
            </a:xfrm>
            <a:prstGeom prst="rect">
              <a:avLst/>
            </a:prstGeom>
            <a:noFill/>
            <a:ln w="9525">
              <a:noFill/>
              <a:miter lim="800000"/>
              <a:headEnd/>
              <a:tailEnd/>
            </a:ln>
            <a:effectLst/>
          </p:spPr>
          <p:txBody>
            <a:bodyPr wrap="none">
              <a:spAutoFit/>
            </a:bodyPr>
            <a:lstStyle/>
            <a:p>
              <a:r>
                <a:rPr lang="en-US"/>
                <a:t>Cl</a:t>
              </a:r>
              <a:r>
                <a:rPr lang="en-US" baseline="30000"/>
                <a:t>-</a:t>
              </a:r>
              <a:endParaRPr 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1FE74B1C-5DE5-4083-AC25-813A37052808}" type="slidenum">
              <a:rPr lang="en-US"/>
              <a:pPr/>
              <a:t>18</a:t>
            </a:fld>
            <a:endParaRPr lang="en-US"/>
          </a:p>
        </p:txBody>
      </p:sp>
      <p:sp>
        <p:nvSpPr>
          <p:cNvPr id="128002" name="Rectangle 2"/>
          <p:cNvSpPr>
            <a:spLocks noChangeArrowheads="1"/>
          </p:cNvSpPr>
          <p:nvPr/>
        </p:nvSpPr>
        <p:spPr bwMode="auto">
          <a:xfrm>
            <a:off x="2590800" y="381000"/>
            <a:ext cx="4452938" cy="369332"/>
          </a:xfrm>
          <a:prstGeom prst="rect">
            <a:avLst/>
          </a:prstGeom>
          <a:noFill/>
          <a:ln w="9525">
            <a:noFill/>
            <a:miter lim="800000"/>
            <a:headEnd/>
            <a:tailEnd/>
          </a:ln>
          <a:effectLst/>
        </p:spPr>
        <p:txBody>
          <a:bodyPr>
            <a:spAutoFit/>
          </a:bodyPr>
          <a:lstStyle/>
          <a:p>
            <a:r>
              <a:rPr lang="en-US" dirty="0">
                <a:solidFill>
                  <a:srgbClr val="0080FF"/>
                </a:solidFill>
              </a:rPr>
              <a:t>Optical isomers: </a:t>
            </a:r>
            <a:r>
              <a:rPr lang="en-US" dirty="0" err="1" smtClean="0">
                <a:solidFill>
                  <a:srgbClr val="0080FF"/>
                </a:solidFill>
              </a:rPr>
              <a:t>Enantiomers</a:t>
            </a:r>
            <a:endParaRPr lang="en-US" dirty="0"/>
          </a:p>
        </p:txBody>
      </p:sp>
      <p:sp>
        <p:nvSpPr>
          <p:cNvPr id="128003" name="Rectangle 3"/>
          <p:cNvSpPr>
            <a:spLocks noChangeArrowheads="1"/>
          </p:cNvSpPr>
          <p:nvPr/>
        </p:nvSpPr>
        <p:spPr bwMode="auto">
          <a:xfrm>
            <a:off x="152400" y="1600200"/>
            <a:ext cx="8915400" cy="517525"/>
          </a:xfrm>
          <a:prstGeom prst="rect">
            <a:avLst/>
          </a:prstGeom>
          <a:noFill/>
          <a:ln w="9525">
            <a:noFill/>
            <a:miter lim="800000"/>
            <a:headEnd/>
            <a:tailEnd/>
          </a:ln>
          <a:effectLst/>
        </p:spPr>
        <p:txBody>
          <a:bodyPr>
            <a:spAutoFit/>
          </a:bodyPr>
          <a:lstStyle/>
          <a:p>
            <a:pPr algn="ctr"/>
            <a:r>
              <a:rPr lang="en-US"/>
              <a:t>Enantiomers are mirror images which are </a:t>
            </a:r>
            <a:r>
              <a:rPr lang="en-US" b="1"/>
              <a:t>not</a:t>
            </a:r>
            <a:r>
              <a:rPr lang="en-US"/>
              <a:t> superimposable</a:t>
            </a:r>
          </a:p>
        </p:txBody>
      </p:sp>
      <p:sp>
        <p:nvSpPr>
          <p:cNvPr id="128004" name="Rectangle 4"/>
          <p:cNvSpPr>
            <a:spLocks noChangeArrowheads="1"/>
          </p:cNvSpPr>
          <p:nvPr/>
        </p:nvSpPr>
        <p:spPr bwMode="auto">
          <a:xfrm>
            <a:off x="84138" y="2559050"/>
            <a:ext cx="8678862" cy="517525"/>
          </a:xfrm>
          <a:prstGeom prst="rect">
            <a:avLst/>
          </a:prstGeom>
          <a:noFill/>
          <a:ln w="9525">
            <a:noFill/>
            <a:miter lim="800000"/>
            <a:headEnd/>
            <a:tailEnd/>
          </a:ln>
          <a:effectLst/>
        </p:spPr>
        <p:txBody>
          <a:bodyPr>
            <a:spAutoFit/>
          </a:bodyPr>
          <a:lstStyle/>
          <a:p>
            <a:pPr algn="ctr"/>
            <a:r>
              <a:rPr lang="en-US" dirty="0" err="1"/>
              <a:t>Enantiomers</a:t>
            </a:r>
            <a:r>
              <a:rPr lang="en-US" dirty="0"/>
              <a:t> do not have a plane of symmetry</a:t>
            </a:r>
          </a:p>
        </p:txBody>
      </p:sp>
      <p:sp>
        <p:nvSpPr>
          <p:cNvPr id="128005" name="Rectangle 5"/>
          <p:cNvSpPr>
            <a:spLocks noChangeArrowheads="1"/>
          </p:cNvSpPr>
          <p:nvPr/>
        </p:nvSpPr>
        <p:spPr bwMode="auto">
          <a:xfrm>
            <a:off x="309563" y="3459163"/>
            <a:ext cx="8301037" cy="942975"/>
          </a:xfrm>
          <a:prstGeom prst="rect">
            <a:avLst/>
          </a:prstGeom>
          <a:noFill/>
          <a:ln w="9525">
            <a:noFill/>
            <a:miter lim="800000"/>
            <a:headEnd/>
            <a:tailEnd/>
          </a:ln>
          <a:effectLst/>
        </p:spPr>
        <p:txBody>
          <a:bodyPr>
            <a:spAutoFit/>
          </a:bodyPr>
          <a:lstStyle/>
          <a:p>
            <a:pPr algn="ctr"/>
            <a:r>
              <a:rPr lang="en-US" dirty="0"/>
              <a:t>Any molecule which possesses a plane of symmetry is </a:t>
            </a:r>
            <a:r>
              <a:rPr lang="en-US" dirty="0" err="1"/>
              <a:t>superimposable</a:t>
            </a:r>
            <a:r>
              <a:rPr lang="en-US" dirty="0"/>
              <a:t> on its mirror image</a:t>
            </a:r>
          </a:p>
        </p:txBody>
      </p:sp>
      <p:sp>
        <p:nvSpPr>
          <p:cNvPr id="128006" name="Rectangle 6"/>
          <p:cNvSpPr>
            <a:spLocks noChangeArrowheads="1"/>
          </p:cNvSpPr>
          <p:nvPr/>
        </p:nvSpPr>
        <p:spPr bwMode="auto">
          <a:xfrm>
            <a:off x="304800" y="4889500"/>
            <a:ext cx="8534400" cy="1368425"/>
          </a:xfrm>
          <a:prstGeom prst="rect">
            <a:avLst/>
          </a:prstGeom>
          <a:noFill/>
          <a:ln w="9525">
            <a:noFill/>
            <a:miter lim="800000"/>
            <a:headEnd/>
            <a:tailEnd/>
          </a:ln>
          <a:effectLst/>
        </p:spPr>
        <p:txBody>
          <a:bodyPr>
            <a:spAutoFit/>
          </a:bodyPr>
          <a:lstStyle/>
          <a:p>
            <a:pPr algn="ctr"/>
            <a:r>
              <a:rPr lang="en-US" dirty="0" err="1"/>
              <a:t>Enantiomers</a:t>
            </a:r>
            <a:r>
              <a:rPr lang="en-US" dirty="0"/>
              <a:t> rotate polarized light in different directions; therefore,  </a:t>
            </a:r>
            <a:r>
              <a:rPr lang="en-US" dirty="0" err="1"/>
              <a:t>enanotiomers</a:t>
            </a:r>
            <a:r>
              <a:rPr lang="en-US" dirty="0"/>
              <a:t> are also termed “optical isomers”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A157DB12-F102-4974-AFBB-18DAB9669A2E}" type="slidenum">
              <a:rPr lang="en-US"/>
              <a:pPr/>
              <a:t>19</a:t>
            </a:fld>
            <a:endParaRPr lang="en-US"/>
          </a:p>
        </p:txBody>
      </p:sp>
      <p:pic>
        <p:nvPicPr>
          <p:cNvPr id="27650" name="Picture 2"/>
          <p:cNvPicPr>
            <a:picLocks noChangeAspect="1" noChangeArrowheads="1"/>
          </p:cNvPicPr>
          <p:nvPr/>
        </p:nvPicPr>
        <p:blipFill>
          <a:blip r:embed="rId3"/>
          <a:srcRect/>
          <a:stretch>
            <a:fillRect/>
          </a:stretch>
        </p:blipFill>
        <p:spPr bwMode="auto">
          <a:xfrm>
            <a:off x="1524000" y="2057400"/>
            <a:ext cx="5638800" cy="3736975"/>
          </a:xfrm>
          <a:prstGeom prst="rect">
            <a:avLst/>
          </a:prstGeom>
          <a:noFill/>
        </p:spPr>
      </p:pic>
      <p:sp>
        <p:nvSpPr>
          <p:cNvPr id="27651" name="Rectangle 3"/>
          <p:cNvSpPr>
            <a:spLocks noChangeArrowheads="1"/>
          </p:cNvSpPr>
          <p:nvPr/>
        </p:nvSpPr>
        <p:spPr bwMode="auto">
          <a:xfrm>
            <a:off x="565150" y="365125"/>
            <a:ext cx="7664450" cy="517525"/>
          </a:xfrm>
          <a:prstGeom prst="rect">
            <a:avLst/>
          </a:prstGeom>
          <a:noFill/>
          <a:ln w="9525">
            <a:noFill/>
            <a:miter lim="800000"/>
            <a:headEnd/>
            <a:tailEnd/>
          </a:ln>
          <a:effectLst/>
        </p:spPr>
        <p:txBody>
          <a:bodyPr>
            <a:spAutoFit/>
          </a:bodyPr>
          <a:lstStyle/>
          <a:p>
            <a:pPr algn="ctr"/>
            <a:r>
              <a:rPr lang="en-US">
                <a:solidFill>
                  <a:srgbClr val="0000FF"/>
                </a:solidFill>
              </a:rPr>
              <a:t>Enantiomers: non superimposable mirror images</a:t>
            </a:r>
          </a:p>
        </p:txBody>
      </p:sp>
      <p:sp>
        <p:nvSpPr>
          <p:cNvPr id="27652" name="Rectangle 4"/>
          <p:cNvSpPr>
            <a:spLocks noChangeArrowheads="1"/>
          </p:cNvSpPr>
          <p:nvPr/>
        </p:nvSpPr>
        <p:spPr bwMode="auto">
          <a:xfrm>
            <a:off x="304800" y="990600"/>
            <a:ext cx="8458200" cy="942975"/>
          </a:xfrm>
          <a:prstGeom prst="rect">
            <a:avLst/>
          </a:prstGeom>
          <a:noFill/>
          <a:ln w="9525">
            <a:noFill/>
            <a:miter lim="800000"/>
            <a:headEnd/>
            <a:tailEnd/>
          </a:ln>
          <a:effectLst/>
        </p:spPr>
        <p:txBody>
          <a:bodyPr>
            <a:spAutoFit/>
          </a:bodyPr>
          <a:lstStyle/>
          <a:p>
            <a:pPr algn="ctr"/>
            <a:r>
              <a:rPr lang="en-US"/>
              <a:t>A structure is termed </a:t>
            </a:r>
            <a:r>
              <a:rPr lang="en-US" b="1" i="1">
                <a:solidFill>
                  <a:srgbClr val="0000FF"/>
                </a:solidFill>
              </a:rPr>
              <a:t>chiral</a:t>
            </a:r>
            <a:r>
              <a:rPr lang="en-US"/>
              <a:t> if it is not superimposable on its mirror image</a:t>
            </a:r>
          </a:p>
        </p:txBody>
      </p:sp>
      <p:sp>
        <p:nvSpPr>
          <p:cNvPr id="27653" name="Rectangle 5"/>
          <p:cNvSpPr>
            <a:spLocks noChangeArrowheads="1"/>
          </p:cNvSpPr>
          <p:nvPr/>
        </p:nvSpPr>
        <p:spPr bwMode="auto">
          <a:xfrm>
            <a:off x="228600" y="5715000"/>
            <a:ext cx="8534400" cy="369332"/>
          </a:xfrm>
          <a:prstGeom prst="rect">
            <a:avLst/>
          </a:prstGeom>
          <a:noFill/>
          <a:ln w="9525">
            <a:noFill/>
            <a:miter lim="800000"/>
            <a:headEnd/>
            <a:tailEnd/>
          </a:ln>
          <a:effectLst/>
        </p:spPr>
        <p:txBody>
          <a:bodyPr>
            <a:spAutoFit/>
          </a:bodyPr>
          <a:lstStyle/>
          <a:p>
            <a:r>
              <a:rPr lang="en-US" dirty="0" smtClean="0"/>
              <a:t>                            Two </a:t>
            </a:r>
            <a:r>
              <a:rPr lang="en-US" dirty="0" err="1"/>
              <a:t>chiral</a:t>
            </a:r>
            <a:r>
              <a:rPr lang="en-US" dirty="0"/>
              <a:t> structures: non </a:t>
            </a:r>
            <a:r>
              <a:rPr lang="en-US" dirty="0" err="1"/>
              <a:t>superimposable</a:t>
            </a:r>
            <a:r>
              <a:rPr lang="en-US" dirty="0"/>
              <a:t> mirror images</a:t>
            </a:r>
          </a:p>
        </p:txBody>
      </p:sp>
      <p:sp>
        <p:nvSpPr>
          <p:cNvPr id="27654" name="Rectangle 6"/>
          <p:cNvSpPr>
            <a:spLocks noChangeArrowheads="1"/>
          </p:cNvSpPr>
          <p:nvPr/>
        </p:nvSpPr>
        <p:spPr bwMode="auto">
          <a:xfrm>
            <a:off x="457200" y="2514600"/>
            <a:ext cx="1616075" cy="517525"/>
          </a:xfrm>
          <a:prstGeom prst="rect">
            <a:avLst/>
          </a:prstGeom>
          <a:noFill/>
          <a:ln w="9525">
            <a:noFill/>
            <a:miter lim="800000"/>
            <a:headEnd/>
            <a:tailEnd/>
          </a:ln>
          <a:effectLst/>
        </p:spPr>
        <p:txBody>
          <a:bodyPr wrap="none">
            <a:spAutoFit/>
          </a:bodyPr>
          <a:lstStyle/>
          <a:p>
            <a:r>
              <a:rPr lang="en-US"/>
              <a:t>Structure</a:t>
            </a:r>
          </a:p>
        </p:txBody>
      </p:sp>
      <p:sp>
        <p:nvSpPr>
          <p:cNvPr id="27655" name="Rectangle 7"/>
          <p:cNvSpPr>
            <a:spLocks noChangeArrowheads="1"/>
          </p:cNvSpPr>
          <p:nvPr/>
        </p:nvSpPr>
        <p:spPr bwMode="auto">
          <a:xfrm>
            <a:off x="6553200" y="2362200"/>
            <a:ext cx="2043113" cy="942975"/>
          </a:xfrm>
          <a:prstGeom prst="rect">
            <a:avLst/>
          </a:prstGeom>
          <a:noFill/>
          <a:ln w="9525">
            <a:noFill/>
            <a:miter lim="800000"/>
            <a:headEnd/>
            <a:tailEnd/>
          </a:ln>
          <a:effectLst/>
        </p:spPr>
        <p:txBody>
          <a:bodyPr wrap="none">
            <a:spAutoFit/>
          </a:bodyPr>
          <a:lstStyle/>
          <a:p>
            <a:r>
              <a:rPr lang="en-US"/>
              <a:t>Mirror image</a:t>
            </a:r>
          </a:p>
          <a:p>
            <a:r>
              <a:rPr lang="en-US"/>
              <a:t>Of structure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0C4B680-55B1-4B6B-A783-165315776D14}" type="slidenum">
              <a:rPr lang="en-US"/>
              <a:pPr/>
              <a:t>2</a:t>
            </a:fld>
            <a:endParaRPr lang="en-US"/>
          </a:p>
        </p:txBody>
      </p:sp>
      <p:pic>
        <p:nvPicPr>
          <p:cNvPr id="82946" name="Picture 2"/>
          <p:cNvPicPr>
            <a:picLocks noChangeAspect="1" noChangeArrowheads="1"/>
          </p:cNvPicPr>
          <p:nvPr/>
        </p:nvPicPr>
        <p:blipFill>
          <a:blip r:embed="rId3"/>
          <a:srcRect/>
          <a:stretch>
            <a:fillRect/>
          </a:stretch>
        </p:blipFill>
        <p:spPr bwMode="auto">
          <a:xfrm>
            <a:off x="228600" y="1477962"/>
            <a:ext cx="7924800" cy="3170238"/>
          </a:xfrm>
          <a:prstGeom prst="rect">
            <a:avLst/>
          </a:prstGeom>
          <a:noFill/>
        </p:spPr>
      </p:pic>
      <p:sp>
        <p:nvSpPr>
          <p:cNvPr id="82947" name="Rectangle 3"/>
          <p:cNvSpPr>
            <a:spLocks noChangeArrowheads="1"/>
          </p:cNvSpPr>
          <p:nvPr/>
        </p:nvSpPr>
        <p:spPr bwMode="auto">
          <a:xfrm>
            <a:off x="838200" y="838200"/>
            <a:ext cx="7543800" cy="517525"/>
          </a:xfrm>
          <a:prstGeom prst="rect">
            <a:avLst/>
          </a:prstGeom>
          <a:noFill/>
          <a:ln w="9525">
            <a:noFill/>
            <a:miter lim="800000"/>
            <a:headEnd/>
            <a:tailEnd/>
          </a:ln>
          <a:effectLst/>
        </p:spPr>
        <p:txBody>
          <a:bodyPr>
            <a:spAutoFit/>
          </a:bodyPr>
          <a:lstStyle/>
          <a:p>
            <a:r>
              <a:rPr lang="en-US" dirty="0">
                <a:solidFill>
                  <a:srgbClr val="FF0000"/>
                </a:solidFill>
              </a:rPr>
              <a:t>Complex ions:  Three common structural types</a:t>
            </a:r>
            <a:endParaRPr lang="en-US" dirty="0"/>
          </a:p>
        </p:txBody>
      </p:sp>
      <p:sp>
        <p:nvSpPr>
          <p:cNvPr id="82948" name="Rectangle 4"/>
          <p:cNvSpPr>
            <a:spLocks noChangeArrowheads="1"/>
          </p:cNvSpPr>
          <p:nvPr/>
        </p:nvSpPr>
        <p:spPr bwMode="auto">
          <a:xfrm>
            <a:off x="838200" y="4648200"/>
            <a:ext cx="2743200" cy="942975"/>
          </a:xfrm>
          <a:prstGeom prst="rect">
            <a:avLst/>
          </a:prstGeom>
          <a:noFill/>
          <a:ln w="9525">
            <a:noFill/>
            <a:miter lim="800000"/>
            <a:headEnd/>
            <a:tailEnd/>
          </a:ln>
          <a:effectLst/>
        </p:spPr>
        <p:txBody>
          <a:bodyPr>
            <a:spAutoFit/>
          </a:bodyPr>
          <a:lstStyle/>
          <a:p>
            <a:r>
              <a:rPr lang="en-US" dirty="0"/>
              <a:t>Octahedral:</a:t>
            </a:r>
          </a:p>
          <a:p>
            <a:r>
              <a:rPr lang="en-US" dirty="0"/>
              <a:t>Most important</a:t>
            </a:r>
          </a:p>
        </p:txBody>
      </p:sp>
      <p:sp>
        <p:nvSpPr>
          <p:cNvPr id="82949" name="Rectangle 5"/>
          <p:cNvSpPr>
            <a:spLocks noChangeArrowheads="1"/>
          </p:cNvSpPr>
          <p:nvPr/>
        </p:nvSpPr>
        <p:spPr bwMode="auto">
          <a:xfrm>
            <a:off x="4267200" y="4816475"/>
            <a:ext cx="1912938" cy="517525"/>
          </a:xfrm>
          <a:prstGeom prst="rect">
            <a:avLst/>
          </a:prstGeom>
          <a:noFill/>
          <a:ln w="9525">
            <a:noFill/>
            <a:miter lim="800000"/>
            <a:headEnd/>
            <a:tailEnd/>
          </a:ln>
          <a:effectLst/>
        </p:spPr>
        <p:txBody>
          <a:bodyPr wrap="none">
            <a:spAutoFit/>
          </a:bodyPr>
          <a:lstStyle/>
          <a:p>
            <a:r>
              <a:rPr lang="en-US"/>
              <a:t>Tetrahedral</a:t>
            </a:r>
            <a:endParaRPr lang="en-US">
              <a:latin typeface="Times" charset="0"/>
            </a:endParaRPr>
          </a:p>
        </p:txBody>
      </p:sp>
      <p:sp>
        <p:nvSpPr>
          <p:cNvPr id="82950" name="Rectangle 6"/>
          <p:cNvSpPr>
            <a:spLocks noChangeArrowheads="1"/>
          </p:cNvSpPr>
          <p:nvPr/>
        </p:nvSpPr>
        <p:spPr bwMode="auto">
          <a:xfrm>
            <a:off x="6553200" y="4800600"/>
            <a:ext cx="2136775" cy="517525"/>
          </a:xfrm>
          <a:prstGeom prst="rect">
            <a:avLst/>
          </a:prstGeom>
          <a:noFill/>
          <a:ln w="9525">
            <a:noFill/>
            <a:miter lim="800000"/>
            <a:headEnd/>
            <a:tailEnd/>
          </a:ln>
          <a:effectLst/>
        </p:spPr>
        <p:txBody>
          <a:bodyPr wrap="none">
            <a:spAutoFit/>
          </a:bodyPr>
          <a:lstStyle/>
          <a:p>
            <a:r>
              <a:rPr lang="en-US"/>
              <a:t>Square planar</a:t>
            </a:r>
            <a:endParaRPr lang="en-US">
              <a:latin typeface="Times" charset="0"/>
            </a:endParaRPr>
          </a:p>
        </p:txBody>
      </p:sp>
      <p:sp>
        <p:nvSpPr>
          <p:cNvPr id="8" name="Half Frame 7"/>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10" name="Straight Connector 9"/>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9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9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49" grpId="0"/>
      <p:bldP spid="829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910DC6F-EEEB-4A67-9008-996405A1B8C9}" type="slidenum">
              <a:rPr lang="en-US"/>
              <a:pPr/>
              <a:t>20</a:t>
            </a:fld>
            <a:endParaRPr lang="en-US"/>
          </a:p>
        </p:txBody>
      </p:sp>
      <p:sp>
        <p:nvSpPr>
          <p:cNvPr id="130050" name="Rectangle 2"/>
          <p:cNvSpPr>
            <a:spLocks noChangeArrowheads="1"/>
          </p:cNvSpPr>
          <p:nvPr/>
        </p:nvSpPr>
        <p:spPr bwMode="auto">
          <a:xfrm>
            <a:off x="760413" y="325438"/>
            <a:ext cx="7545387" cy="517525"/>
          </a:xfrm>
          <a:prstGeom prst="rect">
            <a:avLst/>
          </a:prstGeom>
          <a:noFill/>
          <a:ln w="9525">
            <a:noFill/>
            <a:miter lim="800000"/>
            <a:headEnd/>
            <a:tailEnd/>
          </a:ln>
          <a:effectLst/>
        </p:spPr>
        <p:txBody>
          <a:bodyPr>
            <a:spAutoFit/>
          </a:bodyPr>
          <a:lstStyle/>
          <a:p>
            <a:pPr algn="ctr"/>
            <a:r>
              <a:rPr lang="en-US">
                <a:solidFill>
                  <a:srgbClr val="0000FF"/>
                </a:solidFill>
              </a:rPr>
              <a:t>Examples of enantiomers</a:t>
            </a:r>
            <a:endParaRPr lang="en-US"/>
          </a:p>
        </p:txBody>
      </p:sp>
      <p:pic>
        <p:nvPicPr>
          <p:cNvPr id="130051" name="Picture 3"/>
          <p:cNvPicPr>
            <a:picLocks noChangeAspect="1" noChangeArrowheads="1"/>
          </p:cNvPicPr>
          <p:nvPr/>
        </p:nvPicPr>
        <p:blipFill>
          <a:blip r:embed="rId3"/>
          <a:srcRect/>
          <a:stretch>
            <a:fillRect/>
          </a:stretch>
        </p:blipFill>
        <p:spPr bwMode="auto">
          <a:xfrm>
            <a:off x="1905000" y="1066800"/>
            <a:ext cx="4648200" cy="3179763"/>
          </a:xfrm>
          <a:prstGeom prst="rect">
            <a:avLst/>
          </a:prstGeom>
          <a:noFill/>
        </p:spPr>
      </p:pic>
      <p:pic>
        <p:nvPicPr>
          <p:cNvPr id="130052" name="Picture 4"/>
          <p:cNvPicPr>
            <a:picLocks noChangeAspect="1" noChangeArrowheads="1"/>
          </p:cNvPicPr>
          <p:nvPr/>
        </p:nvPicPr>
        <p:blipFill>
          <a:blip r:embed="rId4"/>
          <a:srcRect/>
          <a:stretch>
            <a:fillRect/>
          </a:stretch>
        </p:blipFill>
        <p:spPr bwMode="auto">
          <a:xfrm>
            <a:off x="4876800" y="4953000"/>
            <a:ext cx="1828800" cy="1508125"/>
          </a:xfrm>
          <a:prstGeom prst="rect">
            <a:avLst/>
          </a:prstGeom>
          <a:noFill/>
          <a:ln w="9525">
            <a:noFill/>
            <a:miter lim="800000"/>
            <a:headEnd/>
            <a:tailEnd/>
          </a:ln>
          <a:effectLst/>
        </p:spPr>
      </p:pic>
      <p:pic>
        <p:nvPicPr>
          <p:cNvPr id="130053" name="Picture 5"/>
          <p:cNvPicPr>
            <a:picLocks noChangeAspect="1" noChangeArrowheads="1"/>
          </p:cNvPicPr>
          <p:nvPr/>
        </p:nvPicPr>
        <p:blipFill>
          <a:blip r:embed="rId5"/>
          <a:srcRect/>
          <a:stretch>
            <a:fillRect/>
          </a:stretch>
        </p:blipFill>
        <p:spPr bwMode="auto">
          <a:xfrm>
            <a:off x="2057400" y="5029200"/>
            <a:ext cx="1676400" cy="1381125"/>
          </a:xfrm>
          <a:prstGeom prst="rect">
            <a:avLst/>
          </a:prstGeom>
          <a:noFill/>
          <a:ln w="9525">
            <a:noFill/>
            <a:miter lim="800000"/>
            <a:headEnd/>
            <a:tailEnd/>
          </a:ln>
          <a:effectLst/>
        </p:spPr>
      </p:pic>
      <p:pic>
        <p:nvPicPr>
          <p:cNvPr id="130054" name="Picture 6"/>
          <p:cNvPicPr>
            <a:picLocks noChangeAspect="1" noChangeArrowheads="1"/>
          </p:cNvPicPr>
          <p:nvPr/>
        </p:nvPicPr>
        <p:blipFill>
          <a:blip r:embed="rId6"/>
          <a:srcRect/>
          <a:stretch>
            <a:fillRect/>
          </a:stretch>
        </p:blipFill>
        <p:spPr bwMode="auto">
          <a:xfrm>
            <a:off x="4191000" y="4800600"/>
            <a:ext cx="92075" cy="1828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753F347B-4EC7-46B9-8A94-686A092D73B2}" type="slidenum">
              <a:rPr lang="en-US"/>
              <a:pPr/>
              <a:t>21</a:t>
            </a:fld>
            <a:endParaRPr lang="en-US"/>
          </a:p>
        </p:txBody>
      </p:sp>
      <p:pic>
        <p:nvPicPr>
          <p:cNvPr id="37890" name="Picture 2" descr="Fig19-p822a"/>
          <p:cNvPicPr>
            <a:picLocks noChangeAspect="1" noChangeArrowheads="1"/>
          </p:cNvPicPr>
          <p:nvPr/>
        </p:nvPicPr>
        <p:blipFill>
          <a:blip r:embed="rId3"/>
          <a:srcRect/>
          <a:stretch>
            <a:fillRect/>
          </a:stretch>
        </p:blipFill>
        <p:spPr bwMode="auto">
          <a:xfrm>
            <a:off x="533400" y="1371600"/>
            <a:ext cx="3276600" cy="3179763"/>
          </a:xfrm>
          <a:prstGeom prst="rect">
            <a:avLst/>
          </a:prstGeom>
          <a:noFill/>
        </p:spPr>
      </p:pic>
      <p:pic>
        <p:nvPicPr>
          <p:cNvPr id="37891" name="Picture 3" descr="Fig19-p822b"/>
          <p:cNvPicPr>
            <a:picLocks noChangeAspect="1" noChangeArrowheads="1"/>
          </p:cNvPicPr>
          <p:nvPr/>
        </p:nvPicPr>
        <p:blipFill>
          <a:blip r:embed="rId4"/>
          <a:srcRect/>
          <a:stretch>
            <a:fillRect/>
          </a:stretch>
        </p:blipFill>
        <p:spPr bwMode="auto">
          <a:xfrm>
            <a:off x="2362200" y="4724400"/>
            <a:ext cx="3810000" cy="1897063"/>
          </a:xfrm>
          <a:prstGeom prst="rect">
            <a:avLst/>
          </a:prstGeom>
          <a:noFill/>
        </p:spPr>
      </p:pic>
      <p:pic>
        <p:nvPicPr>
          <p:cNvPr id="37892" name="Picture 4"/>
          <p:cNvPicPr>
            <a:picLocks noChangeAspect="1" noChangeArrowheads="1"/>
          </p:cNvPicPr>
          <p:nvPr/>
        </p:nvPicPr>
        <p:blipFill>
          <a:blip r:embed="rId5" cstate="print"/>
          <a:srcRect/>
          <a:stretch>
            <a:fillRect/>
          </a:stretch>
        </p:blipFill>
        <p:spPr bwMode="auto">
          <a:xfrm>
            <a:off x="4953000" y="1828800"/>
            <a:ext cx="3200400" cy="2819400"/>
          </a:xfrm>
          <a:prstGeom prst="rect">
            <a:avLst/>
          </a:prstGeom>
          <a:noFill/>
        </p:spPr>
      </p:pic>
      <p:sp>
        <p:nvSpPr>
          <p:cNvPr id="37893" name="Rectangle 5"/>
          <p:cNvSpPr>
            <a:spLocks noChangeArrowheads="1"/>
          </p:cNvSpPr>
          <p:nvPr/>
        </p:nvSpPr>
        <p:spPr bwMode="auto">
          <a:xfrm>
            <a:off x="782638" y="244475"/>
            <a:ext cx="6913562" cy="517525"/>
          </a:xfrm>
          <a:prstGeom prst="rect">
            <a:avLst/>
          </a:prstGeom>
          <a:noFill/>
          <a:ln w="9525">
            <a:noFill/>
            <a:miter lim="800000"/>
            <a:headEnd/>
            <a:tailEnd/>
          </a:ln>
          <a:effectLst/>
        </p:spPr>
        <p:txBody>
          <a:bodyPr>
            <a:spAutoFit/>
          </a:bodyPr>
          <a:lstStyle/>
          <a:p>
            <a:pPr algn="ctr"/>
            <a:r>
              <a:rPr lang="en-US">
                <a:solidFill>
                  <a:srgbClr val="0080FF"/>
                </a:solidFill>
              </a:rPr>
              <a:t>EDTA complexes are optically active</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36B16703-BBE7-4992-93E4-4EF11E27D1EF}" type="slidenum">
              <a:rPr lang="en-US"/>
              <a:pPr/>
              <a:t>22</a:t>
            </a:fld>
            <a:endParaRPr lang="en-US"/>
          </a:p>
        </p:txBody>
      </p:sp>
      <p:sp>
        <p:nvSpPr>
          <p:cNvPr id="41987" name="Rectangle 3"/>
          <p:cNvSpPr>
            <a:spLocks noChangeArrowheads="1"/>
          </p:cNvSpPr>
          <p:nvPr/>
        </p:nvSpPr>
        <p:spPr bwMode="auto">
          <a:xfrm>
            <a:off x="520700" y="5715000"/>
            <a:ext cx="2924175" cy="800100"/>
          </a:xfrm>
          <a:prstGeom prst="rect">
            <a:avLst/>
          </a:prstGeom>
          <a:noFill/>
          <a:ln w="9525">
            <a:noFill/>
            <a:miter lim="800000"/>
            <a:headEnd/>
            <a:tailEnd/>
          </a:ln>
          <a:effectLst/>
        </p:spPr>
        <p:txBody>
          <a:bodyPr wrap="none">
            <a:spAutoFit/>
          </a:bodyPr>
          <a:lstStyle/>
          <a:p>
            <a:pPr algn="ctr"/>
            <a:r>
              <a:rPr lang="en-US" sz="2000">
                <a:solidFill>
                  <a:srgbClr val="FF00FF"/>
                </a:solidFill>
              </a:rPr>
              <a:t>Plane of symmetry</a:t>
            </a:r>
            <a:r>
              <a:rPr lang="en-US" sz="2000"/>
              <a:t> </a:t>
            </a:r>
          </a:p>
          <a:p>
            <a:pPr algn="ctr"/>
            <a:r>
              <a:rPr lang="en-US" sz="2000">
                <a:solidFill>
                  <a:srgbClr val="FF00FF"/>
                </a:solidFill>
              </a:rPr>
              <a:t>Achiral (one structure)</a:t>
            </a:r>
            <a:endParaRPr lang="en-US"/>
          </a:p>
        </p:txBody>
      </p:sp>
      <p:sp>
        <p:nvSpPr>
          <p:cNvPr id="41991" name="Rectangle 7"/>
          <p:cNvSpPr>
            <a:spLocks noChangeArrowheads="1"/>
          </p:cNvSpPr>
          <p:nvPr/>
        </p:nvSpPr>
        <p:spPr bwMode="auto">
          <a:xfrm>
            <a:off x="406400" y="152400"/>
            <a:ext cx="8051800" cy="942975"/>
          </a:xfrm>
          <a:prstGeom prst="rect">
            <a:avLst/>
          </a:prstGeom>
          <a:noFill/>
          <a:ln w="9525">
            <a:noFill/>
            <a:miter lim="800000"/>
            <a:headEnd/>
            <a:tailEnd/>
          </a:ln>
          <a:effectLst/>
        </p:spPr>
        <p:txBody>
          <a:bodyPr>
            <a:spAutoFit/>
          </a:bodyPr>
          <a:lstStyle/>
          <a:p>
            <a:pPr algn="ctr"/>
            <a:r>
              <a:rPr lang="en-US">
                <a:solidFill>
                  <a:srgbClr val="0080FF"/>
                </a:solidFill>
              </a:rPr>
              <a:t>Chirality</a:t>
            </a:r>
            <a:r>
              <a:rPr lang="en-US"/>
              <a:t>: the absence of a plane of symmetry</a:t>
            </a:r>
          </a:p>
          <a:p>
            <a:pPr algn="ctr"/>
            <a:r>
              <a:rPr lang="en-US"/>
              <a:t>Enantiomers possible</a:t>
            </a:r>
          </a:p>
        </p:txBody>
      </p:sp>
      <p:sp>
        <p:nvSpPr>
          <p:cNvPr id="41993" name="Rectangle 9"/>
          <p:cNvSpPr>
            <a:spLocks noChangeArrowheads="1"/>
          </p:cNvSpPr>
          <p:nvPr/>
        </p:nvSpPr>
        <p:spPr bwMode="auto">
          <a:xfrm>
            <a:off x="381000" y="1295400"/>
            <a:ext cx="8382000" cy="1368425"/>
          </a:xfrm>
          <a:prstGeom prst="rect">
            <a:avLst/>
          </a:prstGeom>
          <a:noFill/>
          <a:ln w="9525">
            <a:noFill/>
            <a:miter lim="800000"/>
            <a:headEnd/>
            <a:tailEnd/>
          </a:ln>
          <a:effectLst/>
        </p:spPr>
        <p:txBody>
          <a:bodyPr>
            <a:spAutoFit/>
          </a:bodyPr>
          <a:lstStyle/>
          <a:p>
            <a:pPr algn="ctr"/>
            <a:r>
              <a:rPr lang="en-US"/>
              <a:t>If a molecule possess a plane of symmetry it is </a:t>
            </a:r>
            <a:r>
              <a:rPr lang="en-US">
                <a:solidFill>
                  <a:srgbClr val="FF00FF"/>
                </a:solidFill>
              </a:rPr>
              <a:t>achiral</a:t>
            </a:r>
            <a:r>
              <a:rPr lang="en-US"/>
              <a:t> and is superimposible on its mirror image</a:t>
            </a:r>
          </a:p>
          <a:p>
            <a:pPr algn="ctr"/>
            <a:r>
              <a:rPr lang="en-US"/>
              <a:t>Enantiomers NOT possible</a:t>
            </a:r>
          </a:p>
        </p:txBody>
      </p:sp>
      <p:sp>
        <p:nvSpPr>
          <p:cNvPr id="41996" name="Rectangle 12"/>
          <p:cNvSpPr>
            <a:spLocks noChangeArrowheads="1"/>
          </p:cNvSpPr>
          <p:nvPr/>
        </p:nvSpPr>
        <p:spPr bwMode="auto">
          <a:xfrm>
            <a:off x="4419600" y="5715000"/>
            <a:ext cx="3387725" cy="800100"/>
          </a:xfrm>
          <a:prstGeom prst="rect">
            <a:avLst/>
          </a:prstGeom>
          <a:noFill/>
          <a:ln w="9525">
            <a:noFill/>
            <a:miter lim="800000"/>
            <a:headEnd/>
            <a:tailEnd/>
          </a:ln>
          <a:effectLst/>
        </p:spPr>
        <p:txBody>
          <a:bodyPr>
            <a:spAutoFit/>
          </a:bodyPr>
          <a:lstStyle/>
          <a:p>
            <a:r>
              <a:rPr lang="en-US" sz="2000">
                <a:solidFill>
                  <a:srgbClr val="0080FF"/>
                </a:solidFill>
              </a:rPr>
              <a:t>No plane of symmetry</a:t>
            </a:r>
          </a:p>
          <a:p>
            <a:pPr algn="ctr"/>
            <a:r>
              <a:rPr lang="en-US" sz="2000">
                <a:solidFill>
                  <a:srgbClr val="0080FF"/>
                </a:solidFill>
              </a:rPr>
              <a:t>Chiral (two enantiomer)</a:t>
            </a:r>
          </a:p>
        </p:txBody>
      </p:sp>
      <p:pic>
        <p:nvPicPr>
          <p:cNvPr id="41997" name="Picture 13"/>
          <p:cNvPicPr>
            <a:picLocks noChangeAspect="1" noChangeArrowheads="1"/>
          </p:cNvPicPr>
          <p:nvPr/>
        </p:nvPicPr>
        <p:blipFill>
          <a:blip r:embed="rId3"/>
          <a:srcRect/>
          <a:stretch>
            <a:fillRect/>
          </a:stretch>
        </p:blipFill>
        <p:spPr bwMode="auto">
          <a:xfrm>
            <a:off x="762000" y="3516313"/>
            <a:ext cx="1752600" cy="1436687"/>
          </a:xfrm>
          <a:prstGeom prst="rect">
            <a:avLst/>
          </a:prstGeom>
          <a:noFill/>
          <a:ln w="9525">
            <a:noFill/>
            <a:miter lim="800000"/>
            <a:headEnd/>
            <a:tailEnd/>
          </a:ln>
          <a:effectLst/>
        </p:spPr>
      </p:pic>
      <p:grpSp>
        <p:nvGrpSpPr>
          <p:cNvPr id="2" name="Group 16"/>
          <p:cNvGrpSpPr>
            <a:grpSpLocks/>
          </p:cNvGrpSpPr>
          <p:nvPr/>
        </p:nvGrpSpPr>
        <p:grpSpPr bwMode="auto">
          <a:xfrm>
            <a:off x="3962400" y="3441700"/>
            <a:ext cx="3733800" cy="1511300"/>
            <a:chOff x="2496" y="2024"/>
            <a:chExt cx="2352" cy="952"/>
          </a:xfrm>
        </p:grpSpPr>
        <p:pic>
          <p:nvPicPr>
            <p:cNvPr id="41990" name="Picture 6"/>
            <p:cNvPicPr>
              <a:picLocks noChangeAspect="1" noChangeArrowheads="1"/>
            </p:cNvPicPr>
            <p:nvPr/>
          </p:nvPicPr>
          <p:blipFill>
            <a:blip r:embed="rId4"/>
            <a:srcRect/>
            <a:stretch>
              <a:fillRect/>
            </a:stretch>
          </p:blipFill>
          <p:spPr bwMode="auto">
            <a:xfrm>
              <a:off x="3648" y="2024"/>
              <a:ext cx="48" cy="952"/>
            </a:xfrm>
            <a:prstGeom prst="rect">
              <a:avLst/>
            </a:prstGeom>
            <a:noFill/>
            <a:ln w="9525">
              <a:noFill/>
              <a:miter lim="800000"/>
              <a:headEnd/>
              <a:tailEnd/>
            </a:ln>
            <a:effectLst/>
          </p:spPr>
        </p:pic>
        <p:pic>
          <p:nvPicPr>
            <p:cNvPr id="41998" name="Picture 14"/>
            <p:cNvPicPr>
              <a:picLocks noChangeAspect="1" noChangeArrowheads="1"/>
            </p:cNvPicPr>
            <p:nvPr/>
          </p:nvPicPr>
          <p:blipFill>
            <a:blip r:embed="rId5"/>
            <a:srcRect/>
            <a:stretch>
              <a:fillRect/>
            </a:stretch>
          </p:blipFill>
          <p:spPr bwMode="auto">
            <a:xfrm>
              <a:off x="2496" y="2064"/>
              <a:ext cx="1104" cy="909"/>
            </a:xfrm>
            <a:prstGeom prst="rect">
              <a:avLst/>
            </a:prstGeom>
            <a:noFill/>
            <a:ln w="9525">
              <a:noFill/>
              <a:miter lim="800000"/>
              <a:headEnd/>
              <a:tailEnd/>
            </a:ln>
            <a:effectLst/>
          </p:spPr>
        </p:pic>
        <p:pic>
          <p:nvPicPr>
            <p:cNvPr id="41999" name="Picture 15"/>
            <p:cNvPicPr>
              <a:picLocks noChangeAspect="1" noChangeArrowheads="1"/>
            </p:cNvPicPr>
            <p:nvPr/>
          </p:nvPicPr>
          <p:blipFill>
            <a:blip r:embed="rId6"/>
            <a:srcRect/>
            <a:stretch>
              <a:fillRect/>
            </a:stretch>
          </p:blipFill>
          <p:spPr bwMode="auto">
            <a:xfrm>
              <a:off x="3744" y="2064"/>
              <a:ext cx="1104" cy="912"/>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9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93" grpId="0"/>
      <p:bldP spid="4199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0A2FBF0-CF90-4A92-ACB2-62CA5B04915D}" type="slidenum">
              <a:rPr lang="en-US"/>
              <a:pPr/>
              <a:t>23</a:t>
            </a:fld>
            <a:endParaRPr lang="en-US"/>
          </a:p>
        </p:txBody>
      </p:sp>
      <p:sp>
        <p:nvSpPr>
          <p:cNvPr id="134146" name="Rectangle 2"/>
          <p:cNvSpPr>
            <a:spLocks noChangeArrowheads="1"/>
          </p:cNvSpPr>
          <p:nvPr/>
        </p:nvSpPr>
        <p:spPr bwMode="auto">
          <a:xfrm>
            <a:off x="609600" y="457200"/>
            <a:ext cx="7620000" cy="942975"/>
          </a:xfrm>
          <a:prstGeom prst="rect">
            <a:avLst/>
          </a:prstGeom>
          <a:noFill/>
          <a:ln w="9525">
            <a:noFill/>
            <a:miter lim="800000"/>
            <a:headEnd/>
            <a:tailEnd/>
          </a:ln>
          <a:effectLst/>
        </p:spPr>
        <p:txBody>
          <a:bodyPr>
            <a:spAutoFit/>
          </a:bodyPr>
          <a:lstStyle/>
          <a:p>
            <a:pPr algn="ctr"/>
            <a:r>
              <a:rPr lang="en-US">
                <a:solidFill>
                  <a:srgbClr val="008000"/>
                </a:solidFill>
              </a:rPr>
              <a:t>19.3	Crystal Field Theory: Splitting of the 5 d orbitals</a:t>
            </a:r>
          </a:p>
        </p:txBody>
      </p:sp>
      <p:sp>
        <p:nvSpPr>
          <p:cNvPr id="134147" name="Rectangle 3"/>
          <p:cNvSpPr>
            <a:spLocks noChangeArrowheads="1"/>
          </p:cNvSpPr>
          <p:nvPr/>
        </p:nvSpPr>
        <p:spPr bwMode="auto">
          <a:xfrm>
            <a:off x="381000" y="1620838"/>
            <a:ext cx="4343400" cy="1687512"/>
          </a:xfrm>
          <a:prstGeom prst="rect">
            <a:avLst/>
          </a:prstGeom>
          <a:noFill/>
          <a:ln w="9525">
            <a:noFill/>
            <a:miter lim="800000"/>
            <a:headEnd/>
            <a:tailEnd/>
          </a:ln>
          <a:effectLst/>
        </p:spPr>
        <p:txBody>
          <a:bodyPr>
            <a:spAutoFit/>
          </a:bodyPr>
          <a:lstStyle/>
          <a:p>
            <a:pPr algn="ctr"/>
            <a:r>
              <a:rPr lang="en-US" sz="1800"/>
              <a:t>Consider the response of the energy of the d orbitals to the approach of 6 negatively charged ligands (</a:t>
            </a:r>
            <a:r>
              <a:rPr lang="en-US" sz="1800">
                <a:solidFill>
                  <a:srgbClr val="008000"/>
                </a:solidFill>
              </a:rPr>
              <a:t>a “crystal field”)</a:t>
            </a:r>
            <a:r>
              <a:rPr lang="en-US" sz="1800"/>
              <a:t> along the x, y and z axes of the metal</a:t>
            </a:r>
          </a:p>
        </p:txBody>
      </p:sp>
      <p:sp>
        <p:nvSpPr>
          <p:cNvPr id="134149" name="Rectangle 5"/>
          <p:cNvSpPr>
            <a:spLocks noChangeArrowheads="1"/>
          </p:cNvSpPr>
          <p:nvPr/>
        </p:nvSpPr>
        <p:spPr bwMode="auto">
          <a:xfrm>
            <a:off x="457200" y="3429000"/>
            <a:ext cx="4343400" cy="1368425"/>
          </a:xfrm>
          <a:prstGeom prst="rect">
            <a:avLst/>
          </a:prstGeom>
          <a:noFill/>
          <a:ln w="9525">
            <a:noFill/>
            <a:miter lim="800000"/>
            <a:headEnd/>
            <a:tailEnd/>
          </a:ln>
          <a:effectLst/>
        </p:spPr>
        <p:txBody>
          <a:bodyPr>
            <a:spAutoFit/>
          </a:bodyPr>
          <a:lstStyle/>
          <a:p>
            <a:pPr algn="ctr"/>
            <a:r>
              <a:rPr lang="en-US" sz="1800"/>
              <a:t>The two d orbitals (d</a:t>
            </a:r>
            <a:r>
              <a:rPr lang="en-US" sz="1800" baseline="-25000"/>
              <a:t>x2-y2</a:t>
            </a:r>
            <a:r>
              <a:rPr lang="en-US" sz="1800"/>
              <a:t> and d</a:t>
            </a:r>
            <a:r>
              <a:rPr lang="en-US" sz="1800" baseline="-25000"/>
              <a:t>z2</a:t>
            </a:r>
            <a:r>
              <a:rPr lang="en-US" sz="1800"/>
              <a:t>) that are directed along the x, y and z axes are affected more than the other three d orbitals (d</a:t>
            </a:r>
            <a:r>
              <a:rPr lang="en-US" sz="1800" baseline="-25000"/>
              <a:t>xy</a:t>
            </a:r>
            <a:r>
              <a:rPr lang="en-US" sz="1800"/>
              <a:t>, d</a:t>
            </a:r>
            <a:r>
              <a:rPr lang="en-US" sz="1800" baseline="-25000"/>
              <a:t>xz</a:t>
            </a:r>
            <a:r>
              <a:rPr lang="en-US" sz="1800"/>
              <a:t> and d</a:t>
            </a:r>
            <a:r>
              <a:rPr lang="en-US" sz="1800" baseline="-25000"/>
              <a:t>yz</a:t>
            </a:r>
            <a:r>
              <a:rPr lang="en-US" sz="1800"/>
              <a:t>)</a:t>
            </a:r>
          </a:p>
        </p:txBody>
      </p:sp>
      <p:sp>
        <p:nvSpPr>
          <p:cNvPr id="134150" name="Rectangle 6"/>
          <p:cNvSpPr>
            <a:spLocks noChangeArrowheads="1"/>
          </p:cNvSpPr>
          <p:nvPr/>
        </p:nvSpPr>
        <p:spPr bwMode="auto">
          <a:xfrm>
            <a:off x="533400" y="5029200"/>
            <a:ext cx="3868738" cy="1200329"/>
          </a:xfrm>
          <a:prstGeom prst="rect">
            <a:avLst/>
          </a:prstGeom>
          <a:noFill/>
          <a:ln w="9525">
            <a:noFill/>
            <a:miter lim="800000"/>
            <a:headEnd/>
            <a:tailEnd/>
          </a:ln>
          <a:effectLst/>
        </p:spPr>
        <p:txBody>
          <a:bodyPr>
            <a:spAutoFit/>
          </a:bodyPr>
          <a:lstStyle/>
          <a:p>
            <a:pPr algn="ctr"/>
            <a:r>
              <a:rPr lang="en-US" sz="1800" dirty="0"/>
              <a:t>The result is that the d</a:t>
            </a:r>
            <a:r>
              <a:rPr lang="en-US" sz="1800" baseline="-25000" dirty="0"/>
              <a:t>x2-y2</a:t>
            </a:r>
            <a:r>
              <a:rPr lang="en-US" sz="1800" dirty="0"/>
              <a:t> and d</a:t>
            </a:r>
            <a:r>
              <a:rPr lang="en-US" sz="1800" baseline="-25000" dirty="0"/>
              <a:t>z2</a:t>
            </a:r>
            <a:r>
              <a:rPr lang="en-US" sz="1800" dirty="0"/>
              <a:t> orbital increase in energy relative to the </a:t>
            </a:r>
            <a:r>
              <a:rPr lang="en-US" sz="1800" dirty="0" err="1"/>
              <a:t>d</a:t>
            </a:r>
            <a:r>
              <a:rPr lang="en-US" sz="1800" baseline="-25000" dirty="0" err="1"/>
              <a:t>xy</a:t>
            </a:r>
            <a:r>
              <a:rPr lang="en-US" sz="1800" dirty="0"/>
              <a:t>, </a:t>
            </a:r>
            <a:r>
              <a:rPr lang="en-US" sz="1800" dirty="0" err="1"/>
              <a:t>d</a:t>
            </a:r>
            <a:r>
              <a:rPr lang="en-US" sz="1800" baseline="-25000" dirty="0" err="1"/>
              <a:t>xz</a:t>
            </a:r>
            <a:r>
              <a:rPr lang="en-US" sz="1800" dirty="0"/>
              <a:t> and </a:t>
            </a:r>
            <a:r>
              <a:rPr lang="en-US" sz="1800" dirty="0" err="1"/>
              <a:t>d</a:t>
            </a:r>
            <a:r>
              <a:rPr lang="en-US" sz="1800" baseline="-25000" dirty="0" err="1"/>
              <a:t>yz</a:t>
            </a:r>
            <a:r>
              <a:rPr lang="en-US" sz="1800" dirty="0"/>
              <a:t> </a:t>
            </a:r>
            <a:r>
              <a:rPr lang="en-US" sz="1800" dirty="0" err="1"/>
              <a:t>orbitals</a:t>
            </a:r>
            <a:r>
              <a:rPr lang="en-US" sz="1800" dirty="0"/>
              <a:t> </a:t>
            </a:r>
            <a:r>
              <a:rPr lang="en-US" sz="1800" dirty="0" smtClean="0"/>
              <a:t>(</a:t>
            </a:r>
            <a:r>
              <a:rPr lang="en-US" dirty="0" smtClean="0">
                <a:latin typeface="Symbol" charset="2"/>
                <a:sym typeface="Symbol" charset="2"/>
              </a:rPr>
              <a:t></a:t>
            </a:r>
            <a:r>
              <a:rPr lang="en-US" baseline="-25000" dirty="0" smtClean="0"/>
              <a:t>0</a:t>
            </a:r>
            <a:r>
              <a:rPr lang="en-US" sz="1800" dirty="0" smtClean="0"/>
              <a:t> </a:t>
            </a:r>
            <a:r>
              <a:rPr lang="en-US" sz="1800" dirty="0"/>
              <a:t>is called the “crystal field energy splitting </a:t>
            </a:r>
          </a:p>
        </p:txBody>
      </p:sp>
      <p:pic>
        <p:nvPicPr>
          <p:cNvPr id="134151" name="Picture 7"/>
          <p:cNvPicPr>
            <a:picLocks noChangeAspect="1" noChangeArrowheads="1"/>
          </p:cNvPicPr>
          <p:nvPr/>
        </p:nvPicPr>
        <p:blipFill>
          <a:blip r:embed="rId3" cstate="print"/>
          <a:srcRect/>
          <a:stretch>
            <a:fillRect/>
          </a:stretch>
        </p:blipFill>
        <p:spPr bwMode="auto">
          <a:xfrm>
            <a:off x="5105400" y="1524000"/>
            <a:ext cx="3886200" cy="1785938"/>
          </a:xfrm>
          <a:prstGeom prst="rect">
            <a:avLst/>
          </a:prstGeom>
          <a:noFill/>
        </p:spPr>
      </p:pic>
      <p:grpSp>
        <p:nvGrpSpPr>
          <p:cNvPr id="2" name="Group 14"/>
          <p:cNvGrpSpPr>
            <a:grpSpLocks/>
          </p:cNvGrpSpPr>
          <p:nvPr/>
        </p:nvGrpSpPr>
        <p:grpSpPr bwMode="auto">
          <a:xfrm>
            <a:off x="5638800" y="3581400"/>
            <a:ext cx="1925638" cy="2971800"/>
            <a:chOff x="3552" y="2256"/>
            <a:chExt cx="1213" cy="1872"/>
          </a:xfrm>
        </p:grpSpPr>
        <p:pic>
          <p:nvPicPr>
            <p:cNvPr id="134154" name="Picture 10"/>
            <p:cNvPicPr>
              <a:picLocks noChangeAspect="1" noChangeArrowheads="1"/>
            </p:cNvPicPr>
            <p:nvPr/>
          </p:nvPicPr>
          <p:blipFill>
            <a:blip r:embed="rId4" cstate="print"/>
            <a:srcRect/>
            <a:stretch>
              <a:fillRect/>
            </a:stretch>
          </p:blipFill>
          <p:spPr bwMode="auto">
            <a:xfrm>
              <a:off x="3552" y="2496"/>
              <a:ext cx="1213" cy="1347"/>
            </a:xfrm>
            <a:prstGeom prst="rect">
              <a:avLst/>
            </a:prstGeom>
            <a:noFill/>
          </p:spPr>
        </p:pic>
        <p:sp>
          <p:nvSpPr>
            <p:cNvPr id="134155" name="Rectangle 11"/>
            <p:cNvSpPr>
              <a:spLocks noChangeArrowheads="1"/>
            </p:cNvSpPr>
            <p:nvPr/>
          </p:nvSpPr>
          <p:spPr bwMode="auto">
            <a:xfrm>
              <a:off x="3840" y="3869"/>
              <a:ext cx="858" cy="259"/>
            </a:xfrm>
            <a:prstGeom prst="rect">
              <a:avLst/>
            </a:prstGeom>
            <a:noFill/>
            <a:ln w="9525">
              <a:noFill/>
              <a:miter lim="800000"/>
              <a:headEnd/>
              <a:tailEnd/>
            </a:ln>
            <a:effectLst/>
          </p:spPr>
          <p:txBody>
            <a:bodyPr wrap="none">
              <a:spAutoFit/>
            </a:bodyPr>
            <a:lstStyle/>
            <a:p>
              <a:r>
                <a:rPr lang="en-US" sz="1800"/>
                <a:t>t</a:t>
              </a:r>
              <a:r>
                <a:rPr lang="en-US" sz="1800" baseline="-25000"/>
                <a:t>2g</a:t>
              </a:r>
              <a:r>
                <a:rPr lang="en-US" sz="1800"/>
                <a:t> orbitals</a:t>
              </a:r>
            </a:p>
          </p:txBody>
        </p:sp>
        <p:sp>
          <p:nvSpPr>
            <p:cNvPr id="134156" name="Rectangle 12"/>
            <p:cNvSpPr>
              <a:spLocks noChangeArrowheads="1"/>
            </p:cNvSpPr>
            <p:nvPr/>
          </p:nvSpPr>
          <p:spPr bwMode="auto">
            <a:xfrm>
              <a:off x="3744" y="2256"/>
              <a:ext cx="811" cy="259"/>
            </a:xfrm>
            <a:prstGeom prst="rect">
              <a:avLst/>
            </a:prstGeom>
            <a:noFill/>
            <a:ln w="9525">
              <a:noFill/>
              <a:miter lim="800000"/>
              <a:headEnd/>
              <a:tailEnd/>
            </a:ln>
            <a:effectLst/>
          </p:spPr>
          <p:txBody>
            <a:bodyPr wrap="none">
              <a:spAutoFit/>
            </a:bodyPr>
            <a:lstStyle/>
            <a:p>
              <a:r>
                <a:rPr lang="en-US" sz="1800"/>
                <a:t>e</a:t>
              </a:r>
              <a:r>
                <a:rPr lang="en-US" sz="1800" baseline="-25000"/>
                <a:t>g</a:t>
              </a:r>
              <a:r>
                <a:rPr lang="en-US" sz="1800"/>
                <a:t> orbitals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41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4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4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9" grpId="0"/>
      <p:bldP spid="1341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54FFD032-03EE-4C6F-AEB9-323C980FC755}" type="slidenum">
              <a:rPr lang="en-US"/>
              <a:pPr/>
              <a:t>24</a:t>
            </a:fld>
            <a:endParaRPr lang="en-US"/>
          </a:p>
        </p:txBody>
      </p:sp>
      <p:pic>
        <p:nvPicPr>
          <p:cNvPr id="109574" name="Picture 6"/>
          <p:cNvPicPr>
            <a:picLocks noChangeAspect="1" noChangeArrowheads="1"/>
          </p:cNvPicPr>
          <p:nvPr/>
        </p:nvPicPr>
        <p:blipFill>
          <a:blip r:embed="rId3" cstate="print"/>
          <a:srcRect/>
          <a:stretch>
            <a:fillRect/>
          </a:stretch>
        </p:blipFill>
        <p:spPr bwMode="auto">
          <a:xfrm>
            <a:off x="5105400" y="4114800"/>
            <a:ext cx="3048000" cy="2493963"/>
          </a:xfrm>
          <a:prstGeom prst="rect">
            <a:avLst/>
          </a:prstGeom>
          <a:noFill/>
        </p:spPr>
      </p:pic>
      <p:sp>
        <p:nvSpPr>
          <p:cNvPr id="109575" name="Rectangle 7"/>
          <p:cNvSpPr>
            <a:spLocks noChangeArrowheads="1"/>
          </p:cNvSpPr>
          <p:nvPr/>
        </p:nvSpPr>
        <p:spPr bwMode="auto">
          <a:xfrm>
            <a:off x="152400" y="381000"/>
            <a:ext cx="8763000" cy="800100"/>
          </a:xfrm>
          <a:prstGeom prst="rect">
            <a:avLst/>
          </a:prstGeom>
          <a:noFill/>
          <a:ln w="9525">
            <a:noFill/>
            <a:miter lim="800000"/>
            <a:headEnd/>
            <a:tailEnd/>
          </a:ln>
          <a:effectLst/>
        </p:spPr>
        <p:txBody>
          <a:bodyPr>
            <a:spAutoFit/>
          </a:bodyPr>
          <a:lstStyle/>
          <a:p>
            <a:pPr algn="ctr"/>
            <a:r>
              <a:rPr lang="en-US" sz="2000">
                <a:solidFill>
                  <a:srgbClr val="008000"/>
                </a:solidFill>
              </a:rPr>
              <a:t>Crystal field splitting of the 5 d orbitals by the “crystal field” of 6 ligands</a:t>
            </a:r>
          </a:p>
        </p:txBody>
      </p:sp>
      <p:pic>
        <p:nvPicPr>
          <p:cNvPr id="109576" name="Picture 8"/>
          <p:cNvPicPr>
            <a:picLocks noChangeAspect="1" noChangeArrowheads="1"/>
          </p:cNvPicPr>
          <p:nvPr/>
        </p:nvPicPr>
        <p:blipFill>
          <a:blip r:embed="rId4" cstate="print"/>
          <a:srcRect/>
          <a:stretch>
            <a:fillRect/>
          </a:stretch>
        </p:blipFill>
        <p:spPr bwMode="auto">
          <a:xfrm>
            <a:off x="5410200" y="1447800"/>
            <a:ext cx="1828800" cy="2286000"/>
          </a:xfrm>
          <a:prstGeom prst="rect">
            <a:avLst/>
          </a:prstGeom>
          <a:noFill/>
        </p:spPr>
      </p:pic>
      <p:grpSp>
        <p:nvGrpSpPr>
          <p:cNvPr id="2" name="Group 13"/>
          <p:cNvGrpSpPr>
            <a:grpSpLocks/>
          </p:cNvGrpSpPr>
          <p:nvPr/>
        </p:nvGrpSpPr>
        <p:grpSpPr bwMode="auto">
          <a:xfrm>
            <a:off x="381000" y="1676400"/>
            <a:ext cx="3581400" cy="4708525"/>
            <a:chOff x="240" y="1056"/>
            <a:chExt cx="2256" cy="2966"/>
          </a:xfrm>
        </p:grpSpPr>
        <p:pic>
          <p:nvPicPr>
            <p:cNvPr id="109578" name="Picture 10"/>
            <p:cNvPicPr>
              <a:picLocks noChangeAspect="1" noChangeArrowheads="1"/>
            </p:cNvPicPr>
            <p:nvPr/>
          </p:nvPicPr>
          <p:blipFill>
            <a:blip r:embed="rId5"/>
            <a:srcRect/>
            <a:stretch>
              <a:fillRect/>
            </a:stretch>
          </p:blipFill>
          <p:spPr bwMode="auto">
            <a:xfrm>
              <a:off x="240" y="1392"/>
              <a:ext cx="2256" cy="2226"/>
            </a:xfrm>
            <a:prstGeom prst="rect">
              <a:avLst/>
            </a:prstGeom>
            <a:noFill/>
          </p:spPr>
        </p:pic>
        <p:sp>
          <p:nvSpPr>
            <p:cNvPr id="109579" name="Rectangle 11"/>
            <p:cNvSpPr>
              <a:spLocks noChangeArrowheads="1"/>
            </p:cNvSpPr>
            <p:nvPr/>
          </p:nvSpPr>
          <p:spPr bwMode="auto">
            <a:xfrm>
              <a:off x="912" y="3696"/>
              <a:ext cx="1106" cy="326"/>
            </a:xfrm>
            <a:prstGeom prst="rect">
              <a:avLst/>
            </a:prstGeom>
            <a:noFill/>
            <a:ln w="9525">
              <a:noFill/>
              <a:miter lim="800000"/>
              <a:headEnd/>
              <a:tailEnd/>
            </a:ln>
            <a:effectLst/>
          </p:spPr>
          <p:txBody>
            <a:bodyPr wrap="none">
              <a:spAutoFit/>
            </a:bodyPr>
            <a:lstStyle/>
            <a:p>
              <a:r>
                <a:rPr lang="en-US"/>
                <a:t>t</a:t>
              </a:r>
              <a:r>
                <a:rPr lang="en-US" baseline="-25000"/>
                <a:t>2g</a:t>
              </a:r>
              <a:r>
                <a:rPr lang="en-US"/>
                <a:t> orbitals</a:t>
              </a:r>
            </a:p>
          </p:txBody>
        </p:sp>
        <p:sp>
          <p:nvSpPr>
            <p:cNvPr id="109580" name="Rectangle 12"/>
            <p:cNvSpPr>
              <a:spLocks noChangeArrowheads="1"/>
            </p:cNvSpPr>
            <p:nvPr/>
          </p:nvSpPr>
          <p:spPr bwMode="auto">
            <a:xfrm>
              <a:off x="816" y="1056"/>
              <a:ext cx="1042" cy="326"/>
            </a:xfrm>
            <a:prstGeom prst="rect">
              <a:avLst/>
            </a:prstGeom>
            <a:noFill/>
            <a:ln w="9525">
              <a:noFill/>
              <a:miter lim="800000"/>
              <a:headEnd/>
              <a:tailEnd/>
            </a:ln>
            <a:effectLst/>
          </p:spPr>
          <p:txBody>
            <a:bodyPr wrap="none">
              <a:spAutoFit/>
            </a:bodyPr>
            <a:lstStyle/>
            <a:p>
              <a:r>
                <a:rPr lang="en-US"/>
                <a:t>e</a:t>
              </a:r>
              <a:r>
                <a:rPr lang="en-US" baseline="-25000"/>
                <a:t>g</a:t>
              </a:r>
              <a:r>
                <a:rPr lang="en-US"/>
                <a:t> orbitals</a:t>
              </a:r>
            </a:p>
          </p:txBody>
        </p:sp>
      </p:grpSp>
      <p:sp>
        <p:nvSpPr>
          <p:cNvPr id="109582" name="Rectangle 14"/>
          <p:cNvSpPr>
            <a:spLocks noChangeArrowheads="1"/>
          </p:cNvSpPr>
          <p:nvPr/>
        </p:nvSpPr>
        <p:spPr bwMode="auto">
          <a:xfrm>
            <a:off x="1828800" y="3581400"/>
            <a:ext cx="1589088" cy="730250"/>
          </a:xfrm>
          <a:prstGeom prst="rect">
            <a:avLst/>
          </a:prstGeom>
          <a:noFill/>
          <a:ln w="9525">
            <a:noFill/>
            <a:miter lim="800000"/>
            <a:headEnd/>
            <a:tailEnd/>
          </a:ln>
          <a:effectLst/>
        </p:spPr>
        <p:txBody>
          <a:bodyPr wrap="none">
            <a:spAutoFit/>
          </a:bodyPr>
          <a:lstStyle/>
          <a:p>
            <a:r>
              <a:rPr lang="en-US" sz="1800"/>
              <a:t>Crystal field </a:t>
            </a:r>
          </a:p>
          <a:p>
            <a:r>
              <a:rPr lang="en-US" sz="1800"/>
              <a:t>splitting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EA5E4FB-0281-4E7D-8BA6-59C81BC63965}" type="slidenum">
              <a:rPr lang="en-US"/>
              <a:pPr/>
              <a:t>25</a:t>
            </a:fld>
            <a:endParaRPr lang="en-US"/>
          </a:p>
        </p:txBody>
      </p:sp>
      <p:pic>
        <p:nvPicPr>
          <p:cNvPr id="13314" name="Picture 2"/>
          <p:cNvPicPr>
            <a:picLocks noChangeAspect="1" noChangeArrowheads="1"/>
          </p:cNvPicPr>
          <p:nvPr/>
        </p:nvPicPr>
        <p:blipFill>
          <a:blip r:embed="rId3"/>
          <a:srcRect/>
          <a:stretch>
            <a:fillRect/>
          </a:stretch>
        </p:blipFill>
        <p:spPr bwMode="auto">
          <a:xfrm>
            <a:off x="1905000" y="1219200"/>
            <a:ext cx="5029200" cy="4543425"/>
          </a:xfrm>
          <a:prstGeom prst="rect">
            <a:avLst/>
          </a:prstGeom>
          <a:noFill/>
        </p:spPr>
      </p:pic>
      <p:sp>
        <p:nvSpPr>
          <p:cNvPr id="13315" name="Rectangle 3"/>
          <p:cNvSpPr>
            <a:spLocks noChangeArrowheads="1"/>
          </p:cNvSpPr>
          <p:nvPr/>
        </p:nvSpPr>
        <p:spPr bwMode="auto">
          <a:xfrm>
            <a:off x="457200" y="228600"/>
            <a:ext cx="8305800" cy="800100"/>
          </a:xfrm>
          <a:prstGeom prst="rect">
            <a:avLst/>
          </a:prstGeom>
          <a:noFill/>
          <a:ln w="9525">
            <a:noFill/>
            <a:miter lim="800000"/>
            <a:headEnd/>
            <a:tailEnd/>
          </a:ln>
          <a:effectLst/>
        </p:spPr>
        <p:txBody>
          <a:bodyPr>
            <a:spAutoFit/>
          </a:bodyPr>
          <a:lstStyle/>
          <a:p>
            <a:pPr algn="ctr"/>
            <a:r>
              <a:rPr lang="en-US" sz="2000">
                <a:solidFill>
                  <a:srgbClr val="008000"/>
                </a:solidFill>
              </a:rPr>
              <a:t>Crystal Field Splitting of d orbitals: high spin and low spin situations for a d</a:t>
            </a:r>
            <a:r>
              <a:rPr lang="en-US" sz="2000" baseline="30000">
                <a:solidFill>
                  <a:srgbClr val="008000"/>
                </a:solidFill>
              </a:rPr>
              <a:t>5</a:t>
            </a:r>
            <a:r>
              <a:rPr lang="en-US" sz="2000">
                <a:solidFill>
                  <a:srgbClr val="008000"/>
                </a:solidFill>
              </a:rPr>
              <a:t> metal (draw the diagrams for high and low spin)</a:t>
            </a:r>
          </a:p>
        </p:txBody>
      </p:sp>
      <p:sp>
        <p:nvSpPr>
          <p:cNvPr id="13316" name="Rectangle 4"/>
          <p:cNvSpPr>
            <a:spLocks noChangeArrowheads="1"/>
          </p:cNvSpPr>
          <p:nvPr/>
        </p:nvSpPr>
        <p:spPr bwMode="auto">
          <a:xfrm>
            <a:off x="228600" y="2362200"/>
            <a:ext cx="1449388" cy="1368425"/>
          </a:xfrm>
          <a:prstGeom prst="rect">
            <a:avLst/>
          </a:prstGeom>
          <a:noFill/>
          <a:ln w="9525">
            <a:noFill/>
            <a:miter lim="800000"/>
            <a:headEnd/>
            <a:tailEnd/>
          </a:ln>
          <a:effectLst/>
        </p:spPr>
        <p:txBody>
          <a:bodyPr wrap="none">
            <a:spAutoFit/>
          </a:bodyPr>
          <a:lstStyle/>
          <a:p>
            <a:r>
              <a:rPr lang="en-US"/>
              <a:t>Large </a:t>
            </a:r>
          </a:p>
          <a:p>
            <a:r>
              <a:rPr lang="en-US"/>
              <a:t>splitting:</a:t>
            </a:r>
          </a:p>
          <a:p>
            <a:r>
              <a:rPr lang="en-US" b="1">
                <a:solidFill>
                  <a:srgbClr val="008000"/>
                </a:solidFill>
              </a:rPr>
              <a:t>Low spin</a:t>
            </a:r>
          </a:p>
        </p:txBody>
      </p:sp>
      <p:sp>
        <p:nvSpPr>
          <p:cNvPr id="13317" name="Rectangle 5"/>
          <p:cNvSpPr>
            <a:spLocks noChangeArrowheads="1"/>
          </p:cNvSpPr>
          <p:nvPr/>
        </p:nvSpPr>
        <p:spPr bwMode="auto">
          <a:xfrm>
            <a:off x="7169150" y="2819400"/>
            <a:ext cx="1593850" cy="1368425"/>
          </a:xfrm>
          <a:prstGeom prst="rect">
            <a:avLst/>
          </a:prstGeom>
          <a:noFill/>
          <a:ln w="9525">
            <a:noFill/>
            <a:miter lim="800000"/>
            <a:headEnd/>
            <a:tailEnd/>
          </a:ln>
          <a:effectLst/>
        </p:spPr>
        <p:txBody>
          <a:bodyPr>
            <a:spAutoFit/>
          </a:bodyPr>
          <a:lstStyle/>
          <a:p>
            <a:r>
              <a:rPr lang="en-US"/>
              <a:t>Small splitting:</a:t>
            </a:r>
          </a:p>
          <a:p>
            <a:r>
              <a:rPr lang="en-US" b="1">
                <a:solidFill>
                  <a:srgbClr val="008000"/>
                </a:solidFill>
              </a:rPr>
              <a:t>High spin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663795B-516B-497C-990C-976A2E7501E7}" type="slidenum">
              <a:rPr lang="en-US"/>
              <a:pPr/>
              <a:t>26</a:t>
            </a:fld>
            <a:endParaRPr lang="en-US"/>
          </a:p>
        </p:txBody>
      </p:sp>
      <p:pic>
        <p:nvPicPr>
          <p:cNvPr id="95234" name="Picture 2"/>
          <p:cNvPicPr>
            <a:picLocks noChangeAspect="1" noChangeArrowheads="1"/>
          </p:cNvPicPr>
          <p:nvPr/>
        </p:nvPicPr>
        <p:blipFill>
          <a:blip r:embed="rId3" cstate="print"/>
          <a:srcRect/>
          <a:stretch>
            <a:fillRect/>
          </a:stretch>
        </p:blipFill>
        <p:spPr bwMode="auto">
          <a:xfrm>
            <a:off x="838200" y="1227138"/>
            <a:ext cx="3200400" cy="2354262"/>
          </a:xfrm>
          <a:prstGeom prst="rect">
            <a:avLst/>
          </a:prstGeom>
          <a:noFill/>
        </p:spPr>
      </p:pic>
      <p:pic>
        <p:nvPicPr>
          <p:cNvPr id="95235" name="Picture 3"/>
          <p:cNvPicPr>
            <a:picLocks noChangeAspect="1" noChangeArrowheads="1"/>
          </p:cNvPicPr>
          <p:nvPr/>
        </p:nvPicPr>
        <p:blipFill>
          <a:blip r:embed="rId4" cstate="print"/>
          <a:srcRect/>
          <a:stretch>
            <a:fillRect/>
          </a:stretch>
        </p:blipFill>
        <p:spPr bwMode="auto">
          <a:xfrm>
            <a:off x="4495800" y="1209675"/>
            <a:ext cx="3048000" cy="2295525"/>
          </a:xfrm>
          <a:prstGeom prst="rect">
            <a:avLst/>
          </a:prstGeom>
          <a:noFill/>
        </p:spPr>
      </p:pic>
      <p:pic>
        <p:nvPicPr>
          <p:cNvPr id="95237" name="Picture 5"/>
          <p:cNvPicPr>
            <a:picLocks noChangeAspect="1" noChangeArrowheads="1"/>
          </p:cNvPicPr>
          <p:nvPr/>
        </p:nvPicPr>
        <p:blipFill>
          <a:blip r:embed="rId5" cstate="print"/>
          <a:srcRect/>
          <a:stretch>
            <a:fillRect/>
          </a:stretch>
        </p:blipFill>
        <p:spPr bwMode="auto">
          <a:xfrm>
            <a:off x="762000" y="3962400"/>
            <a:ext cx="3048000" cy="2438400"/>
          </a:xfrm>
          <a:prstGeom prst="rect">
            <a:avLst/>
          </a:prstGeom>
          <a:noFill/>
        </p:spPr>
      </p:pic>
      <p:pic>
        <p:nvPicPr>
          <p:cNvPr id="95238" name="Picture 6"/>
          <p:cNvPicPr>
            <a:picLocks noChangeAspect="1" noChangeArrowheads="1"/>
          </p:cNvPicPr>
          <p:nvPr/>
        </p:nvPicPr>
        <p:blipFill>
          <a:blip r:embed="rId6" cstate="print"/>
          <a:srcRect/>
          <a:stretch>
            <a:fillRect/>
          </a:stretch>
        </p:blipFill>
        <p:spPr bwMode="auto">
          <a:xfrm>
            <a:off x="4953000" y="4152900"/>
            <a:ext cx="2971800" cy="2324100"/>
          </a:xfrm>
          <a:prstGeom prst="rect">
            <a:avLst/>
          </a:prstGeom>
          <a:noFill/>
        </p:spPr>
      </p:pic>
      <p:sp>
        <p:nvSpPr>
          <p:cNvPr id="95240" name="Rectangle 8"/>
          <p:cNvSpPr>
            <a:spLocks noChangeArrowheads="1"/>
          </p:cNvSpPr>
          <p:nvPr/>
        </p:nvSpPr>
        <p:spPr bwMode="auto">
          <a:xfrm>
            <a:off x="311150" y="169863"/>
            <a:ext cx="8375650" cy="517525"/>
          </a:xfrm>
          <a:prstGeom prst="rect">
            <a:avLst/>
          </a:prstGeom>
          <a:noFill/>
          <a:ln w="9525">
            <a:noFill/>
            <a:miter lim="800000"/>
            <a:headEnd/>
            <a:tailEnd/>
          </a:ln>
          <a:effectLst/>
        </p:spPr>
        <p:txBody>
          <a:bodyPr>
            <a:spAutoFit/>
          </a:bodyPr>
          <a:lstStyle/>
          <a:p>
            <a:pPr algn="ctr"/>
            <a:r>
              <a:rPr lang="en-US">
                <a:solidFill>
                  <a:srgbClr val="0000FF"/>
                </a:solidFill>
              </a:rPr>
              <a:t>Building of weak field, high spin electron configurations</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C3DCA714-CFD1-4763-9B0F-A5ABE23758D0}" type="slidenum">
              <a:rPr lang="en-US"/>
              <a:pPr/>
              <a:t>27</a:t>
            </a:fld>
            <a:endParaRPr lang="en-US"/>
          </a:p>
        </p:txBody>
      </p:sp>
      <p:grpSp>
        <p:nvGrpSpPr>
          <p:cNvPr id="2" name="Group 13"/>
          <p:cNvGrpSpPr>
            <a:grpSpLocks/>
          </p:cNvGrpSpPr>
          <p:nvPr/>
        </p:nvGrpSpPr>
        <p:grpSpPr bwMode="auto">
          <a:xfrm>
            <a:off x="914400" y="3352800"/>
            <a:ext cx="4343400" cy="3200400"/>
            <a:chOff x="1056" y="240"/>
            <a:chExt cx="2736" cy="2016"/>
          </a:xfrm>
        </p:grpSpPr>
        <p:pic>
          <p:nvPicPr>
            <p:cNvPr id="142345" name="Picture 9" descr="Fig19-14"/>
            <p:cNvPicPr>
              <a:picLocks noChangeAspect="1" noChangeArrowheads="1"/>
            </p:cNvPicPr>
            <p:nvPr/>
          </p:nvPicPr>
          <p:blipFill>
            <a:blip r:embed="rId3"/>
            <a:srcRect/>
            <a:stretch>
              <a:fillRect/>
            </a:stretch>
          </p:blipFill>
          <p:spPr bwMode="auto">
            <a:xfrm>
              <a:off x="2658" y="240"/>
              <a:ext cx="1134" cy="2016"/>
            </a:xfrm>
            <a:prstGeom prst="rect">
              <a:avLst/>
            </a:prstGeom>
            <a:noFill/>
          </p:spPr>
        </p:pic>
        <p:sp>
          <p:nvSpPr>
            <p:cNvPr id="142346" name="Rectangle 10"/>
            <p:cNvSpPr>
              <a:spLocks noChangeArrowheads="1"/>
            </p:cNvSpPr>
            <p:nvPr/>
          </p:nvSpPr>
          <p:spPr bwMode="auto">
            <a:xfrm>
              <a:off x="1152" y="432"/>
              <a:ext cx="1416" cy="594"/>
            </a:xfrm>
            <a:prstGeom prst="rect">
              <a:avLst/>
            </a:prstGeom>
            <a:noFill/>
            <a:ln w="9525">
              <a:noFill/>
              <a:miter lim="800000"/>
              <a:headEnd/>
              <a:tailEnd/>
            </a:ln>
            <a:effectLst/>
          </p:spPr>
          <p:txBody>
            <a:bodyPr wrap="none">
              <a:spAutoFit/>
            </a:bodyPr>
            <a:lstStyle/>
            <a:p>
              <a:r>
                <a:rPr lang="en-US">
                  <a:solidFill>
                    <a:srgbClr val="FF00FF"/>
                  </a:solidFill>
                </a:rPr>
                <a:t>Large splitting</a:t>
              </a:r>
            </a:p>
            <a:p>
              <a:r>
                <a:rPr lang="en-US">
                  <a:solidFill>
                    <a:srgbClr val="FF00FF"/>
                  </a:solidFill>
                </a:rPr>
                <a:t>Low spin</a:t>
              </a:r>
              <a:endParaRPr lang="en-US"/>
            </a:p>
          </p:txBody>
        </p:sp>
        <p:sp>
          <p:nvSpPr>
            <p:cNvPr id="142347" name="Rectangle 11"/>
            <p:cNvSpPr>
              <a:spLocks noChangeArrowheads="1"/>
            </p:cNvSpPr>
            <p:nvPr/>
          </p:nvSpPr>
          <p:spPr bwMode="auto">
            <a:xfrm>
              <a:off x="1056" y="1584"/>
              <a:ext cx="1399" cy="594"/>
            </a:xfrm>
            <a:prstGeom prst="rect">
              <a:avLst/>
            </a:prstGeom>
            <a:noFill/>
            <a:ln w="9525">
              <a:noFill/>
              <a:miter lim="800000"/>
              <a:headEnd/>
              <a:tailEnd/>
            </a:ln>
            <a:effectLst/>
          </p:spPr>
          <p:txBody>
            <a:bodyPr wrap="none">
              <a:spAutoFit/>
            </a:bodyPr>
            <a:lstStyle/>
            <a:p>
              <a:r>
                <a:rPr lang="en-US">
                  <a:solidFill>
                    <a:srgbClr val="008000"/>
                  </a:solidFill>
                </a:rPr>
                <a:t>Small splitting</a:t>
              </a:r>
            </a:p>
            <a:p>
              <a:r>
                <a:rPr lang="en-US">
                  <a:solidFill>
                    <a:srgbClr val="008000"/>
                  </a:solidFill>
                </a:rPr>
                <a:t>High spin</a:t>
              </a:r>
              <a:endParaRPr lang="en-US"/>
            </a:p>
          </p:txBody>
        </p:sp>
      </p:grpSp>
      <p:sp>
        <p:nvSpPr>
          <p:cNvPr id="142350" name="Rectangle 14"/>
          <p:cNvSpPr>
            <a:spLocks noChangeArrowheads="1"/>
          </p:cNvSpPr>
          <p:nvPr/>
        </p:nvSpPr>
        <p:spPr bwMode="auto">
          <a:xfrm>
            <a:off x="5638800" y="3432175"/>
            <a:ext cx="3124200" cy="1368425"/>
          </a:xfrm>
          <a:prstGeom prst="rect">
            <a:avLst/>
          </a:prstGeom>
          <a:noFill/>
          <a:ln w="9525">
            <a:noFill/>
            <a:miter lim="800000"/>
            <a:headEnd/>
            <a:tailEnd/>
          </a:ln>
          <a:effectLst/>
        </p:spPr>
        <p:txBody>
          <a:bodyPr>
            <a:spAutoFit/>
          </a:bodyPr>
          <a:lstStyle/>
          <a:p>
            <a:r>
              <a:rPr lang="en-US"/>
              <a:t>Energy gap larger than advantage due to Hund’s rule</a:t>
            </a:r>
          </a:p>
        </p:txBody>
      </p:sp>
      <p:sp>
        <p:nvSpPr>
          <p:cNvPr id="142351" name="Rectangle 15"/>
          <p:cNvSpPr>
            <a:spLocks noChangeArrowheads="1"/>
          </p:cNvSpPr>
          <p:nvPr/>
        </p:nvSpPr>
        <p:spPr bwMode="auto">
          <a:xfrm>
            <a:off x="5715000" y="5305425"/>
            <a:ext cx="3030538" cy="942975"/>
          </a:xfrm>
          <a:prstGeom prst="rect">
            <a:avLst/>
          </a:prstGeom>
          <a:noFill/>
          <a:ln w="9525">
            <a:noFill/>
            <a:miter lim="800000"/>
            <a:headEnd/>
            <a:tailEnd/>
          </a:ln>
          <a:effectLst/>
        </p:spPr>
        <p:txBody>
          <a:bodyPr>
            <a:spAutoFit/>
          </a:bodyPr>
          <a:lstStyle/>
          <a:p>
            <a:r>
              <a:rPr lang="en-US"/>
              <a:t>Energy gap small; Hund’s rule applies</a:t>
            </a:r>
          </a:p>
        </p:txBody>
      </p:sp>
      <p:sp>
        <p:nvSpPr>
          <p:cNvPr id="142352" name="Rectangle 16"/>
          <p:cNvSpPr>
            <a:spLocks noChangeArrowheads="1"/>
          </p:cNvSpPr>
          <p:nvPr/>
        </p:nvSpPr>
        <p:spPr bwMode="auto">
          <a:xfrm>
            <a:off x="381000" y="152400"/>
            <a:ext cx="8305800" cy="517525"/>
          </a:xfrm>
          <a:prstGeom prst="rect">
            <a:avLst/>
          </a:prstGeom>
          <a:noFill/>
          <a:ln w="9525">
            <a:noFill/>
            <a:miter lim="800000"/>
            <a:headEnd/>
            <a:tailEnd/>
          </a:ln>
          <a:effectLst/>
        </p:spPr>
        <p:txBody>
          <a:bodyPr>
            <a:spAutoFit/>
          </a:bodyPr>
          <a:lstStyle/>
          <a:p>
            <a:r>
              <a:rPr lang="en-US"/>
              <a:t>How many unpaired spins in Fe(CN)</a:t>
            </a:r>
            <a:r>
              <a:rPr lang="en-US" baseline="-25000"/>
              <a:t>6</a:t>
            </a:r>
            <a:r>
              <a:rPr lang="en-US" baseline="30000"/>
              <a:t>4-</a:t>
            </a:r>
            <a:r>
              <a:rPr lang="en-US"/>
              <a:t> and in Fe(H</a:t>
            </a:r>
            <a:r>
              <a:rPr lang="en-US" baseline="-25000"/>
              <a:t>2</a:t>
            </a:r>
            <a:r>
              <a:rPr lang="en-US"/>
              <a:t>O)</a:t>
            </a:r>
            <a:r>
              <a:rPr lang="en-US" baseline="-25000"/>
              <a:t>6</a:t>
            </a:r>
            <a:r>
              <a:rPr lang="en-US" baseline="30000"/>
              <a:t>2+</a:t>
            </a:r>
            <a:r>
              <a:rPr lang="en-US"/>
              <a:t>?</a:t>
            </a:r>
          </a:p>
        </p:txBody>
      </p:sp>
      <p:sp>
        <p:nvSpPr>
          <p:cNvPr id="142353" name="Rectangle 17"/>
          <p:cNvSpPr>
            <a:spLocks noChangeArrowheads="1"/>
          </p:cNvSpPr>
          <p:nvPr/>
        </p:nvSpPr>
        <p:spPr bwMode="auto">
          <a:xfrm>
            <a:off x="387350" y="925513"/>
            <a:ext cx="8223250" cy="446087"/>
          </a:xfrm>
          <a:prstGeom prst="rect">
            <a:avLst/>
          </a:prstGeom>
          <a:noFill/>
          <a:ln w="9525">
            <a:noFill/>
            <a:miter lim="800000"/>
            <a:headEnd/>
            <a:tailEnd/>
          </a:ln>
          <a:effectLst/>
        </p:spPr>
        <p:txBody>
          <a:bodyPr>
            <a:spAutoFit/>
          </a:bodyPr>
          <a:lstStyle/>
          <a:p>
            <a:r>
              <a:rPr lang="en-US" sz="2000"/>
              <a:t>What is the charge of Fe in Fe(CN)</a:t>
            </a:r>
            <a:r>
              <a:rPr lang="en-US" sz="2000" baseline="-25000"/>
              <a:t>6</a:t>
            </a:r>
            <a:r>
              <a:rPr lang="en-US" sz="2000" baseline="30000"/>
              <a:t>4-</a:t>
            </a:r>
            <a:r>
              <a:rPr lang="en-US" sz="2000"/>
              <a:t> and in Fe(H</a:t>
            </a:r>
            <a:r>
              <a:rPr lang="en-US" sz="2000" baseline="-25000"/>
              <a:t>2</a:t>
            </a:r>
            <a:r>
              <a:rPr lang="en-US" sz="2000"/>
              <a:t>O)</a:t>
            </a:r>
            <a:r>
              <a:rPr lang="en-US" sz="2000" baseline="-25000"/>
              <a:t>6</a:t>
            </a:r>
            <a:r>
              <a:rPr lang="en-US" sz="2000" baseline="30000"/>
              <a:t>2+</a:t>
            </a:r>
            <a:r>
              <a:rPr lang="en-US" sz="2000"/>
              <a:t>? </a:t>
            </a:r>
          </a:p>
        </p:txBody>
      </p:sp>
      <p:sp>
        <p:nvSpPr>
          <p:cNvPr id="142354" name="Rectangle 18"/>
          <p:cNvSpPr>
            <a:spLocks noChangeArrowheads="1"/>
          </p:cNvSpPr>
          <p:nvPr/>
        </p:nvSpPr>
        <p:spPr bwMode="auto">
          <a:xfrm>
            <a:off x="414338" y="1524000"/>
            <a:ext cx="3014662" cy="446088"/>
          </a:xfrm>
          <a:prstGeom prst="rect">
            <a:avLst/>
          </a:prstGeom>
          <a:noFill/>
          <a:ln w="9525">
            <a:noFill/>
            <a:miter lim="800000"/>
            <a:headEnd/>
            <a:tailEnd/>
          </a:ln>
          <a:effectLst/>
        </p:spPr>
        <p:txBody>
          <a:bodyPr>
            <a:spAutoFit/>
          </a:bodyPr>
          <a:lstStyle/>
          <a:p>
            <a:r>
              <a:rPr lang="en-US" sz="2000"/>
              <a:t>Fe</a:t>
            </a:r>
            <a:r>
              <a:rPr lang="en-US" sz="2000" baseline="30000"/>
              <a:t>2+</a:t>
            </a:r>
            <a:r>
              <a:rPr lang="en-US" sz="2000"/>
              <a:t> in both cases</a:t>
            </a:r>
            <a:endParaRPr lang="en-US"/>
          </a:p>
        </p:txBody>
      </p:sp>
      <p:sp>
        <p:nvSpPr>
          <p:cNvPr id="142355" name="Rectangle 19"/>
          <p:cNvSpPr>
            <a:spLocks noChangeArrowheads="1"/>
          </p:cNvSpPr>
          <p:nvPr/>
        </p:nvSpPr>
        <p:spPr bwMode="auto">
          <a:xfrm>
            <a:off x="3276600" y="1524000"/>
            <a:ext cx="4776788" cy="446088"/>
          </a:xfrm>
          <a:prstGeom prst="rect">
            <a:avLst/>
          </a:prstGeom>
          <a:noFill/>
          <a:ln w="9525">
            <a:noFill/>
            <a:miter lim="800000"/>
            <a:headEnd/>
            <a:tailEnd/>
          </a:ln>
          <a:effectLst/>
        </p:spPr>
        <p:txBody>
          <a:bodyPr>
            <a:spAutoFit/>
          </a:bodyPr>
          <a:lstStyle/>
          <a:p>
            <a:r>
              <a:rPr lang="en-US" sz="2000"/>
              <a:t>Fe = [Ar]3d</a:t>
            </a:r>
            <a:r>
              <a:rPr lang="en-US" sz="2000" baseline="30000"/>
              <a:t>6</a:t>
            </a:r>
            <a:r>
              <a:rPr lang="en-US" sz="2000"/>
              <a:t>4s</a:t>
            </a:r>
            <a:r>
              <a:rPr lang="en-US" sz="2000" baseline="30000"/>
              <a:t>2</a:t>
            </a:r>
            <a:r>
              <a:rPr lang="en-US" sz="2000"/>
              <a:t>; Fe</a:t>
            </a:r>
            <a:r>
              <a:rPr lang="en-US" sz="2000" baseline="30000"/>
              <a:t>2+</a:t>
            </a:r>
            <a:r>
              <a:rPr lang="en-US" sz="2000"/>
              <a:t> = [Ar]3d</a:t>
            </a:r>
            <a:r>
              <a:rPr lang="en-US" sz="2000" baseline="30000"/>
              <a:t>6</a:t>
            </a:r>
            <a:r>
              <a:rPr lang="en-US"/>
              <a:t> </a:t>
            </a:r>
          </a:p>
        </p:txBody>
      </p:sp>
      <p:sp>
        <p:nvSpPr>
          <p:cNvPr id="142357" name="Rectangle 21"/>
          <p:cNvSpPr>
            <a:spLocks noChangeArrowheads="1"/>
          </p:cNvSpPr>
          <p:nvPr/>
        </p:nvSpPr>
        <p:spPr bwMode="auto">
          <a:xfrm>
            <a:off x="304800" y="2133600"/>
            <a:ext cx="3898900" cy="800100"/>
          </a:xfrm>
          <a:prstGeom prst="rect">
            <a:avLst/>
          </a:prstGeom>
          <a:noFill/>
          <a:ln w="9525">
            <a:noFill/>
            <a:miter lim="800000"/>
            <a:headEnd/>
            <a:tailEnd/>
          </a:ln>
          <a:effectLst/>
        </p:spPr>
        <p:txBody>
          <a:bodyPr>
            <a:spAutoFit/>
          </a:bodyPr>
          <a:lstStyle/>
          <a:p>
            <a:r>
              <a:rPr lang="en-US" sz="2000"/>
              <a:t>What kind of ligands are CN</a:t>
            </a:r>
            <a:r>
              <a:rPr lang="en-US" sz="2000" baseline="30000"/>
              <a:t>-</a:t>
            </a:r>
            <a:r>
              <a:rPr lang="en-US" sz="2000"/>
              <a:t> and H</a:t>
            </a:r>
            <a:r>
              <a:rPr lang="en-US" sz="2000" baseline="-25000"/>
              <a:t>2</a:t>
            </a:r>
            <a:r>
              <a:rPr lang="en-US" sz="2000"/>
              <a:t>O?</a:t>
            </a:r>
            <a:endParaRPr lang="en-US"/>
          </a:p>
        </p:txBody>
      </p:sp>
      <p:sp>
        <p:nvSpPr>
          <p:cNvPr id="142358" name="Rectangle 22"/>
          <p:cNvSpPr>
            <a:spLocks noChangeArrowheads="1"/>
          </p:cNvSpPr>
          <p:nvPr/>
        </p:nvSpPr>
        <p:spPr bwMode="auto">
          <a:xfrm>
            <a:off x="4572000" y="2209800"/>
            <a:ext cx="3962400" cy="800100"/>
          </a:xfrm>
          <a:prstGeom prst="rect">
            <a:avLst/>
          </a:prstGeom>
          <a:noFill/>
          <a:ln w="9525">
            <a:noFill/>
            <a:miter lim="800000"/>
            <a:headEnd/>
            <a:tailEnd/>
          </a:ln>
          <a:effectLst/>
        </p:spPr>
        <p:txBody>
          <a:bodyPr>
            <a:spAutoFit/>
          </a:bodyPr>
          <a:lstStyle/>
          <a:p>
            <a:r>
              <a:rPr lang="en-US" sz="2000"/>
              <a:t>CN</a:t>
            </a:r>
            <a:r>
              <a:rPr lang="en-US" sz="2000" baseline="30000"/>
              <a:t>-</a:t>
            </a:r>
            <a:r>
              <a:rPr lang="en-US" sz="2000"/>
              <a:t> is a strong field ligand and H</a:t>
            </a:r>
            <a:r>
              <a:rPr lang="en-US" sz="2000" baseline="-25000"/>
              <a:t>2</a:t>
            </a:r>
            <a:r>
              <a:rPr lang="en-US" sz="2000"/>
              <a:t>O is a weak field ligand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23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23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23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23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23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23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2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50" grpId="0"/>
      <p:bldP spid="142351" grpId="0"/>
      <p:bldP spid="142353" grpId="0"/>
      <p:bldP spid="142354" grpId="0"/>
      <p:bldP spid="142355" grpId="0"/>
      <p:bldP spid="142357" grpId="0"/>
      <p:bldP spid="1423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717F46F-AF6C-4FF0-A3EB-12093B5004D3}" type="slidenum">
              <a:rPr lang="en-US"/>
              <a:pPr/>
              <a:t>28</a:t>
            </a:fld>
            <a:endParaRPr lang="en-US"/>
          </a:p>
        </p:txBody>
      </p:sp>
      <p:sp>
        <p:nvSpPr>
          <p:cNvPr id="132098" name="Rectangle 2"/>
          <p:cNvSpPr>
            <a:spLocks noChangeArrowheads="1"/>
          </p:cNvSpPr>
          <p:nvPr/>
        </p:nvSpPr>
        <p:spPr bwMode="auto">
          <a:xfrm>
            <a:off x="457200" y="533400"/>
            <a:ext cx="7921625" cy="942975"/>
          </a:xfrm>
          <a:prstGeom prst="rect">
            <a:avLst/>
          </a:prstGeom>
          <a:noFill/>
          <a:ln w="9525">
            <a:noFill/>
            <a:miter lim="800000"/>
            <a:headEnd/>
            <a:tailEnd/>
          </a:ln>
          <a:effectLst/>
        </p:spPr>
        <p:txBody>
          <a:bodyPr>
            <a:spAutoFit/>
          </a:bodyPr>
          <a:lstStyle/>
          <a:p>
            <a:pPr algn="ctr"/>
            <a:r>
              <a:rPr lang="en-US">
                <a:solidFill>
                  <a:srgbClr val="8000FF"/>
                </a:solidFill>
              </a:rPr>
              <a:t>19.4	Crystal Field Theory: The Color of Coordination Compounds</a:t>
            </a:r>
          </a:p>
        </p:txBody>
      </p:sp>
      <p:grpSp>
        <p:nvGrpSpPr>
          <p:cNvPr id="2" name="Group 8"/>
          <p:cNvGrpSpPr>
            <a:grpSpLocks/>
          </p:cNvGrpSpPr>
          <p:nvPr/>
        </p:nvGrpSpPr>
        <p:grpSpPr bwMode="auto">
          <a:xfrm>
            <a:off x="0" y="1676400"/>
            <a:ext cx="4060825" cy="3810000"/>
            <a:chOff x="0" y="1056"/>
            <a:chExt cx="2558" cy="2400"/>
          </a:xfrm>
        </p:grpSpPr>
        <p:pic>
          <p:nvPicPr>
            <p:cNvPr id="132099" name="Picture 3"/>
            <p:cNvPicPr>
              <a:picLocks noChangeAspect="1" noChangeArrowheads="1"/>
            </p:cNvPicPr>
            <p:nvPr/>
          </p:nvPicPr>
          <p:blipFill>
            <a:blip r:embed="rId3"/>
            <a:srcRect/>
            <a:stretch>
              <a:fillRect/>
            </a:stretch>
          </p:blipFill>
          <p:spPr bwMode="auto">
            <a:xfrm>
              <a:off x="0" y="1056"/>
              <a:ext cx="2558" cy="2400"/>
            </a:xfrm>
            <a:prstGeom prst="rect">
              <a:avLst/>
            </a:prstGeom>
            <a:noFill/>
          </p:spPr>
        </p:pic>
        <p:sp>
          <p:nvSpPr>
            <p:cNvPr id="132100" name="Rectangle 4"/>
            <p:cNvSpPr>
              <a:spLocks noChangeArrowheads="1"/>
            </p:cNvSpPr>
            <p:nvPr/>
          </p:nvSpPr>
          <p:spPr bwMode="auto">
            <a:xfrm>
              <a:off x="1630" y="1978"/>
              <a:ext cx="578" cy="326"/>
            </a:xfrm>
            <a:prstGeom prst="rect">
              <a:avLst/>
            </a:prstGeom>
            <a:noFill/>
            <a:ln w="9525">
              <a:noFill/>
              <a:miter lim="800000"/>
              <a:headEnd/>
              <a:tailEnd/>
            </a:ln>
            <a:effectLst/>
          </p:spPr>
          <p:txBody>
            <a:bodyPr wrap="none">
              <a:spAutoFit/>
            </a:bodyPr>
            <a:lstStyle/>
            <a:p>
              <a:r>
                <a:rPr lang="en-US"/>
                <a:t>h</a:t>
              </a:r>
              <a:r>
                <a:rPr lang="en-US">
                  <a:latin typeface="Symbol" charset="2"/>
                  <a:sym typeface="Symbol" charset="2"/>
                </a:rPr>
                <a:t> </a:t>
              </a:r>
              <a:r>
                <a:rPr lang="en-US"/>
                <a:t>= </a:t>
              </a:r>
            </a:p>
          </p:txBody>
        </p:sp>
      </p:grpSp>
      <p:sp>
        <p:nvSpPr>
          <p:cNvPr id="132101" name="Rectangle 5"/>
          <p:cNvSpPr>
            <a:spLocks noChangeArrowheads="1"/>
          </p:cNvSpPr>
          <p:nvPr/>
        </p:nvSpPr>
        <p:spPr bwMode="auto">
          <a:xfrm>
            <a:off x="4724400" y="2057400"/>
            <a:ext cx="4191000" cy="2644775"/>
          </a:xfrm>
          <a:prstGeom prst="rect">
            <a:avLst/>
          </a:prstGeom>
          <a:noFill/>
          <a:ln w="9525">
            <a:noFill/>
            <a:miter lim="800000"/>
            <a:headEnd/>
            <a:tailEnd/>
          </a:ln>
          <a:effectLst/>
        </p:spPr>
        <p:txBody>
          <a:bodyPr>
            <a:spAutoFit/>
          </a:bodyPr>
          <a:lstStyle/>
          <a:p>
            <a:r>
              <a:rPr lang="en-US"/>
              <a:t>The energy gap between the e</a:t>
            </a:r>
            <a:r>
              <a:rPr lang="en-US" baseline="-25000"/>
              <a:t>g</a:t>
            </a:r>
            <a:r>
              <a:rPr lang="en-US"/>
              <a:t> and t</a:t>
            </a:r>
            <a:r>
              <a:rPr lang="en-US" baseline="-25000"/>
              <a:t>2g</a:t>
            </a:r>
            <a:r>
              <a:rPr lang="en-US"/>
              <a:t> orbitals, </a:t>
            </a:r>
            <a:r>
              <a:rPr lang="en-US">
                <a:latin typeface="Symbol" charset="2"/>
                <a:sym typeface="Symbol" charset="2"/>
              </a:rPr>
              <a:t></a:t>
            </a:r>
            <a:r>
              <a:rPr lang="en-US" baseline="-25000"/>
              <a:t>0</a:t>
            </a:r>
            <a:r>
              <a:rPr lang="en-US"/>
              <a:t>, (the crystal field splitting) equals the energy of a photon:</a:t>
            </a:r>
          </a:p>
          <a:p>
            <a:r>
              <a:rPr lang="en-US"/>
              <a:t> </a:t>
            </a:r>
            <a:r>
              <a:rPr lang="en-US">
                <a:latin typeface="Symbol" charset="2"/>
                <a:sym typeface="Symbol" charset="2"/>
              </a:rPr>
              <a:t></a:t>
            </a:r>
            <a:r>
              <a:rPr lang="en-US" baseline="-25000"/>
              <a:t>0</a:t>
            </a:r>
            <a:r>
              <a:rPr lang="en-US"/>
              <a:t> = h</a:t>
            </a:r>
            <a:r>
              <a:rPr lang="en-US">
                <a:latin typeface="Symbol" charset="2"/>
                <a:sym typeface="Symbol" charset="2"/>
              </a:rPr>
              <a:t></a:t>
            </a:r>
            <a:r>
              <a:rPr lang="en-US"/>
              <a:t>= </a:t>
            </a:r>
            <a:r>
              <a:rPr lang="en-US">
                <a:latin typeface="Symbol" charset="2"/>
                <a:sym typeface="Symbol" charset="2"/>
              </a:rPr>
              <a:t></a:t>
            </a:r>
            <a:r>
              <a:rPr lang="en-US"/>
              <a:t>E</a:t>
            </a:r>
          </a:p>
        </p:txBody>
      </p:sp>
      <p:sp>
        <p:nvSpPr>
          <p:cNvPr id="132102" name="Rectangle 6"/>
          <p:cNvSpPr>
            <a:spLocks noChangeArrowheads="1"/>
          </p:cNvSpPr>
          <p:nvPr/>
        </p:nvSpPr>
        <p:spPr bwMode="auto">
          <a:xfrm>
            <a:off x="4724400" y="4800600"/>
            <a:ext cx="3951288" cy="1368425"/>
          </a:xfrm>
          <a:prstGeom prst="rect">
            <a:avLst/>
          </a:prstGeom>
          <a:noFill/>
          <a:ln w="9525">
            <a:noFill/>
            <a:miter lim="800000"/>
            <a:headEnd/>
            <a:tailEnd/>
          </a:ln>
          <a:effectLst/>
        </p:spPr>
        <p:txBody>
          <a:bodyPr>
            <a:spAutoFit/>
          </a:bodyPr>
          <a:lstStyle/>
          <a:p>
            <a:r>
              <a:rPr lang="en-US" dirty="0"/>
              <a:t>As </a:t>
            </a:r>
            <a:r>
              <a:rPr lang="en-US" dirty="0">
                <a:latin typeface="Symbol" charset="2"/>
                <a:sym typeface="Symbol" charset="2"/>
              </a:rPr>
              <a:t></a:t>
            </a:r>
            <a:r>
              <a:rPr lang="en-US" baseline="-25000" dirty="0"/>
              <a:t>0</a:t>
            </a:r>
            <a:r>
              <a:rPr lang="en-US" dirty="0"/>
              <a:t>, varies, h</a:t>
            </a:r>
            <a:r>
              <a:rPr lang="en-US" dirty="0">
                <a:latin typeface="Symbol" charset="2"/>
                <a:sym typeface="Symbol" charset="2"/>
              </a:rPr>
              <a:t></a:t>
            </a:r>
            <a:r>
              <a:rPr lang="en-US" dirty="0"/>
              <a:t> will also vary and the color of the compound will change</a:t>
            </a:r>
          </a:p>
        </p:txBody>
      </p:sp>
      <p:sp>
        <p:nvSpPr>
          <p:cNvPr id="132103" name="Rectangle 7"/>
          <p:cNvSpPr>
            <a:spLocks noChangeArrowheads="1"/>
          </p:cNvSpPr>
          <p:nvPr/>
        </p:nvSpPr>
        <p:spPr bwMode="auto">
          <a:xfrm>
            <a:off x="228600" y="5638800"/>
            <a:ext cx="4267200" cy="800100"/>
          </a:xfrm>
          <a:prstGeom prst="rect">
            <a:avLst/>
          </a:prstGeom>
          <a:noFill/>
          <a:ln w="9525">
            <a:noFill/>
            <a:miter lim="800000"/>
            <a:headEnd/>
            <a:tailEnd/>
          </a:ln>
          <a:effectLst/>
        </p:spPr>
        <p:txBody>
          <a:bodyPr>
            <a:spAutoFit/>
          </a:bodyPr>
          <a:lstStyle/>
          <a:p>
            <a:r>
              <a:rPr lang="en-US" sz="2000"/>
              <a:t>Absorption of a photon causes a jump from a t</a:t>
            </a:r>
            <a:r>
              <a:rPr lang="en-US" sz="2000" baseline="-25000"/>
              <a:t>2g</a:t>
            </a:r>
            <a:r>
              <a:rPr lang="en-US" sz="2000"/>
              <a:t> to an e</a:t>
            </a:r>
            <a:r>
              <a:rPr lang="en-US" sz="2000" baseline="-25000"/>
              <a:t>g</a:t>
            </a:r>
            <a:r>
              <a:rPr lang="en-US" sz="2000"/>
              <a:t> orbital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21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2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p:bldP spid="132102" grpId="0"/>
      <p:bldP spid="13210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F044DF22-44E7-4BE8-B2F5-89E627AC2498}" type="slidenum">
              <a:rPr lang="en-US"/>
              <a:pPr/>
              <a:t>29</a:t>
            </a:fld>
            <a:endParaRPr lang="en-US"/>
          </a:p>
        </p:txBody>
      </p:sp>
      <p:pic>
        <p:nvPicPr>
          <p:cNvPr id="29698" name="Picture 2"/>
          <p:cNvPicPr>
            <a:picLocks noChangeAspect="1" noChangeArrowheads="1"/>
          </p:cNvPicPr>
          <p:nvPr/>
        </p:nvPicPr>
        <p:blipFill>
          <a:blip r:embed="rId3"/>
          <a:srcRect/>
          <a:stretch>
            <a:fillRect/>
          </a:stretch>
        </p:blipFill>
        <p:spPr bwMode="auto">
          <a:xfrm>
            <a:off x="838200" y="1600200"/>
            <a:ext cx="2409825" cy="4800600"/>
          </a:xfrm>
          <a:prstGeom prst="rect">
            <a:avLst/>
          </a:prstGeom>
          <a:noFill/>
        </p:spPr>
      </p:pic>
      <p:sp>
        <p:nvSpPr>
          <p:cNvPr id="29700" name="Rectangle 4"/>
          <p:cNvSpPr>
            <a:spLocks noChangeArrowheads="1"/>
          </p:cNvSpPr>
          <p:nvPr/>
        </p:nvSpPr>
        <p:spPr bwMode="auto">
          <a:xfrm>
            <a:off x="3352800" y="5737225"/>
            <a:ext cx="2760663" cy="730250"/>
          </a:xfrm>
          <a:prstGeom prst="rect">
            <a:avLst/>
          </a:prstGeom>
          <a:noFill/>
          <a:ln w="9525">
            <a:noFill/>
            <a:miter lim="800000"/>
            <a:headEnd/>
            <a:tailEnd/>
          </a:ln>
          <a:effectLst/>
        </p:spPr>
        <p:txBody>
          <a:bodyPr wrap="none">
            <a:spAutoFit/>
          </a:bodyPr>
          <a:lstStyle/>
          <a:p>
            <a:pPr algn="ctr"/>
            <a:r>
              <a:rPr lang="en-US" sz="1800"/>
              <a:t>Strong field </a:t>
            </a:r>
          </a:p>
          <a:p>
            <a:pPr algn="ctr"/>
            <a:r>
              <a:rPr lang="en-US" sz="1800"/>
              <a:t>Ligands (violet, low spin)</a:t>
            </a:r>
            <a:endParaRPr lang="en-US" sz="1800">
              <a:latin typeface="Times" charset="0"/>
            </a:endParaRPr>
          </a:p>
        </p:txBody>
      </p:sp>
      <p:sp>
        <p:nvSpPr>
          <p:cNvPr id="29701" name="Rectangle 5"/>
          <p:cNvSpPr>
            <a:spLocks noChangeArrowheads="1"/>
          </p:cNvSpPr>
          <p:nvPr/>
        </p:nvSpPr>
        <p:spPr bwMode="auto">
          <a:xfrm>
            <a:off x="6400800" y="5562600"/>
            <a:ext cx="2362200" cy="1049338"/>
          </a:xfrm>
          <a:prstGeom prst="rect">
            <a:avLst/>
          </a:prstGeom>
          <a:noFill/>
          <a:ln w="9525">
            <a:noFill/>
            <a:miter lim="800000"/>
            <a:headEnd/>
            <a:tailEnd/>
          </a:ln>
          <a:effectLst/>
        </p:spPr>
        <p:txBody>
          <a:bodyPr>
            <a:spAutoFit/>
          </a:bodyPr>
          <a:lstStyle/>
          <a:p>
            <a:pPr algn="ctr"/>
            <a:r>
              <a:rPr lang="en-US" sz="1800"/>
              <a:t>Weak field </a:t>
            </a:r>
          </a:p>
          <a:p>
            <a:pPr algn="ctr"/>
            <a:r>
              <a:rPr lang="en-US" sz="1800"/>
              <a:t>Ligands (red, high spin)</a:t>
            </a:r>
          </a:p>
        </p:txBody>
      </p:sp>
      <p:pic>
        <p:nvPicPr>
          <p:cNvPr id="29699" name="Picture 3"/>
          <p:cNvPicPr>
            <a:picLocks noChangeAspect="1" noChangeArrowheads="1"/>
          </p:cNvPicPr>
          <p:nvPr/>
        </p:nvPicPr>
        <p:blipFill>
          <a:blip r:embed="rId4" cstate="print"/>
          <a:srcRect/>
          <a:stretch>
            <a:fillRect/>
          </a:stretch>
        </p:blipFill>
        <p:spPr bwMode="auto">
          <a:xfrm>
            <a:off x="4114800" y="2209800"/>
            <a:ext cx="3581400" cy="3235325"/>
          </a:xfrm>
          <a:prstGeom prst="rect">
            <a:avLst/>
          </a:prstGeom>
          <a:noFill/>
        </p:spPr>
      </p:pic>
      <p:sp>
        <p:nvSpPr>
          <p:cNvPr id="29702" name="Line 6"/>
          <p:cNvSpPr>
            <a:spLocks noChangeShapeType="1"/>
          </p:cNvSpPr>
          <p:nvPr/>
        </p:nvSpPr>
        <p:spPr bwMode="auto">
          <a:xfrm flipV="1">
            <a:off x="3962400" y="2286000"/>
            <a:ext cx="0" cy="3048000"/>
          </a:xfrm>
          <a:prstGeom prst="line">
            <a:avLst/>
          </a:prstGeom>
          <a:noFill/>
          <a:ln w="9525">
            <a:solidFill>
              <a:srgbClr val="FF00FF"/>
            </a:solidFill>
            <a:round/>
            <a:headEnd/>
            <a:tailEnd type="triangle" w="med" len="med"/>
          </a:ln>
          <a:effectLst/>
        </p:spPr>
        <p:txBody>
          <a:bodyPr wrap="none" anchor="ctr"/>
          <a:lstStyle/>
          <a:p>
            <a:endParaRPr lang="en-US"/>
          </a:p>
        </p:txBody>
      </p:sp>
      <p:sp>
        <p:nvSpPr>
          <p:cNvPr id="29703" name="Line 7"/>
          <p:cNvSpPr>
            <a:spLocks noChangeShapeType="1"/>
          </p:cNvSpPr>
          <p:nvPr/>
        </p:nvSpPr>
        <p:spPr bwMode="auto">
          <a:xfrm flipV="1">
            <a:off x="7924800" y="3276600"/>
            <a:ext cx="0" cy="1143000"/>
          </a:xfrm>
          <a:prstGeom prst="line">
            <a:avLst/>
          </a:prstGeom>
          <a:noFill/>
          <a:ln w="9525">
            <a:solidFill>
              <a:srgbClr val="FF0000"/>
            </a:solidFill>
            <a:round/>
            <a:headEnd/>
            <a:tailEnd type="triangle" w="med" len="med"/>
          </a:ln>
          <a:effectLst/>
        </p:spPr>
        <p:txBody>
          <a:bodyPr wrap="none" anchor="ctr"/>
          <a:lstStyle/>
          <a:p>
            <a:endParaRPr lang="en-US"/>
          </a:p>
        </p:txBody>
      </p:sp>
      <p:sp>
        <p:nvSpPr>
          <p:cNvPr id="29705" name="Rectangle 9"/>
          <p:cNvSpPr>
            <a:spLocks noChangeArrowheads="1"/>
          </p:cNvSpPr>
          <p:nvPr/>
        </p:nvSpPr>
        <p:spPr bwMode="auto">
          <a:xfrm>
            <a:off x="609600" y="304800"/>
            <a:ext cx="7980363" cy="800100"/>
          </a:xfrm>
          <a:prstGeom prst="rect">
            <a:avLst/>
          </a:prstGeom>
          <a:noFill/>
          <a:ln w="9525">
            <a:noFill/>
            <a:miter lim="800000"/>
            <a:headEnd/>
            <a:tailEnd/>
          </a:ln>
          <a:effectLst/>
        </p:spPr>
        <p:txBody>
          <a:bodyPr>
            <a:spAutoFit/>
          </a:bodyPr>
          <a:lstStyle/>
          <a:p>
            <a:pPr algn="ctr"/>
            <a:r>
              <a:rPr lang="en-US" sz="2000"/>
              <a:t>The spectrochemical series of color and magnetic properties: weak field (red, high spin), strong field (violet, low spin)</a:t>
            </a:r>
          </a:p>
        </p:txBody>
      </p:sp>
      <p:sp>
        <p:nvSpPr>
          <p:cNvPr id="29706" name="Rectangle 10"/>
          <p:cNvSpPr>
            <a:spLocks noChangeArrowheads="1"/>
          </p:cNvSpPr>
          <p:nvPr/>
        </p:nvSpPr>
        <p:spPr bwMode="auto">
          <a:xfrm>
            <a:off x="4068763" y="1336675"/>
            <a:ext cx="3451225" cy="517525"/>
          </a:xfrm>
          <a:prstGeom prst="rect">
            <a:avLst/>
          </a:prstGeom>
          <a:noFill/>
          <a:ln w="9525">
            <a:noFill/>
            <a:miter lim="800000"/>
            <a:headEnd/>
            <a:tailEnd/>
          </a:ln>
          <a:effectLst/>
        </p:spPr>
        <p:txBody>
          <a:bodyPr wrap="none">
            <a:spAutoFit/>
          </a:bodyPr>
          <a:lstStyle/>
          <a:p>
            <a:r>
              <a:rPr lang="en-US"/>
              <a:t>A d</a:t>
            </a:r>
            <a:r>
              <a:rPr lang="en-US" baseline="30000"/>
              <a:t>5</a:t>
            </a:r>
            <a:r>
              <a:rPr lang="en-US"/>
              <a:t> electron metal 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0C4B680-55B1-4B6B-A783-165315776D14}" type="slidenum">
              <a:rPr lang="en-US"/>
              <a:pPr/>
              <a:t>3</a:t>
            </a:fld>
            <a:endParaRPr lang="en-US"/>
          </a:p>
        </p:txBody>
      </p:sp>
      <p:sp>
        <p:nvSpPr>
          <p:cNvPr id="8" name="Half Frame 7"/>
          <p:cNvSpPr/>
          <p:nvPr/>
        </p:nvSpPr>
        <p:spPr>
          <a:xfrm>
            <a:off x="457200" y="3810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10" name="Straight Connector 9"/>
          <p:cNvCxnSpPr/>
          <p:nvPr/>
        </p:nvCxnSpPr>
        <p:spPr>
          <a:xfrm>
            <a:off x="533400" y="65516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048000" y="0"/>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pic>
        <p:nvPicPr>
          <p:cNvPr id="12" name="Picture 2" descr="0743"/>
          <p:cNvPicPr>
            <a:picLocks noChangeAspect="1" noChangeArrowheads="1"/>
          </p:cNvPicPr>
          <p:nvPr/>
        </p:nvPicPr>
        <p:blipFill>
          <a:blip r:embed="rId3"/>
          <a:srcRect b="7582"/>
          <a:stretch>
            <a:fillRect/>
          </a:stretch>
        </p:blipFill>
        <p:spPr bwMode="auto">
          <a:xfrm>
            <a:off x="762000" y="695151"/>
            <a:ext cx="8153400" cy="562944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EB28F1D-F2D3-4F63-B179-114605878B85}" type="slidenum">
              <a:rPr lang="en-US"/>
              <a:pPr/>
              <a:t>30</a:t>
            </a:fld>
            <a:endParaRPr lang="en-US"/>
          </a:p>
        </p:txBody>
      </p:sp>
      <p:pic>
        <p:nvPicPr>
          <p:cNvPr id="50178" name="Picture 2"/>
          <p:cNvPicPr>
            <a:picLocks noChangeAspect="1" noChangeArrowheads="1"/>
          </p:cNvPicPr>
          <p:nvPr/>
        </p:nvPicPr>
        <p:blipFill>
          <a:blip r:embed="rId3"/>
          <a:srcRect/>
          <a:stretch>
            <a:fillRect/>
          </a:stretch>
        </p:blipFill>
        <p:spPr bwMode="auto">
          <a:xfrm>
            <a:off x="152400" y="304800"/>
            <a:ext cx="4572000" cy="4514850"/>
          </a:xfrm>
          <a:prstGeom prst="rect">
            <a:avLst/>
          </a:prstGeom>
          <a:noFill/>
          <a:ln w="9525">
            <a:noFill/>
            <a:miter lim="800000"/>
            <a:headEnd/>
            <a:tailEnd/>
          </a:ln>
          <a:effectLst/>
        </p:spPr>
      </p:pic>
      <p:sp>
        <p:nvSpPr>
          <p:cNvPr id="50179" name="Rectangle 3"/>
          <p:cNvSpPr>
            <a:spLocks noChangeArrowheads="1"/>
          </p:cNvSpPr>
          <p:nvPr/>
        </p:nvSpPr>
        <p:spPr bwMode="auto">
          <a:xfrm>
            <a:off x="4800600" y="381000"/>
            <a:ext cx="4343400" cy="1368425"/>
          </a:xfrm>
          <a:prstGeom prst="rect">
            <a:avLst/>
          </a:prstGeom>
          <a:noFill/>
          <a:ln w="9525">
            <a:noFill/>
            <a:miter lim="800000"/>
            <a:headEnd/>
            <a:tailEnd/>
          </a:ln>
          <a:effectLst/>
        </p:spPr>
        <p:txBody>
          <a:bodyPr>
            <a:spAutoFit/>
          </a:bodyPr>
          <a:lstStyle/>
          <a:p>
            <a:r>
              <a:rPr lang="en-US" sz="1800"/>
              <a:t>The color that we see is the color that is not absorbed, but is transmitted.  The transmitted light is the complement of the absorbed light.</a:t>
            </a:r>
          </a:p>
        </p:txBody>
      </p:sp>
      <p:pic>
        <p:nvPicPr>
          <p:cNvPr id="50180" name="Picture 4"/>
          <p:cNvPicPr>
            <a:picLocks noChangeAspect="1" noChangeArrowheads="1"/>
          </p:cNvPicPr>
          <p:nvPr/>
        </p:nvPicPr>
        <p:blipFill>
          <a:blip r:embed="rId4" cstate="print"/>
          <a:srcRect/>
          <a:stretch>
            <a:fillRect/>
          </a:stretch>
        </p:blipFill>
        <p:spPr bwMode="auto">
          <a:xfrm>
            <a:off x="4876800" y="1905000"/>
            <a:ext cx="3352800" cy="3233738"/>
          </a:xfrm>
          <a:prstGeom prst="rect">
            <a:avLst/>
          </a:prstGeom>
          <a:noFill/>
        </p:spPr>
      </p:pic>
      <p:sp>
        <p:nvSpPr>
          <p:cNvPr id="50181" name="Rectangle 5"/>
          <p:cNvSpPr>
            <a:spLocks noChangeArrowheads="1"/>
          </p:cNvSpPr>
          <p:nvPr/>
        </p:nvSpPr>
        <p:spPr bwMode="auto">
          <a:xfrm>
            <a:off x="5337175" y="5419725"/>
            <a:ext cx="2513013" cy="517525"/>
          </a:xfrm>
          <a:prstGeom prst="rect">
            <a:avLst/>
          </a:prstGeom>
          <a:noFill/>
          <a:ln w="9525">
            <a:noFill/>
            <a:miter lim="800000"/>
            <a:headEnd/>
            <a:tailEnd/>
          </a:ln>
          <a:effectLst/>
        </p:spPr>
        <p:txBody>
          <a:bodyPr wrap="none">
            <a:spAutoFit/>
          </a:bodyPr>
          <a:lstStyle/>
          <a:p>
            <a:r>
              <a:rPr lang="en-US"/>
              <a:t>Numbers are nm</a:t>
            </a:r>
          </a:p>
        </p:txBody>
      </p:sp>
      <p:sp>
        <p:nvSpPr>
          <p:cNvPr id="50182" name="Rectangle 6"/>
          <p:cNvSpPr>
            <a:spLocks noChangeArrowheads="1"/>
          </p:cNvSpPr>
          <p:nvPr/>
        </p:nvSpPr>
        <p:spPr bwMode="auto">
          <a:xfrm>
            <a:off x="152400" y="5257800"/>
            <a:ext cx="5108575" cy="1154113"/>
          </a:xfrm>
          <a:prstGeom prst="rect">
            <a:avLst/>
          </a:prstGeom>
          <a:noFill/>
          <a:ln w="9525">
            <a:noFill/>
            <a:miter lim="800000"/>
            <a:headEnd/>
            <a:tailEnd/>
          </a:ln>
          <a:effectLst/>
        </p:spPr>
        <p:txBody>
          <a:bodyPr>
            <a:spAutoFit/>
          </a:bodyPr>
          <a:lstStyle/>
          <a:p>
            <a:r>
              <a:rPr lang="en-US" sz="2000"/>
              <a:t>So if red light is mainly absorbed the color is green; if green light is mainly absorbed, the color is red.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0919FDD4-03F9-4B9A-B8E4-57ED28999B6D}" type="slidenum">
              <a:rPr lang="en-US"/>
              <a:pPr/>
              <a:t>31</a:t>
            </a:fld>
            <a:endParaRPr lang="en-US"/>
          </a:p>
        </p:txBody>
      </p:sp>
      <p:sp>
        <p:nvSpPr>
          <p:cNvPr id="138243" name="Rectangle 3"/>
          <p:cNvSpPr>
            <a:spLocks noChangeArrowheads="1"/>
          </p:cNvSpPr>
          <p:nvPr/>
        </p:nvSpPr>
        <p:spPr bwMode="auto">
          <a:xfrm>
            <a:off x="457200" y="207963"/>
            <a:ext cx="8305800" cy="517525"/>
          </a:xfrm>
          <a:prstGeom prst="rect">
            <a:avLst/>
          </a:prstGeom>
          <a:noFill/>
          <a:ln w="9525">
            <a:noFill/>
            <a:miter lim="800000"/>
            <a:headEnd/>
            <a:tailEnd/>
          </a:ln>
          <a:effectLst/>
        </p:spPr>
        <p:txBody>
          <a:bodyPr>
            <a:spAutoFit/>
          </a:bodyPr>
          <a:lstStyle/>
          <a:p>
            <a:r>
              <a:rPr lang="en-US"/>
              <a:t>Color of complexes depend on the value of </a:t>
            </a:r>
            <a:r>
              <a:rPr lang="en-US">
                <a:latin typeface="Symbol" charset="2"/>
                <a:sym typeface="Symbol" charset="2"/>
              </a:rPr>
              <a:t></a:t>
            </a:r>
            <a:r>
              <a:rPr lang="en-US" baseline="-25000"/>
              <a:t>0</a:t>
            </a:r>
            <a:r>
              <a:rPr lang="en-US"/>
              <a:t> = h</a:t>
            </a:r>
            <a:r>
              <a:rPr lang="en-US">
                <a:latin typeface="Symbol" charset="2"/>
                <a:sym typeface="Symbol" charset="2"/>
              </a:rPr>
              <a:t></a:t>
            </a:r>
            <a:r>
              <a:rPr lang="en-US"/>
              <a:t>= </a:t>
            </a:r>
            <a:r>
              <a:rPr lang="en-US">
                <a:latin typeface="Symbol" charset="2"/>
                <a:sym typeface="Symbol" charset="2"/>
              </a:rPr>
              <a:t></a:t>
            </a:r>
            <a:r>
              <a:rPr lang="en-US"/>
              <a:t>E</a:t>
            </a:r>
          </a:p>
        </p:txBody>
      </p:sp>
      <p:grpSp>
        <p:nvGrpSpPr>
          <p:cNvPr id="2" name="Group 15"/>
          <p:cNvGrpSpPr>
            <a:grpSpLocks/>
          </p:cNvGrpSpPr>
          <p:nvPr/>
        </p:nvGrpSpPr>
        <p:grpSpPr bwMode="auto">
          <a:xfrm>
            <a:off x="609600" y="990600"/>
            <a:ext cx="8077200" cy="3692525"/>
            <a:chOff x="384" y="624"/>
            <a:chExt cx="5088" cy="2326"/>
          </a:xfrm>
        </p:grpSpPr>
        <p:grpSp>
          <p:nvGrpSpPr>
            <p:cNvPr id="3" name="Group 14"/>
            <p:cNvGrpSpPr>
              <a:grpSpLocks/>
            </p:cNvGrpSpPr>
            <p:nvPr/>
          </p:nvGrpSpPr>
          <p:grpSpPr bwMode="auto">
            <a:xfrm>
              <a:off x="384" y="624"/>
              <a:ext cx="5088" cy="2326"/>
              <a:chOff x="384" y="624"/>
              <a:chExt cx="5088" cy="2326"/>
            </a:xfrm>
          </p:grpSpPr>
          <p:pic>
            <p:nvPicPr>
              <p:cNvPr id="138242" name="Picture 2"/>
              <p:cNvPicPr>
                <a:picLocks noChangeAspect="1" noChangeArrowheads="1"/>
              </p:cNvPicPr>
              <p:nvPr/>
            </p:nvPicPr>
            <p:blipFill>
              <a:blip r:embed="rId3"/>
              <a:srcRect/>
              <a:stretch>
                <a:fillRect/>
              </a:stretch>
            </p:blipFill>
            <p:spPr bwMode="auto">
              <a:xfrm>
                <a:off x="384" y="624"/>
                <a:ext cx="5088" cy="2326"/>
              </a:xfrm>
              <a:prstGeom prst="rect">
                <a:avLst/>
              </a:prstGeom>
              <a:noFill/>
            </p:spPr>
          </p:pic>
          <p:sp>
            <p:nvSpPr>
              <p:cNvPr id="138244" name="Line 4"/>
              <p:cNvSpPr>
                <a:spLocks noChangeShapeType="1"/>
              </p:cNvSpPr>
              <p:nvPr/>
            </p:nvSpPr>
            <p:spPr bwMode="auto">
              <a:xfrm flipV="1">
                <a:off x="1584" y="1488"/>
                <a:ext cx="0" cy="432"/>
              </a:xfrm>
              <a:prstGeom prst="line">
                <a:avLst/>
              </a:prstGeom>
              <a:noFill/>
              <a:ln w="9525">
                <a:solidFill>
                  <a:schemeClr val="tx1"/>
                </a:solidFill>
                <a:round/>
                <a:headEnd/>
                <a:tailEnd type="triangle" w="med" len="med"/>
              </a:ln>
              <a:effectLst/>
            </p:spPr>
            <p:txBody>
              <a:bodyPr wrap="none" anchor="ctr"/>
              <a:lstStyle/>
              <a:p>
                <a:endParaRPr lang="en-US"/>
              </a:p>
            </p:txBody>
          </p:sp>
          <p:sp>
            <p:nvSpPr>
              <p:cNvPr id="138245" name="Line 5"/>
              <p:cNvSpPr>
                <a:spLocks noChangeShapeType="1"/>
              </p:cNvSpPr>
              <p:nvPr/>
            </p:nvSpPr>
            <p:spPr bwMode="auto">
              <a:xfrm flipV="1">
                <a:off x="2736" y="1344"/>
                <a:ext cx="0" cy="720"/>
              </a:xfrm>
              <a:prstGeom prst="line">
                <a:avLst/>
              </a:prstGeom>
              <a:noFill/>
              <a:ln w="9525">
                <a:solidFill>
                  <a:schemeClr val="tx1"/>
                </a:solidFill>
                <a:round/>
                <a:headEnd/>
                <a:tailEnd type="triangle" w="med" len="med"/>
              </a:ln>
              <a:effectLst/>
            </p:spPr>
            <p:txBody>
              <a:bodyPr wrap="none" anchor="ctr"/>
              <a:lstStyle/>
              <a:p>
                <a:endParaRPr lang="en-US"/>
              </a:p>
            </p:txBody>
          </p:sp>
          <p:sp>
            <p:nvSpPr>
              <p:cNvPr id="138246" name="Line 6"/>
              <p:cNvSpPr>
                <a:spLocks noChangeShapeType="1"/>
              </p:cNvSpPr>
              <p:nvPr/>
            </p:nvSpPr>
            <p:spPr bwMode="auto">
              <a:xfrm flipV="1">
                <a:off x="3888" y="1248"/>
                <a:ext cx="0" cy="912"/>
              </a:xfrm>
              <a:prstGeom prst="line">
                <a:avLst/>
              </a:prstGeom>
              <a:noFill/>
              <a:ln w="9525">
                <a:solidFill>
                  <a:schemeClr val="tx1"/>
                </a:solidFill>
                <a:round/>
                <a:headEnd/>
                <a:tailEnd type="triangle" w="med" len="med"/>
              </a:ln>
              <a:effectLst/>
            </p:spPr>
            <p:txBody>
              <a:bodyPr wrap="none" anchor="ctr"/>
              <a:lstStyle/>
              <a:p>
                <a:endParaRPr lang="en-US"/>
              </a:p>
            </p:txBody>
          </p:sp>
          <p:sp>
            <p:nvSpPr>
              <p:cNvPr id="138247" name="Line 7"/>
              <p:cNvSpPr>
                <a:spLocks noChangeShapeType="1"/>
              </p:cNvSpPr>
              <p:nvPr/>
            </p:nvSpPr>
            <p:spPr bwMode="auto">
              <a:xfrm flipV="1">
                <a:off x="4944" y="1152"/>
                <a:ext cx="0" cy="1104"/>
              </a:xfrm>
              <a:prstGeom prst="line">
                <a:avLst/>
              </a:prstGeom>
              <a:noFill/>
              <a:ln w="9525">
                <a:solidFill>
                  <a:schemeClr val="tx1"/>
                </a:solidFill>
                <a:round/>
                <a:headEnd/>
                <a:tailEnd type="triangle" w="med" len="med"/>
              </a:ln>
              <a:effectLst/>
            </p:spPr>
            <p:txBody>
              <a:bodyPr wrap="none" anchor="ctr"/>
              <a:lstStyle/>
              <a:p>
                <a:endParaRPr lang="en-US"/>
              </a:p>
            </p:txBody>
          </p:sp>
        </p:grpSp>
        <p:sp>
          <p:nvSpPr>
            <p:cNvPr id="138248" name="Rectangle 8"/>
            <p:cNvSpPr>
              <a:spLocks noChangeArrowheads="1"/>
            </p:cNvSpPr>
            <p:nvPr/>
          </p:nvSpPr>
          <p:spPr bwMode="auto">
            <a:xfrm>
              <a:off x="1632" y="1584"/>
              <a:ext cx="670" cy="281"/>
            </a:xfrm>
            <a:prstGeom prst="rect">
              <a:avLst/>
            </a:prstGeom>
            <a:noFill/>
            <a:ln w="9525">
              <a:noFill/>
              <a:miter lim="800000"/>
              <a:headEnd/>
              <a:tailEnd/>
            </a:ln>
            <a:effectLst/>
          </p:spPr>
          <p:txBody>
            <a:bodyPr wrap="none">
              <a:spAutoFit/>
            </a:bodyPr>
            <a:lstStyle/>
            <a:p>
              <a:r>
                <a:rPr lang="en-US" sz="2000">
                  <a:solidFill>
                    <a:srgbClr val="FF8000"/>
                  </a:solidFill>
                  <a:latin typeface="Symbol" charset="2"/>
                  <a:sym typeface="Symbol" charset="2"/>
                </a:rPr>
                <a:t></a:t>
              </a:r>
              <a:r>
                <a:rPr lang="en-US" sz="2000" baseline="-25000">
                  <a:solidFill>
                    <a:srgbClr val="FF8000"/>
                  </a:solidFill>
                </a:rPr>
                <a:t>0</a:t>
              </a:r>
              <a:r>
                <a:rPr lang="en-US" sz="2000">
                  <a:solidFill>
                    <a:srgbClr val="FF8000"/>
                  </a:solidFill>
                </a:rPr>
                <a:t> = h</a:t>
              </a:r>
              <a:r>
                <a:rPr lang="en-US" sz="2000">
                  <a:solidFill>
                    <a:srgbClr val="FF8000"/>
                  </a:solidFill>
                  <a:latin typeface="Symbol" charset="2"/>
                  <a:sym typeface="Symbol" charset="2"/>
                </a:rPr>
                <a:t></a:t>
              </a:r>
            </a:p>
          </p:txBody>
        </p:sp>
      </p:grpSp>
      <p:sp>
        <p:nvSpPr>
          <p:cNvPr id="138249" name="Rectangle 9"/>
          <p:cNvSpPr>
            <a:spLocks noChangeArrowheads="1"/>
          </p:cNvSpPr>
          <p:nvPr/>
        </p:nvSpPr>
        <p:spPr bwMode="auto">
          <a:xfrm>
            <a:off x="1828800" y="4572000"/>
            <a:ext cx="1401763" cy="730250"/>
          </a:xfrm>
          <a:prstGeom prst="rect">
            <a:avLst/>
          </a:prstGeom>
          <a:noFill/>
          <a:ln w="9525">
            <a:noFill/>
            <a:miter lim="800000"/>
            <a:headEnd/>
            <a:tailEnd/>
          </a:ln>
          <a:effectLst/>
        </p:spPr>
        <p:txBody>
          <a:bodyPr wrap="none">
            <a:spAutoFit/>
          </a:bodyPr>
          <a:lstStyle/>
          <a:p>
            <a:r>
              <a:rPr lang="en-US" sz="1800">
                <a:solidFill>
                  <a:srgbClr val="FF0000"/>
                </a:solidFill>
              </a:rPr>
              <a:t>“red </a:t>
            </a:r>
          </a:p>
          <a:p>
            <a:r>
              <a:rPr lang="en-US" sz="1800">
                <a:solidFill>
                  <a:srgbClr val="FF0000"/>
                </a:solidFill>
              </a:rPr>
              <a:t>absorption”</a:t>
            </a:r>
            <a:endParaRPr lang="en-US" sz="1800"/>
          </a:p>
        </p:txBody>
      </p:sp>
      <p:sp>
        <p:nvSpPr>
          <p:cNvPr id="138250" name="Rectangle 10"/>
          <p:cNvSpPr>
            <a:spLocks noChangeArrowheads="1"/>
          </p:cNvSpPr>
          <p:nvPr/>
        </p:nvSpPr>
        <p:spPr bwMode="auto">
          <a:xfrm>
            <a:off x="7239000" y="4648200"/>
            <a:ext cx="1401763" cy="730250"/>
          </a:xfrm>
          <a:prstGeom prst="rect">
            <a:avLst/>
          </a:prstGeom>
          <a:noFill/>
          <a:ln w="9525">
            <a:noFill/>
            <a:miter lim="800000"/>
            <a:headEnd/>
            <a:tailEnd/>
          </a:ln>
          <a:effectLst/>
        </p:spPr>
        <p:txBody>
          <a:bodyPr wrap="none">
            <a:spAutoFit/>
          </a:bodyPr>
          <a:lstStyle/>
          <a:p>
            <a:r>
              <a:rPr lang="en-US" sz="1800">
                <a:solidFill>
                  <a:srgbClr val="FF00FF"/>
                </a:solidFill>
              </a:rPr>
              <a:t>“violet</a:t>
            </a:r>
          </a:p>
          <a:p>
            <a:r>
              <a:rPr lang="en-US" sz="1800">
                <a:solidFill>
                  <a:srgbClr val="FF00FF"/>
                </a:solidFill>
              </a:rPr>
              <a:t>absorption”</a:t>
            </a:r>
            <a:endParaRPr lang="en-US" sz="1800"/>
          </a:p>
        </p:txBody>
      </p:sp>
      <p:sp>
        <p:nvSpPr>
          <p:cNvPr id="138251" name="Rectangle 11"/>
          <p:cNvSpPr>
            <a:spLocks noChangeArrowheads="1"/>
          </p:cNvSpPr>
          <p:nvPr/>
        </p:nvSpPr>
        <p:spPr bwMode="auto">
          <a:xfrm>
            <a:off x="1835150" y="5570538"/>
            <a:ext cx="1571625" cy="411162"/>
          </a:xfrm>
          <a:prstGeom prst="rect">
            <a:avLst/>
          </a:prstGeom>
          <a:noFill/>
          <a:ln w="9525">
            <a:noFill/>
            <a:miter lim="800000"/>
            <a:headEnd/>
            <a:tailEnd/>
          </a:ln>
          <a:effectLst/>
        </p:spPr>
        <p:txBody>
          <a:bodyPr wrap="none">
            <a:spAutoFit/>
          </a:bodyPr>
          <a:lstStyle/>
          <a:p>
            <a:r>
              <a:rPr lang="en-US" sz="1800">
                <a:solidFill>
                  <a:srgbClr val="008000"/>
                </a:solidFill>
              </a:rPr>
              <a:t>“looks green”</a:t>
            </a:r>
            <a:endParaRPr lang="en-US"/>
          </a:p>
        </p:txBody>
      </p:sp>
      <p:sp>
        <p:nvSpPr>
          <p:cNvPr id="138252" name="Rectangle 12"/>
          <p:cNvSpPr>
            <a:spLocks noChangeArrowheads="1"/>
          </p:cNvSpPr>
          <p:nvPr/>
        </p:nvSpPr>
        <p:spPr bwMode="auto">
          <a:xfrm>
            <a:off x="7162800" y="5486400"/>
            <a:ext cx="1593850" cy="411163"/>
          </a:xfrm>
          <a:prstGeom prst="rect">
            <a:avLst/>
          </a:prstGeom>
          <a:noFill/>
          <a:ln w="9525">
            <a:noFill/>
            <a:miter lim="800000"/>
            <a:headEnd/>
            <a:tailEnd/>
          </a:ln>
          <a:effectLst/>
        </p:spPr>
        <p:txBody>
          <a:bodyPr wrap="none">
            <a:spAutoFit/>
          </a:bodyPr>
          <a:lstStyle/>
          <a:p>
            <a:r>
              <a:rPr lang="en-US" sz="1800">
                <a:solidFill>
                  <a:srgbClr val="FFFF00"/>
                </a:solidFill>
              </a:rPr>
              <a:t>“</a:t>
            </a:r>
            <a:r>
              <a:rPr lang="en-US" sz="1800">
                <a:solidFill>
                  <a:srgbClr val="FF8000"/>
                </a:solidFill>
              </a:rPr>
              <a:t>looks yellow</a:t>
            </a:r>
            <a:r>
              <a:rPr lang="en-US" sz="1800">
                <a:solidFill>
                  <a:srgbClr val="FFFF00"/>
                </a:solidFill>
              </a:rPr>
              <a:t> </a:t>
            </a:r>
          </a:p>
        </p:txBody>
      </p:sp>
      <p:pic>
        <p:nvPicPr>
          <p:cNvPr id="138253" name="Picture 13"/>
          <p:cNvPicPr>
            <a:picLocks noChangeAspect="1" noChangeArrowheads="1"/>
          </p:cNvPicPr>
          <p:nvPr/>
        </p:nvPicPr>
        <p:blipFill>
          <a:blip r:embed="rId4" cstate="print"/>
          <a:srcRect/>
          <a:stretch>
            <a:fillRect/>
          </a:stretch>
        </p:blipFill>
        <p:spPr bwMode="auto">
          <a:xfrm>
            <a:off x="4267200" y="4876800"/>
            <a:ext cx="1752600" cy="169068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13292C3D-D14A-481A-A4FB-29A4B732195D}" type="slidenum">
              <a:rPr lang="en-US"/>
              <a:pPr/>
              <a:t>32</a:t>
            </a:fld>
            <a:endParaRPr lang="en-US"/>
          </a:p>
        </p:txBody>
      </p:sp>
      <p:pic>
        <p:nvPicPr>
          <p:cNvPr id="56322" name="Picture 2"/>
          <p:cNvPicPr>
            <a:picLocks noChangeAspect="1" noChangeArrowheads="1"/>
          </p:cNvPicPr>
          <p:nvPr/>
        </p:nvPicPr>
        <p:blipFill>
          <a:blip r:embed="rId3"/>
          <a:srcRect/>
          <a:stretch>
            <a:fillRect/>
          </a:stretch>
        </p:blipFill>
        <p:spPr bwMode="auto">
          <a:xfrm>
            <a:off x="762000" y="1219200"/>
            <a:ext cx="4257675" cy="4714875"/>
          </a:xfrm>
          <a:prstGeom prst="rect">
            <a:avLst/>
          </a:prstGeom>
          <a:noFill/>
        </p:spPr>
      </p:pic>
      <p:sp>
        <p:nvSpPr>
          <p:cNvPr id="56324" name="Rectangle 4"/>
          <p:cNvSpPr>
            <a:spLocks noChangeArrowheads="1"/>
          </p:cNvSpPr>
          <p:nvPr/>
        </p:nvSpPr>
        <p:spPr bwMode="auto">
          <a:xfrm>
            <a:off x="4800600" y="4572000"/>
            <a:ext cx="3962400" cy="1793875"/>
          </a:xfrm>
          <a:prstGeom prst="rect">
            <a:avLst/>
          </a:prstGeom>
          <a:noFill/>
          <a:ln w="9525">
            <a:noFill/>
            <a:miter lim="800000"/>
            <a:headEnd/>
            <a:tailEnd/>
          </a:ln>
          <a:effectLst/>
        </p:spPr>
        <p:txBody>
          <a:bodyPr>
            <a:spAutoFit/>
          </a:bodyPr>
          <a:lstStyle/>
          <a:p>
            <a:r>
              <a:rPr lang="en-US"/>
              <a:t>In real systems there are regions of different light absorptions leading to a wide range of colors</a:t>
            </a:r>
          </a:p>
        </p:txBody>
      </p:sp>
      <p:pic>
        <p:nvPicPr>
          <p:cNvPr id="56325" name="Picture 5"/>
          <p:cNvPicPr>
            <a:picLocks noChangeAspect="1" noChangeArrowheads="1"/>
          </p:cNvPicPr>
          <p:nvPr/>
        </p:nvPicPr>
        <p:blipFill>
          <a:blip r:embed="rId4"/>
          <a:srcRect/>
          <a:stretch>
            <a:fillRect/>
          </a:stretch>
        </p:blipFill>
        <p:spPr bwMode="auto">
          <a:xfrm>
            <a:off x="5257800" y="1600200"/>
            <a:ext cx="3200400" cy="2816225"/>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srcRect/>
          <a:stretch>
            <a:fillRect/>
          </a:stretch>
        </p:blipFill>
        <p:spPr bwMode="auto">
          <a:xfrm>
            <a:off x="1371600" y="838200"/>
            <a:ext cx="6665976" cy="4999482"/>
          </a:xfrm>
          <a:prstGeom prst="rect">
            <a:avLst/>
          </a:prstGeom>
          <a:ln>
            <a:noFill/>
          </a:ln>
          <a:effectLst>
            <a:softEdge rad="112500"/>
          </a:effectLst>
        </p:spPr>
      </p:pic>
      <p:sp>
        <p:nvSpPr>
          <p:cNvPr id="4" name="Half Frame 3"/>
          <p:cNvSpPr/>
          <p:nvPr/>
        </p:nvSpPr>
        <p:spPr>
          <a:xfrm>
            <a:off x="457200" y="4572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WordArt 6"/>
          <p:cNvSpPr>
            <a:spLocks noChangeArrowheads="1" noChangeShapeType="1" noTextEdit="1"/>
          </p:cNvSpPr>
          <p:nvPr/>
        </p:nvSpPr>
        <p:spPr bwMode="auto">
          <a:xfrm>
            <a:off x="2484438" y="2492375"/>
            <a:ext cx="3476625" cy="1220788"/>
          </a:xfrm>
          <a:prstGeom prst="rect">
            <a:avLst/>
          </a:prstGeom>
        </p:spPr>
        <p:txBody>
          <a:bodyPr wrap="none" fromWordArt="1">
            <a:prstTxWarp prst="textDeflateBottom">
              <a:avLst>
                <a:gd name="adj" fmla="val 76472"/>
              </a:avLst>
            </a:prstTxWarp>
            <a:scene3d>
              <a:camera prst="legacyPerspectiveFront">
                <a:rot lat="19799993" lon="19439992" rev="0"/>
              </a:camera>
              <a:lightRig rig="legacyNormal2" dir="t"/>
            </a:scene3d>
            <a:sp3d extrusionH="354000" prstMaterial="legacyMatte">
              <a:extrusionClr>
                <a:srgbClr val="939676"/>
              </a:extrusionClr>
            </a:sp3d>
          </a:bodyPr>
          <a:lstStyle/>
          <a:p>
            <a:pPr algn="ctr"/>
            <a:r>
              <a:rPr lang="en-US" sz="6600" kern="10" dirty="0" smtClean="0">
                <a:ln w="9525">
                  <a:round/>
                  <a:headEnd/>
                  <a:tailEnd/>
                </a:ln>
                <a:gradFill rotWithShape="1">
                  <a:gsLst>
                    <a:gs pos="0">
                      <a:srgbClr val="707070"/>
                    </a:gs>
                    <a:gs pos="50000">
                      <a:srgbClr val="FFFFFF"/>
                    </a:gs>
                    <a:gs pos="100000">
                      <a:srgbClr val="707070"/>
                    </a:gs>
                  </a:gsLst>
                  <a:lin ang="2700000" scaled="1"/>
                </a:gradFill>
                <a:effectLst>
                  <a:outerShdw dist="38100" dir="2700000" algn="tl" rotWithShape="0">
                    <a:srgbClr val="000000">
                      <a:alpha val="43137"/>
                    </a:srgbClr>
                  </a:outerShdw>
                </a:effectLst>
                <a:latin typeface="Impact"/>
              </a:rPr>
              <a:t>Thank you</a:t>
            </a:r>
            <a:endParaRPr lang="en-US" sz="6600" kern="10" dirty="0">
              <a:ln w="9525">
                <a:round/>
                <a:headEnd/>
                <a:tailEnd/>
              </a:ln>
              <a:gradFill rotWithShape="1">
                <a:gsLst>
                  <a:gs pos="0">
                    <a:srgbClr val="707070"/>
                  </a:gs>
                  <a:gs pos="50000">
                    <a:srgbClr val="FFFFFF"/>
                  </a:gs>
                  <a:gs pos="100000">
                    <a:srgbClr val="707070"/>
                  </a:gs>
                </a:gsLst>
                <a:lin ang="2700000" scaled="1"/>
              </a:gradFill>
              <a:effectLst>
                <a:outerShdw dist="38100" dir="2700000" algn="tl" rotWithShape="0">
                  <a:srgbClr val="000000">
                    <a:alpha val="43137"/>
                  </a:srgbClr>
                </a:outerShdw>
              </a:effectLst>
              <a:latin typeface="Impac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grpSp>
        <p:nvGrpSpPr>
          <p:cNvPr id="12" name="Group 11"/>
          <p:cNvGrpSpPr/>
          <p:nvPr/>
        </p:nvGrpSpPr>
        <p:grpSpPr>
          <a:xfrm>
            <a:off x="609600" y="685800"/>
            <a:ext cx="8305800" cy="5448963"/>
            <a:chOff x="152400" y="304800"/>
            <a:chExt cx="8763000" cy="6191204"/>
          </a:xfrm>
        </p:grpSpPr>
        <p:pic>
          <p:nvPicPr>
            <p:cNvPr id="13" name="Picture 2" descr="img120"/>
            <p:cNvPicPr>
              <a:picLocks noChangeAspect="1" noChangeArrowheads="1"/>
            </p:cNvPicPr>
            <p:nvPr/>
          </p:nvPicPr>
          <p:blipFill>
            <a:blip r:embed="rId2"/>
            <a:srcRect/>
            <a:stretch>
              <a:fillRect/>
            </a:stretch>
          </p:blipFill>
          <p:spPr bwMode="auto">
            <a:xfrm>
              <a:off x="1219200" y="2057400"/>
              <a:ext cx="3092450" cy="3498850"/>
            </a:xfrm>
            <a:prstGeom prst="rect">
              <a:avLst/>
            </a:prstGeom>
            <a:noFill/>
          </p:spPr>
        </p:pic>
        <p:grpSp>
          <p:nvGrpSpPr>
            <p:cNvPr id="14" name="Group 13"/>
            <p:cNvGrpSpPr>
              <a:grpSpLocks/>
            </p:cNvGrpSpPr>
            <p:nvPr/>
          </p:nvGrpSpPr>
          <p:grpSpPr bwMode="auto">
            <a:xfrm>
              <a:off x="152400" y="4267200"/>
              <a:ext cx="3175000" cy="1050925"/>
              <a:chOff x="96" y="2688"/>
              <a:chExt cx="2000" cy="662"/>
            </a:xfrm>
          </p:grpSpPr>
          <p:sp>
            <p:nvSpPr>
              <p:cNvPr id="24" name="Rectangle 4"/>
              <p:cNvSpPr>
                <a:spLocks noChangeArrowheads="1"/>
              </p:cNvSpPr>
              <p:nvPr/>
            </p:nvSpPr>
            <p:spPr bwMode="auto">
              <a:xfrm>
                <a:off x="96" y="3024"/>
                <a:ext cx="2000" cy="326"/>
              </a:xfrm>
              <a:prstGeom prst="rect">
                <a:avLst/>
              </a:prstGeom>
              <a:noFill/>
              <a:ln w="9525">
                <a:noFill/>
                <a:miter lim="800000"/>
                <a:headEnd/>
                <a:tailEnd/>
              </a:ln>
            </p:spPr>
            <p:txBody>
              <a:bodyPr>
                <a:spAutoFit/>
              </a:bodyPr>
              <a:lstStyle/>
              <a:p>
                <a:r>
                  <a:rPr lang="en-US">
                    <a:ea typeface="ＭＳ Ｐゴシック" charset="-128"/>
                  </a:rPr>
                  <a:t>Lewis acid: Co</a:t>
                </a:r>
                <a:r>
                  <a:rPr lang="en-US" baseline="30000">
                    <a:ea typeface="ＭＳ Ｐゴシック" charset="-128"/>
                  </a:rPr>
                  <a:t>3+</a:t>
                </a:r>
                <a:r>
                  <a:rPr lang="en-US">
                    <a:ea typeface="ＭＳ Ｐゴシック" charset="-128"/>
                  </a:rPr>
                  <a:t> </a:t>
                </a:r>
              </a:p>
            </p:txBody>
          </p:sp>
          <p:sp>
            <p:nvSpPr>
              <p:cNvPr id="25" name="Line 5"/>
              <p:cNvSpPr>
                <a:spLocks noChangeShapeType="1"/>
              </p:cNvSpPr>
              <p:nvPr/>
            </p:nvSpPr>
            <p:spPr bwMode="auto">
              <a:xfrm flipV="1">
                <a:off x="1296" y="2688"/>
                <a:ext cx="384" cy="336"/>
              </a:xfrm>
              <a:prstGeom prst="line">
                <a:avLst/>
              </a:prstGeom>
              <a:noFill/>
              <a:ln w="9525">
                <a:solidFill>
                  <a:schemeClr val="tx1"/>
                </a:solidFill>
                <a:round/>
                <a:headEnd/>
                <a:tailEnd type="triangle" w="med" len="med"/>
              </a:ln>
            </p:spPr>
            <p:txBody>
              <a:bodyPr wrap="none" anchor="ctr"/>
              <a:lstStyle/>
              <a:p>
                <a:endParaRPr lang="en-US"/>
              </a:p>
            </p:txBody>
          </p:sp>
        </p:grpSp>
        <p:grpSp>
          <p:nvGrpSpPr>
            <p:cNvPr id="15" name="Group 6"/>
            <p:cNvGrpSpPr>
              <a:grpSpLocks/>
            </p:cNvGrpSpPr>
            <p:nvPr/>
          </p:nvGrpSpPr>
          <p:grpSpPr bwMode="auto">
            <a:xfrm>
              <a:off x="533400" y="1524000"/>
              <a:ext cx="3028950" cy="762000"/>
              <a:chOff x="336" y="960"/>
              <a:chExt cx="1908" cy="480"/>
            </a:xfrm>
          </p:grpSpPr>
          <p:grpSp>
            <p:nvGrpSpPr>
              <p:cNvPr id="20" name="Group 7"/>
              <p:cNvGrpSpPr>
                <a:grpSpLocks/>
              </p:cNvGrpSpPr>
              <p:nvPr/>
            </p:nvGrpSpPr>
            <p:grpSpPr bwMode="auto">
              <a:xfrm>
                <a:off x="336" y="960"/>
                <a:ext cx="1908" cy="326"/>
                <a:chOff x="2592" y="1680"/>
                <a:chExt cx="1908" cy="326"/>
              </a:xfrm>
            </p:grpSpPr>
            <p:sp>
              <p:nvSpPr>
                <p:cNvPr id="22" name="Rectangle 8"/>
                <p:cNvSpPr>
                  <a:spLocks noChangeArrowheads="1"/>
                </p:cNvSpPr>
                <p:nvPr/>
              </p:nvSpPr>
              <p:spPr bwMode="auto">
                <a:xfrm>
                  <a:off x="2592" y="1680"/>
                  <a:ext cx="1908" cy="326"/>
                </a:xfrm>
                <a:prstGeom prst="rect">
                  <a:avLst/>
                </a:prstGeom>
                <a:noFill/>
                <a:ln w="9525">
                  <a:noFill/>
                  <a:miter lim="800000"/>
                  <a:headEnd/>
                  <a:tailEnd/>
                </a:ln>
              </p:spPr>
              <p:txBody>
                <a:bodyPr>
                  <a:spAutoFit/>
                </a:bodyPr>
                <a:lstStyle/>
                <a:p>
                  <a:r>
                    <a:rPr lang="en-US" dirty="0">
                      <a:ea typeface="ＭＳ Ｐゴシック" charset="-128"/>
                    </a:rPr>
                    <a:t>Lewis base: </a:t>
                  </a:r>
                </a:p>
              </p:txBody>
            </p:sp>
            <p:pic>
              <p:nvPicPr>
                <p:cNvPr id="23" name="Picture 9"/>
                <p:cNvPicPr>
                  <a:picLocks noChangeAspect="1" noChangeArrowheads="1"/>
                </p:cNvPicPr>
                <p:nvPr/>
              </p:nvPicPr>
              <p:blipFill>
                <a:blip r:embed="rId3"/>
                <a:srcRect/>
                <a:stretch>
                  <a:fillRect/>
                </a:stretch>
              </p:blipFill>
              <p:spPr bwMode="auto">
                <a:xfrm>
                  <a:off x="3696" y="1728"/>
                  <a:ext cx="480" cy="277"/>
                </a:xfrm>
                <a:prstGeom prst="rect">
                  <a:avLst/>
                </a:prstGeom>
                <a:noFill/>
                <a:ln w="9525">
                  <a:noFill/>
                  <a:miter lim="800000"/>
                  <a:headEnd/>
                  <a:tailEnd/>
                </a:ln>
                <a:effectLst/>
              </p:spPr>
            </p:pic>
          </p:grpSp>
          <p:sp>
            <p:nvSpPr>
              <p:cNvPr id="21" name="Line 10"/>
              <p:cNvSpPr>
                <a:spLocks noChangeShapeType="1"/>
              </p:cNvSpPr>
              <p:nvPr/>
            </p:nvSpPr>
            <p:spPr bwMode="auto">
              <a:xfrm>
                <a:off x="1392" y="1296"/>
                <a:ext cx="288" cy="144"/>
              </a:xfrm>
              <a:prstGeom prst="line">
                <a:avLst/>
              </a:prstGeom>
              <a:noFill/>
              <a:ln w="9525">
                <a:solidFill>
                  <a:schemeClr val="tx1"/>
                </a:solidFill>
                <a:round/>
                <a:headEnd/>
                <a:tailEnd type="triangle" w="med" len="med"/>
              </a:ln>
            </p:spPr>
            <p:txBody>
              <a:bodyPr wrap="none" anchor="ctr"/>
              <a:lstStyle/>
              <a:p>
                <a:endParaRPr lang="en-US"/>
              </a:p>
            </p:txBody>
          </p:sp>
        </p:grpSp>
        <p:sp>
          <p:nvSpPr>
            <p:cNvPr id="16" name="Rectangle 11"/>
            <p:cNvSpPr>
              <a:spLocks noChangeArrowheads="1"/>
            </p:cNvSpPr>
            <p:nvPr/>
          </p:nvSpPr>
          <p:spPr bwMode="auto">
            <a:xfrm>
              <a:off x="4648200" y="1524000"/>
              <a:ext cx="3657600" cy="1368425"/>
            </a:xfrm>
            <a:prstGeom prst="rect">
              <a:avLst/>
            </a:prstGeom>
            <a:noFill/>
            <a:ln w="9525">
              <a:noFill/>
              <a:miter lim="800000"/>
              <a:headEnd/>
              <a:tailEnd/>
            </a:ln>
          </p:spPr>
          <p:txBody>
            <a:bodyPr>
              <a:spAutoFit/>
            </a:bodyPr>
            <a:lstStyle/>
            <a:p>
              <a:pPr algn="ctr"/>
              <a:r>
                <a:rPr lang="en-US">
                  <a:ea typeface="ＭＳ Ｐゴシック" charset="-128"/>
                </a:rPr>
                <a:t>Coordination complex: Lewis base coordinated to a Lewis acid</a:t>
              </a:r>
            </a:p>
          </p:txBody>
        </p:sp>
        <p:sp>
          <p:nvSpPr>
            <p:cNvPr id="17" name="Rectangle 12"/>
            <p:cNvSpPr>
              <a:spLocks noChangeArrowheads="1"/>
            </p:cNvSpPr>
            <p:nvPr/>
          </p:nvSpPr>
          <p:spPr bwMode="auto">
            <a:xfrm>
              <a:off x="4800600" y="3657600"/>
              <a:ext cx="3581400" cy="1793875"/>
            </a:xfrm>
            <a:prstGeom prst="rect">
              <a:avLst/>
            </a:prstGeom>
            <a:noFill/>
            <a:ln w="9525">
              <a:noFill/>
              <a:miter lim="800000"/>
              <a:headEnd/>
              <a:tailEnd/>
            </a:ln>
          </p:spPr>
          <p:txBody>
            <a:bodyPr>
              <a:spAutoFit/>
            </a:bodyPr>
            <a:lstStyle/>
            <a:p>
              <a:pPr algn="ctr"/>
              <a:r>
                <a:rPr lang="en-US" dirty="0">
                  <a:ea typeface="ＭＳ Ｐゴシック" charset="-128"/>
                </a:rPr>
                <a:t>Coordination complex: </a:t>
              </a:r>
              <a:r>
                <a:rPr lang="en-US" dirty="0" err="1">
                  <a:ea typeface="ＭＳ Ｐゴシック" charset="-128"/>
                </a:rPr>
                <a:t>Ligand</a:t>
              </a:r>
              <a:r>
                <a:rPr lang="en-US" dirty="0">
                  <a:ea typeface="ＭＳ Ｐゴシック" charset="-128"/>
                </a:rPr>
                <a:t> (electron donor) coordinated to a metal (electron acceptor)</a:t>
              </a:r>
            </a:p>
          </p:txBody>
        </p:sp>
        <p:sp>
          <p:nvSpPr>
            <p:cNvPr id="18" name="Rectangle 13"/>
            <p:cNvSpPr>
              <a:spLocks noChangeArrowheads="1"/>
            </p:cNvSpPr>
            <p:nvPr/>
          </p:nvSpPr>
          <p:spPr bwMode="auto">
            <a:xfrm>
              <a:off x="304800" y="304800"/>
              <a:ext cx="8382000" cy="942975"/>
            </a:xfrm>
            <a:prstGeom prst="rect">
              <a:avLst/>
            </a:prstGeom>
            <a:noFill/>
            <a:ln w="9525">
              <a:noFill/>
              <a:miter lim="800000"/>
              <a:headEnd/>
              <a:tailEnd/>
            </a:ln>
          </p:spPr>
          <p:txBody>
            <a:bodyPr>
              <a:spAutoFit/>
            </a:bodyPr>
            <a:lstStyle/>
            <a:p>
              <a:pPr algn="ctr"/>
              <a:r>
                <a:rPr lang="en-US" dirty="0">
                  <a:solidFill>
                    <a:srgbClr val="FF0000"/>
                  </a:solidFill>
                  <a:ea typeface="ＭＳ Ｐゴシック" charset="-128"/>
                </a:rPr>
                <a:t>The formation of a coordinate complex is a </a:t>
              </a:r>
              <a:r>
                <a:rPr lang="en-US" b="1" i="1" dirty="0">
                  <a:solidFill>
                    <a:srgbClr val="FF0000"/>
                  </a:solidFill>
                  <a:ea typeface="ＭＳ Ｐゴシック" charset="-128"/>
                </a:rPr>
                <a:t>Lewis acid-base</a:t>
              </a:r>
              <a:r>
                <a:rPr lang="en-US" dirty="0">
                  <a:solidFill>
                    <a:srgbClr val="FF0000"/>
                  </a:solidFill>
                  <a:ea typeface="ＭＳ Ｐゴシック" charset="-128"/>
                </a:rPr>
                <a:t> reaction</a:t>
              </a:r>
              <a:endParaRPr lang="en-US" dirty="0">
                <a:ea typeface="ＭＳ Ｐゴシック" charset="-128"/>
              </a:endParaRPr>
            </a:p>
          </p:txBody>
        </p:sp>
        <p:sp>
          <p:nvSpPr>
            <p:cNvPr id="19" name="Rectangle 14"/>
            <p:cNvSpPr>
              <a:spLocks noChangeArrowheads="1"/>
            </p:cNvSpPr>
            <p:nvPr/>
          </p:nvSpPr>
          <p:spPr bwMode="auto">
            <a:xfrm>
              <a:off x="284163" y="5791200"/>
              <a:ext cx="8631237" cy="704804"/>
            </a:xfrm>
            <a:prstGeom prst="rect">
              <a:avLst/>
            </a:prstGeom>
            <a:noFill/>
            <a:ln w="9525">
              <a:noFill/>
              <a:miter lim="800000"/>
              <a:headEnd/>
              <a:tailEnd/>
            </a:ln>
          </p:spPr>
          <p:txBody>
            <a:bodyPr>
              <a:spAutoFit/>
            </a:bodyPr>
            <a:lstStyle/>
            <a:p>
              <a:pPr algn="just"/>
              <a:r>
                <a:rPr lang="en-US" dirty="0">
                  <a:ea typeface="ＭＳ Ｐゴシック" charset="-128"/>
                </a:rPr>
                <a:t>The number of </a:t>
              </a:r>
              <a:r>
                <a:rPr lang="en-US" dirty="0" err="1">
                  <a:ea typeface="ＭＳ Ｐゴシック" charset="-128"/>
                </a:rPr>
                <a:t>ligand</a:t>
              </a:r>
              <a:r>
                <a:rPr lang="en-US" dirty="0">
                  <a:ea typeface="ＭＳ Ｐゴシック" charset="-128"/>
                </a:rPr>
                <a:t> bonds to the central metal atom is termed the coordination number</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5" name="Straight Connector 4"/>
          <p:cNvCxnSpPr/>
          <p:nvPr/>
        </p:nvCxnSpPr>
        <p:spPr>
          <a:xfrm>
            <a:off x="533400" y="63230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grpSp>
        <p:nvGrpSpPr>
          <p:cNvPr id="20" name="Group 19"/>
          <p:cNvGrpSpPr/>
          <p:nvPr/>
        </p:nvGrpSpPr>
        <p:grpSpPr>
          <a:xfrm>
            <a:off x="609600" y="685800"/>
            <a:ext cx="8077200" cy="5486400"/>
            <a:chOff x="224351" y="381000"/>
            <a:chExt cx="8286237" cy="6096000"/>
          </a:xfrm>
        </p:grpSpPr>
        <p:sp>
          <p:nvSpPr>
            <p:cNvPr id="26" name="Rectangle 2"/>
            <p:cNvSpPr>
              <a:spLocks noChangeArrowheads="1"/>
            </p:cNvSpPr>
            <p:nvPr/>
          </p:nvSpPr>
          <p:spPr bwMode="auto">
            <a:xfrm>
              <a:off x="685800" y="381000"/>
              <a:ext cx="7772400" cy="942975"/>
            </a:xfrm>
            <a:prstGeom prst="rect">
              <a:avLst/>
            </a:prstGeom>
            <a:noFill/>
            <a:ln w="9525">
              <a:noFill/>
              <a:miter lim="800000"/>
              <a:headEnd/>
              <a:tailEnd/>
            </a:ln>
          </p:spPr>
          <p:txBody>
            <a:bodyPr>
              <a:spAutoFit/>
            </a:bodyPr>
            <a:lstStyle/>
            <a:p>
              <a:pPr algn="ctr"/>
              <a:r>
                <a:rPr lang="en-US" dirty="0">
                  <a:solidFill>
                    <a:srgbClr val="FF0000"/>
                  </a:solidFill>
                  <a:ea typeface="ＭＳ Ｐゴシック" charset="-128"/>
                </a:rPr>
                <a:t>The basic idea is that the </a:t>
              </a:r>
              <a:r>
                <a:rPr lang="en-US" dirty="0" err="1">
                  <a:solidFill>
                    <a:srgbClr val="FF0000"/>
                  </a:solidFill>
                  <a:ea typeface="ＭＳ Ｐゴシック" charset="-128"/>
                </a:rPr>
                <a:t>ligand</a:t>
              </a:r>
              <a:r>
                <a:rPr lang="en-US" dirty="0">
                  <a:solidFill>
                    <a:srgbClr val="FF0000"/>
                  </a:solidFill>
                  <a:ea typeface="ＭＳ Ｐゴシック" charset="-128"/>
                </a:rPr>
                <a:t> (Lewis base) is providing electron density to the metal (Lewis acid)</a:t>
              </a:r>
              <a:endParaRPr lang="en-US" dirty="0">
                <a:ea typeface="ＭＳ Ｐゴシック" charset="-128"/>
              </a:endParaRPr>
            </a:p>
          </p:txBody>
        </p:sp>
        <p:grpSp>
          <p:nvGrpSpPr>
            <p:cNvPr id="27" name="Group 11"/>
            <p:cNvGrpSpPr/>
            <p:nvPr/>
          </p:nvGrpSpPr>
          <p:grpSpPr>
            <a:xfrm>
              <a:off x="224351" y="1524000"/>
              <a:ext cx="8286237" cy="4953000"/>
              <a:chOff x="224351" y="1524000"/>
              <a:chExt cx="8286237" cy="4953000"/>
            </a:xfrm>
          </p:grpSpPr>
          <p:sp>
            <p:nvSpPr>
              <p:cNvPr id="28" name="Rectangle 3"/>
              <p:cNvSpPr>
                <a:spLocks noChangeArrowheads="1"/>
              </p:cNvSpPr>
              <p:nvPr/>
            </p:nvSpPr>
            <p:spPr bwMode="auto">
              <a:xfrm>
                <a:off x="224351" y="2514600"/>
                <a:ext cx="8286237" cy="1128514"/>
              </a:xfrm>
              <a:prstGeom prst="rect">
                <a:avLst/>
              </a:prstGeom>
              <a:noFill/>
              <a:ln w="9525">
                <a:noFill/>
                <a:miter lim="800000"/>
                <a:headEnd/>
                <a:tailEnd/>
              </a:ln>
            </p:spPr>
            <p:txBody>
              <a:bodyPr wrap="square">
                <a:spAutoFit/>
              </a:bodyPr>
              <a:lstStyle/>
              <a:p>
                <a:pPr algn="ctr"/>
                <a:r>
                  <a:rPr lang="en-US" sz="2000" dirty="0">
                    <a:ea typeface="ＭＳ Ｐゴシック" charset="-128"/>
                  </a:rPr>
                  <a:t>In terms of MO theory we visualize the coordination as the transfer of electrons from the </a:t>
                </a:r>
                <a:r>
                  <a:rPr lang="en-US" sz="2000" dirty="0" smtClean="0">
                    <a:ea typeface="ＭＳ Ｐゴシック" charset="-128"/>
                  </a:rPr>
                  <a:t>HOMO </a:t>
                </a:r>
                <a:r>
                  <a:rPr lang="en-US" sz="2000" dirty="0">
                    <a:ea typeface="ＭＳ Ｐゴシック" charset="-128"/>
                  </a:rPr>
                  <a:t>of the Lewis base to the </a:t>
                </a:r>
                <a:r>
                  <a:rPr lang="en-US" sz="2000" dirty="0" smtClean="0">
                    <a:ea typeface="ＭＳ Ｐゴシック" charset="-128"/>
                  </a:rPr>
                  <a:t>LUMO </a:t>
                </a:r>
                <a:r>
                  <a:rPr lang="en-US" sz="2000" dirty="0">
                    <a:ea typeface="ＭＳ Ｐゴシック" charset="-128"/>
                  </a:rPr>
                  <a:t>of the Lewis acid</a:t>
                </a:r>
                <a:endParaRPr lang="en-US" dirty="0">
                  <a:ea typeface="ＭＳ Ｐゴシック" charset="-128"/>
                </a:endParaRPr>
              </a:p>
            </p:txBody>
          </p:sp>
          <p:pic>
            <p:nvPicPr>
              <p:cNvPr id="29" name="Picture 4" descr="img120"/>
              <p:cNvPicPr>
                <a:picLocks noChangeAspect="1" noChangeArrowheads="1"/>
              </p:cNvPicPr>
              <p:nvPr/>
            </p:nvPicPr>
            <p:blipFill>
              <a:blip r:embed="rId2"/>
              <a:srcRect/>
              <a:stretch>
                <a:fillRect/>
              </a:stretch>
            </p:blipFill>
            <p:spPr bwMode="auto">
              <a:xfrm>
                <a:off x="4876800" y="3962400"/>
                <a:ext cx="2222500" cy="2514600"/>
              </a:xfrm>
              <a:prstGeom prst="rect">
                <a:avLst/>
              </a:prstGeom>
              <a:noFill/>
            </p:spPr>
          </p:pic>
          <p:pic>
            <p:nvPicPr>
              <p:cNvPr id="30" name="Picture 5"/>
              <p:cNvPicPr>
                <a:picLocks noChangeAspect="1" noChangeArrowheads="1"/>
              </p:cNvPicPr>
              <p:nvPr/>
            </p:nvPicPr>
            <p:blipFill>
              <a:blip r:embed="rId3"/>
              <a:srcRect/>
              <a:stretch>
                <a:fillRect/>
              </a:stretch>
            </p:blipFill>
            <p:spPr bwMode="auto">
              <a:xfrm>
                <a:off x="1371600" y="4343400"/>
                <a:ext cx="3092450" cy="1247775"/>
              </a:xfrm>
              <a:prstGeom prst="rect">
                <a:avLst/>
              </a:prstGeom>
              <a:noFill/>
              <a:ln w="9525">
                <a:noFill/>
                <a:miter lim="800000"/>
                <a:headEnd/>
                <a:tailEnd/>
              </a:ln>
              <a:effectLst/>
            </p:spPr>
          </p:pic>
          <p:pic>
            <p:nvPicPr>
              <p:cNvPr id="31" name="Picture 6"/>
              <p:cNvPicPr>
                <a:picLocks noChangeAspect="1" noChangeArrowheads="1"/>
              </p:cNvPicPr>
              <p:nvPr/>
            </p:nvPicPr>
            <p:blipFill>
              <a:blip r:embed="rId4"/>
              <a:srcRect/>
              <a:stretch>
                <a:fillRect/>
              </a:stretch>
            </p:blipFill>
            <p:spPr bwMode="auto">
              <a:xfrm>
                <a:off x="1524000" y="5715000"/>
                <a:ext cx="762000" cy="439738"/>
              </a:xfrm>
              <a:prstGeom prst="rect">
                <a:avLst/>
              </a:prstGeom>
              <a:noFill/>
              <a:ln w="9525">
                <a:noFill/>
                <a:miter lim="800000"/>
                <a:headEnd/>
                <a:tailEnd/>
              </a:ln>
              <a:effectLst/>
            </p:spPr>
          </p:pic>
          <p:sp>
            <p:nvSpPr>
              <p:cNvPr id="32" name="Rectangle 7"/>
              <p:cNvSpPr>
                <a:spLocks noChangeArrowheads="1"/>
              </p:cNvSpPr>
              <p:nvPr/>
            </p:nvSpPr>
            <p:spPr bwMode="auto">
              <a:xfrm>
                <a:off x="3200400" y="5638800"/>
                <a:ext cx="749300" cy="517525"/>
              </a:xfrm>
              <a:prstGeom prst="rect">
                <a:avLst/>
              </a:prstGeom>
              <a:noFill/>
              <a:ln w="9525">
                <a:noFill/>
                <a:miter lim="800000"/>
                <a:headEnd/>
                <a:tailEnd/>
              </a:ln>
            </p:spPr>
            <p:txBody>
              <a:bodyPr wrap="none">
                <a:spAutoFit/>
              </a:bodyPr>
              <a:lstStyle/>
              <a:p>
                <a:r>
                  <a:rPr lang="en-US">
                    <a:ea typeface="ＭＳ Ｐゴシック" charset="-128"/>
                  </a:rPr>
                  <a:t>Co</a:t>
                </a:r>
                <a:r>
                  <a:rPr lang="en-US" baseline="30000">
                    <a:ea typeface="ＭＳ Ｐゴシック" charset="-128"/>
                  </a:rPr>
                  <a:t>3+</a:t>
                </a:r>
                <a:endParaRPr lang="en-US">
                  <a:ea typeface="ＭＳ Ｐゴシック" charset="-128"/>
                </a:endParaRPr>
              </a:p>
            </p:txBody>
          </p:sp>
          <p:sp>
            <p:nvSpPr>
              <p:cNvPr id="33" name="Rectangle 8"/>
              <p:cNvSpPr>
                <a:spLocks noChangeArrowheads="1"/>
              </p:cNvSpPr>
              <p:nvPr/>
            </p:nvSpPr>
            <p:spPr bwMode="auto">
              <a:xfrm>
                <a:off x="381000" y="1524000"/>
                <a:ext cx="8029575" cy="800100"/>
              </a:xfrm>
              <a:prstGeom prst="rect">
                <a:avLst/>
              </a:prstGeom>
              <a:noFill/>
              <a:ln w="9525">
                <a:noFill/>
                <a:miter lim="800000"/>
                <a:headEnd/>
                <a:tailEnd/>
              </a:ln>
              <a:effectLst/>
            </p:spPr>
            <p:txBody>
              <a:bodyPr>
                <a:spAutoFit/>
              </a:bodyPr>
              <a:lstStyle/>
              <a:p>
                <a:pPr algn="ctr"/>
                <a:r>
                  <a:rPr lang="en-US" sz="2000" dirty="0"/>
                  <a:t>The bond from </a:t>
                </a:r>
                <a:r>
                  <a:rPr lang="en-US" sz="2000" dirty="0" err="1"/>
                  <a:t>ligand</a:t>
                </a:r>
                <a:r>
                  <a:rPr lang="en-US" sz="2000" dirty="0"/>
                  <a:t> to metal is covalent (shared pair), but both electrons come from the </a:t>
                </a:r>
                <a:r>
                  <a:rPr lang="en-US" sz="2000" dirty="0" err="1"/>
                  <a:t>ligand</a:t>
                </a:r>
                <a:r>
                  <a:rPr lang="en-US" sz="2000" dirty="0"/>
                  <a:t> (coordinate </a:t>
                </a:r>
                <a:r>
                  <a:rPr lang="en-US" sz="2000" dirty="0" err="1"/>
                  <a:t>covanent</a:t>
                </a:r>
                <a:r>
                  <a:rPr lang="en-US" sz="2000" dirty="0"/>
                  <a:t> bond)</a:t>
                </a: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0744"/>
          <p:cNvPicPr>
            <a:picLocks noChangeAspect="1" noChangeArrowheads="1"/>
          </p:cNvPicPr>
          <p:nvPr/>
        </p:nvPicPr>
        <p:blipFill>
          <a:blip r:embed="rId2"/>
          <a:srcRect/>
          <a:stretch>
            <a:fillRect/>
          </a:stretch>
        </p:blipFill>
        <p:spPr bwMode="auto">
          <a:xfrm>
            <a:off x="672411" y="838200"/>
            <a:ext cx="7709589" cy="5760720"/>
          </a:xfrm>
          <a:prstGeom prst="rect">
            <a:avLst/>
          </a:prstGeom>
          <a:noFill/>
        </p:spPr>
      </p:pic>
      <p:sp>
        <p:nvSpPr>
          <p:cNvPr id="3" name="Half Frame 2"/>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4" name="Straight Connector 3"/>
          <p:cNvCxnSpPr/>
          <p:nvPr/>
        </p:nvCxnSpPr>
        <p:spPr>
          <a:xfrm>
            <a:off x="533400" y="6627812"/>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alf Frame 9"/>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11" name="Straight Connector 10"/>
          <p:cNvCxnSpPr/>
          <p:nvPr/>
        </p:nvCxnSpPr>
        <p:spPr>
          <a:xfrm>
            <a:off x="533400" y="6248400"/>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
        <p:nvSpPr>
          <p:cNvPr id="17" name="Rectangle 3"/>
          <p:cNvSpPr txBox="1">
            <a:spLocks noChangeArrowheads="1"/>
          </p:cNvSpPr>
          <p:nvPr/>
        </p:nvSpPr>
        <p:spPr>
          <a:xfrm>
            <a:off x="762000" y="914400"/>
            <a:ext cx="8180388" cy="48006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Ligands</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and Their Types:</a:t>
            </a:r>
          </a:p>
          <a:p>
            <a:pPr marL="342900" marR="0" lvl="0" indent="-342900" algn="just"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Molecule or ion having a lone electron pair that can be used to</a:t>
            </a:r>
            <a:r>
              <a:rPr kumimoji="0" lang="en-US" sz="2400" b="0"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form a bond to a metal ion (</a:t>
            </a:r>
            <a:r>
              <a:rPr kumimoji="0" lang="en-US" sz="2400" b="0" i="0" u="none" strike="noStrike" kern="1200" cap="none" spc="0" normalizeH="0" baseline="0" noProof="0" dirty="0" smtClean="0">
                <a:ln>
                  <a:noFill/>
                </a:ln>
                <a:solidFill>
                  <a:srgbClr val="99FF99"/>
                </a:solidFill>
                <a:effectLst/>
                <a:uLnTx/>
                <a:uFillTx/>
                <a:latin typeface="Times New Roman" pitchFamily="18" charset="0"/>
                <a:cs typeface="Times New Roman" pitchFamily="18" charset="0"/>
              </a:rPr>
              <a:t>Lewis base</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coordinate covalent bond</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metal-</a:t>
            </a:r>
            <a:r>
              <a:rPr kumimoji="0" lang="en-US" sz="2400" b="0"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ligand</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bond</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err="1" smtClean="0">
                <a:ln>
                  <a:noFill/>
                </a:ln>
                <a:effectLst/>
                <a:uLnTx/>
                <a:uFillTx/>
                <a:latin typeface="Times New Roman" pitchFamily="18" charset="0"/>
                <a:cs typeface="Times New Roman" pitchFamily="18" charset="0"/>
              </a:rPr>
              <a:t>monodentate</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one bond to metal ion</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err="1" smtClean="0">
                <a:ln>
                  <a:noFill/>
                </a:ln>
                <a:effectLst/>
                <a:uLnTx/>
                <a:uFillTx/>
                <a:latin typeface="Times New Roman" pitchFamily="18" charset="0"/>
                <a:cs typeface="Times New Roman" pitchFamily="18" charset="0"/>
              </a:rPr>
              <a:t>bidentate</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two bond to metal ion</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err="1" smtClean="0">
                <a:ln>
                  <a:noFill/>
                </a:ln>
                <a:effectLst/>
                <a:uLnTx/>
                <a:uFillTx/>
                <a:latin typeface="Times New Roman" pitchFamily="18" charset="0"/>
                <a:cs typeface="Times New Roman" pitchFamily="18" charset="0"/>
              </a:rPr>
              <a:t>polydentate</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more than two bonds to a metal			</a:t>
            </a:r>
            <a:endParaRPr kumimoji="0" lang="en-US" sz="24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0745"/>
          <p:cNvPicPr>
            <a:picLocks noChangeAspect="1" noChangeArrowheads="1"/>
          </p:cNvPicPr>
          <p:nvPr/>
        </p:nvPicPr>
        <p:blipFill>
          <a:blip r:embed="rId2"/>
          <a:srcRect b="3116"/>
          <a:stretch>
            <a:fillRect/>
          </a:stretch>
        </p:blipFill>
        <p:spPr bwMode="auto">
          <a:xfrm>
            <a:off x="828665" y="762000"/>
            <a:ext cx="7705735" cy="5577840"/>
          </a:xfrm>
          <a:prstGeom prst="rect">
            <a:avLst/>
          </a:prstGeom>
          <a:noFill/>
        </p:spPr>
      </p:pic>
      <p:sp>
        <p:nvSpPr>
          <p:cNvPr id="3" name="Half Frame 2"/>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4" name="Straight Connector 3"/>
          <p:cNvCxnSpPr/>
          <p:nvPr/>
        </p:nvCxnSpPr>
        <p:spPr>
          <a:xfrm>
            <a:off x="533400" y="6477000"/>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0720B0D-D410-4F04-BE60-0B9A4A7CBBC6}" type="slidenum">
              <a:rPr lang="en-US"/>
              <a:pPr/>
              <a:t>9</a:t>
            </a:fld>
            <a:endParaRPr lang="en-US"/>
          </a:p>
        </p:txBody>
      </p:sp>
      <p:grpSp>
        <p:nvGrpSpPr>
          <p:cNvPr id="2" name="Group 7"/>
          <p:cNvGrpSpPr>
            <a:grpSpLocks/>
          </p:cNvGrpSpPr>
          <p:nvPr/>
        </p:nvGrpSpPr>
        <p:grpSpPr bwMode="auto">
          <a:xfrm>
            <a:off x="666750" y="685800"/>
            <a:ext cx="3371850" cy="4752975"/>
            <a:chOff x="420" y="432"/>
            <a:chExt cx="2124" cy="2994"/>
          </a:xfrm>
        </p:grpSpPr>
        <p:pic>
          <p:nvPicPr>
            <p:cNvPr id="48130" name="Picture 2"/>
            <p:cNvPicPr>
              <a:picLocks noChangeAspect="1" noChangeArrowheads="1"/>
            </p:cNvPicPr>
            <p:nvPr/>
          </p:nvPicPr>
          <p:blipFill>
            <a:blip r:embed="rId3"/>
            <a:srcRect/>
            <a:stretch>
              <a:fillRect/>
            </a:stretch>
          </p:blipFill>
          <p:spPr bwMode="auto">
            <a:xfrm>
              <a:off x="432" y="432"/>
              <a:ext cx="1362" cy="1920"/>
            </a:xfrm>
            <a:prstGeom prst="rect">
              <a:avLst/>
            </a:prstGeom>
            <a:noFill/>
            <a:ln w="9525">
              <a:noFill/>
              <a:miter lim="800000"/>
              <a:headEnd/>
              <a:tailEnd/>
            </a:ln>
            <a:effectLst/>
          </p:spPr>
        </p:pic>
        <p:sp>
          <p:nvSpPr>
            <p:cNvPr id="48131" name="Rectangle 3"/>
            <p:cNvSpPr>
              <a:spLocks noChangeArrowheads="1"/>
            </p:cNvSpPr>
            <p:nvPr/>
          </p:nvSpPr>
          <p:spPr bwMode="auto">
            <a:xfrm>
              <a:off x="420" y="2670"/>
              <a:ext cx="2124" cy="756"/>
            </a:xfrm>
            <a:prstGeom prst="rect">
              <a:avLst/>
            </a:prstGeom>
            <a:noFill/>
            <a:ln w="9525">
              <a:noFill/>
              <a:miter lim="800000"/>
              <a:headEnd/>
              <a:tailEnd/>
            </a:ln>
          </p:spPr>
          <p:txBody>
            <a:bodyPr>
              <a:spAutoFit/>
            </a:bodyPr>
            <a:lstStyle/>
            <a:p>
              <a:r>
                <a:rPr lang="en-US" sz="1800" dirty="0">
                  <a:latin typeface="Arial" charset="0"/>
                  <a:ea typeface="ＭＳ Ｐゴシック" charset="-128"/>
                </a:rPr>
                <a:t>Alfred Werner</a:t>
              </a:r>
            </a:p>
            <a:p>
              <a:r>
                <a:rPr lang="en-US" sz="1800" dirty="0" smtClean="0">
                  <a:latin typeface="Arial" charset="0"/>
                  <a:ea typeface="ＭＳ Ｐゴシック" charset="-128"/>
                </a:rPr>
                <a:t>University </a:t>
              </a:r>
              <a:r>
                <a:rPr lang="en-US" sz="1800" dirty="0">
                  <a:latin typeface="Arial" charset="0"/>
                  <a:ea typeface="ＭＳ Ｐゴシック" charset="-128"/>
                </a:rPr>
                <a:t>of Zurich</a:t>
              </a:r>
            </a:p>
            <a:p>
              <a:r>
                <a:rPr lang="en-US" sz="1800" dirty="0">
                  <a:latin typeface="Arial" charset="0"/>
                  <a:ea typeface="ＭＳ Ｐゴシック" charset="-128"/>
                </a:rPr>
                <a:t>Zurich, </a:t>
              </a:r>
              <a:r>
                <a:rPr lang="en-US" sz="1800" dirty="0" smtClean="0">
                  <a:latin typeface="Arial" charset="0"/>
                  <a:ea typeface="ＭＳ Ｐゴシック" charset="-128"/>
                </a:rPr>
                <a:t>Switzerland</a:t>
              </a:r>
            </a:p>
            <a:p>
              <a:endParaRPr lang="en-US" sz="1800" dirty="0">
                <a:ea typeface="ＭＳ Ｐゴシック" charset="-128"/>
              </a:endParaRPr>
            </a:p>
          </p:txBody>
        </p:sp>
      </p:grpSp>
      <p:sp>
        <p:nvSpPr>
          <p:cNvPr id="48133" name="Rectangle 5"/>
          <p:cNvSpPr>
            <a:spLocks noChangeArrowheads="1"/>
          </p:cNvSpPr>
          <p:nvPr/>
        </p:nvSpPr>
        <p:spPr bwMode="auto">
          <a:xfrm>
            <a:off x="3962400" y="2687637"/>
            <a:ext cx="4879975" cy="2570163"/>
          </a:xfrm>
          <a:prstGeom prst="rect">
            <a:avLst/>
          </a:prstGeom>
          <a:noFill/>
          <a:ln w="9525">
            <a:noFill/>
            <a:miter lim="800000"/>
            <a:headEnd/>
            <a:tailEnd/>
          </a:ln>
        </p:spPr>
        <p:txBody>
          <a:bodyPr>
            <a:spAutoFit/>
          </a:bodyPr>
          <a:lstStyle/>
          <a:p>
            <a:r>
              <a:rPr lang="en-US" sz="2000" dirty="0">
                <a:ea typeface="ＭＳ Ｐゴシック" charset="-128"/>
              </a:rPr>
              <a:t>The Nobel Prize in Chemistry 1913</a:t>
            </a:r>
          </a:p>
          <a:p>
            <a:r>
              <a:rPr lang="en-US" sz="2000" dirty="0">
                <a:ea typeface="ＭＳ Ｐゴシック" charset="-128"/>
              </a:rPr>
              <a:t>"in recognition of his work on the linkage of atoms in molecules by which he has thrown new light on earlier investigations and opened up new fields of research especially in inorganic chemistry"</a:t>
            </a:r>
          </a:p>
        </p:txBody>
      </p:sp>
      <p:sp>
        <p:nvSpPr>
          <p:cNvPr id="48134" name="Rectangle 6"/>
          <p:cNvSpPr>
            <a:spLocks noChangeArrowheads="1"/>
          </p:cNvSpPr>
          <p:nvPr/>
        </p:nvSpPr>
        <p:spPr bwMode="auto">
          <a:xfrm>
            <a:off x="3927475" y="993775"/>
            <a:ext cx="4530725" cy="646331"/>
          </a:xfrm>
          <a:prstGeom prst="rect">
            <a:avLst/>
          </a:prstGeom>
          <a:noFill/>
          <a:ln w="9525">
            <a:noFill/>
            <a:miter lim="800000"/>
            <a:headEnd/>
            <a:tailEnd/>
          </a:ln>
          <a:effectLst/>
        </p:spPr>
        <p:txBody>
          <a:bodyPr>
            <a:spAutoFit/>
          </a:bodyPr>
          <a:lstStyle/>
          <a:p>
            <a:pPr algn="ctr"/>
            <a:r>
              <a:rPr lang="en-US" dirty="0">
                <a:solidFill>
                  <a:srgbClr val="FF0000"/>
                </a:solidFill>
              </a:rPr>
              <a:t>Alfred Werner</a:t>
            </a:r>
            <a:r>
              <a:rPr lang="en-US" dirty="0" smtClean="0">
                <a:solidFill>
                  <a:srgbClr val="FF0000"/>
                </a:solidFill>
              </a:rPr>
              <a:t>: Father </a:t>
            </a:r>
            <a:r>
              <a:rPr lang="en-US" dirty="0">
                <a:solidFill>
                  <a:srgbClr val="FF0000"/>
                </a:solidFill>
              </a:rPr>
              <a:t>of the structure of coordination complexes</a:t>
            </a:r>
            <a:endParaRPr lang="en-US" dirty="0"/>
          </a:p>
        </p:txBody>
      </p:sp>
      <p:sp>
        <p:nvSpPr>
          <p:cNvPr id="8" name="Half Frame 7"/>
          <p:cNvSpPr/>
          <p:nvPr/>
        </p:nvSpPr>
        <p:spPr>
          <a:xfrm>
            <a:off x="457200" y="533400"/>
            <a:ext cx="8229600" cy="228600"/>
          </a:xfrm>
          <a:prstGeom prst="halfFrame">
            <a:avLst/>
          </a:prstGeom>
          <a:solidFill>
            <a:srgbClr val="0033CC"/>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cxnSp>
        <p:nvCxnSpPr>
          <p:cNvPr id="10" name="Straight Connector 9"/>
          <p:cNvCxnSpPr/>
          <p:nvPr/>
        </p:nvCxnSpPr>
        <p:spPr>
          <a:xfrm>
            <a:off x="533400" y="6477000"/>
            <a:ext cx="8229600" cy="1588"/>
          </a:xfrm>
          <a:prstGeom prst="line">
            <a:avLst/>
          </a:prstGeom>
          <a:ln w="50800" cmpd="sng">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048000" y="71735"/>
            <a:ext cx="2743060" cy="461665"/>
          </a:xfrm>
          <a:prstGeom prst="rect">
            <a:avLst/>
          </a:prstGeom>
        </p:spPr>
        <p:txBody>
          <a:bodyPr wrap="none">
            <a:spAutoFit/>
          </a:bodyPr>
          <a:lstStyle/>
          <a:p>
            <a:pPr algn="ctr"/>
            <a:r>
              <a:rPr lang="en-US" sz="2400" dirty="0" smtClean="0">
                <a:latin typeface="Monotype Corsiva" pitchFamily="66" charset="0"/>
                <a:cs typeface="Times New Roman" pitchFamily="18" charset="0"/>
              </a:rPr>
              <a:t>Coordination Chemistry</a:t>
            </a:r>
            <a:endParaRPr lang="en-US" sz="2400" dirty="0">
              <a:latin typeface="Monotype Corsiva"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10209</TotalTime>
  <Words>1391</Words>
  <Application>Microsoft Office PowerPoint</Application>
  <PresentationFormat>On-screen Show (4:3)</PresentationFormat>
  <Paragraphs>243</Paragraphs>
  <Slides>33</Slides>
  <Notes>24</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d.singh</dc:creator>
  <cp:lastModifiedBy>user</cp:lastModifiedBy>
  <cp:revision>860</cp:revision>
  <dcterms:created xsi:type="dcterms:W3CDTF">2011-07-23T19:37:57Z</dcterms:created>
  <dcterms:modified xsi:type="dcterms:W3CDTF">2020-08-31T07:43:14Z</dcterms:modified>
</cp:coreProperties>
</file>