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8" r:id="rId3"/>
    <p:sldId id="279" r:id="rId4"/>
    <p:sldId id="257" r:id="rId5"/>
    <p:sldId id="260" r:id="rId6"/>
    <p:sldId id="261" r:id="rId7"/>
    <p:sldId id="262" r:id="rId8"/>
    <p:sldId id="265" r:id="rId9"/>
    <p:sldId id="266" r:id="rId10"/>
    <p:sldId id="267" r:id="rId11"/>
    <p:sldId id="268" r:id="rId12"/>
    <p:sldId id="269" r:id="rId13"/>
    <p:sldId id="270" r:id="rId14"/>
    <p:sldId id="271" r:id="rId15"/>
    <p:sldId id="277" r:id="rId16"/>
    <p:sldId id="273" r:id="rId17"/>
    <p:sldId id="278" r:id="rId18"/>
    <p:sldId id="275" r:id="rId19"/>
    <p:sldId id="276"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0" d="100"/>
          <a:sy n="70" d="100"/>
        </p:scale>
        <p:origin x="-108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DF43DA38-DE47-4DF8-8B0A-E1C9F6F80255}" type="datetimeFigureOut">
              <a:rPr lang="en-US" smtClean="0"/>
              <a:t>2/18/2019</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E431C7A4-A00E-4845-B094-C1CD17FDF319}" type="slidenum">
              <a:rPr lang="en-US" smtClean="0"/>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43DA38-DE47-4DF8-8B0A-E1C9F6F80255}" type="datetimeFigureOut">
              <a:rPr lang="en-US" smtClean="0"/>
              <a:t>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31C7A4-A00E-4845-B094-C1CD17FDF31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43DA38-DE47-4DF8-8B0A-E1C9F6F80255}" type="datetimeFigureOut">
              <a:rPr lang="en-US" smtClean="0"/>
              <a:t>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31C7A4-A00E-4845-B094-C1CD17FDF319}" type="slidenum">
              <a:rPr lang="en-US" smtClean="0"/>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F43DA38-DE47-4DF8-8B0A-E1C9F6F80255}" type="datetimeFigureOut">
              <a:rPr lang="en-US" smtClean="0"/>
              <a:t>2/18/2019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31C7A4-A00E-4845-B094-C1CD17FDF319}" type="slidenum">
              <a:rPr lang="en-US" smtClean="0"/>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DF43DA38-DE47-4DF8-8B0A-E1C9F6F80255}" type="datetimeFigureOut">
              <a:rPr lang="en-US" smtClean="0"/>
              <a:t>2/18/2019</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E431C7A4-A00E-4845-B094-C1CD17FDF319}" type="slidenum">
              <a:rPr lang="en-US" smtClean="0"/>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F43DA38-DE47-4DF8-8B0A-E1C9F6F80255}" type="datetimeFigureOut">
              <a:rPr lang="en-US" smtClean="0"/>
              <a:t>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31C7A4-A00E-4845-B094-C1CD17FDF319}" type="slidenum">
              <a:rPr lang="en-US" smtClean="0"/>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F43DA38-DE47-4DF8-8B0A-E1C9F6F80255}" type="datetimeFigureOut">
              <a:rPr lang="en-US" smtClean="0"/>
              <a:t>2/18/2019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31C7A4-A00E-4845-B094-C1CD17FDF319}" type="slidenum">
              <a:rPr lang="en-US" smtClean="0"/>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F43DA38-DE47-4DF8-8B0A-E1C9F6F80255}" type="datetimeFigureOut">
              <a:rPr lang="en-US" smtClean="0"/>
              <a:t>2/18/2019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31C7A4-A00E-4845-B094-C1CD17FDF319}" type="slidenum">
              <a:rPr lang="en-US" smtClean="0"/>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43DA38-DE47-4DF8-8B0A-E1C9F6F80255}" type="datetimeFigureOut">
              <a:rPr lang="en-US" smtClean="0"/>
              <a:t>2/18/2019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31C7A4-A00E-4845-B094-C1CD17FDF319}" type="slidenum">
              <a:rPr lang="en-US" smtClean="0"/>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F43DA38-DE47-4DF8-8B0A-E1C9F6F80255}" type="datetimeFigureOut">
              <a:rPr lang="en-US" smtClean="0"/>
              <a:t>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31C7A4-A00E-4845-B094-C1CD17FDF319}"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F43DA38-DE47-4DF8-8B0A-E1C9F6F80255}" type="datetimeFigureOut">
              <a:rPr lang="en-US" smtClean="0"/>
              <a:t>2/18/2019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31C7A4-A00E-4845-B094-C1CD17FDF319}"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F43DA38-DE47-4DF8-8B0A-E1C9F6F80255}" type="datetimeFigureOut">
              <a:rPr lang="en-US" smtClean="0"/>
              <a:t>2/18/2019</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E431C7A4-A00E-4845-B094-C1CD17FDF319}" type="slidenum">
              <a:rPr lang="en-US" smtClean="0"/>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70.png"/><Relationship Id="rId13" Type="http://schemas.openxmlformats.org/officeDocument/2006/relationships/image" Target="../media/image25.png"/><Relationship Id="rId3" Type="http://schemas.openxmlformats.org/officeDocument/2006/relationships/image" Target="../media/image220.png"/><Relationship Id="rId12" Type="http://schemas.openxmlformats.org/officeDocument/2006/relationships/image" Target="../media/image24.png"/><Relationship Id="rId2" Type="http://schemas.openxmlformats.org/officeDocument/2006/relationships/image" Target="../media/image210.png"/><Relationship Id="rId1" Type="http://schemas.openxmlformats.org/officeDocument/2006/relationships/slideLayout" Target="../slideLayouts/slideLayout5.xml"/><Relationship Id="rId11" Type="http://schemas.openxmlformats.org/officeDocument/2006/relationships/image" Target="../media/image23.png"/><Relationship Id="rId5" Type="http://schemas.openxmlformats.org/officeDocument/2006/relationships/image" Target="../media/image240.png"/><Relationship Id="rId10" Type="http://schemas.openxmlformats.org/officeDocument/2006/relationships/image" Target="../media/image22.png"/><Relationship Id="rId4" Type="http://schemas.openxmlformats.org/officeDocument/2006/relationships/image" Target="../media/image230.png"/><Relationship Id="rId9" Type="http://schemas.openxmlformats.org/officeDocument/2006/relationships/image" Target="../media/image21.png"/><Relationship Id="rId1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11.png"/><Relationship Id="rId7" Type="http://schemas.openxmlformats.org/officeDocument/2006/relationships/image" Target="../media/image30.png"/><Relationship Id="rId2" Type="http://schemas.openxmlformats.org/officeDocument/2006/relationships/image" Target="../media/image200.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600200"/>
            <a:ext cx="8229600" cy="1676400"/>
          </a:xfrm>
          <a:ln>
            <a:solidFill>
              <a:schemeClr val="accent1"/>
            </a:solidFill>
          </a:ln>
        </p:spPr>
        <p:txBody>
          <a:bodyPr>
            <a:noAutofit/>
          </a:bodyPr>
          <a:lstStyle/>
          <a:p>
            <a:pPr algn="ctr"/>
            <a:r>
              <a:rPr lang="en-US" sz="4800" b="1" dirty="0" smtClean="0">
                <a:latin typeface="+mn-lt"/>
              </a:rPr>
              <a:t>VALENCE BOND THEORY (VBT)</a:t>
            </a:r>
            <a:endParaRPr lang="en-US" sz="4800" b="1" dirty="0">
              <a:latin typeface="+mn-lt"/>
            </a:endParaRPr>
          </a:p>
        </p:txBody>
      </p:sp>
      <p:sp>
        <p:nvSpPr>
          <p:cNvPr id="2" name="TextBox 1"/>
          <p:cNvSpPr txBox="1"/>
          <p:nvPr/>
        </p:nvSpPr>
        <p:spPr>
          <a:xfrm>
            <a:off x="2971800" y="3733800"/>
            <a:ext cx="3810000" cy="1200329"/>
          </a:xfrm>
          <a:prstGeom prst="rect">
            <a:avLst/>
          </a:prstGeom>
          <a:noFill/>
          <a:ln>
            <a:solidFill>
              <a:schemeClr val="accent1"/>
            </a:solidFill>
          </a:ln>
        </p:spPr>
        <p:txBody>
          <a:bodyPr wrap="square" rtlCol="0">
            <a:spAutoFit/>
          </a:bodyPr>
          <a:lstStyle/>
          <a:p>
            <a:pPr algn="just"/>
            <a:r>
              <a:rPr lang="en-US" dirty="0" smtClean="0"/>
              <a:t>BY </a:t>
            </a:r>
          </a:p>
          <a:p>
            <a:pPr algn="just"/>
            <a:r>
              <a:rPr lang="en-US" dirty="0" smtClean="0"/>
              <a:t>DUSHIMIMANA Elisé</a:t>
            </a:r>
          </a:p>
          <a:p>
            <a:pPr algn="just"/>
            <a:r>
              <a:rPr lang="en-US" dirty="0" smtClean="0"/>
              <a:t>DUSHIMIMANA Felix</a:t>
            </a:r>
          </a:p>
          <a:p>
            <a:pPr algn="just"/>
            <a:r>
              <a:rPr lang="en-US" dirty="0" smtClean="0"/>
              <a:t>BUNANE Jean Baptiste </a:t>
            </a:r>
            <a:endParaRPr lang="en-US" dirty="0"/>
          </a:p>
        </p:txBody>
      </p:sp>
    </p:spTree>
    <p:extLst>
      <p:ext uri="{BB962C8B-B14F-4D97-AF65-F5344CB8AC3E}">
        <p14:creationId xmlns:p14="http://schemas.microsoft.com/office/powerpoint/2010/main" val="1477101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a:latin typeface="+mn-lt"/>
              </a:rPr>
              <a:t>Geometry of 6-coordinate complex ions </a:t>
            </a:r>
            <a:br>
              <a:rPr lang="en-US" sz="2800" b="1" dirty="0">
                <a:latin typeface="+mn-lt"/>
              </a:rPr>
            </a:br>
            <a:endParaRPr lang="en-US" sz="2800" dirty="0">
              <a:latin typeface="+mn-lt"/>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a:xfrm>
                <a:off x="533400" y="1676400"/>
                <a:ext cx="8229600" cy="2971800"/>
              </a:xfrm>
            </p:spPr>
            <p:txBody>
              <a:bodyPr/>
              <a:lstStyle/>
              <a:p>
                <a:pPr algn="just"/>
                <a:r>
                  <a:rPr lang="en-US" dirty="0" smtClean="0"/>
                  <a:t>Generally </a:t>
                </a:r>
                <a:r>
                  <a:rPr lang="en-US" dirty="0"/>
                  <a:t>the geometry of 6-coordinated complexes compounds/ions is octahedral, as indicated in the table 1, there are two possible hybridizations responsible for this type of geometry: </a:t>
                </a:r>
                <a14:m>
                  <m:oMath xmlns:m="http://schemas.openxmlformats.org/officeDocument/2006/math">
                    <m:sSup>
                      <m:sSupPr>
                        <m:ctrlPr>
                          <a:rPr lang="en-US" i="1">
                            <a:latin typeface="Cambria Math"/>
                          </a:rPr>
                        </m:ctrlPr>
                      </m:sSupPr>
                      <m:e>
                        <m:r>
                          <m:rPr>
                            <m:sty m:val="p"/>
                          </m:rPr>
                          <a:rPr lang="en-US">
                            <a:latin typeface="Cambria Math"/>
                          </a:rPr>
                          <m:t>d</m:t>
                        </m:r>
                      </m:e>
                      <m:sup>
                        <m:r>
                          <a:rPr lang="en-US">
                            <a:latin typeface="Cambria Math"/>
                          </a:rPr>
                          <m:t>2</m:t>
                        </m:r>
                      </m:sup>
                    </m:sSup>
                    <m:sSup>
                      <m:sSupPr>
                        <m:ctrlPr>
                          <a:rPr lang="en-US" i="1">
                            <a:latin typeface="Cambria Math"/>
                          </a:rPr>
                        </m:ctrlPr>
                      </m:sSupPr>
                      <m:e>
                        <m:r>
                          <m:rPr>
                            <m:sty m:val="p"/>
                          </m:rPr>
                          <a:rPr lang="en-US">
                            <a:latin typeface="Cambria Math"/>
                          </a:rPr>
                          <m:t>sp</m:t>
                        </m:r>
                      </m:e>
                      <m:sup>
                        <m:r>
                          <a:rPr lang="en-US">
                            <a:latin typeface="Cambria Math"/>
                          </a:rPr>
                          <m:t>3</m:t>
                        </m:r>
                      </m:sup>
                    </m:sSup>
                  </m:oMath>
                </a14:m>
                <a:r>
                  <a:rPr lang="en-US" dirty="0"/>
                  <a:t> whose hybridized are called </a:t>
                </a:r>
                <a:r>
                  <a:rPr lang="en-US" i="1" dirty="0"/>
                  <a:t>inner-orbital octahedral complexes</a:t>
                </a:r>
                <a:r>
                  <a:rPr lang="en-US" dirty="0"/>
                  <a:t> and </a:t>
                </a:r>
                <a14:m>
                  <m:oMath xmlns:m="http://schemas.openxmlformats.org/officeDocument/2006/math">
                    <m:sSup>
                      <m:sSupPr>
                        <m:ctrlPr>
                          <a:rPr lang="en-US" i="1">
                            <a:latin typeface="Cambria Math"/>
                          </a:rPr>
                        </m:ctrlPr>
                      </m:sSupPr>
                      <m:e>
                        <m:r>
                          <m:rPr>
                            <m:sty m:val="p"/>
                          </m:rPr>
                          <a:rPr lang="en-US">
                            <a:latin typeface="Cambria Math"/>
                          </a:rPr>
                          <m:t>sp</m:t>
                        </m:r>
                      </m:e>
                      <m:sup>
                        <m:r>
                          <a:rPr lang="en-US">
                            <a:latin typeface="Cambria Math"/>
                          </a:rPr>
                          <m:t>3</m:t>
                        </m:r>
                      </m:sup>
                    </m:sSup>
                    <m:sSup>
                      <m:sSupPr>
                        <m:ctrlPr>
                          <a:rPr lang="en-US" i="1">
                            <a:latin typeface="Cambria Math"/>
                          </a:rPr>
                        </m:ctrlPr>
                      </m:sSupPr>
                      <m:e>
                        <m:r>
                          <m:rPr>
                            <m:sty m:val="p"/>
                          </m:rPr>
                          <a:rPr lang="en-US">
                            <a:latin typeface="Cambria Math"/>
                          </a:rPr>
                          <m:t>d</m:t>
                        </m:r>
                      </m:e>
                      <m:sup>
                        <m:r>
                          <a:rPr lang="en-US">
                            <a:latin typeface="Cambria Math"/>
                          </a:rPr>
                          <m:t>2</m:t>
                        </m:r>
                      </m:sup>
                    </m:sSup>
                  </m:oMath>
                </a14:m>
                <a:r>
                  <a:rPr lang="en-US" dirty="0"/>
                  <a:t> whose hybridized are called </a:t>
                </a:r>
                <a:r>
                  <a:rPr lang="en-US" i="1" dirty="0"/>
                  <a:t>outer-orbital octahedral complexes</a:t>
                </a:r>
                <a:r>
                  <a:rPr lang="en-US" dirty="0"/>
                  <a:t>.</a:t>
                </a:r>
              </a:p>
              <a:p>
                <a:pPr algn="just"/>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533400" y="1676400"/>
                <a:ext cx="8229600" cy="2971800"/>
              </a:xfrm>
              <a:blipFill rotWithShape="1">
                <a:blip r:embed="rId2"/>
                <a:stretch>
                  <a:fillRect l="-667" t="-1844" r="-1333"/>
                </a:stretch>
              </a:blipFill>
            </p:spPr>
            <p:txBody>
              <a:bodyPr/>
              <a:lstStyle/>
              <a:p>
                <a:r>
                  <a:rPr lang="en-US">
                    <a:noFill/>
                  </a:rPr>
                  <a:t> </a:t>
                </a:r>
              </a:p>
            </p:txBody>
          </p:sp>
        </mc:Fallback>
      </mc:AlternateContent>
    </p:spTree>
    <p:extLst>
      <p:ext uri="{BB962C8B-B14F-4D97-AF65-F5344CB8AC3E}">
        <p14:creationId xmlns:p14="http://schemas.microsoft.com/office/powerpoint/2010/main" val="2592168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533400" y="152400"/>
                <a:ext cx="8229600" cy="990600"/>
              </a:xfrm>
            </p:spPr>
            <p:txBody>
              <a:bodyPr>
                <a:normAutofit fontScale="90000"/>
              </a:bodyPr>
              <a:lstStyle/>
              <a:p>
                <a:pPr algn="ctr"/>
                <a14:m>
                  <m:oMath xmlns:m="http://schemas.openxmlformats.org/officeDocument/2006/math">
                    <m:sSup>
                      <m:sSupPr>
                        <m:ctrlPr>
                          <a:rPr lang="en-US" b="1" i="1">
                            <a:latin typeface="Cambria Math"/>
                          </a:rPr>
                        </m:ctrlPr>
                      </m:sSupPr>
                      <m:e>
                        <m:r>
                          <a:rPr lang="en-US" b="1" i="1">
                            <a:latin typeface="Cambria Math"/>
                          </a:rPr>
                          <m:t>𝐝</m:t>
                        </m:r>
                      </m:e>
                      <m:sup>
                        <m:r>
                          <a:rPr lang="en-US" b="1" i="1">
                            <a:latin typeface="Cambria Math"/>
                          </a:rPr>
                          <m:t>𝟐</m:t>
                        </m:r>
                      </m:sup>
                    </m:sSup>
                    <m:sSup>
                      <m:sSupPr>
                        <m:ctrlPr>
                          <a:rPr lang="en-US" b="1" i="1">
                            <a:latin typeface="Cambria Math"/>
                          </a:rPr>
                        </m:ctrlPr>
                      </m:sSupPr>
                      <m:e>
                        <m:r>
                          <a:rPr lang="en-US" b="1" i="1">
                            <a:latin typeface="Cambria Math"/>
                          </a:rPr>
                          <m:t>𝐬𝐩</m:t>
                        </m:r>
                      </m:e>
                      <m:sup>
                        <m:r>
                          <a:rPr lang="en-US" b="1" i="1">
                            <a:latin typeface="Cambria Math"/>
                          </a:rPr>
                          <m:t>𝟑</m:t>
                        </m:r>
                      </m:sup>
                    </m:sSup>
                  </m:oMath>
                </a14:m>
                <a:r>
                  <a:rPr lang="en-US" b="1" dirty="0"/>
                  <a:t> Hybridization in Inner-orbital Octahedral </a:t>
                </a:r>
                <a:r>
                  <a:rPr lang="en-US" b="1" dirty="0" smtClean="0"/>
                  <a:t>Complexes</a:t>
                </a: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533400" y="152400"/>
                <a:ext cx="8229600" cy="990600"/>
              </a:xfrm>
              <a:blipFill rotWithShape="1">
                <a:blip r:embed="rId2"/>
                <a:stretch>
                  <a:fillRect t="-4908" b="-165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p:txBody>
              <a:bodyPr/>
              <a:lstStyle/>
              <a:p>
                <a:pPr algn="just"/>
                <a:r>
                  <a:rPr lang="en-US" dirty="0"/>
                  <a:t>This type of hybridization takes place in those octahedral complexes which contain strong ligands. On the basis of the orientation of the lobes of d-orbitals in space, these orbitals have been classified into two sets: </a:t>
                </a:r>
                <a14:m>
                  <m:oMath xmlns:m="http://schemas.openxmlformats.org/officeDocument/2006/math">
                    <m:sSub>
                      <m:sSubPr>
                        <m:ctrlPr>
                          <a:rPr lang="en-US" b="1" i="1">
                            <a:latin typeface="Cambria Math"/>
                          </a:rPr>
                        </m:ctrlPr>
                      </m:sSubPr>
                      <m:e>
                        <m:r>
                          <a:rPr lang="en-US" b="1" i="1">
                            <a:latin typeface="Cambria Math"/>
                          </a:rPr>
                          <m:t>𝐭</m:t>
                        </m:r>
                      </m:e>
                      <m:sub>
                        <m:r>
                          <a:rPr lang="en-US" b="1" i="1">
                            <a:latin typeface="Cambria Math"/>
                          </a:rPr>
                          <m:t>𝟐𝐠</m:t>
                        </m:r>
                        <m:r>
                          <a:rPr lang="en-US" b="1">
                            <a:latin typeface="Cambria Math"/>
                          </a:rPr>
                          <m:t> </m:t>
                        </m:r>
                      </m:sub>
                    </m:sSub>
                    <m:r>
                      <m:rPr>
                        <m:sty m:val="p"/>
                      </m:rPr>
                      <a:rPr lang="en-US">
                        <a:latin typeface="Cambria Math"/>
                      </a:rPr>
                      <m:t>and</m:t>
                    </m:r>
                    <m:r>
                      <a:rPr lang="en-US">
                        <a:latin typeface="Cambria Math"/>
                      </a:rPr>
                      <m:t> </m:t>
                    </m:r>
                    <m:sSub>
                      <m:sSubPr>
                        <m:ctrlPr>
                          <a:rPr lang="en-US" b="1" i="1">
                            <a:latin typeface="Cambria Math"/>
                          </a:rPr>
                        </m:ctrlPr>
                      </m:sSubPr>
                      <m:e>
                        <m:r>
                          <a:rPr lang="en-US" b="1" i="1">
                            <a:latin typeface="Cambria Math"/>
                          </a:rPr>
                          <m:t>𝐞</m:t>
                        </m:r>
                      </m:e>
                      <m:sub>
                        <m:r>
                          <a:rPr lang="en-US" b="1" i="1">
                            <a:latin typeface="Cambria Math"/>
                          </a:rPr>
                          <m:t>𝐠</m:t>
                        </m:r>
                      </m:sub>
                    </m:sSub>
                  </m:oMath>
                </a14:m>
                <a:r>
                  <a:rPr lang="en-US" b="1" dirty="0"/>
                  <a:t>, </a:t>
                </a:r>
                <a14:m>
                  <m:oMath xmlns:m="http://schemas.openxmlformats.org/officeDocument/2006/math">
                    <m:sSub>
                      <m:sSubPr>
                        <m:ctrlPr>
                          <a:rPr lang="en-US" b="1" i="1">
                            <a:latin typeface="Cambria Math"/>
                          </a:rPr>
                        </m:ctrlPr>
                      </m:sSubPr>
                      <m:e>
                        <m:r>
                          <a:rPr lang="en-US" b="1" i="1">
                            <a:latin typeface="Cambria Math"/>
                          </a:rPr>
                          <m:t>𝐭</m:t>
                        </m:r>
                      </m:e>
                      <m:sub>
                        <m:r>
                          <a:rPr lang="en-US" b="1" i="1">
                            <a:latin typeface="Cambria Math"/>
                          </a:rPr>
                          <m:t>𝟐𝐠</m:t>
                        </m:r>
                        <m:r>
                          <a:rPr lang="en-US" b="1">
                            <a:latin typeface="Cambria Math"/>
                          </a:rPr>
                          <m:t> </m:t>
                        </m:r>
                      </m:sub>
                    </m:sSub>
                  </m:oMath>
                </a14:m>
                <a:r>
                  <a:rPr lang="en-US" dirty="0"/>
                  <a:t>set consist of </a:t>
                </a:r>
                <a14:m>
                  <m:oMath xmlns:m="http://schemas.openxmlformats.org/officeDocument/2006/math">
                    <m:sSub>
                      <m:sSubPr>
                        <m:ctrlPr>
                          <a:rPr lang="en-US" b="1" i="1">
                            <a:latin typeface="Cambria Math"/>
                          </a:rPr>
                        </m:ctrlPr>
                      </m:sSubPr>
                      <m:e>
                        <m:r>
                          <a:rPr lang="en-US" b="1" i="1">
                            <a:latin typeface="Cambria Math"/>
                          </a:rPr>
                          <m:t>𝐝</m:t>
                        </m:r>
                      </m:e>
                      <m:sub>
                        <m:r>
                          <a:rPr lang="en-US" b="1" i="1">
                            <a:latin typeface="Cambria Math"/>
                          </a:rPr>
                          <m:t>𝐱𝐲</m:t>
                        </m:r>
                      </m:sub>
                    </m:sSub>
                    <m:r>
                      <a:rPr lang="en-US" b="1">
                        <a:latin typeface="Cambria Math"/>
                      </a:rPr>
                      <m:t>, </m:t>
                    </m:r>
                    <m:sSub>
                      <m:sSubPr>
                        <m:ctrlPr>
                          <a:rPr lang="en-US" b="1" i="1">
                            <a:latin typeface="Cambria Math"/>
                          </a:rPr>
                        </m:ctrlPr>
                      </m:sSubPr>
                      <m:e>
                        <m:r>
                          <a:rPr lang="en-US" b="1" i="1">
                            <a:latin typeface="Cambria Math"/>
                          </a:rPr>
                          <m:t>𝐝</m:t>
                        </m:r>
                      </m:e>
                      <m:sub>
                        <m:r>
                          <a:rPr lang="en-US" b="1" i="1">
                            <a:latin typeface="Cambria Math"/>
                          </a:rPr>
                          <m:t>𝐲𝐳</m:t>
                        </m:r>
                      </m:sub>
                    </m:sSub>
                    <m:r>
                      <m:rPr>
                        <m:sty m:val="p"/>
                      </m:rPr>
                      <a:rPr lang="en-US">
                        <a:latin typeface="Cambria Math"/>
                      </a:rPr>
                      <m:t>and</m:t>
                    </m:r>
                    <m:r>
                      <a:rPr lang="en-US">
                        <a:latin typeface="Cambria Math"/>
                      </a:rPr>
                      <m:t> </m:t>
                    </m:r>
                    <m:sSub>
                      <m:sSubPr>
                        <m:ctrlPr>
                          <a:rPr lang="en-US" b="1" i="1">
                            <a:latin typeface="Cambria Math"/>
                          </a:rPr>
                        </m:ctrlPr>
                      </m:sSubPr>
                      <m:e>
                        <m:r>
                          <a:rPr lang="en-US" b="1" i="1">
                            <a:latin typeface="Cambria Math"/>
                          </a:rPr>
                          <m:t>𝐝</m:t>
                        </m:r>
                      </m:e>
                      <m:sub>
                        <m:r>
                          <a:rPr lang="en-US" b="1" i="1">
                            <a:latin typeface="Cambria Math"/>
                          </a:rPr>
                          <m:t>𝐳𝐱</m:t>
                        </m:r>
                      </m:sub>
                    </m:sSub>
                  </m:oMath>
                </a14:m>
                <a:r>
                  <a:rPr lang="en-US" b="1" dirty="0"/>
                  <a:t> </a:t>
                </a:r>
                <a:r>
                  <a:rPr lang="en-US" dirty="0"/>
                  <a:t>orbitals</a:t>
                </a:r>
                <a:r>
                  <a:rPr lang="en-US" b="1" dirty="0"/>
                  <a:t> </a:t>
                </a:r>
                <a:r>
                  <a:rPr lang="en-US" dirty="0"/>
                  <a:t>while </a:t>
                </a:r>
                <a14:m>
                  <m:oMath xmlns:m="http://schemas.openxmlformats.org/officeDocument/2006/math">
                    <m:sSub>
                      <m:sSubPr>
                        <m:ctrlPr>
                          <a:rPr lang="en-US" b="1" i="1">
                            <a:latin typeface="Cambria Math"/>
                          </a:rPr>
                        </m:ctrlPr>
                      </m:sSubPr>
                      <m:e>
                        <m:r>
                          <a:rPr lang="en-US" b="1" i="1">
                            <a:latin typeface="Cambria Math"/>
                          </a:rPr>
                          <m:t>𝐞</m:t>
                        </m:r>
                      </m:e>
                      <m:sub>
                        <m:r>
                          <a:rPr lang="en-US" b="1" i="1">
                            <a:latin typeface="Cambria Math"/>
                          </a:rPr>
                          <m:t>𝐠</m:t>
                        </m:r>
                      </m:sub>
                    </m:sSub>
                  </m:oMath>
                </a14:m>
                <a:r>
                  <a:rPr lang="en-US" b="1" dirty="0"/>
                  <a:t> </a:t>
                </a:r>
                <a:r>
                  <a:rPr lang="en-US" dirty="0"/>
                  <a:t>set consist of </a:t>
                </a:r>
                <a14:m>
                  <m:oMath xmlns:m="http://schemas.openxmlformats.org/officeDocument/2006/math">
                    <m:sSub>
                      <m:sSubPr>
                        <m:ctrlPr>
                          <a:rPr lang="en-US" b="1" i="1">
                            <a:latin typeface="Cambria Math"/>
                          </a:rPr>
                        </m:ctrlPr>
                      </m:sSubPr>
                      <m:e>
                        <m:r>
                          <a:rPr lang="en-US" b="1" i="1">
                            <a:latin typeface="Cambria Math"/>
                          </a:rPr>
                          <m:t>𝐝</m:t>
                        </m:r>
                      </m:e>
                      <m:sub>
                        <m:sSup>
                          <m:sSupPr>
                            <m:ctrlPr>
                              <a:rPr lang="en-US" b="1" i="1">
                                <a:latin typeface="Cambria Math"/>
                              </a:rPr>
                            </m:ctrlPr>
                          </m:sSupPr>
                          <m:e>
                            <m:r>
                              <a:rPr lang="en-US" b="1" i="1">
                                <a:latin typeface="Cambria Math"/>
                              </a:rPr>
                              <m:t>𝐱</m:t>
                            </m:r>
                          </m:e>
                          <m:sup>
                            <m:r>
                              <a:rPr lang="en-US" b="1" i="1">
                                <a:latin typeface="Cambria Math"/>
                              </a:rPr>
                              <m:t>𝟐</m:t>
                            </m:r>
                          </m:sup>
                        </m:sSup>
                        <m:r>
                          <a:rPr lang="en-US" b="1" i="1">
                            <a:latin typeface="Cambria Math"/>
                          </a:rPr>
                          <m:t>−</m:t>
                        </m:r>
                        <m:sSup>
                          <m:sSupPr>
                            <m:ctrlPr>
                              <a:rPr lang="en-US" b="1" i="1">
                                <a:latin typeface="Cambria Math"/>
                              </a:rPr>
                            </m:ctrlPr>
                          </m:sSupPr>
                          <m:e>
                            <m:r>
                              <a:rPr lang="en-US" b="1" i="1">
                                <a:latin typeface="Cambria Math"/>
                              </a:rPr>
                              <m:t>𝐲</m:t>
                            </m:r>
                          </m:e>
                          <m:sup>
                            <m:r>
                              <a:rPr lang="en-US" b="1" i="1">
                                <a:latin typeface="Cambria Math"/>
                              </a:rPr>
                              <m:t>𝟐</m:t>
                            </m:r>
                          </m:sup>
                        </m:sSup>
                      </m:sub>
                    </m:sSub>
                    <m:r>
                      <a:rPr lang="en-US">
                        <a:latin typeface="Cambria Math"/>
                      </a:rPr>
                      <m:t> </m:t>
                    </m:r>
                    <m:r>
                      <m:rPr>
                        <m:sty m:val="p"/>
                      </m:rPr>
                      <a:rPr lang="en-US">
                        <a:latin typeface="Cambria Math"/>
                      </a:rPr>
                      <m:t>and</m:t>
                    </m:r>
                    <m:r>
                      <a:rPr lang="en-US">
                        <a:latin typeface="Cambria Math"/>
                      </a:rPr>
                      <m:t> </m:t>
                    </m:r>
                    <m:sSub>
                      <m:sSubPr>
                        <m:ctrlPr>
                          <a:rPr lang="en-US" b="1" i="1">
                            <a:latin typeface="Cambria Math"/>
                          </a:rPr>
                        </m:ctrlPr>
                      </m:sSubPr>
                      <m:e>
                        <m:r>
                          <a:rPr lang="en-US" b="1" i="1">
                            <a:latin typeface="Cambria Math"/>
                          </a:rPr>
                          <m:t>𝐝</m:t>
                        </m:r>
                      </m:e>
                      <m:sub>
                        <m:sSup>
                          <m:sSupPr>
                            <m:ctrlPr>
                              <a:rPr lang="en-US" b="1" i="1">
                                <a:latin typeface="Cambria Math"/>
                              </a:rPr>
                            </m:ctrlPr>
                          </m:sSupPr>
                          <m:e>
                            <m:r>
                              <a:rPr lang="en-US" b="1" i="1">
                                <a:latin typeface="Cambria Math"/>
                              </a:rPr>
                              <m:t>𝐳</m:t>
                            </m:r>
                          </m:e>
                          <m:sup>
                            <m:r>
                              <a:rPr lang="en-US" b="1" i="1">
                                <a:latin typeface="Cambria Math"/>
                              </a:rPr>
                              <m:t>𝟐</m:t>
                            </m:r>
                          </m:sup>
                        </m:sSup>
                      </m:sub>
                    </m:sSub>
                  </m:oMath>
                </a14:m>
                <a:r>
                  <a:rPr lang="en-US" dirty="0"/>
                  <a:t> orbitals. In the formation of six </a:t>
                </a:r>
                <a14:m>
                  <m:oMath xmlns:m="http://schemas.openxmlformats.org/officeDocument/2006/math">
                    <m:sSup>
                      <m:sSupPr>
                        <m:ctrlPr>
                          <a:rPr lang="en-US" i="1">
                            <a:latin typeface="Cambria Math"/>
                          </a:rPr>
                        </m:ctrlPr>
                      </m:sSupPr>
                      <m:e>
                        <m:r>
                          <m:rPr>
                            <m:sty m:val="p"/>
                          </m:rPr>
                          <a:rPr lang="en-US">
                            <a:latin typeface="Cambria Math"/>
                          </a:rPr>
                          <m:t>d</m:t>
                        </m:r>
                      </m:e>
                      <m:sup>
                        <m:r>
                          <a:rPr lang="en-US">
                            <a:latin typeface="Cambria Math"/>
                          </a:rPr>
                          <m:t>2</m:t>
                        </m:r>
                      </m:sup>
                    </m:sSup>
                    <m:sSup>
                      <m:sSupPr>
                        <m:ctrlPr>
                          <a:rPr lang="en-US" i="1">
                            <a:latin typeface="Cambria Math"/>
                          </a:rPr>
                        </m:ctrlPr>
                      </m:sSupPr>
                      <m:e>
                        <m:r>
                          <m:rPr>
                            <m:sty m:val="p"/>
                          </m:rPr>
                          <a:rPr lang="en-US">
                            <a:latin typeface="Cambria Math"/>
                          </a:rPr>
                          <m:t>sp</m:t>
                        </m:r>
                      </m:e>
                      <m:sup>
                        <m:r>
                          <a:rPr lang="en-US">
                            <a:latin typeface="Cambria Math"/>
                          </a:rPr>
                          <m:t>3</m:t>
                        </m:r>
                      </m:sup>
                    </m:sSup>
                  </m:oMath>
                </a14:m>
                <a:r>
                  <a:rPr lang="en-US" dirty="0"/>
                  <a:t>hybrid orbitals, two (</a:t>
                </a:r>
                <a:r>
                  <a:rPr lang="en-US" i="1" dirty="0"/>
                  <a:t>n-1)d-orbitals </a:t>
                </a:r>
                <a:r>
                  <a:rPr lang="en-US" dirty="0"/>
                  <a:t> of </a:t>
                </a:r>
                <a14:m>
                  <m:oMath xmlns:m="http://schemas.openxmlformats.org/officeDocument/2006/math">
                    <m:sSub>
                      <m:sSubPr>
                        <m:ctrlPr>
                          <a:rPr lang="en-US" b="1" i="1">
                            <a:latin typeface="Cambria Math"/>
                          </a:rPr>
                        </m:ctrlPr>
                      </m:sSubPr>
                      <m:e>
                        <m:r>
                          <a:rPr lang="en-US" b="1" i="1">
                            <a:latin typeface="Cambria Math"/>
                          </a:rPr>
                          <m:t>𝐞</m:t>
                        </m:r>
                      </m:e>
                      <m:sub>
                        <m:r>
                          <a:rPr lang="en-US" b="1" i="1">
                            <a:latin typeface="Cambria Math"/>
                          </a:rPr>
                          <m:t>𝐠</m:t>
                        </m:r>
                      </m:sub>
                    </m:sSub>
                  </m:oMath>
                </a14:m>
                <a:r>
                  <a:rPr lang="en-US" b="1" dirty="0"/>
                  <a:t> </a:t>
                </a:r>
                <a:r>
                  <a:rPr lang="en-US" dirty="0"/>
                  <a:t>set, one </a:t>
                </a:r>
                <a:r>
                  <a:rPr lang="en-US" i="1" dirty="0"/>
                  <a:t>ns and three np(</a:t>
                </a:r>
                <a14:m>
                  <m:oMath xmlns:m="http://schemas.openxmlformats.org/officeDocument/2006/math">
                    <m:sSub>
                      <m:sSubPr>
                        <m:ctrlPr>
                          <a:rPr lang="en-US" i="1">
                            <a:latin typeface="Cambria Math"/>
                          </a:rPr>
                        </m:ctrlPr>
                      </m:sSubPr>
                      <m:e>
                        <m:r>
                          <a:rPr lang="en-US" i="1">
                            <a:latin typeface="Cambria Math"/>
                          </a:rPr>
                          <m:t>𝑛𝑝</m:t>
                        </m:r>
                      </m:e>
                      <m:sub>
                        <m:r>
                          <a:rPr lang="en-US" i="1">
                            <a:latin typeface="Cambria Math"/>
                          </a:rPr>
                          <m:t>𝑥</m:t>
                        </m:r>
                      </m:sub>
                    </m:sSub>
                    <m:r>
                      <a:rPr lang="en-US" i="1">
                        <a:latin typeface="Cambria Math"/>
                      </a:rPr>
                      <m:t>,</m:t>
                    </m:r>
                    <m:sSub>
                      <m:sSubPr>
                        <m:ctrlPr>
                          <a:rPr lang="en-US" i="1">
                            <a:latin typeface="Cambria Math"/>
                          </a:rPr>
                        </m:ctrlPr>
                      </m:sSubPr>
                      <m:e>
                        <m:r>
                          <a:rPr lang="en-US" i="1">
                            <a:latin typeface="Cambria Math"/>
                          </a:rPr>
                          <m:t>𝑛𝑝</m:t>
                        </m:r>
                      </m:e>
                      <m:sub>
                        <m:r>
                          <a:rPr lang="en-US" i="1">
                            <a:latin typeface="Cambria Math"/>
                          </a:rPr>
                          <m:t>𝑦</m:t>
                        </m:r>
                      </m:sub>
                    </m:sSub>
                    <m:r>
                      <a:rPr lang="en-US" i="1">
                        <a:latin typeface="Cambria Math"/>
                      </a:rPr>
                      <m:t> </m:t>
                    </m:r>
                    <m:r>
                      <a:rPr lang="en-US" i="1">
                        <a:latin typeface="Cambria Math"/>
                      </a:rPr>
                      <m:t>𝑎𝑛𝑑</m:t>
                    </m:r>
                    <m:r>
                      <a:rPr lang="en-US" i="1">
                        <a:latin typeface="Cambria Math"/>
                      </a:rPr>
                      <m:t> </m:t>
                    </m:r>
                    <m:sSub>
                      <m:sSubPr>
                        <m:ctrlPr>
                          <a:rPr lang="en-US" i="1">
                            <a:latin typeface="Cambria Math"/>
                          </a:rPr>
                        </m:ctrlPr>
                      </m:sSubPr>
                      <m:e>
                        <m:r>
                          <a:rPr lang="en-US" i="1">
                            <a:latin typeface="Cambria Math"/>
                          </a:rPr>
                          <m:t>𝑛𝑝</m:t>
                        </m:r>
                      </m:e>
                      <m:sub>
                        <m:r>
                          <a:rPr lang="en-US" i="1">
                            <a:latin typeface="Cambria Math"/>
                          </a:rPr>
                          <m:t>𝑧</m:t>
                        </m:r>
                      </m:sub>
                    </m:sSub>
                  </m:oMath>
                </a14:m>
                <a:r>
                  <a:rPr lang="en-US" i="1" dirty="0"/>
                  <a:t>)</a:t>
                </a:r>
                <a:r>
                  <a:rPr lang="en-US" dirty="0"/>
                  <a:t> orbitals combine together and form six </a:t>
                </a:r>
                <a14:m>
                  <m:oMath xmlns:m="http://schemas.openxmlformats.org/officeDocument/2006/math">
                    <m:sSup>
                      <m:sSupPr>
                        <m:ctrlPr>
                          <a:rPr lang="en-US" i="1">
                            <a:latin typeface="Cambria Math"/>
                          </a:rPr>
                        </m:ctrlPr>
                      </m:sSupPr>
                      <m:e>
                        <m:r>
                          <m:rPr>
                            <m:sty m:val="p"/>
                          </m:rPr>
                          <a:rPr lang="en-US">
                            <a:latin typeface="Cambria Math"/>
                          </a:rPr>
                          <m:t>d</m:t>
                        </m:r>
                      </m:e>
                      <m:sup>
                        <m:r>
                          <a:rPr lang="en-US">
                            <a:latin typeface="Cambria Math"/>
                          </a:rPr>
                          <m:t>2</m:t>
                        </m:r>
                      </m:sup>
                    </m:sSup>
                    <m:sSup>
                      <m:sSupPr>
                        <m:ctrlPr>
                          <a:rPr lang="en-US" i="1">
                            <a:latin typeface="Cambria Math"/>
                          </a:rPr>
                        </m:ctrlPr>
                      </m:sSupPr>
                      <m:e>
                        <m:r>
                          <m:rPr>
                            <m:sty m:val="p"/>
                          </m:rPr>
                          <a:rPr lang="en-US">
                            <a:latin typeface="Cambria Math"/>
                          </a:rPr>
                          <m:t>sp</m:t>
                        </m:r>
                      </m:e>
                      <m:sup>
                        <m:r>
                          <a:rPr lang="en-US">
                            <a:latin typeface="Cambria Math"/>
                          </a:rPr>
                          <m:t>3</m:t>
                        </m:r>
                      </m:sup>
                    </m:sSup>
                  </m:oMath>
                </a14:m>
                <a:r>
                  <a:rPr lang="en-US" dirty="0"/>
                  <a:t> hybrid orbitals.</a:t>
                </a:r>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blipFill rotWithShape="1">
                <a:blip r:embed="rId3"/>
                <a:stretch>
                  <a:fillRect l="-593" t="-1111" r="-1333"/>
                </a:stretch>
              </a:blipFill>
            </p:spPr>
            <p:txBody>
              <a:bodyPr/>
              <a:lstStyle/>
              <a:p>
                <a:r>
                  <a:rPr lang="en-US">
                    <a:noFill/>
                  </a:rPr>
                  <a:t> </a:t>
                </a:r>
              </a:p>
            </p:txBody>
          </p:sp>
        </mc:Fallback>
      </mc:AlternateContent>
    </p:spTree>
    <p:extLst>
      <p:ext uri="{BB962C8B-B14F-4D97-AF65-F5344CB8AC3E}">
        <p14:creationId xmlns:p14="http://schemas.microsoft.com/office/powerpoint/2010/main" val="98270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Autofit/>
              </a:bodyPr>
              <a:lstStyle/>
              <a:p>
                <a:pPr algn="ctr"/>
                <a:r>
                  <a:rPr lang="en-US" sz="2800" b="1" dirty="0">
                    <a:latin typeface="+mn-lt"/>
                  </a:rPr>
                  <a:t>Example: </a:t>
                </a:r>
                <a14:m>
                  <m:oMath xmlns:m="http://schemas.openxmlformats.org/officeDocument/2006/math">
                    <m:sSup>
                      <m:sSupPr>
                        <m:ctrlPr>
                          <a:rPr lang="en-US" sz="2800" b="1" i="1">
                            <a:latin typeface="Cambria Math"/>
                          </a:rPr>
                        </m:ctrlPr>
                      </m:sSupPr>
                      <m:e>
                        <m:r>
                          <a:rPr lang="en-US" sz="2800" b="1" i="1">
                            <a:latin typeface="Cambria Math"/>
                          </a:rPr>
                          <m:t>𝐝</m:t>
                        </m:r>
                      </m:e>
                      <m:sup>
                        <m:r>
                          <a:rPr lang="en-US" sz="2800" b="1" i="1">
                            <a:latin typeface="Cambria Math"/>
                          </a:rPr>
                          <m:t>𝟐</m:t>
                        </m:r>
                      </m:sup>
                    </m:sSup>
                    <m:sSup>
                      <m:sSupPr>
                        <m:ctrlPr>
                          <a:rPr lang="en-US" sz="2800" b="1" i="1">
                            <a:latin typeface="Cambria Math"/>
                          </a:rPr>
                        </m:ctrlPr>
                      </m:sSupPr>
                      <m:e>
                        <m:r>
                          <a:rPr lang="en-US" sz="2800" b="1" i="1">
                            <a:latin typeface="Cambria Math"/>
                          </a:rPr>
                          <m:t>𝐬𝐩</m:t>
                        </m:r>
                      </m:e>
                      <m:sup>
                        <m:r>
                          <a:rPr lang="en-US" sz="2800" b="1" i="1">
                            <a:latin typeface="Cambria Math"/>
                          </a:rPr>
                          <m:t>𝟑</m:t>
                        </m:r>
                      </m:sup>
                    </m:sSup>
                  </m:oMath>
                </a14:m>
                <a:r>
                  <a:rPr lang="en-US" sz="2800" b="1" dirty="0">
                    <a:latin typeface="+mn-lt"/>
                  </a:rPr>
                  <a:t> Hybridization of </a:t>
                </a:r>
                <a:r>
                  <a:rPr lang="en-US" sz="2800" b="1" dirty="0" smtClean="0">
                    <a:latin typeface="+mn-lt"/>
                  </a:rPr>
                  <a:t>Hexacyanoferrate </a:t>
                </a:r>
                <a:r>
                  <a:rPr lang="en-US" sz="2800" b="1" dirty="0">
                    <a:latin typeface="+mn-lt"/>
                  </a:rPr>
                  <a:t>(</a:t>
                </a:r>
                <a:r>
                  <a:rPr lang="en-US" sz="2800" b="1" dirty="0" smtClean="0">
                    <a:latin typeface="+mn-lt"/>
                  </a:rPr>
                  <a:t>III) </a:t>
                </a:r>
                <a:r>
                  <a:rPr lang="en-US" sz="2800" b="1" dirty="0">
                    <a:latin typeface="+mn-lt"/>
                  </a:rPr>
                  <a:t>ion, </a:t>
                </a:r>
                <a14:m>
                  <m:oMath xmlns:m="http://schemas.openxmlformats.org/officeDocument/2006/math">
                    <m:sSup>
                      <m:sSupPr>
                        <m:ctrlPr>
                          <a:rPr lang="en-US" sz="2800" b="1" i="1">
                            <a:latin typeface="Cambria Math"/>
                          </a:rPr>
                        </m:ctrlPr>
                      </m:sSupPr>
                      <m:e>
                        <m:d>
                          <m:dPr>
                            <m:begChr m:val="["/>
                            <m:endChr m:val="]"/>
                            <m:ctrlPr>
                              <a:rPr lang="en-US" sz="2800" b="1" i="1">
                                <a:latin typeface="Cambria Math"/>
                              </a:rPr>
                            </m:ctrlPr>
                          </m:dPr>
                          <m:e>
                            <m:sSub>
                              <m:sSubPr>
                                <m:ctrlPr>
                                  <a:rPr lang="en-US" sz="2800" b="1" i="1">
                                    <a:latin typeface="Cambria Math"/>
                                  </a:rPr>
                                </m:ctrlPr>
                              </m:sSubPr>
                              <m:e>
                                <m:r>
                                  <a:rPr lang="en-US" sz="2800" b="1" i="1">
                                    <a:latin typeface="Cambria Math"/>
                                  </a:rPr>
                                  <m:t>𝐅𝐞</m:t>
                                </m:r>
                                <m:r>
                                  <a:rPr lang="en-US" sz="2800" b="1">
                                    <a:latin typeface="Cambria Math"/>
                                  </a:rPr>
                                  <m:t>(</m:t>
                                </m:r>
                                <m:r>
                                  <a:rPr lang="en-US" sz="2800" b="1" i="1">
                                    <a:latin typeface="Cambria Math"/>
                                  </a:rPr>
                                  <m:t>𝐂</m:t>
                                </m:r>
                                <m:r>
                                  <a:rPr lang="en-US" sz="2800" b="1">
                                    <a:latin typeface="Cambria Math"/>
                                  </a:rPr>
                                  <m:t>𝐍</m:t>
                                </m:r>
                                <m:r>
                                  <a:rPr lang="en-US" sz="2800" b="1">
                                    <a:latin typeface="Cambria Math"/>
                                  </a:rPr>
                                  <m:t>)</m:t>
                                </m:r>
                              </m:e>
                              <m:sub>
                                <m:r>
                                  <a:rPr lang="en-US" sz="2800" b="1" i="1">
                                    <a:latin typeface="Cambria Math"/>
                                  </a:rPr>
                                  <m:t>𝟔</m:t>
                                </m:r>
                              </m:sub>
                            </m:sSub>
                          </m:e>
                        </m:d>
                      </m:e>
                      <m:sup>
                        <m:r>
                          <a:rPr lang="en-US" sz="2800" b="1" i="1">
                            <a:latin typeface="Cambria Math"/>
                          </a:rPr>
                          <m:t>𝟑</m:t>
                        </m:r>
                        <m:r>
                          <a:rPr lang="en-US" sz="2800" b="1" i="1">
                            <a:latin typeface="Cambria Math"/>
                          </a:rPr>
                          <m:t>−</m:t>
                        </m:r>
                      </m:sup>
                    </m:sSup>
                  </m:oMath>
                </a14:m>
                <a:endParaRPr lang="en-US" sz="2800" dirty="0">
                  <a:latin typeface="+mn-lt"/>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t="-2454" b="-16564"/>
                </a:stretch>
              </a:blipFill>
            </p:spPr>
            <p:txBody>
              <a:bodyPr/>
              <a:lstStyle/>
              <a:p>
                <a:r>
                  <a:rPr lang="en-US">
                    <a:noFill/>
                  </a:rPr>
                  <a:t> </a:t>
                </a:r>
              </a:p>
            </p:txBody>
          </p:sp>
        </mc:Fallback>
      </mc:AlternateContent>
      <p:pic>
        <p:nvPicPr>
          <p:cNvPr id="3074"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1066800" y="2137712"/>
            <a:ext cx="6248400" cy="910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2971800"/>
            <a:ext cx="63246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3886200"/>
            <a:ext cx="6324599"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4733498"/>
            <a:ext cx="6324600" cy="1514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66800" y="1447800"/>
            <a:ext cx="6781800" cy="646331"/>
          </a:xfrm>
          <a:prstGeom prst="rect">
            <a:avLst/>
          </a:prstGeom>
          <a:noFill/>
        </p:spPr>
        <p:txBody>
          <a:bodyPr wrap="square" rtlCol="0">
            <a:spAutoFit/>
          </a:bodyPr>
          <a:lstStyle/>
          <a:p>
            <a:pPr algn="just"/>
            <a:r>
              <a:rPr lang="en-US" dirty="0" smtClean="0"/>
              <a:t>The magnetic study of this ion has shown that this ion has one unpaired electron (n = 1) and hence paramagnetic </a:t>
            </a:r>
            <a:endParaRPr lang="en-US" dirty="0"/>
          </a:p>
        </p:txBody>
      </p:sp>
    </p:spTree>
    <p:extLst>
      <p:ext uri="{BB962C8B-B14F-4D97-AF65-F5344CB8AC3E}">
        <p14:creationId xmlns:p14="http://schemas.microsoft.com/office/powerpoint/2010/main" val="32621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fade">
                                      <p:cBhvr>
                                        <p:cTn id="14" dur="1000"/>
                                        <p:tgtEl>
                                          <p:spTgt spid="3075"/>
                                        </p:tgtEl>
                                      </p:cBhvr>
                                    </p:animEffect>
                                    <p:anim calcmode="lin" valueType="num">
                                      <p:cBhvr>
                                        <p:cTn id="15" dur="1000" fill="hold"/>
                                        <p:tgtEl>
                                          <p:spTgt spid="3075"/>
                                        </p:tgtEl>
                                        <p:attrNameLst>
                                          <p:attrName>ppt_x</p:attrName>
                                        </p:attrNameLst>
                                      </p:cBhvr>
                                      <p:tavLst>
                                        <p:tav tm="0">
                                          <p:val>
                                            <p:strVal val="#ppt_x"/>
                                          </p:val>
                                        </p:tav>
                                        <p:tav tm="100000">
                                          <p:val>
                                            <p:strVal val="#ppt_x"/>
                                          </p:val>
                                        </p:tav>
                                      </p:tavLst>
                                    </p:anim>
                                    <p:anim calcmode="lin" valueType="num">
                                      <p:cBhvr>
                                        <p:cTn id="16"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fade">
                                      <p:cBhvr>
                                        <p:cTn id="21" dur="1000"/>
                                        <p:tgtEl>
                                          <p:spTgt spid="3076"/>
                                        </p:tgtEl>
                                      </p:cBhvr>
                                    </p:animEffect>
                                    <p:anim calcmode="lin" valueType="num">
                                      <p:cBhvr>
                                        <p:cTn id="22" dur="1000" fill="hold"/>
                                        <p:tgtEl>
                                          <p:spTgt spid="3076"/>
                                        </p:tgtEl>
                                        <p:attrNameLst>
                                          <p:attrName>ppt_x</p:attrName>
                                        </p:attrNameLst>
                                      </p:cBhvr>
                                      <p:tavLst>
                                        <p:tav tm="0">
                                          <p:val>
                                            <p:strVal val="#ppt_x"/>
                                          </p:val>
                                        </p:tav>
                                        <p:tav tm="100000">
                                          <p:val>
                                            <p:strVal val="#ppt_x"/>
                                          </p:val>
                                        </p:tav>
                                      </p:tavLst>
                                    </p:anim>
                                    <p:anim calcmode="lin" valueType="num">
                                      <p:cBhvr>
                                        <p:cTn id="23"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77"/>
                                        </p:tgtEl>
                                        <p:attrNameLst>
                                          <p:attrName>style.visibility</p:attrName>
                                        </p:attrNameLst>
                                      </p:cBhvr>
                                      <p:to>
                                        <p:strVal val="visible"/>
                                      </p:to>
                                    </p:set>
                                    <p:animEffect transition="in" filter="fade">
                                      <p:cBhvr>
                                        <p:cTn id="28" dur="1000"/>
                                        <p:tgtEl>
                                          <p:spTgt spid="3077"/>
                                        </p:tgtEl>
                                      </p:cBhvr>
                                    </p:animEffect>
                                    <p:anim calcmode="lin" valueType="num">
                                      <p:cBhvr>
                                        <p:cTn id="29" dur="1000" fill="hold"/>
                                        <p:tgtEl>
                                          <p:spTgt spid="3077"/>
                                        </p:tgtEl>
                                        <p:attrNameLst>
                                          <p:attrName>ppt_x</p:attrName>
                                        </p:attrNameLst>
                                      </p:cBhvr>
                                      <p:tavLst>
                                        <p:tav tm="0">
                                          <p:val>
                                            <p:strVal val="#ppt_x"/>
                                          </p:val>
                                        </p:tav>
                                        <p:tav tm="100000">
                                          <p:val>
                                            <p:strVal val="#ppt_x"/>
                                          </p:val>
                                        </p:tav>
                                      </p:tavLst>
                                    </p:anim>
                                    <p:anim calcmode="lin" valueType="num">
                                      <p:cBhvr>
                                        <p:cTn id="30" dur="1000" fill="hold"/>
                                        <p:tgtEl>
                                          <p:spTgt spid="30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Autofit/>
              </a:bodyPr>
              <a:lstStyle/>
              <a:p>
                <a:pPr algn="ctr"/>
                <a14:m>
                  <m:oMath xmlns:m="http://schemas.openxmlformats.org/officeDocument/2006/math">
                    <m:sSup>
                      <m:sSupPr>
                        <m:ctrlPr>
                          <a:rPr lang="en-US" sz="2800" b="1" i="1">
                            <a:latin typeface="Cambria Math"/>
                          </a:rPr>
                        </m:ctrlPr>
                      </m:sSupPr>
                      <m:e>
                        <m:r>
                          <a:rPr lang="en-US" sz="2800" b="1" i="1">
                            <a:latin typeface="Cambria Math"/>
                          </a:rPr>
                          <m:t>𝐬𝐩</m:t>
                        </m:r>
                      </m:e>
                      <m:sup>
                        <m:r>
                          <a:rPr lang="en-US" sz="2800" b="1" i="1">
                            <a:latin typeface="Cambria Math"/>
                          </a:rPr>
                          <m:t>𝟑</m:t>
                        </m:r>
                      </m:sup>
                    </m:sSup>
                    <m:sSup>
                      <m:sSupPr>
                        <m:ctrlPr>
                          <a:rPr lang="en-US" sz="2800" b="1" i="1">
                            <a:latin typeface="Cambria Math"/>
                          </a:rPr>
                        </m:ctrlPr>
                      </m:sSupPr>
                      <m:e>
                        <m:r>
                          <a:rPr lang="en-US" sz="2800" b="1" i="1">
                            <a:latin typeface="Cambria Math"/>
                          </a:rPr>
                          <m:t>𝐝</m:t>
                        </m:r>
                      </m:e>
                      <m:sup>
                        <m:r>
                          <a:rPr lang="en-US" sz="2800" b="1" i="1">
                            <a:latin typeface="Cambria Math"/>
                          </a:rPr>
                          <m:t>𝟐</m:t>
                        </m:r>
                      </m:sup>
                    </m:sSup>
                  </m:oMath>
                </a14:m>
                <a:r>
                  <a:rPr lang="en-US" sz="2800" b="1" dirty="0">
                    <a:latin typeface="+mn-lt"/>
                  </a:rPr>
                  <a:t> Hybridization in Outer-orbital Octahedral </a:t>
                </a:r>
                <a:r>
                  <a:rPr lang="en-US" sz="2800" b="1" dirty="0" smtClean="0">
                    <a:latin typeface="+mn-lt"/>
                  </a:rPr>
                  <a:t>Complexes</a:t>
                </a:r>
                <a:endParaRPr lang="en-US" sz="2800" dirty="0">
                  <a:latin typeface="+mn-lt"/>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t="-1227" r="-2593" b="-171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a:xfrm>
                <a:off x="533400" y="1676400"/>
                <a:ext cx="8229600" cy="3124200"/>
              </a:xfrm>
            </p:spPr>
            <p:txBody>
              <a:bodyPr/>
              <a:lstStyle/>
              <a:p>
                <a:pPr algn="just"/>
                <a:r>
                  <a:rPr lang="en-US" dirty="0" smtClean="0"/>
                  <a:t>This </a:t>
                </a:r>
                <a:r>
                  <a:rPr lang="en-US" dirty="0"/>
                  <a:t>type of hybridization takes place in those octahedral complexes which contain weak ligands. Weak ligands are those which cannot force the electron of </a:t>
                </a:r>
                <a14:m>
                  <m:oMath xmlns:m="http://schemas.openxmlformats.org/officeDocument/2006/math">
                    <m:sSub>
                      <m:sSubPr>
                        <m:ctrlPr>
                          <a:rPr lang="en-US" b="1" i="1">
                            <a:latin typeface="Cambria Math"/>
                          </a:rPr>
                        </m:ctrlPr>
                      </m:sSubPr>
                      <m:e>
                        <m:r>
                          <a:rPr lang="en-US" b="1" i="1">
                            <a:latin typeface="Cambria Math"/>
                          </a:rPr>
                          <m:t>𝐝</m:t>
                        </m:r>
                      </m:e>
                      <m:sub>
                        <m:sSup>
                          <m:sSupPr>
                            <m:ctrlPr>
                              <a:rPr lang="en-US" b="1" i="1">
                                <a:latin typeface="Cambria Math"/>
                              </a:rPr>
                            </m:ctrlPr>
                          </m:sSupPr>
                          <m:e>
                            <m:r>
                              <a:rPr lang="en-US" b="1" i="1">
                                <a:latin typeface="Cambria Math"/>
                              </a:rPr>
                              <m:t>𝐱</m:t>
                            </m:r>
                          </m:e>
                          <m:sup>
                            <m:r>
                              <a:rPr lang="en-US" b="1" i="1">
                                <a:latin typeface="Cambria Math"/>
                              </a:rPr>
                              <m:t>𝟐</m:t>
                            </m:r>
                          </m:sup>
                        </m:sSup>
                        <m:r>
                          <a:rPr lang="en-US" b="1" i="1">
                            <a:latin typeface="Cambria Math"/>
                          </a:rPr>
                          <m:t>−</m:t>
                        </m:r>
                        <m:sSup>
                          <m:sSupPr>
                            <m:ctrlPr>
                              <a:rPr lang="en-US" b="1" i="1">
                                <a:latin typeface="Cambria Math"/>
                              </a:rPr>
                            </m:ctrlPr>
                          </m:sSupPr>
                          <m:e>
                            <m:r>
                              <a:rPr lang="en-US" b="1" i="1">
                                <a:latin typeface="Cambria Math"/>
                              </a:rPr>
                              <m:t>𝐲</m:t>
                            </m:r>
                          </m:e>
                          <m:sup>
                            <m:r>
                              <a:rPr lang="en-US" b="1" i="1">
                                <a:latin typeface="Cambria Math"/>
                              </a:rPr>
                              <m:t>𝟐</m:t>
                            </m:r>
                          </m:sup>
                        </m:sSup>
                      </m:sub>
                    </m:sSub>
                    <m:r>
                      <a:rPr lang="en-US">
                        <a:latin typeface="Cambria Math"/>
                      </a:rPr>
                      <m:t> </m:t>
                    </m:r>
                    <m:r>
                      <m:rPr>
                        <m:sty m:val="p"/>
                      </m:rPr>
                      <a:rPr lang="en-US">
                        <a:latin typeface="Cambria Math"/>
                      </a:rPr>
                      <m:t>and</m:t>
                    </m:r>
                    <m:r>
                      <a:rPr lang="en-US">
                        <a:latin typeface="Cambria Math"/>
                      </a:rPr>
                      <m:t> </m:t>
                    </m:r>
                    <m:sSub>
                      <m:sSubPr>
                        <m:ctrlPr>
                          <a:rPr lang="en-US" b="1" i="1">
                            <a:latin typeface="Cambria Math"/>
                          </a:rPr>
                        </m:ctrlPr>
                      </m:sSubPr>
                      <m:e>
                        <m:r>
                          <a:rPr lang="en-US" b="1" i="1">
                            <a:latin typeface="Cambria Math"/>
                          </a:rPr>
                          <m:t>𝐝</m:t>
                        </m:r>
                      </m:e>
                      <m:sub>
                        <m:sSup>
                          <m:sSupPr>
                            <m:ctrlPr>
                              <a:rPr lang="en-US" b="1" i="1">
                                <a:latin typeface="Cambria Math"/>
                              </a:rPr>
                            </m:ctrlPr>
                          </m:sSupPr>
                          <m:e>
                            <m:r>
                              <a:rPr lang="en-US" b="1" i="1">
                                <a:latin typeface="Cambria Math"/>
                              </a:rPr>
                              <m:t>𝐳</m:t>
                            </m:r>
                          </m:e>
                          <m:sup>
                            <m:r>
                              <a:rPr lang="en-US" b="1" i="1">
                                <a:latin typeface="Cambria Math"/>
                              </a:rPr>
                              <m:t>𝟐</m:t>
                            </m:r>
                          </m:sup>
                        </m:sSup>
                      </m:sub>
                    </m:sSub>
                  </m:oMath>
                </a14:m>
                <a:r>
                  <a:rPr lang="en-US" b="1" dirty="0"/>
                  <a:t> (</a:t>
                </a:r>
                <a14:m>
                  <m:oMath xmlns:m="http://schemas.openxmlformats.org/officeDocument/2006/math">
                    <m:r>
                      <a:rPr lang="en-US">
                        <a:latin typeface="Cambria Math"/>
                      </a:rPr>
                      <m:t> </m:t>
                    </m:r>
                    <m:sSub>
                      <m:sSubPr>
                        <m:ctrlPr>
                          <a:rPr lang="en-US" b="1" i="1">
                            <a:latin typeface="Cambria Math"/>
                          </a:rPr>
                        </m:ctrlPr>
                      </m:sSubPr>
                      <m:e>
                        <m:r>
                          <a:rPr lang="en-US" b="1" i="1">
                            <a:latin typeface="Cambria Math"/>
                          </a:rPr>
                          <m:t>𝐞</m:t>
                        </m:r>
                      </m:e>
                      <m:sub>
                        <m:r>
                          <a:rPr lang="en-US" b="1" i="1">
                            <a:latin typeface="Cambria Math"/>
                          </a:rPr>
                          <m:t>𝐠</m:t>
                        </m:r>
                      </m:sub>
                    </m:sSub>
                  </m:oMath>
                </a14:m>
                <a:r>
                  <a:rPr lang="en-US" b="1" dirty="0"/>
                  <a:t> </a:t>
                </a:r>
                <a:r>
                  <a:rPr lang="en-US" dirty="0"/>
                  <a:t>set) of inner shell to occupy </a:t>
                </a:r>
                <a14:m>
                  <m:oMath xmlns:m="http://schemas.openxmlformats.org/officeDocument/2006/math">
                    <m:sSub>
                      <m:sSubPr>
                        <m:ctrlPr>
                          <a:rPr lang="en-US" b="1" i="1">
                            <a:latin typeface="Cambria Math"/>
                          </a:rPr>
                        </m:ctrlPr>
                      </m:sSubPr>
                      <m:e>
                        <m:r>
                          <a:rPr lang="en-US" b="1" i="1">
                            <a:latin typeface="Cambria Math"/>
                          </a:rPr>
                          <m:t>𝐝</m:t>
                        </m:r>
                      </m:e>
                      <m:sub>
                        <m:r>
                          <a:rPr lang="en-US" b="1" i="1">
                            <a:latin typeface="Cambria Math"/>
                          </a:rPr>
                          <m:t>𝐱𝐲</m:t>
                        </m:r>
                      </m:sub>
                    </m:sSub>
                    <m:r>
                      <a:rPr lang="en-US" b="1">
                        <a:latin typeface="Cambria Math"/>
                      </a:rPr>
                      <m:t>, </m:t>
                    </m:r>
                    <m:sSub>
                      <m:sSubPr>
                        <m:ctrlPr>
                          <a:rPr lang="en-US" b="1" i="1">
                            <a:latin typeface="Cambria Math"/>
                          </a:rPr>
                        </m:ctrlPr>
                      </m:sSubPr>
                      <m:e>
                        <m:r>
                          <a:rPr lang="en-US" b="1" i="1">
                            <a:latin typeface="Cambria Math"/>
                          </a:rPr>
                          <m:t>𝐝</m:t>
                        </m:r>
                      </m:e>
                      <m:sub>
                        <m:r>
                          <a:rPr lang="en-US" b="1" i="1">
                            <a:latin typeface="Cambria Math"/>
                          </a:rPr>
                          <m:t>𝐲𝐳</m:t>
                        </m:r>
                      </m:sub>
                    </m:sSub>
                    <m:r>
                      <m:rPr>
                        <m:sty m:val="p"/>
                      </m:rPr>
                      <a:rPr lang="en-US">
                        <a:latin typeface="Cambria Math"/>
                      </a:rPr>
                      <m:t>and</m:t>
                    </m:r>
                    <m:r>
                      <a:rPr lang="en-US">
                        <a:latin typeface="Cambria Math"/>
                      </a:rPr>
                      <m:t> </m:t>
                    </m:r>
                    <m:sSub>
                      <m:sSubPr>
                        <m:ctrlPr>
                          <a:rPr lang="en-US" b="1" i="1">
                            <a:latin typeface="Cambria Math"/>
                          </a:rPr>
                        </m:ctrlPr>
                      </m:sSubPr>
                      <m:e>
                        <m:r>
                          <a:rPr lang="en-US" b="1" i="1">
                            <a:latin typeface="Cambria Math"/>
                          </a:rPr>
                          <m:t>𝐝</m:t>
                        </m:r>
                      </m:e>
                      <m:sub>
                        <m:r>
                          <a:rPr lang="en-US" b="1" i="1">
                            <a:latin typeface="Cambria Math"/>
                          </a:rPr>
                          <m:t>𝐳𝐱</m:t>
                        </m:r>
                      </m:sub>
                    </m:sSub>
                  </m:oMath>
                </a14:m>
                <a:r>
                  <a:rPr lang="en-US" b="1" dirty="0"/>
                  <a:t> </a:t>
                </a:r>
                <a:r>
                  <a:rPr lang="en-US" dirty="0"/>
                  <a:t>orbitals</a:t>
                </a:r>
                <a:r>
                  <a:rPr lang="en-US" b="1" dirty="0"/>
                  <a:t> (</a:t>
                </a:r>
                <a14:m>
                  <m:oMath xmlns:m="http://schemas.openxmlformats.org/officeDocument/2006/math">
                    <m:sSub>
                      <m:sSubPr>
                        <m:ctrlPr>
                          <a:rPr lang="en-US" b="1" i="1">
                            <a:latin typeface="Cambria Math"/>
                          </a:rPr>
                        </m:ctrlPr>
                      </m:sSubPr>
                      <m:e>
                        <m:r>
                          <a:rPr lang="en-US" b="1" i="1">
                            <a:latin typeface="Cambria Math"/>
                          </a:rPr>
                          <m:t>𝐭</m:t>
                        </m:r>
                      </m:e>
                      <m:sub>
                        <m:r>
                          <a:rPr lang="en-US" b="1" i="1">
                            <a:latin typeface="Cambria Math"/>
                          </a:rPr>
                          <m:t>𝟐𝐠</m:t>
                        </m:r>
                        <m:r>
                          <a:rPr lang="en-US" b="1">
                            <a:latin typeface="Cambria Math"/>
                          </a:rPr>
                          <m:t> </m:t>
                        </m:r>
                      </m:sub>
                    </m:sSub>
                  </m:oMath>
                </a14:m>
                <a:r>
                  <a:rPr lang="en-US" b="1" dirty="0"/>
                  <a:t> </a:t>
                </a:r>
                <a:r>
                  <a:rPr lang="en-US" dirty="0"/>
                  <a:t>set</a:t>
                </a:r>
                <a:r>
                  <a:rPr lang="en-US" b="1" dirty="0"/>
                  <a:t>) </a:t>
                </a:r>
                <a:r>
                  <a:rPr lang="en-US" dirty="0"/>
                  <a:t>of the same shell.</a:t>
                </a:r>
                <a:r>
                  <a:rPr lang="en-US" b="1" dirty="0"/>
                  <a:t> </a:t>
                </a:r>
                <a:r>
                  <a:rPr lang="en-US" dirty="0"/>
                  <a:t>Thus in this hybridization (</a:t>
                </a:r>
                <a:r>
                  <a:rPr lang="en-US" i="1" dirty="0"/>
                  <a:t>n-1)</a:t>
                </a:r>
                <a14:m>
                  <m:oMath xmlns:m="http://schemas.openxmlformats.org/officeDocument/2006/math">
                    <m:r>
                      <a:rPr lang="en-US" b="1">
                        <a:latin typeface="Cambria Math"/>
                      </a:rPr>
                      <m:t> </m:t>
                    </m:r>
                    <m:sSub>
                      <m:sSubPr>
                        <m:ctrlPr>
                          <a:rPr lang="en-US" i="1">
                            <a:latin typeface="Cambria Math"/>
                          </a:rPr>
                        </m:ctrlPr>
                      </m:sSubPr>
                      <m:e>
                        <m:r>
                          <a:rPr lang="en-US" i="1">
                            <a:latin typeface="Cambria Math"/>
                          </a:rPr>
                          <m:t>𝑑</m:t>
                        </m:r>
                      </m:e>
                      <m:sub>
                        <m:sSup>
                          <m:sSupPr>
                            <m:ctrlPr>
                              <a:rPr lang="en-US" i="1">
                                <a:latin typeface="Cambria Math"/>
                              </a:rPr>
                            </m:ctrlPr>
                          </m:sSupPr>
                          <m:e>
                            <m:r>
                              <a:rPr lang="en-US" i="1">
                                <a:latin typeface="Cambria Math"/>
                              </a:rPr>
                              <m:t>𝑧</m:t>
                            </m:r>
                          </m:e>
                          <m:sup>
                            <m:r>
                              <a:rPr lang="en-US" i="1">
                                <a:latin typeface="Cambria Math"/>
                              </a:rPr>
                              <m:t>2</m:t>
                            </m:r>
                          </m:sup>
                        </m:sSup>
                      </m:sub>
                    </m:sSub>
                  </m:oMath>
                </a14:m>
                <a:r>
                  <a:rPr lang="en-US" i="1" dirty="0"/>
                  <a:t> and (n-1)</a:t>
                </a:r>
                <a14:m>
                  <m:oMath xmlns:m="http://schemas.openxmlformats.org/officeDocument/2006/math">
                    <m:r>
                      <a:rPr lang="en-US" b="1">
                        <a:latin typeface="Cambria Math"/>
                      </a:rPr>
                      <m:t> </m:t>
                    </m:r>
                    <m:sSub>
                      <m:sSubPr>
                        <m:ctrlPr>
                          <a:rPr lang="en-US" i="1">
                            <a:latin typeface="Cambria Math"/>
                          </a:rPr>
                        </m:ctrlPr>
                      </m:sSubPr>
                      <m:e>
                        <m:r>
                          <a:rPr lang="en-US" i="1">
                            <a:latin typeface="Cambria Math"/>
                          </a:rPr>
                          <m:t>𝑑</m:t>
                        </m:r>
                      </m:e>
                      <m:sub>
                        <m:sSup>
                          <m:sSupPr>
                            <m:ctrlPr>
                              <a:rPr lang="en-US" i="1">
                                <a:latin typeface="Cambria Math"/>
                              </a:rPr>
                            </m:ctrlPr>
                          </m:sSupPr>
                          <m:e>
                            <m:r>
                              <a:rPr lang="en-US" i="1">
                                <a:latin typeface="Cambria Math"/>
                              </a:rPr>
                              <m:t>𝑥</m:t>
                            </m:r>
                          </m:e>
                          <m:sup>
                            <m:r>
                              <a:rPr lang="en-US" i="1">
                                <a:latin typeface="Cambria Math"/>
                              </a:rPr>
                              <m:t>2</m:t>
                            </m:r>
                          </m:sup>
                        </m:sSup>
                        <m:r>
                          <a:rPr lang="en-US" i="1">
                            <a:latin typeface="Cambria Math"/>
                          </a:rPr>
                          <m:t>−</m:t>
                        </m:r>
                        <m:sSup>
                          <m:sSupPr>
                            <m:ctrlPr>
                              <a:rPr lang="en-US" i="1">
                                <a:latin typeface="Cambria Math"/>
                              </a:rPr>
                            </m:ctrlPr>
                          </m:sSupPr>
                          <m:e>
                            <m:r>
                              <a:rPr lang="en-US" i="1">
                                <a:latin typeface="Cambria Math"/>
                              </a:rPr>
                              <m:t>𝑦</m:t>
                            </m:r>
                          </m:e>
                          <m:sup>
                            <m:r>
                              <a:rPr lang="en-US" i="1">
                                <a:latin typeface="Cambria Math"/>
                              </a:rPr>
                              <m:t>2</m:t>
                            </m:r>
                          </m:sup>
                        </m:sSup>
                      </m:sub>
                    </m:sSub>
                  </m:oMath>
                </a14:m>
                <a:r>
                  <a:rPr lang="en-US" dirty="0"/>
                  <a:t>are not available for hybridization. </a:t>
                </a:r>
              </a:p>
              <a:p>
                <a:pPr algn="just"/>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533400" y="1676400"/>
                <a:ext cx="8229600" cy="3124200"/>
              </a:xfrm>
              <a:blipFill rotWithShape="1">
                <a:blip r:embed="rId3"/>
                <a:stretch>
                  <a:fillRect l="-667" t="-1754" r="-1333"/>
                </a:stretch>
              </a:blipFill>
            </p:spPr>
            <p:txBody>
              <a:bodyPr/>
              <a:lstStyle/>
              <a:p>
                <a:r>
                  <a:rPr lang="en-US">
                    <a:noFill/>
                  </a:rPr>
                  <a:t> </a:t>
                </a:r>
              </a:p>
            </p:txBody>
          </p:sp>
        </mc:Fallback>
      </mc:AlternateContent>
    </p:spTree>
    <p:extLst>
      <p:ext uri="{BB962C8B-B14F-4D97-AF65-F5344CB8AC3E}">
        <p14:creationId xmlns:p14="http://schemas.microsoft.com/office/powerpoint/2010/main" val="329079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a:bodyPr>
              <a:lstStyle/>
              <a:p>
                <a:pPr algn="ctr"/>
                <a:r>
                  <a:rPr lang="en-US" sz="2800" b="1" dirty="0">
                    <a:latin typeface="+mn-lt"/>
                  </a:rPr>
                  <a:t>Example: </a:t>
                </a:r>
                <a14:m>
                  <m:oMath xmlns:m="http://schemas.openxmlformats.org/officeDocument/2006/math">
                    <m:sSup>
                      <m:sSupPr>
                        <m:ctrlPr>
                          <a:rPr lang="en-US" sz="2800" b="1" i="1">
                            <a:latin typeface="Cambria Math"/>
                          </a:rPr>
                        </m:ctrlPr>
                      </m:sSupPr>
                      <m:e>
                        <m:r>
                          <a:rPr lang="en-US" sz="2800" b="1" i="1">
                            <a:latin typeface="Cambria Math"/>
                          </a:rPr>
                          <m:t>𝐬𝐩</m:t>
                        </m:r>
                      </m:e>
                      <m:sup>
                        <m:r>
                          <a:rPr lang="en-US" sz="2800" b="1" i="1">
                            <a:latin typeface="Cambria Math"/>
                          </a:rPr>
                          <m:t>𝟑</m:t>
                        </m:r>
                      </m:sup>
                    </m:sSup>
                    <m:sSup>
                      <m:sSupPr>
                        <m:ctrlPr>
                          <a:rPr lang="en-US" sz="2800" b="1" i="1">
                            <a:latin typeface="Cambria Math"/>
                          </a:rPr>
                        </m:ctrlPr>
                      </m:sSupPr>
                      <m:e>
                        <m:r>
                          <a:rPr lang="en-US" sz="2800" b="1" i="1">
                            <a:latin typeface="Cambria Math"/>
                          </a:rPr>
                          <m:t>𝐝</m:t>
                        </m:r>
                      </m:e>
                      <m:sup>
                        <m:r>
                          <a:rPr lang="en-US" sz="2800" b="1" i="1">
                            <a:latin typeface="Cambria Math"/>
                          </a:rPr>
                          <m:t>𝟐</m:t>
                        </m:r>
                      </m:sup>
                    </m:sSup>
                  </m:oMath>
                </a14:m>
                <a:r>
                  <a:rPr lang="en-US" sz="2800" b="1" dirty="0">
                    <a:latin typeface="+mn-lt"/>
                  </a:rPr>
                  <a:t> Hybridization of </a:t>
                </a:r>
                <a:r>
                  <a:rPr lang="en-US" sz="2800" b="1" dirty="0" smtClean="0">
                    <a:latin typeface="+mn-lt"/>
                  </a:rPr>
                  <a:t>Hexafluoroferrate </a:t>
                </a:r>
                <a:r>
                  <a:rPr lang="en-US" sz="2800" b="1" dirty="0">
                    <a:latin typeface="+mn-lt"/>
                  </a:rPr>
                  <a:t>(III) ion, </a:t>
                </a:r>
                <a14:m>
                  <m:oMath xmlns:m="http://schemas.openxmlformats.org/officeDocument/2006/math">
                    <m:sSup>
                      <m:sSupPr>
                        <m:ctrlPr>
                          <a:rPr lang="en-US" sz="2800" b="1" i="1">
                            <a:latin typeface="Cambria Math"/>
                          </a:rPr>
                        </m:ctrlPr>
                      </m:sSupPr>
                      <m:e>
                        <m:d>
                          <m:dPr>
                            <m:begChr m:val="["/>
                            <m:endChr m:val="]"/>
                            <m:ctrlPr>
                              <a:rPr lang="en-US" sz="2800" b="1" i="1">
                                <a:latin typeface="Cambria Math"/>
                              </a:rPr>
                            </m:ctrlPr>
                          </m:dPr>
                          <m:e>
                            <m:sSub>
                              <m:sSubPr>
                                <m:ctrlPr>
                                  <a:rPr lang="en-US" sz="2800" b="1" i="1">
                                    <a:latin typeface="Cambria Math"/>
                                  </a:rPr>
                                </m:ctrlPr>
                              </m:sSubPr>
                              <m:e>
                                <m:r>
                                  <a:rPr lang="fr-FR" sz="2800" b="1" i="1">
                                    <a:latin typeface="Cambria Math"/>
                                  </a:rPr>
                                  <m:t>𝐅𝐞𝐅</m:t>
                                </m:r>
                              </m:e>
                              <m:sub>
                                <m:r>
                                  <a:rPr lang="fr-FR" sz="2800" b="1" i="1">
                                    <a:latin typeface="Cambria Math"/>
                                  </a:rPr>
                                  <m:t>𝟔</m:t>
                                </m:r>
                              </m:sub>
                            </m:sSub>
                          </m:e>
                        </m:d>
                      </m:e>
                      <m:sup>
                        <m:r>
                          <a:rPr lang="fr-FR" sz="2800" b="1" i="1">
                            <a:latin typeface="Cambria Math"/>
                          </a:rPr>
                          <m:t>𝟑</m:t>
                        </m:r>
                        <m:r>
                          <a:rPr lang="en-US" sz="2800" b="1" i="1">
                            <a:latin typeface="Cambria Math"/>
                          </a:rPr>
                          <m:t>−</m:t>
                        </m:r>
                      </m:sup>
                    </m:sSup>
                  </m:oMath>
                </a14:m>
                <a:endParaRPr lang="en-US" sz="2800" dirty="0">
                  <a:latin typeface="+mn-lt"/>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t="-2454" b="-16564"/>
                </a:stretch>
              </a:blipFill>
            </p:spPr>
            <p:txBody>
              <a:bodyPr/>
              <a:lstStyle/>
              <a:p>
                <a:r>
                  <a:rPr lang="en-US">
                    <a:noFill/>
                  </a:rPr>
                  <a:t> </a:t>
                </a:r>
              </a:p>
            </p:txBody>
          </p:sp>
        </mc:Fallback>
      </mc:AlternateContent>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637" y="2607860"/>
            <a:ext cx="7324725"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 y="3581400"/>
            <a:ext cx="7239000"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8699" y="4743450"/>
            <a:ext cx="7315200"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952500" y="1600200"/>
            <a:ext cx="6591300" cy="646331"/>
          </a:xfrm>
          <a:prstGeom prst="rect">
            <a:avLst/>
          </a:prstGeom>
          <a:noFill/>
        </p:spPr>
        <p:txBody>
          <a:bodyPr wrap="square" rtlCol="0">
            <a:spAutoFit/>
          </a:bodyPr>
          <a:lstStyle/>
          <a:p>
            <a:pPr algn="just"/>
            <a:r>
              <a:rPr lang="en-US" dirty="0" smtClean="0"/>
              <a:t>The magnetic studies of this ion has shown that this ion has five unpaired electrons  (n = 5) </a:t>
            </a:r>
            <a:endParaRPr lang="en-US" dirty="0"/>
          </a:p>
        </p:txBody>
      </p:sp>
    </p:spTree>
    <p:extLst>
      <p:ext uri="{BB962C8B-B14F-4D97-AF65-F5344CB8AC3E}">
        <p14:creationId xmlns:p14="http://schemas.microsoft.com/office/powerpoint/2010/main" val="350100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Effect transition="in" filter="fade">
                                      <p:cBhvr>
                                        <p:cTn id="19" dur="1000"/>
                                        <p:tgtEl>
                                          <p:spTgt spid="4099"/>
                                        </p:tgtEl>
                                      </p:cBhvr>
                                    </p:animEffect>
                                    <p:anim calcmode="lin" valueType="num">
                                      <p:cBhvr>
                                        <p:cTn id="20" dur="1000" fill="hold"/>
                                        <p:tgtEl>
                                          <p:spTgt spid="4099"/>
                                        </p:tgtEl>
                                        <p:attrNameLst>
                                          <p:attrName>ppt_x</p:attrName>
                                        </p:attrNameLst>
                                      </p:cBhvr>
                                      <p:tavLst>
                                        <p:tav tm="0">
                                          <p:val>
                                            <p:strVal val="#ppt_x"/>
                                          </p:val>
                                        </p:tav>
                                        <p:tav tm="100000">
                                          <p:val>
                                            <p:strVal val="#ppt_x"/>
                                          </p:val>
                                        </p:tav>
                                      </p:tavLst>
                                    </p:anim>
                                    <p:anim calcmode="lin" valueType="num">
                                      <p:cBhvr>
                                        <p:cTn id="21"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100"/>
                                        </p:tgtEl>
                                        <p:attrNameLst>
                                          <p:attrName>style.visibility</p:attrName>
                                        </p:attrNameLst>
                                      </p:cBhvr>
                                      <p:to>
                                        <p:strVal val="visible"/>
                                      </p:to>
                                    </p:set>
                                    <p:animEffect transition="in" filter="fade">
                                      <p:cBhvr>
                                        <p:cTn id="26" dur="1000"/>
                                        <p:tgtEl>
                                          <p:spTgt spid="4100"/>
                                        </p:tgtEl>
                                      </p:cBhvr>
                                    </p:animEffect>
                                    <p:anim calcmode="lin" valueType="num">
                                      <p:cBhvr>
                                        <p:cTn id="27" dur="1000" fill="hold"/>
                                        <p:tgtEl>
                                          <p:spTgt spid="4100"/>
                                        </p:tgtEl>
                                        <p:attrNameLst>
                                          <p:attrName>ppt_x</p:attrName>
                                        </p:attrNameLst>
                                      </p:cBhvr>
                                      <p:tavLst>
                                        <p:tav tm="0">
                                          <p:val>
                                            <p:strVal val="#ppt_x"/>
                                          </p:val>
                                        </p:tav>
                                        <p:tav tm="100000">
                                          <p:val>
                                            <p:strVal val="#ppt_x"/>
                                          </p:val>
                                        </p:tav>
                                      </p:tavLst>
                                    </p:anim>
                                    <p:anim calcmode="lin" valueType="num">
                                      <p:cBhvr>
                                        <p:cTn id="28"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Geometry of 4-coordinated complex </a:t>
            </a:r>
            <a:r>
              <a:rPr lang="en-US" b="1" dirty="0" smtClean="0"/>
              <a:t>ions</a:t>
            </a:r>
            <a:br>
              <a:rPr lang="en-US" b="1" dirty="0" smtClean="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a:xfrm>
                <a:off x="381000" y="1752600"/>
                <a:ext cx="8229600" cy="3962400"/>
              </a:xfrm>
            </p:spPr>
            <p:txBody>
              <a:bodyPr/>
              <a:lstStyle/>
              <a:p>
                <a:pPr algn="just"/>
                <a:r>
                  <a:rPr lang="en-US" dirty="0" smtClean="0"/>
                  <a:t>The </a:t>
                </a:r>
                <a:r>
                  <a:rPr lang="en-US" dirty="0"/>
                  <a:t>geometry of 4-coordinated complexes compounds/ions may be either </a:t>
                </a:r>
                <a:r>
                  <a:rPr lang="en-US" i="1" dirty="0">
                    <a:solidFill>
                      <a:srgbClr val="FF0000"/>
                    </a:solidFill>
                  </a:rPr>
                  <a:t>square planar </a:t>
                </a:r>
                <a:r>
                  <a:rPr lang="en-US" dirty="0"/>
                  <a:t>or </a:t>
                </a:r>
                <a:r>
                  <a:rPr lang="en-US" i="1" dirty="0">
                    <a:solidFill>
                      <a:srgbClr val="FF0000"/>
                    </a:solidFill>
                  </a:rPr>
                  <a:t>tetrahedral</a:t>
                </a:r>
                <a:r>
                  <a:rPr lang="en-US" dirty="0"/>
                  <a:t>, depending on whether the central atom/ion is </a:t>
                </a:r>
                <a14:m>
                  <m:oMath xmlns:m="http://schemas.openxmlformats.org/officeDocument/2006/math">
                    <m:sSup>
                      <m:sSupPr>
                        <m:ctrlPr>
                          <a:rPr lang="en-US" i="1">
                            <a:latin typeface="Cambria Math"/>
                          </a:rPr>
                        </m:ctrlPr>
                      </m:sSupPr>
                      <m:e>
                        <m:r>
                          <a:rPr lang="en-US" i="1">
                            <a:latin typeface="Cambria Math"/>
                          </a:rPr>
                          <m:t>𝑑𝑠𝑝</m:t>
                        </m:r>
                      </m:e>
                      <m:sup>
                        <m:r>
                          <a:rPr lang="en-US" i="1">
                            <a:latin typeface="Cambria Math"/>
                          </a:rPr>
                          <m:t>2</m:t>
                        </m:r>
                      </m:sup>
                    </m:sSup>
                    <m:r>
                      <a:rPr lang="en-US" i="1">
                        <a:latin typeface="Cambria Math"/>
                      </a:rPr>
                      <m:t>,  </m:t>
                    </m:r>
                    <m:sSup>
                      <m:sSupPr>
                        <m:ctrlPr>
                          <a:rPr lang="en-US" i="1">
                            <a:latin typeface="Cambria Math"/>
                          </a:rPr>
                        </m:ctrlPr>
                      </m:sSupPr>
                      <m:e>
                        <m:r>
                          <a:rPr lang="en-US" i="1">
                            <a:latin typeface="Cambria Math"/>
                          </a:rPr>
                          <m:t>𝑠𝑝</m:t>
                        </m:r>
                      </m:e>
                      <m:sup>
                        <m:r>
                          <a:rPr lang="en-US" i="1">
                            <a:latin typeface="Cambria Math"/>
                          </a:rPr>
                          <m:t>2</m:t>
                        </m:r>
                      </m:sup>
                    </m:sSup>
                    <m:r>
                      <a:rPr lang="en-US" i="1">
                        <a:latin typeface="Cambria Math"/>
                      </a:rPr>
                      <m:t>𝑑</m:t>
                    </m:r>
                    <m:r>
                      <a:rPr lang="en-US" i="1">
                        <a:latin typeface="Cambria Math"/>
                      </a:rPr>
                      <m:t> </m:t>
                    </m:r>
                    <m:r>
                      <a:rPr lang="en-US" i="1">
                        <a:latin typeface="Cambria Math"/>
                      </a:rPr>
                      <m:t>𝑜𝑟</m:t>
                    </m:r>
                    <m:r>
                      <a:rPr lang="en-US" i="1">
                        <a:latin typeface="Cambria Math"/>
                      </a:rPr>
                      <m:t> </m:t>
                    </m:r>
                    <m:sSup>
                      <m:sSupPr>
                        <m:ctrlPr>
                          <a:rPr lang="en-US" i="1">
                            <a:latin typeface="Cambria Math"/>
                          </a:rPr>
                        </m:ctrlPr>
                      </m:sSupPr>
                      <m:e>
                        <m:r>
                          <a:rPr lang="en-US" i="1">
                            <a:latin typeface="Cambria Math"/>
                          </a:rPr>
                          <m:t>𝑠𝑝</m:t>
                        </m:r>
                      </m:e>
                      <m:sup>
                        <m:r>
                          <a:rPr lang="en-US" i="1">
                            <a:latin typeface="Cambria Math"/>
                          </a:rPr>
                          <m:t>3</m:t>
                        </m:r>
                      </m:sup>
                    </m:sSup>
                  </m:oMath>
                </a14:m>
                <a:r>
                  <a:rPr lang="en-US" dirty="0"/>
                  <a:t> hybridized. What type of hybridization (i.e. </a:t>
                </a:r>
                <a14:m>
                  <m:oMath xmlns:m="http://schemas.openxmlformats.org/officeDocument/2006/math">
                    <m:sSup>
                      <m:sSupPr>
                        <m:ctrlPr>
                          <a:rPr lang="en-US" i="1">
                            <a:latin typeface="Cambria Math"/>
                          </a:rPr>
                        </m:ctrlPr>
                      </m:sSupPr>
                      <m:e>
                        <m:r>
                          <a:rPr lang="en-US" i="1">
                            <a:latin typeface="Cambria Math"/>
                          </a:rPr>
                          <m:t>𝑑𝑠𝑝</m:t>
                        </m:r>
                      </m:e>
                      <m:sup>
                        <m:r>
                          <a:rPr lang="en-US" i="1">
                            <a:latin typeface="Cambria Math"/>
                          </a:rPr>
                          <m:t>2</m:t>
                        </m:r>
                      </m:sup>
                    </m:sSup>
                    <m:r>
                      <a:rPr lang="en-US" i="1">
                        <a:latin typeface="Cambria Math"/>
                      </a:rPr>
                      <m:t>,  </m:t>
                    </m:r>
                    <m:sSup>
                      <m:sSupPr>
                        <m:ctrlPr>
                          <a:rPr lang="en-US" i="1">
                            <a:latin typeface="Cambria Math"/>
                          </a:rPr>
                        </m:ctrlPr>
                      </m:sSupPr>
                      <m:e>
                        <m:r>
                          <a:rPr lang="en-US" i="1">
                            <a:latin typeface="Cambria Math"/>
                          </a:rPr>
                          <m:t>𝑠𝑝</m:t>
                        </m:r>
                      </m:e>
                      <m:sup>
                        <m:r>
                          <a:rPr lang="en-US" i="1">
                            <a:latin typeface="Cambria Math"/>
                          </a:rPr>
                          <m:t>2</m:t>
                        </m:r>
                      </m:sup>
                    </m:sSup>
                    <m:r>
                      <a:rPr lang="en-US" i="1">
                        <a:latin typeface="Cambria Math"/>
                      </a:rPr>
                      <m:t>𝑑</m:t>
                    </m:r>
                    <m:r>
                      <a:rPr lang="en-US" i="1">
                        <a:latin typeface="Cambria Math"/>
                      </a:rPr>
                      <m:t> </m:t>
                    </m:r>
                    <m:r>
                      <a:rPr lang="en-US" i="1">
                        <a:latin typeface="Cambria Math"/>
                      </a:rPr>
                      <m:t>𝑜𝑟</m:t>
                    </m:r>
                    <m:r>
                      <a:rPr lang="en-US" i="1">
                        <a:latin typeface="Cambria Math"/>
                      </a:rPr>
                      <m:t> </m:t>
                    </m:r>
                    <m:sSup>
                      <m:sSupPr>
                        <m:ctrlPr>
                          <a:rPr lang="en-US" i="1">
                            <a:latin typeface="Cambria Math"/>
                          </a:rPr>
                        </m:ctrlPr>
                      </m:sSupPr>
                      <m:e>
                        <m:r>
                          <a:rPr lang="en-US" i="1">
                            <a:latin typeface="Cambria Math"/>
                          </a:rPr>
                          <m:t>𝑠𝑝</m:t>
                        </m:r>
                      </m:e>
                      <m:sup>
                        <m:r>
                          <a:rPr lang="en-US" i="1">
                            <a:latin typeface="Cambria Math"/>
                          </a:rPr>
                          <m:t>3</m:t>
                        </m:r>
                      </m:sup>
                    </m:sSup>
                  </m:oMath>
                </a14:m>
                <a:r>
                  <a:rPr lang="en-US" dirty="0"/>
                  <a:t>) the central metal atom/ion of a 4-coordinated complex undergo depends on the number of unpaired or paired electrons present in the complex </a:t>
                </a:r>
                <a:r>
                  <a:rPr lang="en-US" dirty="0" smtClean="0"/>
                  <a:t>ion</a:t>
                </a:r>
                <a:r>
                  <a:rPr lang="en-US" dirty="0"/>
                  <a:t> </a:t>
                </a:r>
                <a:r>
                  <a:rPr lang="en-US" dirty="0" smtClean="0"/>
                  <a:t>and this is revealed by the magnetic studies.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381000" y="1752600"/>
                <a:ext cx="8229600" cy="3962400"/>
              </a:xfrm>
              <a:blipFill rotWithShape="1">
                <a:blip r:embed="rId2"/>
                <a:stretch>
                  <a:fillRect l="-667" t="-1385" r="-1333"/>
                </a:stretch>
              </a:blipFill>
            </p:spPr>
            <p:txBody>
              <a:bodyPr/>
              <a:lstStyle/>
              <a:p>
                <a:r>
                  <a:rPr lang="en-US">
                    <a:noFill/>
                  </a:rPr>
                  <a:t> </a:t>
                </a:r>
              </a:p>
            </p:txBody>
          </p:sp>
        </mc:Fallback>
      </mc:AlternateContent>
    </p:spTree>
    <p:extLst>
      <p:ext uri="{BB962C8B-B14F-4D97-AF65-F5344CB8AC3E}">
        <p14:creationId xmlns:p14="http://schemas.microsoft.com/office/powerpoint/2010/main" val="2773735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fontScale="90000"/>
              </a:bodyPr>
              <a:lstStyle/>
              <a:p>
                <a:pPr algn="ctr"/>
                <a14:m>
                  <m:oMath xmlns:m="http://schemas.openxmlformats.org/officeDocument/2006/math">
                    <m:sSup>
                      <m:sSupPr>
                        <m:ctrlPr>
                          <a:rPr lang="en-US" b="1" i="1">
                            <a:latin typeface="Cambria Math"/>
                          </a:rPr>
                        </m:ctrlPr>
                      </m:sSupPr>
                      <m:e>
                        <m:r>
                          <a:rPr lang="en-US" b="1" i="1">
                            <a:latin typeface="Cambria Math"/>
                          </a:rPr>
                          <m:t>𝐝𝐬𝐩</m:t>
                        </m:r>
                      </m:e>
                      <m:sup>
                        <m:r>
                          <a:rPr lang="en-US" b="1" i="1">
                            <a:latin typeface="Cambria Math"/>
                          </a:rPr>
                          <m:t>𝟐</m:t>
                        </m:r>
                      </m:sup>
                    </m:sSup>
                  </m:oMath>
                </a14:m>
                <a:r>
                  <a:rPr lang="en-US" b="1" dirty="0"/>
                  <a:t> Hybridization in square planar </a:t>
                </a:r>
                <a:r>
                  <a:rPr lang="en-US" b="1" dirty="0" smtClean="0"/>
                  <a:t>complexes</a:t>
                </a: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t="-8000" b="-2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p:cNvSpPr>
                <a:spLocks noGrp="1"/>
              </p:cNvSpPr>
              <p:nvPr>
                <p:ph type="body" idx="1"/>
              </p:nvPr>
            </p:nvSpPr>
            <p:spPr>
              <a:xfrm>
                <a:off x="457200" y="2362200"/>
                <a:ext cx="4040188" cy="685800"/>
              </a:xfrm>
            </p:spPr>
            <p:txBody>
              <a:bodyPr/>
              <a:lstStyle/>
              <a:p>
                <a:r>
                  <a:rPr lang="en-US" sz="2000" dirty="0"/>
                  <a:t>When </a:t>
                </a:r>
                <a14:m>
                  <m:oMath xmlns:m="http://schemas.openxmlformats.org/officeDocument/2006/math">
                    <m:sSup>
                      <m:sSupPr>
                        <m:ctrlPr>
                          <a:rPr lang="en-US" sz="2000" i="1">
                            <a:latin typeface="Cambria Math"/>
                          </a:rPr>
                        </m:ctrlPr>
                      </m:sSupPr>
                      <m:e>
                        <m:d>
                          <m:dPr>
                            <m:begChr m:val="["/>
                            <m:endChr m:val="]"/>
                            <m:ctrlPr>
                              <a:rPr lang="en-US" sz="2000" i="1">
                                <a:latin typeface="Cambria Math"/>
                              </a:rPr>
                            </m:ctrlPr>
                          </m:dPr>
                          <m:e>
                            <m:sSub>
                              <m:sSubPr>
                                <m:ctrlPr>
                                  <a:rPr lang="en-US" sz="2000" i="1">
                                    <a:latin typeface="Cambria Math"/>
                                  </a:rPr>
                                </m:ctrlPr>
                              </m:sSubPr>
                              <m:e>
                                <m:r>
                                  <a:rPr lang="en-US" sz="2000" i="1">
                                    <a:latin typeface="Cambria Math"/>
                                  </a:rPr>
                                  <m:t>𝐍𝐢</m:t>
                                </m:r>
                                <m:r>
                                  <a:rPr lang="en-US" sz="2000">
                                    <a:latin typeface="Cambria Math"/>
                                  </a:rPr>
                                  <m:t>(</m:t>
                                </m:r>
                                <m:r>
                                  <a:rPr lang="en-US" sz="2000" i="1">
                                    <a:latin typeface="Cambria Math"/>
                                  </a:rPr>
                                  <m:t>𝐂𝐍</m:t>
                                </m:r>
                                <m:r>
                                  <a:rPr lang="en-US" sz="2000">
                                    <a:latin typeface="Cambria Math"/>
                                  </a:rPr>
                                  <m:t>)</m:t>
                                </m:r>
                              </m:e>
                              <m:sub>
                                <m:r>
                                  <a:rPr lang="en-US" sz="2000" i="1">
                                    <a:latin typeface="Cambria Math"/>
                                  </a:rPr>
                                  <m:t>𝟒</m:t>
                                </m:r>
                              </m:sub>
                            </m:sSub>
                          </m:e>
                        </m:d>
                      </m:e>
                      <m:sup>
                        <m:r>
                          <a:rPr lang="en-US" sz="2000" i="1">
                            <a:latin typeface="Cambria Math"/>
                          </a:rPr>
                          <m:t>𝟐</m:t>
                        </m:r>
                        <m:r>
                          <a:rPr lang="en-US" sz="2000" i="1">
                            <a:latin typeface="Cambria Math"/>
                          </a:rPr>
                          <m:t>−</m:t>
                        </m:r>
                      </m:sup>
                    </m:sSup>
                  </m:oMath>
                </a14:m>
                <a:r>
                  <a:rPr lang="en-US" sz="2000" dirty="0"/>
                  <a:t> ion has tetrahedral geometry</a:t>
                </a:r>
              </a:p>
            </p:txBody>
          </p:sp>
        </mc:Choice>
        <mc:Fallback xmlns="">
          <p:sp>
            <p:nvSpPr>
              <p:cNvPr id="4" name="Text Placeholder 3"/>
              <p:cNvSpPr>
                <a:spLocks noGrp="1" noRot="1" noChangeAspect="1" noMove="1" noResize="1" noEditPoints="1" noAdjustHandles="1" noChangeArrowheads="1" noChangeShapeType="1" noTextEdit="1"/>
              </p:cNvSpPr>
              <p:nvPr>
                <p:ph type="body" idx="1"/>
              </p:nvPr>
            </p:nvSpPr>
            <p:spPr>
              <a:xfrm>
                <a:off x="457200" y="2362200"/>
                <a:ext cx="4040188" cy="685800"/>
              </a:xfrm>
              <a:blipFill rotWithShape="1">
                <a:blip r:embed="rId3"/>
                <a:stretch>
                  <a:fillRect l="-1508" t="-12500" b="-160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 Placeholder 5"/>
              <p:cNvSpPr>
                <a:spLocks noGrp="1"/>
              </p:cNvSpPr>
              <p:nvPr>
                <p:ph type="body" sz="half" idx="3"/>
              </p:nvPr>
            </p:nvSpPr>
            <p:spPr>
              <a:xfrm>
                <a:off x="4541529" y="1981200"/>
                <a:ext cx="4041775" cy="685800"/>
              </a:xfrm>
            </p:spPr>
            <p:txBody>
              <a:bodyPr>
                <a:normAutofit fontScale="92500" lnSpcReduction="20000"/>
              </a:bodyPr>
              <a:lstStyle/>
              <a:p>
                <a:r>
                  <a:rPr lang="en-US" dirty="0"/>
                  <a:t>When </a:t>
                </a:r>
                <a14:m>
                  <m:oMath xmlns:m="http://schemas.openxmlformats.org/officeDocument/2006/math">
                    <m:sSup>
                      <m:sSupPr>
                        <m:ctrlPr>
                          <a:rPr lang="en-US" i="1">
                            <a:latin typeface="Cambria Math"/>
                          </a:rPr>
                        </m:ctrlPr>
                      </m:sSupPr>
                      <m:e>
                        <m:d>
                          <m:dPr>
                            <m:begChr m:val="["/>
                            <m:endChr m:val="]"/>
                            <m:ctrlPr>
                              <a:rPr lang="en-US" i="1">
                                <a:latin typeface="Cambria Math"/>
                              </a:rPr>
                            </m:ctrlPr>
                          </m:dPr>
                          <m:e>
                            <m:sSub>
                              <m:sSubPr>
                                <m:ctrlPr>
                                  <a:rPr lang="en-US" i="1">
                                    <a:latin typeface="Cambria Math"/>
                                  </a:rPr>
                                </m:ctrlPr>
                              </m:sSubPr>
                              <m:e>
                                <m:r>
                                  <a:rPr lang="en-US" i="1">
                                    <a:latin typeface="Cambria Math"/>
                                  </a:rPr>
                                  <m:t>𝐍𝐢</m:t>
                                </m:r>
                                <m:r>
                                  <a:rPr lang="en-US">
                                    <a:latin typeface="Cambria Math"/>
                                  </a:rPr>
                                  <m:t>(</m:t>
                                </m:r>
                                <m:r>
                                  <a:rPr lang="en-US" i="1">
                                    <a:latin typeface="Cambria Math"/>
                                  </a:rPr>
                                  <m:t>𝐂𝐍</m:t>
                                </m:r>
                                <m:r>
                                  <a:rPr lang="en-US">
                                    <a:latin typeface="Cambria Math"/>
                                  </a:rPr>
                                  <m:t>)</m:t>
                                </m:r>
                              </m:e>
                              <m:sub>
                                <m:r>
                                  <a:rPr lang="en-US" i="1">
                                    <a:latin typeface="Cambria Math"/>
                                  </a:rPr>
                                  <m:t>𝟒</m:t>
                                </m:r>
                              </m:sub>
                            </m:sSub>
                          </m:e>
                        </m:d>
                      </m:e>
                      <m:sup>
                        <m:r>
                          <a:rPr lang="en-US" i="1">
                            <a:latin typeface="Cambria Math"/>
                          </a:rPr>
                          <m:t>𝟐</m:t>
                        </m:r>
                        <m:r>
                          <a:rPr lang="en-US" i="1">
                            <a:latin typeface="Cambria Math"/>
                          </a:rPr>
                          <m:t>−</m:t>
                        </m:r>
                      </m:sup>
                    </m:sSup>
                  </m:oMath>
                </a14:m>
                <a:r>
                  <a:rPr lang="en-US" dirty="0"/>
                  <a:t> ion has a square planar geometry. </a:t>
                </a:r>
              </a:p>
            </p:txBody>
          </p:sp>
        </mc:Choice>
        <mc:Fallback xmlns="">
          <p:sp>
            <p:nvSpPr>
              <p:cNvPr id="6" name="Text Placeholder 5"/>
              <p:cNvSpPr>
                <a:spLocks noGrp="1" noRot="1" noChangeAspect="1" noMove="1" noResize="1" noEditPoints="1" noAdjustHandles="1" noChangeArrowheads="1" noChangeShapeType="1" noTextEdit="1"/>
              </p:cNvSpPr>
              <p:nvPr>
                <p:ph type="body" sz="half" idx="3"/>
              </p:nvPr>
            </p:nvSpPr>
            <p:spPr>
              <a:xfrm>
                <a:off x="4541529" y="1981200"/>
                <a:ext cx="4041775" cy="685800"/>
              </a:xfrm>
              <a:blipFill rotWithShape="1">
                <a:blip r:embed="rId4"/>
                <a:stretch>
                  <a:fillRect l="-1508" t="-1770" b="-150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33400" y="1066800"/>
                <a:ext cx="8077200" cy="1145185"/>
              </a:xfrm>
              <a:prstGeom prst="rect">
                <a:avLst/>
              </a:prstGeom>
              <a:noFill/>
            </p:spPr>
            <p:txBody>
              <a:bodyPr wrap="square" rtlCol="0">
                <a:spAutoFit/>
              </a:bodyPr>
              <a:lstStyle/>
              <a:p>
                <a:pPr algn="just"/>
                <a:r>
                  <a:rPr lang="en-US" b="1" dirty="0" smtClean="0"/>
                  <a:t>Example: Is tetracyanonickelate </a:t>
                </a:r>
                <a:r>
                  <a:rPr lang="en-US" b="1" dirty="0"/>
                  <a:t>(II) ion, </a:t>
                </a:r>
                <a14:m>
                  <m:oMath xmlns:m="http://schemas.openxmlformats.org/officeDocument/2006/math">
                    <m:sSup>
                      <m:sSupPr>
                        <m:ctrlPr>
                          <a:rPr lang="en-US" b="1" i="1">
                            <a:latin typeface="Cambria Math"/>
                          </a:rPr>
                        </m:ctrlPr>
                      </m:sSupPr>
                      <m:e>
                        <m:d>
                          <m:dPr>
                            <m:begChr m:val="["/>
                            <m:endChr m:val="]"/>
                            <m:ctrlPr>
                              <a:rPr lang="en-US" b="1" i="1">
                                <a:latin typeface="Cambria Math"/>
                              </a:rPr>
                            </m:ctrlPr>
                          </m:dPr>
                          <m:e>
                            <m:sSub>
                              <m:sSubPr>
                                <m:ctrlPr>
                                  <a:rPr lang="en-US" b="1" i="1">
                                    <a:latin typeface="Cambria Math"/>
                                  </a:rPr>
                                </m:ctrlPr>
                              </m:sSubPr>
                              <m:e>
                                <m:r>
                                  <a:rPr lang="en-US" b="1" i="1">
                                    <a:latin typeface="Cambria Math"/>
                                  </a:rPr>
                                  <m:t>𝐍𝐢</m:t>
                                </m:r>
                                <m:r>
                                  <a:rPr lang="en-US" b="1">
                                    <a:latin typeface="Cambria Math"/>
                                  </a:rPr>
                                  <m:t>(</m:t>
                                </m:r>
                                <m:r>
                                  <a:rPr lang="en-US" b="1" i="1">
                                    <a:latin typeface="Cambria Math"/>
                                  </a:rPr>
                                  <m:t>𝐂𝐍</m:t>
                                </m:r>
                                <m:r>
                                  <a:rPr lang="en-US" b="1">
                                    <a:latin typeface="Cambria Math"/>
                                  </a:rPr>
                                  <m:t>)</m:t>
                                </m:r>
                              </m:e>
                              <m:sub>
                                <m:r>
                                  <a:rPr lang="en-US" b="1" i="1">
                                    <a:latin typeface="Cambria Math"/>
                                  </a:rPr>
                                  <m:t>𝟒</m:t>
                                </m:r>
                              </m:sub>
                            </m:sSub>
                          </m:e>
                        </m:d>
                      </m:e>
                      <m:sup>
                        <m:r>
                          <a:rPr lang="en-US" b="1" i="1">
                            <a:latin typeface="Cambria Math"/>
                          </a:rPr>
                          <m:t>𝟐</m:t>
                        </m:r>
                        <m:r>
                          <a:rPr lang="en-US" b="1" i="1">
                            <a:latin typeface="Cambria Math"/>
                          </a:rPr>
                          <m:t>−</m:t>
                        </m:r>
                      </m:sup>
                    </m:sSup>
                  </m:oMath>
                </a14:m>
                <a:r>
                  <a:rPr lang="en-US" dirty="0" smtClean="0"/>
                  <a:t>, </a:t>
                </a:r>
                <a14:m>
                  <m:oMath xmlns:m="http://schemas.openxmlformats.org/officeDocument/2006/math">
                    <m:sSup>
                      <m:sSupPr>
                        <m:ctrlPr>
                          <a:rPr lang="en-US" b="1" i="1">
                            <a:latin typeface="Cambria Math"/>
                          </a:rPr>
                        </m:ctrlPr>
                      </m:sSupPr>
                      <m:e>
                        <m:r>
                          <a:rPr lang="en-US" b="1" i="1">
                            <a:latin typeface="Cambria Math"/>
                          </a:rPr>
                          <m:t>𝒅𝒔𝒑</m:t>
                        </m:r>
                      </m:e>
                      <m:sup>
                        <m:r>
                          <a:rPr lang="en-US" b="1" i="1">
                            <a:latin typeface="Cambria Math"/>
                          </a:rPr>
                          <m:t>𝟐</m:t>
                        </m:r>
                      </m:sup>
                    </m:sSup>
                    <m:r>
                      <a:rPr lang="en-US" b="1" i="1">
                        <a:latin typeface="Cambria Math"/>
                      </a:rPr>
                      <m:t> </m:t>
                    </m:r>
                  </m:oMath>
                </a14:m>
                <a:r>
                  <a:rPr lang="en-US" dirty="0" smtClean="0"/>
                  <a:t>or </a:t>
                </a:r>
                <a14:m>
                  <m:oMath xmlns:m="http://schemas.openxmlformats.org/officeDocument/2006/math">
                    <m:sSup>
                      <m:sSupPr>
                        <m:ctrlPr>
                          <a:rPr lang="en-US" b="1" i="1">
                            <a:latin typeface="Cambria Math"/>
                          </a:rPr>
                        </m:ctrlPr>
                      </m:sSupPr>
                      <m:e>
                        <m:r>
                          <a:rPr lang="en-US" b="1" i="1">
                            <a:latin typeface="Cambria Math"/>
                          </a:rPr>
                          <m:t>𝐬𝐩</m:t>
                        </m:r>
                      </m:e>
                      <m:sup>
                        <m:r>
                          <a:rPr lang="en-US" b="1" i="1">
                            <a:latin typeface="Cambria Math"/>
                          </a:rPr>
                          <m:t>𝟑</m:t>
                        </m:r>
                      </m:sup>
                    </m:sSup>
                  </m:oMath>
                </a14:m>
                <a:r>
                  <a:rPr lang="en-US" b="1" dirty="0"/>
                  <a:t> </a:t>
                </a:r>
                <a:r>
                  <a:rPr lang="en-US" b="1" dirty="0" smtClean="0"/>
                  <a:t>hybrididized? </a:t>
                </a:r>
                <a:r>
                  <a:rPr lang="en-US" dirty="0" smtClean="0"/>
                  <a:t>Magnetic studies of this ion shown </a:t>
                </a:r>
                <a:r>
                  <a:rPr lang="en-US" dirty="0"/>
                  <a:t>that </a:t>
                </a:r>
                <a14:m>
                  <m:oMath xmlns:m="http://schemas.openxmlformats.org/officeDocument/2006/math">
                    <m:sSup>
                      <m:sSupPr>
                        <m:ctrlPr>
                          <a:rPr lang="en-US" b="1" i="1">
                            <a:latin typeface="Cambria Math"/>
                          </a:rPr>
                        </m:ctrlPr>
                      </m:sSupPr>
                      <m:e>
                        <m:d>
                          <m:dPr>
                            <m:begChr m:val="["/>
                            <m:endChr m:val="]"/>
                            <m:ctrlPr>
                              <a:rPr lang="en-US" b="1" i="1">
                                <a:latin typeface="Cambria Math"/>
                              </a:rPr>
                            </m:ctrlPr>
                          </m:dPr>
                          <m:e>
                            <m:sSub>
                              <m:sSubPr>
                                <m:ctrlPr>
                                  <a:rPr lang="en-US" b="1" i="1">
                                    <a:latin typeface="Cambria Math"/>
                                  </a:rPr>
                                </m:ctrlPr>
                              </m:sSubPr>
                              <m:e>
                                <m:r>
                                  <a:rPr lang="en-US" b="1" i="1">
                                    <a:latin typeface="Cambria Math"/>
                                  </a:rPr>
                                  <m:t>𝐍𝐢</m:t>
                                </m:r>
                                <m:r>
                                  <a:rPr lang="en-US" b="1">
                                    <a:latin typeface="Cambria Math"/>
                                  </a:rPr>
                                  <m:t>(</m:t>
                                </m:r>
                                <m:r>
                                  <a:rPr lang="en-US" b="1" i="1">
                                    <a:latin typeface="Cambria Math"/>
                                  </a:rPr>
                                  <m:t>𝐂𝐍</m:t>
                                </m:r>
                                <m:r>
                                  <a:rPr lang="en-US" b="1">
                                    <a:latin typeface="Cambria Math"/>
                                  </a:rPr>
                                  <m:t>)</m:t>
                                </m:r>
                              </m:e>
                              <m:sub>
                                <m:r>
                                  <a:rPr lang="en-US" b="1" i="1">
                                    <a:latin typeface="Cambria Math"/>
                                  </a:rPr>
                                  <m:t>𝟒</m:t>
                                </m:r>
                              </m:sub>
                            </m:sSub>
                          </m:e>
                        </m:d>
                      </m:e>
                      <m:sup>
                        <m:r>
                          <a:rPr lang="en-US" b="1" i="1">
                            <a:latin typeface="Cambria Math"/>
                          </a:rPr>
                          <m:t>𝟐</m:t>
                        </m:r>
                        <m:r>
                          <a:rPr lang="en-US" b="1" i="1">
                            <a:latin typeface="Cambria Math"/>
                          </a:rPr>
                          <m:t>−</m:t>
                        </m:r>
                      </m:sup>
                    </m:sSup>
                  </m:oMath>
                </a14:m>
                <a:r>
                  <a:rPr lang="en-US" b="1" dirty="0"/>
                  <a:t> </a:t>
                </a:r>
                <a:r>
                  <a:rPr lang="en-US" dirty="0"/>
                  <a:t>ion has no unpaired electron (n = 0) and hence </a:t>
                </a:r>
                <a:r>
                  <a:rPr lang="en-US" dirty="0" smtClean="0"/>
                  <a:t>diamagnetic.</a:t>
                </a:r>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533400" y="1066800"/>
                <a:ext cx="8077200" cy="1145185"/>
              </a:xfrm>
              <a:prstGeom prst="rect">
                <a:avLst/>
              </a:prstGeom>
              <a:blipFill rotWithShape="1">
                <a:blip r:embed="rId5"/>
                <a:stretch>
                  <a:fillRect l="-679" r="-604" b="-74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533400" y="5220170"/>
                <a:ext cx="8077200" cy="1028230"/>
              </a:xfrm>
              <a:prstGeom prst="rect">
                <a:avLst/>
              </a:prstGeom>
              <a:noFill/>
            </p:spPr>
            <p:txBody>
              <a:bodyPr wrap="square" rtlCol="0">
                <a:spAutoFit/>
              </a:bodyPr>
              <a:lstStyle/>
              <a:p>
                <a:pPr algn="just"/>
                <a:r>
                  <a:rPr lang="en-US" sz="1600" b="1" dirty="0" smtClean="0"/>
                  <a:t>Conclusion</a:t>
                </a:r>
                <a:r>
                  <a:rPr lang="en-US" sz="1600" dirty="0" smtClean="0"/>
                  <a:t>: </a:t>
                </a:r>
                <a:r>
                  <a:rPr lang="en-US" sz="1600" dirty="0"/>
                  <a:t>we have said above that experiments have shown that</a:t>
                </a:r>
                <a14:m>
                  <m:oMath xmlns:m="http://schemas.openxmlformats.org/officeDocument/2006/math">
                    <m:sSup>
                      <m:sSupPr>
                        <m:ctrlPr>
                          <a:rPr lang="en-US" sz="1600" b="1" i="1">
                            <a:latin typeface="Cambria Math"/>
                          </a:rPr>
                        </m:ctrlPr>
                      </m:sSupPr>
                      <m:e>
                        <m:d>
                          <m:dPr>
                            <m:begChr m:val="["/>
                            <m:endChr m:val="]"/>
                            <m:ctrlPr>
                              <a:rPr lang="en-US" sz="1600" b="1" i="1">
                                <a:latin typeface="Cambria Math"/>
                              </a:rPr>
                            </m:ctrlPr>
                          </m:dPr>
                          <m:e>
                            <m:sSub>
                              <m:sSubPr>
                                <m:ctrlPr>
                                  <a:rPr lang="en-US" sz="1600" b="1" i="1">
                                    <a:latin typeface="Cambria Math"/>
                                  </a:rPr>
                                </m:ctrlPr>
                              </m:sSubPr>
                              <m:e>
                                <m:r>
                                  <a:rPr lang="en-US" sz="1600" b="1" i="1">
                                    <a:latin typeface="Cambria Math"/>
                                  </a:rPr>
                                  <m:t>𝐍𝐢</m:t>
                                </m:r>
                                <m:r>
                                  <a:rPr lang="en-US" sz="1600" b="1">
                                    <a:latin typeface="Cambria Math"/>
                                  </a:rPr>
                                  <m:t>(</m:t>
                                </m:r>
                                <m:r>
                                  <a:rPr lang="en-US" sz="1600" b="1" i="1">
                                    <a:latin typeface="Cambria Math"/>
                                  </a:rPr>
                                  <m:t>𝐂𝐍</m:t>
                                </m:r>
                                <m:r>
                                  <a:rPr lang="en-US" sz="1600" b="1">
                                    <a:latin typeface="Cambria Math"/>
                                  </a:rPr>
                                  <m:t>)</m:t>
                                </m:r>
                              </m:e>
                              <m:sub>
                                <m:r>
                                  <a:rPr lang="en-US" sz="1600" b="1" i="1">
                                    <a:latin typeface="Cambria Math"/>
                                  </a:rPr>
                                  <m:t>𝟒</m:t>
                                </m:r>
                              </m:sub>
                            </m:sSub>
                          </m:e>
                        </m:d>
                      </m:e>
                      <m:sup>
                        <m:r>
                          <a:rPr lang="en-US" sz="1600" b="1" i="1">
                            <a:latin typeface="Cambria Math"/>
                          </a:rPr>
                          <m:t>𝟐</m:t>
                        </m:r>
                        <m:r>
                          <a:rPr lang="en-US" sz="1600" b="1" i="1">
                            <a:latin typeface="Cambria Math"/>
                          </a:rPr>
                          <m:t>−</m:t>
                        </m:r>
                      </m:sup>
                    </m:sSup>
                  </m:oMath>
                </a14:m>
                <a:r>
                  <a:rPr lang="en-US" sz="1600" b="1" dirty="0"/>
                  <a:t> </a:t>
                </a:r>
                <a:r>
                  <a:rPr lang="en-US" sz="1600" dirty="0"/>
                  <a:t>ion has no unpaired electron (n = 0) and hence diamagnetic. This magnetic property confirms the fact that  </a:t>
                </a:r>
                <a14:m>
                  <m:oMath xmlns:m="http://schemas.openxmlformats.org/officeDocument/2006/math">
                    <m:sSup>
                      <m:sSupPr>
                        <m:ctrlPr>
                          <a:rPr lang="en-US" sz="1600" b="1" i="1">
                            <a:latin typeface="Cambria Math"/>
                          </a:rPr>
                        </m:ctrlPr>
                      </m:sSupPr>
                      <m:e>
                        <m:d>
                          <m:dPr>
                            <m:begChr m:val="["/>
                            <m:endChr m:val="]"/>
                            <m:ctrlPr>
                              <a:rPr lang="en-US" sz="1600" b="1" i="1">
                                <a:latin typeface="Cambria Math"/>
                              </a:rPr>
                            </m:ctrlPr>
                          </m:dPr>
                          <m:e>
                            <m:sSub>
                              <m:sSubPr>
                                <m:ctrlPr>
                                  <a:rPr lang="en-US" sz="1600" b="1" i="1">
                                    <a:latin typeface="Cambria Math"/>
                                  </a:rPr>
                                </m:ctrlPr>
                              </m:sSubPr>
                              <m:e>
                                <m:r>
                                  <a:rPr lang="en-US" sz="1600" b="1" i="1">
                                    <a:latin typeface="Cambria Math"/>
                                  </a:rPr>
                                  <m:t>𝐍𝐢</m:t>
                                </m:r>
                                <m:r>
                                  <a:rPr lang="en-US" sz="1600" b="1">
                                    <a:latin typeface="Cambria Math"/>
                                  </a:rPr>
                                  <m:t>(</m:t>
                                </m:r>
                                <m:r>
                                  <a:rPr lang="en-US" sz="1600" b="1" i="1">
                                    <a:latin typeface="Cambria Math"/>
                                  </a:rPr>
                                  <m:t>𝐂𝐍</m:t>
                                </m:r>
                                <m:r>
                                  <a:rPr lang="en-US" sz="1600" b="1">
                                    <a:latin typeface="Cambria Math"/>
                                  </a:rPr>
                                  <m:t>)</m:t>
                                </m:r>
                              </m:e>
                              <m:sub>
                                <m:r>
                                  <a:rPr lang="en-US" sz="1600" b="1" i="1">
                                    <a:latin typeface="Cambria Math"/>
                                  </a:rPr>
                                  <m:t>𝟒</m:t>
                                </m:r>
                              </m:sub>
                            </m:sSub>
                          </m:e>
                        </m:d>
                      </m:e>
                      <m:sup>
                        <m:r>
                          <a:rPr lang="en-US" sz="1600" b="1" i="1">
                            <a:latin typeface="Cambria Math"/>
                          </a:rPr>
                          <m:t>𝟐</m:t>
                        </m:r>
                        <m:r>
                          <a:rPr lang="en-US" sz="1600" b="1" i="1">
                            <a:latin typeface="Cambria Math"/>
                          </a:rPr>
                          <m:t>−</m:t>
                        </m:r>
                      </m:sup>
                    </m:sSup>
                  </m:oMath>
                </a14:m>
                <a:r>
                  <a:rPr lang="en-US" sz="1600" b="1" dirty="0"/>
                  <a:t> </a:t>
                </a:r>
                <a:r>
                  <a:rPr lang="en-US" sz="1600" dirty="0"/>
                  <a:t>ion has square planar geometry with (n = 0) and not tetrahedral geometry n = 2. </a:t>
                </a:r>
              </a:p>
            </p:txBody>
          </p:sp>
        </mc:Choice>
        <mc:Fallback xmlns="">
          <p:sp>
            <p:nvSpPr>
              <p:cNvPr id="11" name="TextBox 10"/>
              <p:cNvSpPr txBox="1">
                <a:spLocks noRot="1" noChangeAspect="1" noMove="1" noResize="1" noEditPoints="1" noAdjustHandles="1" noChangeArrowheads="1" noChangeShapeType="1" noTextEdit="1"/>
              </p:cNvSpPr>
              <p:nvPr/>
            </p:nvSpPr>
            <p:spPr>
              <a:xfrm>
                <a:off x="533400" y="5220170"/>
                <a:ext cx="8077200" cy="1028230"/>
              </a:xfrm>
              <a:prstGeom prst="rect">
                <a:avLst/>
              </a:prstGeom>
              <a:blipFill rotWithShape="1">
                <a:blip r:embed="rId8"/>
                <a:stretch>
                  <a:fillRect l="-453" r="-377" b="-3550"/>
                </a:stretch>
              </a:blipFill>
            </p:spPr>
            <p:txBody>
              <a:bodyPr/>
              <a:lstStyle/>
              <a:p>
                <a:r>
                  <a:rPr lang="en-US">
                    <a:noFill/>
                  </a:rPr>
                  <a:t> </a:t>
                </a:r>
              </a:p>
            </p:txBody>
          </p:sp>
        </mc:Fallback>
      </mc:AlternateContent>
      <p:pic>
        <p:nvPicPr>
          <p:cNvPr id="102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3124200"/>
            <a:ext cx="3733800" cy="559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 y="3633788"/>
            <a:ext cx="4038600" cy="709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892" y="4267200"/>
            <a:ext cx="4014816" cy="8762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4" y="2895600"/>
            <a:ext cx="4343396" cy="661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72000" y="3512107"/>
            <a:ext cx="4267200" cy="602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0" y="4066032"/>
            <a:ext cx="4267200" cy="976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6982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1000"/>
                                        <p:tgtEl>
                                          <p:spTgt spid="1026"/>
                                        </p:tgtEl>
                                      </p:cBhvr>
                                    </p:animEffect>
                                    <p:anim calcmode="lin" valueType="num">
                                      <p:cBhvr>
                                        <p:cTn id="22" dur="1000" fill="hold"/>
                                        <p:tgtEl>
                                          <p:spTgt spid="1026"/>
                                        </p:tgtEl>
                                        <p:attrNameLst>
                                          <p:attrName>ppt_x</p:attrName>
                                        </p:attrNameLst>
                                      </p:cBhvr>
                                      <p:tavLst>
                                        <p:tav tm="0">
                                          <p:val>
                                            <p:strVal val="#ppt_x"/>
                                          </p:val>
                                        </p:tav>
                                        <p:tav tm="100000">
                                          <p:val>
                                            <p:strVal val="#ppt_x"/>
                                          </p:val>
                                        </p:tav>
                                      </p:tavLst>
                                    </p:anim>
                                    <p:anim calcmode="lin" valueType="num">
                                      <p:cBhvr>
                                        <p:cTn id="23"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fade">
                                      <p:cBhvr>
                                        <p:cTn id="35" dur="1000"/>
                                        <p:tgtEl>
                                          <p:spTgt spid="1027"/>
                                        </p:tgtEl>
                                      </p:cBhvr>
                                    </p:animEffect>
                                    <p:anim calcmode="lin" valueType="num">
                                      <p:cBhvr>
                                        <p:cTn id="36" dur="1000" fill="hold"/>
                                        <p:tgtEl>
                                          <p:spTgt spid="1027"/>
                                        </p:tgtEl>
                                        <p:attrNameLst>
                                          <p:attrName>ppt_x</p:attrName>
                                        </p:attrNameLst>
                                      </p:cBhvr>
                                      <p:tavLst>
                                        <p:tav tm="0">
                                          <p:val>
                                            <p:strVal val="#ppt_x"/>
                                          </p:val>
                                        </p:tav>
                                        <p:tav tm="100000">
                                          <p:val>
                                            <p:strVal val="#ppt_x"/>
                                          </p:val>
                                        </p:tav>
                                      </p:tavLst>
                                    </p:anim>
                                    <p:anim calcmode="lin" valueType="num">
                                      <p:cBhvr>
                                        <p:cTn id="37"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28"/>
                                        </p:tgtEl>
                                        <p:attrNameLst>
                                          <p:attrName>style.visibility</p:attrName>
                                        </p:attrNameLst>
                                      </p:cBhvr>
                                      <p:to>
                                        <p:strVal val="visible"/>
                                      </p:to>
                                    </p:set>
                                    <p:animEffect transition="in" filter="fade">
                                      <p:cBhvr>
                                        <p:cTn id="49" dur="1000"/>
                                        <p:tgtEl>
                                          <p:spTgt spid="1028"/>
                                        </p:tgtEl>
                                      </p:cBhvr>
                                    </p:animEffect>
                                    <p:anim calcmode="lin" valueType="num">
                                      <p:cBhvr>
                                        <p:cTn id="50" dur="1000" fill="hold"/>
                                        <p:tgtEl>
                                          <p:spTgt spid="1028"/>
                                        </p:tgtEl>
                                        <p:attrNameLst>
                                          <p:attrName>ppt_x</p:attrName>
                                        </p:attrNameLst>
                                      </p:cBhvr>
                                      <p:tavLst>
                                        <p:tav tm="0">
                                          <p:val>
                                            <p:strVal val="#ppt_x"/>
                                          </p:val>
                                        </p:tav>
                                        <p:tav tm="100000">
                                          <p:val>
                                            <p:strVal val="#ppt_x"/>
                                          </p:val>
                                        </p:tav>
                                      </p:tavLst>
                                    </p:anim>
                                    <p:anim calcmode="lin" valueType="num">
                                      <p:cBhvr>
                                        <p:cTn id="51"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29"/>
                                        </p:tgtEl>
                                        <p:attrNameLst>
                                          <p:attrName>style.visibility</p:attrName>
                                        </p:attrNameLst>
                                      </p:cBhvr>
                                      <p:to>
                                        <p:strVal val="visible"/>
                                      </p:to>
                                    </p:set>
                                    <p:animEffect transition="in" filter="fade">
                                      <p:cBhvr>
                                        <p:cTn id="56" dur="1000"/>
                                        <p:tgtEl>
                                          <p:spTgt spid="1029"/>
                                        </p:tgtEl>
                                      </p:cBhvr>
                                    </p:animEffect>
                                    <p:anim calcmode="lin" valueType="num">
                                      <p:cBhvr>
                                        <p:cTn id="57" dur="1000" fill="hold"/>
                                        <p:tgtEl>
                                          <p:spTgt spid="1029"/>
                                        </p:tgtEl>
                                        <p:attrNameLst>
                                          <p:attrName>ppt_x</p:attrName>
                                        </p:attrNameLst>
                                      </p:cBhvr>
                                      <p:tavLst>
                                        <p:tav tm="0">
                                          <p:val>
                                            <p:strVal val="#ppt_x"/>
                                          </p:val>
                                        </p:tav>
                                        <p:tav tm="100000">
                                          <p:val>
                                            <p:strVal val="#ppt_x"/>
                                          </p:val>
                                        </p:tav>
                                      </p:tavLst>
                                    </p:anim>
                                    <p:anim calcmode="lin" valueType="num">
                                      <p:cBhvr>
                                        <p:cTn id="58"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030"/>
                                        </p:tgtEl>
                                        <p:attrNameLst>
                                          <p:attrName>style.visibility</p:attrName>
                                        </p:attrNameLst>
                                      </p:cBhvr>
                                      <p:to>
                                        <p:strVal val="visible"/>
                                      </p:to>
                                    </p:set>
                                    <p:animEffect transition="in" filter="fade">
                                      <p:cBhvr>
                                        <p:cTn id="63" dur="1000"/>
                                        <p:tgtEl>
                                          <p:spTgt spid="1030"/>
                                        </p:tgtEl>
                                      </p:cBhvr>
                                    </p:animEffect>
                                    <p:anim calcmode="lin" valueType="num">
                                      <p:cBhvr>
                                        <p:cTn id="64" dur="1000" fill="hold"/>
                                        <p:tgtEl>
                                          <p:spTgt spid="1030"/>
                                        </p:tgtEl>
                                        <p:attrNameLst>
                                          <p:attrName>ppt_x</p:attrName>
                                        </p:attrNameLst>
                                      </p:cBhvr>
                                      <p:tavLst>
                                        <p:tav tm="0">
                                          <p:val>
                                            <p:strVal val="#ppt_x"/>
                                          </p:val>
                                        </p:tav>
                                        <p:tav tm="100000">
                                          <p:val>
                                            <p:strVal val="#ppt_x"/>
                                          </p:val>
                                        </p:tav>
                                      </p:tavLst>
                                    </p:anim>
                                    <p:anim calcmode="lin" valueType="num">
                                      <p:cBhvr>
                                        <p:cTn id="65"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8"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normAutofit/>
              </a:bodyPr>
              <a:lstStyle/>
              <a:p>
                <a14:m>
                  <m:oMath xmlns:m="http://schemas.openxmlformats.org/officeDocument/2006/math">
                    <m:sSup>
                      <m:sSupPr>
                        <m:ctrlPr>
                          <a:rPr lang="en-US" sz="2800" b="1" i="1">
                            <a:latin typeface="Cambria Math"/>
                          </a:rPr>
                        </m:ctrlPr>
                      </m:sSupPr>
                      <m:e>
                        <m:r>
                          <a:rPr lang="en-US" sz="2800" b="1" i="1">
                            <a:latin typeface="Cambria Math"/>
                          </a:rPr>
                          <m:t>𝐬𝐩</m:t>
                        </m:r>
                      </m:e>
                      <m:sup>
                        <m:r>
                          <a:rPr lang="en-US" sz="2800" b="1" i="1">
                            <a:latin typeface="Cambria Math"/>
                          </a:rPr>
                          <m:t>𝟑</m:t>
                        </m:r>
                      </m:sup>
                    </m:sSup>
                  </m:oMath>
                </a14:m>
                <a:r>
                  <a:rPr lang="en-US" sz="2800" b="1" dirty="0">
                    <a:latin typeface="+mn-lt"/>
                  </a:rPr>
                  <a:t> Hybridization in tetrahedral C</a:t>
                </a:r>
                <a:r>
                  <a:rPr lang="en-US" sz="2800" b="1" dirty="0" smtClean="0">
                    <a:latin typeface="+mn-lt"/>
                  </a:rPr>
                  <a:t>omplexes</a:t>
                </a:r>
                <a:endParaRPr lang="en-US" sz="2800" dirty="0">
                  <a:latin typeface="+mn-lt"/>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b="-171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533400" y="1295400"/>
                <a:ext cx="8229600" cy="1212768"/>
              </a:xfrm>
              <a:prstGeom prst="rect">
                <a:avLst/>
              </a:prstGeom>
              <a:noFill/>
            </p:spPr>
            <p:txBody>
              <a:bodyPr wrap="square" rtlCol="0">
                <a:spAutoFit/>
              </a:bodyPr>
              <a:lstStyle/>
              <a:p>
                <a:pPr algn="just"/>
                <a:r>
                  <a:rPr lang="en-US" b="1" dirty="0"/>
                  <a:t>Example: sp</a:t>
                </a:r>
                <a:r>
                  <a:rPr lang="en-US" b="1" baseline="30000" dirty="0"/>
                  <a:t>3</a:t>
                </a:r>
                <a:r>
                  <a:rPr lang="en-US" b="1" dirty="0"/>
                  <a:t> </a:t>
                </a:r>
                <a:r>
                  <a:rPr lang="en-US" b="1" dirty="0" smtClean="0"/>
                  <a:t>Hybridization </a:t>
                </a:r>
                <a:r>
                  <a:rPr lang="en-US" b="1" dirty="0"/>
                  <a:t>in Tetrachloronickelate (II) </a:t>
                </a:r>
                <a:r>
                  <a:rPr lang="en-US" b="1" dirty="0" smtClean="0"/>
                  <a:t>ion, </a:t>
                </a:r>
                <a14:m>
                  <m:oMath xmlns:m="http://schemas.openxmlformats.org/officeDocument/2006/math">
                    <m:sSup>
                      <m:sSupPr>
                        <m:ctrlPr>
                          <a:rPr lang="en-US" b="1" i="1">
                            <a:latin typeface="Cambria Math"/>
                          </a:rPr>
                        </m:ctrlPr>
                      </m:sSupPr>
                      <m:e>
                        <m:d>
                          <m:dPr>
                            <m:begChr m:val="["/>
                            <m:endChr m:val="]"/>
                            <m:ctrlPr>
                              <a:rPr lang="en-US" b="1" i="1">
                                <a:latin typeface="Cambria Math"/>
                              </a:rPr>
                            </m:ctrlPr>
                          </m:dPr>
                          <m:e>
                            <m:sSub>
                              <m:sSubPr>
                                <m:ctrlPr>
                                  <a:rPr lang="en-US" b="1" i="1">
                                    <a:latin typeface="Cambria Math"/>
                                  </a:rPr>
                                </m:ctrlPr>
                              </m:sSubPr>
                              <m:e>
                                <m:r>
                                  <a:rPr lang="en-US" b="1" i="1">
                                    <a:latin typeface="Cambria Math"/>
                                  </a:rPr>
                                  <m:t>𝐍𝐢𝐂𝐥</m:t>
                                </m:r>
                              </m:e>
                              <m:sub>
                                <m:r>
                                  <a:rPr lang="en-US" b="1" i="1">
                                    <a:latin typeface="Cambria Math"/>
                                  </a:rPr>
                                  <m:t>𝟒</m:t>
                                </m:r>
                              </m:sub>
                            </m:sSub>
                          </m:e>
                        </m:d>
                      </m:e>
                      <m:sup>
                        <m:r>
                          <a:rPr lang="en-US" b="1" i="1">
                            <a:latin typeface="Cambria Math"/>
                          </a:rPr>
                          <m:t>𝟐</m:t>
                        </m:r>
                        <m:r>
                          <a:rPr lang="en-US" b="1" i="1">
                            <a:latin typeface="Cambria Math"/>
                          </a:rPr>
                          <m:t>−</m:t>
                        </m:r>
                      </m:sup>
                    </m:sSup>
                  </m:oMath>
                </a14:m>
                <a:endParaRPr lang="en-US" dirty="0" smtClean="0"/>
              </a:p>
              <a:p>
                <a:pPr algn="just"/>
                <a:r>
                  <a:rPr lang="en-US" dirty="0" smtClean="0"/>
                  <a:t>Magnetic </a:t>
                </a:r>
                <a:r>
                  <a:rPr lang="en-US" dirty="0"/>
                  <a:t>measurements reveal that </a:t>
                </a:r>
                <a14:m>
                  <m:oMath xmlns:m="http://schemas.openxmlformats.org/officeDocument/2006/math">
                    <m:sSup>
                      <m:sSupPr>
                        <m:ctrlPr>
                          <a:rPr lang="en-US" i="1">
                            <a:latin typeface="Cambria Math"/>
                          </a:rPr>
                        </m:ctrlPr>
                      </m:sSupPr>
                      <m:e>
                        <m:d>
                          <m:dPr>
                            <m:begChr m:val="["/>
                            <m:endChr m:val="]"/>
                            <m:ctrlPr>
                              <a:rPr lang="en-US" i="1">
                                <a:latin typeface="Cambria Math"/>
                              </a:rPr>
                            </m:ctrlPr>
                          </m:dPr>
                          <m:e>
                            <m:sSub>
                              <m:sSubPr>
                                <m:ctrlPr>
                                  <a:rPr lang="en-US" i="1">
                                    <a:latin typeface="Cambria Math"/>
                                  </a:rPr>
                                </m:ctrlPr>
                              </m:sSubPr>
                              <m:e>
                                <m:r>
                                  <m:rPr>
                                    <m:sty m:val="p"/>
                                  </m:rPr>
                                  <a:rPr lang="en-US" b="0" i="0">
                                    <a:latin typeface="Cambria Math"/>
                                  </a:rPr>
                                  <m:t>NiCl</m:t>
                                </m:r>
                              </m:e>
                              <m:sub>
                                <m:r>
                                  <a:rPr lang="en-US" b="0" i="0">
                                    <a:latin typeface="Cambria Math"/>
                                  </a:rPr>
                                  <m:t>4</m:t>
                                </m:r>
                              </m:sub>
                            </m:sSub>
                          </m:e>
                        </m:d>
                      </m:e>
                      <m:sup>
                        <m:r>
                          <a:rPr lang="en-US" b="0" i="0">
                            <a:latin typeface="Cambria Math"/>
                          </a:rPr>
                          <m:t>2−</m:t>
                        </m:r>
                      </m:sup>
                    </m:sSup>
                  </m:oMath>
                </a14:m>
                <a:r>
                  <a:rPr lang="en-US" dirty="0" smtClean="0"/>
                  <a:t>ion </a:t>
                </a:r>
                <a:r>
                  <a:rPr lang="en-US" dirty="0"/>
                  <a:t>is paramagnetic and has two unpaired electron (n=2). This is possible only when this ion is formed by sp</a:t>
                </a:r>
                <a:r>
                  <a:rPr lang="en-US" baseline="30000" dirty="0"/>
                  <a:t>3</a:t>
                </a:r>
                <a:r>
                  <a:rPr lang="en-US" dirty="0"/>
                  <a:t> hybridization and has a tetrahedral </a:t>
                </a:r>
              </a:p>
            </p:txBody>
          </p:sp>
        </mc:Choice>
        <mc:Fallback xmlns="">
          <p:sp>
            <p:nvSpPr>
              <p:cNvPr id="5" name="TextBox 4"/>
              <p:cNvSpPr txBox="1">
                <a:spLocks noRot="1" noChangeAspect="1" noMove="1" noResize="1" noEditPoints="1" noAdjustHandles="1" noChangeArrowheads="1" noChangeShapeType="1" noTextEdit="1"/>
              </p:cNvSpPr>
              <p:nvPr/>
            </p:nvSpPr>
            <p:spPr>
              <a:xfrm>
                <a:off x="533400" y="1295400"/>
                <a:ext cx="8229600" cy="1212768"/>
              </a:xfrm>
              <a:prstGeom prst="rect">
                <a:avLst/>
              </a:prstGeom>
              <a:blipFill rotWithShape="1">
                <a:blip r:embed="rId3"/>
                <a:stretch>
                  <a:fillRect l="-667" t="-2020" r="-593" b="-7071"/>
                </a:stretch>
              </a:blipFill>
            </p:spPr>
            <p:txBody>
              <a:bodyPr/>
              <a:lstStyle/>
              <a:p>
                <a:r>
                  <a:rPr lang="en-US">
                    <a:noFill/>
                  </a:rPr>
                  <a:t> </a:t>
                </a:r>
              </a:p>
            </p:txBody>
          </p:sp>
        </mc:Fallback>
      </mc:AlternateContent>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38" y="2667000"/>
            <a:ext cx="785812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75" y="3352800"/>
            <a:ext cx="7786688" cy="852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5813" y="4210050"/>
            <a:ext cx="771525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00" y="5029200"/>
            <a:ext cx="788670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825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8"/>
                                        </p:tgtEl>
                                        <p:attrNameLst>
                                          <p:attrName>style.visibility</p:attrName>
                                        </p:attrNameLst>
                                      </p:cBhvr>
                                      <p:to>
                                        <p:strVal val="visible"/>
                                      </p:to>
                                    </p:set>
                                    <p:animEffect transition="in" filter="fade">
                                      <p:cBhvr>
                                        <p:cTn id="28" dur="1000"/>
                                        <p:tgtEl>
                                          <p:spTgt spid="1028"/>
                                        </p:tgtEl>
                                      </p:cBhvr>
                                    </p:animEffect>
                                    <p:anim calcmode="lin" valueType="num">
                                      <p:cBhvr>
                                        <p:cTn id="29" dur="1000" fill="hold"/>
                                        <p:tgtEl>
                                          <p:spTgt spid="1028"/>
                                        </p:tgtEl>
                                        <p:attrNameLst>
                                          <p:attrName>ppt_x</p:attrName>
                                        </p:attrNameLst>
                                      </p:cBhvr>
                                      <p:tavLst>
                                        <p:tav tm="0">
                                          <p:val>
                                            <p:strVal val="#ppt_x"/>
                                          </p:val>
                                        </p:tav>
                                        <p:tav tm="100000">
                                          <p:val>
                                            <p:strVal val="#ppt_x"/>
                                          </p:val>
                                        </p:tav>
                                      </p:tavLst>
                                    </p:anim>
                                    <p:anim calcmode="lin" valueType="num">
                                      <p:cBhvr>
                                        <p:cTn id="30"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30"/>
                                        </p:tgtEl>
                                        <p:attrNameLst>
                                          <p:attrName>style.visibility</p:attrName>
                                        </p:attrNameLst>
                                      </p:cBhvr>
                                      <p:to>
                                        <p:strVal val="visible"/>
                                      </p:to>
                                    </p:set>
                                    <p:animEffect transition="in" filter="fade">
                                      <p:cBhvr>
                                        <p:cTn id="35" dur="1000"/>
                                        <p:tgtEl>
                                          <p:spTgt spid="1030"/>
                                        </p:tgtEl>
                                      </p:cBhvr>
                                    </p:animEffect>
                                    <p:anim calcmode="lin" valueType="num">
                                      <p:cBhvr>
                                        <p:cTn id="36" dur="1000" fill="hold"/>
                                        <p:tgtEl>
                                          <p:spTgt spid="1030"/>
                                        </p:tgtEl>
                                        <p:attrNameLst>
                                          <p:attrName>ppt_x</p:attrName>
                                        </p:attrNameLst>
                                      </p:cBhvr>
                                      <p:tavLst>
                                        <p:tav tm="0">
                                          <p:val>
                                            <p:strVal val="#ppt_x"/>
                                          </p:val>
                                        </p:tav>
                                        <p:tav tm="100000">
                                          <p:val>
                                            <p:strVal val="#ppt_x"/>
                                          </p:val>
                                        </p:tav>
                                      </p:tavLst>
                                    </p:anim>
                                    <p:anim calcmode="lin" valueType="num">
                                      <p:cBhvr>
                                        <p:cTn id="37"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ctr"/>
            <a:r>
              <a:rPr lang="en-US" sz="2800" dirty="0" smtClean="0">
                <a:latin typeface="+mn-lt"/>
              </a:rPr>
              <a:t>Limitations of the Valence Bond Theory</a:t>
            </a:r>
            <a:endParaRPr lang="en-US" sz="2800" dirty="0">
              <a:latin typeface="+mn-lt"/>
            </a:endParaRPr>
          </a:p>
        </p:txBody>
      </p:sp>
      <p:sp>
        <p:nvSpPr>
          <p:cNvPr id="3" name="Content Placeholder 2"/>
          <p:cNvSpPr>
            <a:spLocks noGrp="1"/>
          </p:cNvSpPr>
          <p:nvPr>
            <p:ph sz="quarter" idx="1"/>
          </p:nvPr>
        </p:nvSpPr>
        <p:spPr/>
        <p:txBody>
          <a:bodyPr>
            <a:normAutofit fontScale="92500" lnSpcReduction="10000"/>
          </a:bodyPr>
          <a:lstStyle/>
          <a:p>
            <a:pPr algn="just"/>
            <a:r>
              <a:rPr lang="en-US" b="1" dirty="0"/>
              <a:t>There are many limitations of VBT theory hereunder are some of them</a:t>
            </a:r>
          </a:p>
          <a:p>
            <a:pPr lvl="2" algn="just"/>
            <a:r>
              <a:rPr lang="en-US" dirty="0"/>
              <a:t>Valence bond theory (VBT) cannot account for the relative stabilities for the different shapes and different coordination numbers in metal complexes e.g. it cannot explain satisfactorily as to why Co(+2) ( d</a:t>
            </a:r>
            <a:r>
              <a:rPr lang="en-US" baseline="30000" dirty="0"/>
              <a:t>8</a:t>
            </a:r>
            <a:r>
              <a:rPr lang="en-US" dirty="0"/>
              <a:t> system ) rarely forms tetrahedral complexes .  </a:t>
            </a:r>
          </a:p>
          <a:p>
            <a:pPr lvl="2" algn="just"/>
            <a:r>
              <a:rPr lang="en-US" dirty="0"/>
              <a:t>This theory cannot account for the relative rates of reactions of the analogous metal complexes. e.g. </a:t>
            </a:r>
            <a:r>
              <a:rPr lang="en-US" b="1" dirty="0"/>
              <a:t>[</a:t>
            </a:r>
            <a:r>
              <a:rPr lang="en-US" b="1" dirty="0" err="1"/>
              <a:t>Mn</a:t>
            </a:r>
            <a:r>
              <a:rPr lang="en-US" b="1" dirty="0"/>
              <a:t>(</a:t>
            </a:r>
            <a:r>
              <a:rPr lang="en-US" b="1" dirty="0" err="1"/>
              <a:t>phen</a:t>
            </a:r>
            <a:r>
              <a:rPr lang="en-US" b="1" dirty="0"/>
              <a:t>)</a:t>
            </a:r>
            <a:r>
              <a:rPr lang="en-US" b="1" baseline="-25000" dirty="0"/>
              <a:t>3</a:t>
            </a:r>
            <a:r>
              <a:rPr lang="en-US" b="1" dirty="0"/>
              <a:t>]</a:t>
            </a:r>
            <a:r>
              <a:rPr lang="en-US" b="1" baseline="30000" dirty="0"/>
              <a:t>2+</a:t>
            </a:r>
            <a:r>
              <a:rPr lang="en-US" dirty="0"/>
              <a:t> dissociates instantaneously in acidic aqueous solution while  </a:t>
            </a:r>
            <a:r>
              <a:rPr lang="en-US" b="1" dirty="0"/>
              <a:t>[Fe(</a:t>
            </a:r>
            <a:r>
              <a:rPr lang="en-US" b="1" dirty="0" err="1"/>
              <a:t>phen</a:t>
            </a:r>
            <a:r>
              <a:rPr lang="en-US" b="1" dirty="0"/>
              <a:t>)</a:t>
            </a:r>
            <a:r>
              <a:rPr lang="en-US" b="1" baseline="-25000" dirty="0"/>
              <a:t>3</a:t>
            </a:r>
            <a:r>
              <a:rPr lang="en-US" b="1" dirty="0"/>
              <a:t>]</a:t>
            </a:r>
            <a:r>
              <a:rPr lang="en-US" b="1" baseline="30000" dirty="0"/>
              <a:t>+2</a:t>
            </a:r>
            <a:r>
              <a:rPr lang="en-US" dirty="0"/>
              <a:t> dissociates at a slow rate .</a:t>
            </a:r>
          </a:p>
          <a:p>
            <a:pPr lvl="2" algn="just"/>
            <a:r>
              <a:rPr lang="en-US" dirty="0"/>
              <a:t>The classification of metal complexes on the basis of their magnetic behavior into a </a:t>
            </a:r>
            <a:r>
              <a:rPr lang="en-US" i="1" dirty="0"/>
              <a:t>covalent (inner-orbital) and ionic (outer-orbital) complexes </a:t>
            </a:r>
            <a:r>
              <a:rPr lang="en-US" dirty="0"/>
              <a:t>is not satisfactory and is often misleading.</a:t>
            </a:r>
          </a:p>
          <a:p>
            <a:pPr lvl="2" algn="just"/>
            <a:r>
              <a:rPr lang="en-US" dirty="0"/>
              <a:t>VBT cannot interpret the spectra (color) of the complexes.</a:t>
            </a:r>
          </a:p>
          <a:p>
            <a:pPr lvl="2" algn="just"/>
            <a:r>
              <a:rPr lang="en-US" dirty="0"/>
              <a:t>This theory does not predict the magnetic behaviors of complexes. This theory only predicts the number of unpaired electrons. </a:t>
            </a:r>
          </a:p>
          <a:p>
            <a:pPr algn="just"/>
            <a:endParaRPr lang="en-US" dirty="0"/>
          </a:p>
        </p:txBody>
      </p:sp>
    </p:spTree>
    <p:extLst>
      <p:ext uri="{BB962C8B-B14F-4D97-AF65-F5344CB8AC3E}">
        <p14:creationId xmlns:p14="http://schemas.microsoft.com/office/powerpoint/2010/main" val="103332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2362200"/>
            <a:ext cx="8229600" cy="914400"/>
          </a:xfrm>
        </p:spPr>
        <p:txBody>
          <a:bodyPr/>
          <a:lstStyle/>
          <a:p>
            <a:pPr algn="ctr"/>
            <a:r>
              <a:rPr lang="en-US" dirty="0" smtClean="0">
                <a:latin typeface="+mn-lt"/>
              </a:rPr>
              <a:t>Thank you!</a:t>
            </a:r>
            <a:endParaRPr lang="en-US" dirty="0">
              <a:latin typeface="+mn-lt"/>
            </a:endParaRPr>
          </a:p>
        </p:txBody>
      </p:sp>
    </p:spTree>
    <p:extLst>
      <p:ext uri="{BB962C8B-B14F-4D97-AF65-F5344CB8AC3E}">
        <p14:creationId xmlns:p14="http://schemas.microsoft.com/office/powerpoint/2010/main" val="252123079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b="1" dirty="0" smtClean="0">
                <a:latin typeface="+mn-lt"/>
              </a:rPr>
              <a:t>Introduction</a:t>
            </a:r>
            <a:r>
              <a:rPr lang="en-US" b="1" dirty="0" smtClean="0">
                <a:latin typeface="+mn-lt"/>
              </a:rPr>
              <a:t> </a:t>
            </a:r>
            <a:endParaRPr lang="en-US" b="1" dirty="0">
              <a:latin typeface="+mn-lt"/>
            </a:endParaRPr>
          </a:p>
        </p:txBody>
      </p:sp>
      <p:sp>
        <p:nvSpPr>
          <p:cNvPr id="4" name="Rectangle 3"/>
          <p:cNvSpPr/>
          <p:nvPr/>
        </p:nvSpPr>
        <p:spPr>
          <a:xfrm>
            <a:off x="533400" y="1295400"/>
            <a:ext cx="8001000" cy="4708981"/>
          </a:xfrm>
          <a:prstGeom prst="rect">
            <a:avLst/>
          </a:prstGeom>
        </p:spPr>
        <p:txBody>
          <a:bodyPr wrap="square">
            <a:spAutoFit/>
          </a:bodyPr>
          <a:lstStyle/>
          <a:p>
            <a:pPr marL="457200" indent="-457200" algn="just">
              <a:buClr>
                <a:srgbClr val="C00000"/>
              </a:buClr>
              <a:buFont typeface="Wingdings" panose="05000000000000000000" pitchFamily="2" charset="2"/>
              <a:buChar char="Ø"/>
            </a:pPr>
            <a:r>
              <a:rPr lang="en-US" sz="2000" dirty="0"/>
              <a:t>The valence bond theory was proposed by Heitler and London to explain the formation of covalent bond quantitatively using quantum mechanics. Later on, Linus Pauling improved this theory by introducing the concept of hybridization. </a:t>
            </a:r>
          </a:p>
          <a:p>
            <a:pPr marL="457200" indent="-457200" algn="just">
              <a:buClr>
                <a:srgbClr val="C00000"/>
              </a:buClr>
              <a:buFont typeface="Wingdings" panose="05000000000000000000" pitchFamily="2" charset="2"/>
              <a:buChar char="Ø"/>
            </a:pPr>
            <a:r>
              <a:rPr lang="en-US" sz="2000" dirty="0" smtClean="0"/>
              <a:t>The VSEPR model based largely on Lewis structures provides relatively simple and straight forward methods for predicting the geometry of molecules. But the Lewis theory of chemical bonding does not clearly explain why chemical bonds exist. </a:t>
            </a:r>
          </a:p>
          <a:p>
            <a:pPr marL="457200" indent="-457200" algn="just">
              <a:buClr>
                <a:srgbClr val="C00000"/>
              </a:buClr>
              <a:buFont typeface="Wingdings" panose="05000000000000000000" pitchFamily="2" charset="2"/>
              <a:buChar char="Ø"/>
            </a:pPr>
            <a:r>
              <a:rPr lang="en-US" sz="2000" dirty="0" smtClean="0"/>
              <a:t>For </a:t>
            </a:r>
            <a:r>
              <a:rPr lang="en-US" sz="2000" dirty="0"/>
              <a:t>a more complete explanation for chemical bond formation we look to quantum Mechanics. In fact, the quantum mechanical studies of chemical bond also provide a means for understanding molecular geometry. </a:t>
            </a:r>
            <a:endParaRPr lang="en-US" sz="2000" dirty="0" smtClean="0"/>
          </a:p>
          <a:p>
            <a:pPr marL="457200" indent="-457200" algn="just">
              <a:buClr>
                <a:srgbClr val="C00000"/>
              </a:buClr>
              <a:buFont typeface="Wingdings" panose="05000000000000000000" pitchFamily="2" charset="2"/>
              <a:buChar char="Ø"/>
            </a:pPr>
            <a:r>
              <a:rPr lang="en-US" sz="2000" dirty="0" smtClean="0"/>
              <a:t>At </a:t>
            </a:r>
            <a:r>
              <a:rPr lang="en-US" sz="2000" dirty="0"/>
              <a:t>present Valence Bond Theory is one of the two quantum mechanical theories used to describe covalent bond formation and the electronic structure of molecules</a:t>
            </a:r>
            <a:r>
              <a:rPr lang="en-US" sz="2000" dirty="0" smtClean="0"/>
              <a:t>.</a:t>
            </a:r>
            <a:endParaRPr lang="en-US" sz="2000" dirty="0"/>
          </a:p>
        </p:txBody>
      </p:sp>
    </p:spTree>
    <p:extLst>
      <p:ext uri="{BB962C8B-B14F-4D97-AF65-F5344CB8AC3E}">
        <p14:creationId xmlns:p14="http://schemas.microsoft.com/office/powerpoint/2010/main" val="359467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b="1" dirty="0" smtClean="0">
                <a:latin typeface="+mn-lt"/>
              </a:rPr>
              <a:t>Objectives </a:t>
            </a:r>
            <a:endParaRPr lang="en-US" sz="2800" b="1" dirty="0">
              <a:latin typeface="+mn-lt"/>
            </a:endParaRPr>
          </a:p>
        </p:txBody>
      </p:sp>
      <p:sp>
        <p:nvSpPr>
          <p:cNvPr id="3" name="Content Placeholder 2"/>
          <p:cNvSpPr>
            <a:spLocks noGrp="1"/>
          </p:cNvSpPr>
          <p:nvPr>
            <p:ph sz="quarter" idx="1"/>
          </p:nvPr>
        </p:nvSpPr>
        <p:spPr/>
        <p:txBody>
          <a:bodyPr/>
          <a:lstStyle/>
          <a:p>
            <a:r>
              <a:rPr lang="en-US" b="1" dirty="0"/>
              <a:t>The specific objectives of this assignment are:</a:t>
            </a:r>
          </a:p>
          <a:p>
            <a:pPr lvl="2"/>
            <a:r>
              <a:rPr lang="en-US" sz="2400" dirty="0"/>
              <a:t>To explain the postulates and limitations of the Valence Bond Theory </a:t>
            </a:r>
          </a:p>
          <a:p>
            <a:pPr lvl="2"/>
            <a:r>
              <a:rPr lang="en-US" sz="2400" dirty="0"/>
              <a:t>To explain the formation of Sigma and Pi bonds</a:t>
            </a:r>
          </a:p>
          <a:p>
            <a:pPr lvl="2"/>
            <a:r>
              <a:rPr lang="en-US" sz="2400" dirty="0"/>
              <a:t>To use The Valence Bond Theory to determine the geometry of complex compounds/ions</a:t>
            </a:r>
          </a:p>
          <a:p>
            <a:endParaRPr lang="en-US" dirty="0"/>
          </a:p>
        </p:txBody>
      </p:sp>
    </p:spTree>
    <p:extLst>
      <p:ext uri="{BB962C8B-B14F-4D97-AF65-F5344CB8AC3E}">
        <p14:creationId xmlns:p14="http://schemas.microsoft.com/office/powerpoint/2010/main" val="270312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pPr algn="ctr"/>
            <a:r>
              <a:rPr lang="en-US" sz="2800" b="1" dirty="0">
                <a:latin typeface="+mn-lt"/>
              </a:rPr>
              <a:t>Postulates the Valence Bond Theory (VBT)</a:t>
            </a:r>
          </a:p>
        </p:txBody>
      </p:sp>
      <p:sp>
        <p:nvSpPr>
          <p:cNvPr id="3" name="Content Placeholder 2"/>
          <p:cNvSpPr>
            <a:spLocks noGrp="1"/>
          </p:cNvSpPr>
          <p:nvPr>
            <p:ph sz="quarter" idx="1"/>
          </p:nvPr>
        </p:nvSpPr>
        <p:spPr/>
        <p:txBody>
          <a:bodyPr>
            <a:normAutofit fontScale="92500" lnSpcReduction="20000"/>
          </a:bodyPr>
          <a:lstStyle/>
          <a:p>
            <a:pPr algn="just"/>
            <a:r>
              <a:rPr lang="en-US" b="1" dirty="0"/>
              <a:t>This theory assumes that:</a:t>
            </a:r>
          </a:p>
          <a:p>
            <a:pPr lvl="1" algn="just"/>
            <a:r>
              <a:rPr lang="en-US" sz="2500" dirty="0">
                <a:solidFill>
                  <a:schemeClr val="tx1"/>
                </a:solidFill>
              </a:rPr>
              <a:t>The overlapping of two half-filled valence orbitals of two different atoms results in the formation of the covalent bond. The overlapping causes the electron density between two bonded atoms to increase. This gives the property of stability to the molecule, greater the extent of overlapping, stronger is the bond formed. </a:t>
            </a:r>
          </a:p>
          <a:p>
            <a:pPr lvl="1" algn="just"/>
            <a:r>
              <a:rPr lang="en-US" sz="2500" dirty="0">
                <a:solidFill>
                  <a:schemeClr val="tx1"/>
                </a:solidFill>
              </a:rPr>
              <a:t>In case the atomic orbitals possess more than one unpaired electron, more than one bond can be formed and electrons paired in the valence shell cannot take part in such a bond formation.</a:t>
            </a:r>
          </a:p>
          <a:p>
            <a:pPr lvl="1" algn="just"/>
            <a:r>
              <a:rPr lang="en-US" sz="2500" dirty="0">
                <a:solidFill>
                  <a:schemeClr val="tx1"/>
                </a:solidFill>
              </a:rPr>
              <a:t>The direction of the covalent bond is along the region of overlapping of the atomic orbitals, i.e. a </a:t>
            </a:r>
            <a:r>
              <a:rPr lang="en-US" sz="2500" u="sng" dirty="0">
                <a:solidFill>
                  <a:srgbClr val="FFC000"/>
                </a:solidFill>
              </a:rPr>
              <a:t>covalent bond</a:t>
            </a:r>
            <a:r>
              <a:rPr lang="en-US" sz="2500" dirty="0">
                <a:solidFill>
                  <a:schemeClr val="tx1"/>
                </a:solidFill>
              </a:rPr>
              <a:t> is directional. </a:t>
            </a:r>
          </a:p>
          <a:p>
            <a:pPr lvl="1" algn="just"/>
            <a:r>
              <a:rPr lang="en-US" sz="2500" dirty="0">
                <a:solidFill>
                  <a:schemeClr val="tx1"/>
                </a:solidFill>
              </a:rPr>
              <a:t>Based on the pattern of overlapping, there are two types of covalent bonds: sigma bond (σ-bond) and a pi bond (π-bond). </a:t>
            </a:r>
            <a:r>
              <a:rPr lang="en-US" dirty="0" smtClean="0"/>
              <a:t> </a:t>
            </a:r>
            <a:endParaRPr lang="en-US" dirty="0"/>
          </a:p>
        </p:txBody>
      </p:sp>
    </p:spTree>
    <p:extLst>
      <p:ext uri="{BB962C8B-B14F-4D97-AF65-F5344CB8AC3E}">
        <p14:creationId xmlns:p14="http://schemas.microsoft.com/office/powerpoint/2010/main" val="36773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a:r>
              <a:rPr lang="en-US" sz="2800" b="1" dirty="0">
                <a:latin typeface="+mn-lt"/>
              </a:rPr>
              <a:t>Formation of σ-bond (Sigma bond) and </a:t>
            </a:r>
            <a:r>
              <a:rPr lang="en-US" sz="2800" b="1" dirty="0" smtClean="0">
                <a:latin typeface="+mn-lt"/>
              </a:rPr>
              <a:t/>
            </a:r>
            <a:br>
              <a:rPr lang="en-US" sz="2800" b="1" dirty="0" smtClean="0">
                <a:latin typeface="+mn-lt"/>
              </a:rPr>
            </a:br>
            <a:r>
              <a:rPr lang="en-US" sz="2800" b="1" dirty="0" smtClean="0">
                <a:latin typeface="+mn-lt"/>
              </a:rPr>
              <a:t>π-bond </a:t>
            </a:r>
            <a:r>
              <a:rPr lang="en-US" sz="2800" b="1" dirty="0">
                <a:latin typeface="+mn-lt"/>
              </a:rPr>
              <a:t>(Pi bond) </a:t>
            </a:r>
            <a:br>
              <a:rPr lang="en-US" sz="2800" b="1" dirty="0">
                <a:latin typeface="+mn-lt"/>
              </a:rPr>
            </a:br>
            <a:endParaRPr lang="en-US" sz="2800" dirty="0">
              <a:latin typeface="+mn-lt"/>
            </a:endParaRPr>
          </a:p>
        </p:txBody>
      </p:sp>
      <p:sp>
        <p:nvSpPr>
          <p:cNvPr id="5" name="Text Placeholder 4"/>
          <p:cNvSpPr>
            <a:spLocks noGrp="1"/>
          </p:cNvSpPr>
          <p:nvPr>
            <p:ph type="body" idx="1"/>
          </p:nvPr>
        </p:nvSpPr>
        <p:spPr/>
        <p:txBody>
          <a:bodyPr/>
          <a:lstStyle/>
          <a:p>
            <a:r>
              <a:rPr lang="en-US" dirty="0"/>
              <a:t>Formation of </a:t>
            </a:r>
            <a:r>
              <a:rPr lang="en-US" dirty="0" smtClean="0"/>
              <a:t>σ-bond</a:t>
            </a:r>
            <a:endParaRPr lang="en-US" dirty="0"/>
          </a:p>
        </p:txBody>
      </p:sp>
      <p:sp>
        <p:nvSpPr>
          <p:cNvPr id="6" name="Text Placeholder 5"/>
          <p:cNvSpPr>
            <a:spLocks noGrp="1"/>
          </p:cNvSpPr>
          <p:nvPr>
            <p:ph type="body" sz="half" idx="3"/>
          </p:nvPr>
        </p:nvSpPr>
        <p:spPr/>
        <p:txBody>
          <a:bodyPr/>
          <a:lstStyle/>
          <a:p>
            <a:r>
              <a:rPr lang="en-US" dirty="0" smtClean="0"/>
              <a:t>Illustration </a:t>
            </a:r>
            <a:endParaRPr lang="en-US" dirty="0"/>
          </a:p>
        </p:txBody>
      </p:sp>
      <p:sp>
        <p:nvSpPr>
          <p:cNvPr id="8" name="Content Placeholder 7"/>
          <p:cNvSpPr>
            <a:spLocks noGrp="1"/>
          </p:cNvSpPr>
          <p:nvPr>
            <p:ph sz="quarter" idx="2"/>
          </p:nvPr>
        </p:nvSpPr>
        <p:spPr/>
        <p:txBody>
          <a:bodyPr>
            <a:normAutofit fontScale="77500" lnSpcReduction="20000"/>
          </a:bodyPr>
          <a:lstStyle/>
          <a:p>
            <a:pPr algn="just"/>
            <a:r>
              <a:rPr lang="en-US" dirty="0" smtClean="0"/>
              <a:t>A </a:t>
            </a:r>
            <a:r>
              <a:rPr lang="en-US" dirty="0"/>
              <a:t>sigma bond (symbol: σ) is a covalent bond formed via the linear overlap of two orbitals (head to head overlapping) </a:t>
            </a:r>
            <a:r>
              <a:rPr lang="en-US" dirty="0" smtClean="0"/>
              <a:t>i.e. the σ-bond is formed </a:t>
            </a:r>
            <a:r>
              <a:rPr lang="en-US" dirty="0"/>
              <a:t>due to overlapping of atomic </a:t>
            </a:r>
            <a:r>
              <a:rPr lang="en-US" dirty="0" smtClean="0"/>
              <a:t>orbitals </a:t>
            </a:r>
            <a:r>
              <a:rPr lang="en-US" dirty="0"/>
              <a:t>along the inter nucleus </a:t>
            </a:r>
            <a:r>
              <a:rPr lang="en-US" dirty="0" smtClean="0"/>
              <a:t>axis. It </a:t>
            </a:r>
            <a:r>
              <a:rPr lang="en-US" dirty="0"/>
              <a:t>is a stronger bond and cylindrically symmetrical. </a:t>
            </a:r>
            <a:endParaRPr lang="en-US" dirty="0" smtClean="0"/>
          </a:p>
          <a:p>
            <a:pPr algn="just"/>
            <a:r>
              <a:rPr lang="en-US" dirty="0" smtClean="0"/>
              <a:t>Depending </a:t>
            </a:r>
            <a:r>
              <a:rPr lang="en-US" dirty="0"/>
              <a:t>on the types of orbital's overlapping, the σ-bond is divided into </a:t>
            </a:r>
            <a:r>
              <a:rPr lang="en-US" dirty="0" smtClean="0"/>
              <a:t>the following </a:t>
            </a:r>
            <a:r>
              <a:rPr lang="en-US" dirty="0"/>
              <a:t>types: </a:t>
            </a:r>
          </a:p>
          <a:p>
            <a:pPr lvl="2" algn="just"/>
            <a:r>
              <a:rPr lang="en-US" b="1" dirty="0" smtClean="0"/>
              <a:t>σ </a:t>
            </a:r>
            <a:r>
              <a:rPr lang="en-US" b="1" baseline="-25000" dirty="0"/>
              <a:t>s-s </a:t>
            </a:r>
            <a:r>
              <a:rPr lang="en-US" b="1" dirty="0"/>
              <a:t>bond,</a:t>
            </a:r>
            <a:r>
              <a:rPr lang="en-US" dirty="0"/>
              <a:t> </a:t>
            </a:r>
            <a:endParaRPr lang="en-US" dirty="0" smtClean="0"/>
          </a:p>
          <a:p>
            <a:pPr lvl="2" algn="just"/>
            <a:r>
              <a:rPr lang="en-US" b="1" dirty="0" err="1" smtClean="0"/>
              <a:t>σ</a:t>
            </a:r>
            <a:r>
              <a:rPr lang="en-US" b="1" baseline="-25000" dirty="0" err="1" smtClean="0"/>
              <a:t>p</a:t>
            </a:r>
            <a:r>
              <a:rPr lang="en-US" b="1" baseline="-25000" dirty="0" smtClean="0"/>
              <a:t>-p </a:t>
            </a:r>
            <a:r>
              <a:rPr lang="en-US" b="1" dirty="0"/>
              <a:t>bond, and  </a:t>
            </a:r>
            <a:endParaRPr lang="en-US" b="1" dirty="0" smtClean="0"/>
          </a:p>
          <a:p>
            <a:pPr lvl="2" algn="just"/>
            <a:r>
              <a:rPr lang="en-US" b="1" dirty="0" err="1" smtClean="0"/>
              <a:t>σ</a:t>
            </a:r>
            <a:r>
              <a:rPr lang="en-US" b="1" baseline="-25000" dirty="0" err="1" smtClean="0"/>
              <a:t>s</a:t>
            </a:r>
            <a:r>
              <a:rPr lang="en-US" b="1" baseline="-25000" dirty="0" smtClean="0"/>
              <a:t>-p </a:t>
            </a:r>
            <a:r>
              <a:rPr lang="en-US" b="1" dirty="0"/>
              <a:t>bond. </a:t>
            </a:r>
            <a:r>
              <a:rPr lang="en-US" dirty="0" smtClean="0"/>
              <a:t> </a:t>
            </a:r>
            <a:endParaRPr lang="en-US" dirty="0"/>
          </a:p>
        </p:txBody>
      </p:sp>
      <p:pic>
        <p:nvPicPr>
          <p:cNvPr id="1026" name="Picture 2"/>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4800600" y="2209800"/>
            <a:ext cx="4038600" cy="1835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154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1000"/>
                                        <p:tgtEl>
                                          <p:spTgt spid="8">
                                            <p:txEl>
                                              <p:pRg st="0" end="0"/>
                                            </p:txEl>
                                          </p:spTgt>
                                        </p:tgtEl>
                                      </p:cBhvr>
                                    </p:animEffect>
                                    <p:anim calcmode="lin" valueType="num">
                                      <p:cBhvr>
                                        <p:cTn id="1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fade">
                                      <p:cBhvr>
                                        <p:cTn id="21" dur="1000"/>
                                        <p:tgtEl>
                                          <p:spTgt spid="8">
                                            <p:txEl>
                                              <p:pRg st="1" end="1"/>
                                            </p:txEl>
                                          </p:spTgt>
                                        </p:tgtEl>
                                      </p:cBhvr>
                                    </p:animEffect>
                                    <p:anim calcmode="lin" valueType="num">
                                      <p:cBhvr>
                                        <p:cTn id="22"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xEl>
                                              <p:pRg st="2" end="2"/>
                                            </p:txEl>
                                          </p:spTgt>
                                        </p:tgtEl>
                                        <p:attrNameLst>
                                          <p:attrName>style.visibility</p:attrName>
                                        </p:attrNameLst>
                                      </p:cBhvr>
                                      <p:to>
                                        <p:strVal val="visible"/>
                                      </p:to>
                                    </p:set>
                                    <p:animEffect transition="in" filter="fade">
                                      <p:cBhvr>
                                        <p:cTn id="26" dur="1000"/>
                                        <p:tgtEl>
                                          <p:spTgt spid="8">
                                            <p:txEl>
                                              <p:pRg st="2" end="2"/>
                                            </p:txEl>
                                          </p:spTgt>
                                        </p:tgtEl>
                                      </p:cBhvr>
                                    </p:animEffect>
                                    <p:anim calcmode="lin" valueType="num">
                                      <p:cBhvr>
                                        <p:cTn id="2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1000"/>
                                        <p:tgtEl>
                                          <p:spTgt spid="8">
                                            <p:txEl>
                                              <p:pRg st="3" end="3"/>
                                            </p:txEl>
                                          </p:spTgt>
                                        </p:tgtEl>
                                      </p:cBhvr>
                                    </p:animEffect>
                                    <p:anim calcmode="lin" valueType="num">
                                      <p:cBhvr>
                                        <p:cTn id="32"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8">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xEl>
                                              <p:pRg st="4" end="4"/>
                                            </p:txEl>
                                          </p:spTgt>
                                        </p:tgtEl>
                                        <p:attrNameLst>
                                          <p:attrName>style.visibility</p:attrName>
                                        </p:attrNameLst>
                                      </p:cBhvr>
                                      <p:to>
                                        <p:strVal val="visible"/>
                                      </p:to>
                                    </p:set>
                                    <p:animEffect transition="in" filter="fade">
                                      <p:cBhvr>
                                        <p:cTn id="36" dur="1000"/>
                                        <p:tgtEl>
                                          <p:spTgt spid="8">
                                            <p:txEl>
                                              <p:pRg st="4" end="4"/>
                                            </p:txEl>
                                          </p:spTgt>
                                        </p:tgtEl>
                                      </p:cBhvr>
                                    </p:animEffect>
                                    <p:anim calcmode="lin" valueType="num">
                                      <p:cBhvr>
                                        <p:cTn id="37"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Effect transition="in" filter="fade">
                                      <p:cBhvr>
                                        <p:cTn id="43" dur="1000"/>
                                        <p:tgtEl>
                                          <p:spTgt spid="6">
                                            <p:txEl>
                                              <p:pRg st="0" end="0"/>
                                            </p:txEl>
                                          </p:spTgt>
                                        </p:tgtEl>
                                      </p:cBhvr>
                                    </p:animEffect>
                                    <p:anim calcmode="lin" valueType="num">
                                      <p:cBhvr>
                                        <p:cTn id="4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026"/>
                                        </p:tgtEl>
                                        <p:attrNameLst>
                                          <p:attrName>style.visibility</p:attrName>
                                        </p:attrNameLst>
                                      </p:cBhvr>
                                      <p:to>
                                        <p:strVal val="visible"/>
                                      </p:to>
                                    </p:set>
                                    <p:animEffect transition="in" filter="fade">
                                      <p:cBhvr>
                                        <p:cTn id="50" dur="1000"/>
                                        <p:tgtEl>
                                          <p:spTgt spid="1026"/>
                                        </p:tgtEl>
                                      </p:cBhvr>
                                    </p:animEffect>
                                    <p:anim calcmode="lin" valueType="num">
                                      <p:cBhvr>
                                        <p:cTn id="51" dur="1000" fill="hold"/>
                                        <p:tgtEl>
                                          <p:spTgt spid="1026"/>
                                        </p:tgtEl>
                                        <p:attrNameLst>
                                          <p:attrName>ppt_x</p:attrName>
                                        </p:attrNameLst>
                                      </p:cBhvr>
                                      <p:tavLst>
                                        <p:tav tm="0">
                                          <p:val>
                                            <p:strVal val="#ppt_x"/>
                                          </p:val>
                                        </p:tav>
                                        <p:tav tm="100000">
                                          <p:val>
                                            <p:strVal val="#ppt_x"/>
                                          </p:val>
                                        </p:tav>
                                      </p:tavLst>
                                    </p:anim>
                                    <p:anim calcmode="lin" valueType="num">
                                      <p:cBhvr>
                                        <p:cTn id="52"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2800" b="1" dirty="0">
                <a:latin typeface="+mn-lt"/>
              </a:rPr>
              <a:t>Formation of σ-bond (Sigma bond) and </a:t>
            </a:r>
            <a:r>
              <a:rPr lang="en-US" sz="2800" b="1" dirty="0" smtClean="0">
                <a:latin typeface="+mn-lt"/>
              </a:rPr>
              <a:t/>
            </a:r>
            <a:br>
              <a:rPr lang="en-US" sz="2800" b="1" dirty="0" smtClean="0">
                <a:latin typeface="+mn-lt"/>
              </a:rPr>
            </a:br>
            <a:r>
              <a:rPr lang="en-US" sz="2800" b="1" dirty="0" smtClean="0">
                <a:latin typeface="+mn-lt"/>
              </a:rPr>
              <a:t>π-bond </a:t>
            </a:r>
            <a:r>
              <a:rPr lang="en-US" sz="2800" b="1" dirty="0">
                <a:latin typeface="+mn-lt"/>
              </a:rPr>
              <a:t>(Pi bond)</a:t>
            </a:r>
            <a:endParaRPr lang="en-US" sz="2800" dirty="0">
              <a:latin typeface="+mn-lt"/>
            </a:endParaRPr>
          </a:p>
        </p:txBody>
      </p:sp>
      <p:sp>
        <p:nvSpPr>
          <p:cNvPr id="3" name="Text Placeholder 2"/>
          <p:cNvSpPr>
            <a:spLocks noGrp="1"/>
          </p:cNvSpPr>
          <p:nvPr>
            <p:ph type="body" idx="1"/>
          </p:nvPr>
        </p:nvSpPr>
        <p:spPr/>
        <p:txBody>
          <a:bodyPr/>
          <a:lstStyle/>
          <a:p>
            <a:r>
              <a:rPr lang="en-US" dirty="0"/>
              <a:t>Formation of </a:t>
            </a:r>
            <a:r>
              <a:rPr lang="en-US" dirty="0" smtClean="0"/>
              <a:t>π-bond</a:t>
            </a:r>
            <a:endParaRPr lang="en-US" dirty="0"/>
          </a:p>
        </p:txBody>
      </p:sp>
      <p:sp>
        <p:nvSpPr>
          <p:cNvPr id="4" name="Text Placeholder 3"/>
          <p:cNvSpPr>
            <a:spLocks noGrp="1"/>
          </p:cNvSpPr>
          <p:nvPr>
            <p:ph type="body" sz="half" idx="3"/>
          </p:nvPr>
        </p:nvSpPr>
        <p:spPr/>
        <p:txBody>
          <a:bodyPr/>
          <a:lstStyle/>
          <a:p>
            <a:r>
              <a:rPr lang="en-US" dirty="0"/>
              <a:t>Illustration</a:t>
            </a:r>
          </a:p>
        </p:txBody>
      </p:sp>
      <p:sp>
        <p:nvSpPr>
          <p:cNvPr id="5" name="Content Placeholder 4"/>
          <p:cNvSpPr>
            <a:spLocks noGrp="1"/>
          </p:cNvSpPr>
          <p:nvPr>
            <p:ph sz="quarter" idx="2"/>
          </p:nvPr>
        </p:nvSpPr>
        <p:spPr/>
        <p:txBody>
          <a:bodyPr>
            <a:normAutofit fontScale="92500" lnSpcReduction="20000"/>
          </a:bodyPr>
          <a:lstStyle/>
          <a:p>
            <a:pPr algn="just"/>
            <a:r>
              <a:rPr lang="en-US" dirty="0" smtClean="0"/>
              <a:t>A </a:t>
            </a:r>
            <a:r>
              <a:rPr lang="en-US" dirty="0"/>
              <a:t>pi bond (symbol: π) is a covalent bond formed via parallel overlap of two orbitals (side to side overlapping). In this bond, the electron density is present above and below the inter-nuclear axis. It is relatively a weaker bond since the electrons are not strongly attracted by the nuclei of bonding atoms.</a:t>
            </a:r>
          </a:p>
          <a:p>
            <a:endParaRPr lang="en-US" dirty="0"/>
          </a:p>
        </p:txBody>
      </p:sp>
      <p:pic>
        <p:nvPicPr>
          <p:cNvPr id="7" name="Content Placeholder 6"/>
          <p:cNvPicPr>
            <a:picLocks noGrp="1"/>
          </p:cNvPicPr>
          <p:nvPr>
            <p:ph sz="quarter" idx="4"/>
          </p:nvPr>
        </p:nvPicPr>
        <p:blipFill>
          <a:blip r:embed="rId2"/>
          <a:stretch>
            <a:fillRect/>
          </a:stretch>
        </p:blipFill>
        <p:spPr>
          <a:xfrm>
            <a:off x="4572000" y="2286000"/>
            <a:ext cx="4038600" cy="2069247"/>
          </a:xfrm>
          <a:prstGeom prst="rect">
            <a:avLst/>
          </a:prstGeom>
        </p:spPr>
      </p:pic>
    </p:spTree>
    <p:extLst>
      <p:ext uri="{BB962C8B-B14F-4D97-AF65-F5344CB8AC3E}">
        <p14:creationId xmlns:p14="http://schemas.microsoft.com/office/powerpoint/2010/main" val="1785269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76200"/>
            <a:ext cx="8229600" cy="990600"/>
          </a:xfrm>
        </p:spPr>
        <p:txBody>
          <a:bodyPr>
            <a:noAutofit/>
          </a:bodyPr>
          <a:lstStyle/>
          <a:p>
            <a:pPr algn="ctr"/>
            <a:r>
              <a:rPr lang="en-US" sz="2800" b="1" dirty="0">
                <a:latin typeface="+mn-lt"/>
              </a:rPr>
              <a:t>Postulates of the Valence Bond Theory in </a:t>
            </a:r>
            <a:r>
              <a:rPr lang="en-US" sz="2800" b="1" dirty="0" smtClean="0">
                <a:latin typeface="+mn-lt"/>
              </a:rPr>
              <a:t>coordinated Complex Compounds/ions</a:t>
            </a:r>
            <a:endParaRPr lang="en-US" sz="2800" dirty="0">
              <a:latin typeface="+mn-lt"/>
            </a:endParaRPr>
          </a:p>
        </p:txBody>
      </p:sp>
      <p:sp>
        <p:nvSpPr>
          <p:cNvPr id="8" name="Content Placeholder 7"/>
          <p:cNvSpPr>
            <a:spLocks noGrp="1"/>
          </p:cNvSpPr>
          <p:nvPr>
            <p:ph sz="quarter" idx="1"/>
          </p:nvPr>
        </p:nvSpPr>
        <p:spPr/>
        <p:txBody>
          <a:bodyPr>
            <a:normAutofit fontScale="85000" lnSpcReduction="10000"/>
          </a:bodyPr>
          <a:lstStyle/>
          <a:p>
            <a:pPr algn="just"/>
            <a:r>
              <a:rPr lang="en-US" b="1" dirty="0"/>
              <a:t>This theory assumes that:</a:t>
            </a:r>
          </a:p>
          <a:p>
            <a:pPr lvl="0" algn="just"/>
            <a:r>
              <a:rPr lang="en-US" dirty="0"/>
              <a:t>The central metal atom or ion makes available a number of empty s, p, and d atomic orbitals equal to its coordination number. These vacant orbitals hybridize together to form hybrid orbitals which are the same in number as the atomic orbitals hybridizing together. These hybrid orbitals are vacant, equivalent in energy, and have different geometry.</a:t>
            </a:r>
          </a:p>
          <a:p>
            <a:pPr lvl="0" algn="just"/>
            <a:r>
              <a:rPr lang="en-US" dirty="0"/>
              <a:t>The ligands have at least one σ-orbital containing a lone pair of electrons</a:t>
            </a:r>
          </a:p>
          <a:p>
            <a:pPr lvl="0" algn="just"/>
            <a:r>
              <a:rPr lang="en-US" dirty="0"/>
              <a:t>Vacant hybrid orbitals of the metal atoms or ions overlap with the filled sigma orbitals of the ligands to form ligand </a:t>
            </a:r>
            <a:r>
              <a:rPr lang="en-US" dirty="0">
                <a:sym typeface="Symbol"/>
              </a:rPr>
              <a:t></a:t>
            </a:r>
            <a:r>
              <a:rPr lang="en-US" dirty="0"/>
              <a:t>metal σ-orbital.</a:t>
            </a:r>
          </a:p>
          <a:p>
            <a:pPr lvl="0" algn="just"/>
            <a:r>
              <a:rPr lang="en-US" dirty="0"/>
              <a:t>The non-bonding electrons of the metal atoms or ions are then rearranged in the metal orbitals which do not participate in forming the hybrid orbitals. The rearrangement of non-bonding electrons takes place according to Hund’s rule.</a:t>
            </a:r>
          </a:p>
          <a:p>
            <a:pPr algn="just"/>
            <a:endParaRPr lang="en-US" dirty="0"/>
          </a:p>
        </p:txBody>
      </p:sp>
    </p:spTree>
    <p:extLst>
      <p:ext uri="{BB962C8B-B14F-4D97-AF65-F5344CB8AC3E}">
        <p14:creationId xmlns:p14="http://schemas.microsoft.com/office/powerpoint/2010/main" val="2961777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fade">
                                      <p:cBhvr>
                                        <p:cTn id="28" dur="1000"/>
                                        <p:tgtEl>
                                          <p:spTgt spid="8">
                                            <p:txEl>
                                              <p:pRg st="3" end="3"/>
                                            </p:txEl>
                                          </p:spTgt>
                                        </p:tgtEl>
                                      </p:cBhvr>
                                    </p:animEffect>
                                    <p:anim calcmode="lin" valueType="num">
                                      <p:cBhvr>
                                        <p:cTn id="2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1000"/>
                                        <p:tgtEl>
                                          <p:spTgt spid="8">
                                            <p:txEl>
                                              <p:pRg st="4" end="4"/>
                                            </p:txEl>
                                          </p:spTgt>
                                        </p:tgtEl>
                                      </p:cBhvr>
                                    </p:animEffect>
                                    <p:anim calcmode="lin" valueType="num">
                                      <p:cBhvr>
                                        <p:cTn id="36"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0"/>
            <a:ext cx="8229600" cy="1219200"/>
          </a:xfrm>
        </p:spPr>
        <p:txBody>
          <a:bodyPr>
            <a:normAutofit fontScale="90000"/>
          </a:bodyPr>
          <a:lstStyle/>
          <a:p>
            <a:pPr algn="ctr"/>
            <a:r>
              <a:rPr lang="en-US" sz="2800" b="1" dirty="0">
                <a:latin typeface="+mn-lt"/>
              </a:rPr>
              <a:t>Important types of hybridization found in the first row transition metal complexes and the geometry of the </a:t>
            </a:r>
            <a:r>
              <a:rPr lang="en-US" sz="2800" b="1" dirty="0" smtClean="0">
                <a:latin typeface="+mn-lt"/>
              </a:rPr>
              <a:t>complexes </a:t>
            </a:r>
            <a:endParaRPr lang="en-US" sz="2800" dirty="0">
              <a:latin typeface="+mn-lt"/>
            </a:endParaRPr>
          </a:p>
        </p:txBody>
      </p:sp>
      <mc:AlternateContent xmlns:mc="http://schemas.openxmlformats.org/markup-compatibility/2006" xmlns:a14="http://schemas.microsoft.com/office/drawing/2010/main">
        <mc:Choice Requires="a14">
          <p:graphicFrame>
            <p:nvGraphicFramePr>
              <p:cNvPr id="9" name="Content Placeholder 8"/>
              <p:cNvGraphicFramePr>
                <a:graphicFrameLocks noGrp="1"/>
              </p:cNvGraphicFramePr>
              <p:nvPr>
                <p:ph sz="quarter" idx="1"/>
                <p:extLst>
                  <p:ext uri="{D42A27DB-BD31-4B8C-83A1-F6EECF244321}">
                    <p14:modId xmlns:p14="http://schemas.microsoft.com/office/powerpoint/2010/main" val="3418373816"/>
                  </p:ext>
                </p:extLst>
              </p:nvPr>
            </p:nvGraphicFramePr>
            <p:xfrm>
              <a:off x="381000" y="1298460"/>
              <a:ext cx="8534400" cy="5010134"/>
            </p:xfrm>
            <a:graphic>
              <a:graphicData uri="http://schemas.openxmlformats.org/drawingml/2006/table">
                <a:tbl>
                  <a:tblPr firstRow="1" firstCol="1" bandRow="1">
                    <a:tableStyleId>{5C22544A-7EE6-4342-B048-85BDC9FD1C3A}</a:tableStyleId>
                  </a:tblPr>
                  <a:tblGrid>
                    <a:gridCol w="1379621"/>
                    <a:gridCol w="3529262"/>
                    <a:gridCol w="1443791"/>
                    <a:gridCol w="2181726"/>
                  </a:tblGrid>
                  <a:tr h="1109861">
                    <a:tc>
                      <a:txBody>
                        <a:bodyPr/>
                        <a:lstStyle/>
                        <a:p>
                          <a:pPr marL="0" marR="0" algn="ctr">
                            <a:lnSpc>
                              <a:spcPct val="115000"/>
                            </a:lnSpc>
                            <a:spcBef>
                              <a:spcPts val="0"/>
                            </a:spcBef>
                            <a:spcAft>
                              <a:spcPts val="0"/>
                            </a:spcAft>
                          </a:pPr>
                          <a:r>
                            <a:rPr lang="en-US" sz="1400" b="1" dirty="0">
                              <a:effectLst/>
                            </a:rPr>
                            <a:t>Coordination number of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Type of hybridization undergone by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Geometry of the complex</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Examples of complexes</a:t>
                          </a:r>
                          <a:endParaRPr lang="en-US" sz="1400" b="1" dirty="0">
                            <a:effectLst/>
                            <a:latin typeface="Times New Roman"/>
                            <a:ea typeface="Calibri"/>
                            <a:cs typeface="Times New Roman"/>
                          </a:endParaRPr>
                        </a:p>
                      </a:txBody>
                      <a:tcPr marL="49703" marR="49703" marT="0" marB="0"/>
                    </a:tc>
                  </a:tr>
                  <a:tr h="579058">
                    <a:tc>
                      <a:txBody>
                        <a:bodyPr/>
                        <a:lstStyle/>
                        <a:p>
                          <a:pPr marL="0" marR="0" algn="ctr">
                            <a:lnSpc>
                              <a:spcPct val="150000"/>
                            </a:lnSpc>
                            <a:spcBef>
                              <a:spcPts val="0"/>
                            </a:spcBef>
                            <a:spcAft>
                              <a:spcPts val="0"/>
                            </a:spcAft>
                          </a:pPr>
                          <a:r>
                            <a:rPr lang="en-US" sz="1400" b="1" dirty="0">
                              <a:effectLst/>
                            </a:rPr>
                            <a:t>2</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sp(4s, 4p</a:t>
                          </a:r>
                          <a:r>
                            <a:rPr lang="en-US" sz="1400" b="1" baseline="-25000" dirty="0">
                              <a:effectLst/>
                            </a:rPr>
                            <a:t>x</a:t>
                          </a:r>
                          <a:r>
                            <a:rPr lang="en-US" sz="1400" b="1" dirty="0">
                              <a:effectLst/>
                            </a:rPr>
                            <a:t>)</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a:effectLst/>
                            </a:rPr>
                            <a:t>Linear or diagonal</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𝐂𝐮𝐂𝐥</m:t>
                                          </m:r>
                                        </m:e>
                                        <m:sub>
                                          <m:r>
                                            <a:rPr lang="en-US" sz="1400" b="1" i="1">
                                              <a:effectLst/>
                                              <a:latin typeface="Cambria Math"/>
                                            </a:rPr>
                                            <m:t>𝟐</m:t>
                                          </m:r>
                                        </m:sub>
                                      </m:sSub>
                                    </m:e>
                                  </m:d>
                                </m:e>
                                <m:sup>
                                  <m:r>
                                    <a:rPr lang="en-US" sz="1400" b="1">
                                      <a:effectLst/>
                                      <a:latin typeface="Cambria Math"/>
                                    </a:rPr>
                                    <m:t>−</m:t>
                                  </m:r>
                                </m:sup>
                              </m:sSup>
                            </m:oMath>
                          </a14:m>
                          <a:r>
                            <a:rPr lang="en-US" sz="1400" b="1">
                              <a:effectLst/>
                            </a:rPr>
                            <a:t>, </a:t>
                          </a: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𝐂𝐮</m:t>
                                          </m:r>
                                          <m:d>
                                            <m:dPr>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𝐍𝐇</m:t>
                                                  </m:r>
                                                </m:e>
                                                <m:sub>
                                                  <m:r>
                                                    <a:rPr lang="en-US" sz="1400" b="1" i="1">
                                                      <a:effectLst/>
                                                      <a:latin typeface="Cambria Math"/>
                                                    </a:rPr>
                                                    <m:t>𝟑</m:t>
                                                  </m:r>
                                                </m:sub>
                                              </m:sSub>
                                            </m:e>
                                          </m:d>
                                        </m:e>
                                        <m:sub>
                                          <m:r>
                                            <a:rPr lang="en-US" sz="1400" b="1" i="1">
                                              <a:effectLst/>
                                              <a:latin typeface="Cambria Math"/>
                                            </a:rPr>
                                            <m:t>𝟐</m:t>
                                          </m:r>
                                        </m:sub>
                                      </m:sSub>
                                    </m:e>
                                  </m:d>
                                </m:e>
                                <m:sup>
                                  <m:r>
                                    <a:rPr lang="en-US" sz="1400" b="1">
                                      <a:effectLst/>
                                      <a:latin typeface="Cambria Math"/>
                                    </a:rPr>
                                    <m:t>+</m:t>
                                  </m:r>
                                </m:sup>
                              </m:sSup>
                            </m:oMath>
                          </a14:m>
                          <a:endParaRPr lang="en-US" sz="1400" b="1">
                            <a:effectLst/>
                            <a:latin typeface="Times New Roman"/>
                            <a:ea typeface="Calibri"/>
                            <a:cs typeface="Times New Roman"/>
                          </a:endParaRPr>
                        </a:p>
                      </a:txBody>
                      <a:tcPr marL="49703" marR="49703" marT="0" marB="0"/>
                    </a:tc>
                  </a:tr>
                  <a:tr h="1158117">
                    <a:tc>
                      <a:txBody>
                        <a:bodyPr/>
                        <a:lstStyle/>
                        <a:p>
                          <a:pPr marL="0" marR="0" algn="ctr">
                            <a:lnSpc>
                              <a:spcPct val="150000"/>
                            </a:lnSpc>
                            <a:spcBef>
                              <a:spcPts val="0"/>
                            </a:spcBef>
                            <a:spcAft>
                              <a:spcPts val="0"/>
                            </a:spcAft>
                          </a:pPr>
                          <a:r>
                            <a:rPr lang="en-US" sz="1400" b="1">
                              <a:effectLst/>
                            </a:rPr>
                            <a:t>3</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r>
                                    <a:rPr lang="en-US" sz="1400" b="1" i="1">
                                      <a:effectLst/>
                                      <a:latin typeface="Cambria Math"/>
                                    </a:rPr>
                                    <m:t>𝐬𝐩</m:t>
                                  </m:r>
                                </m:e>
                                <m:sup>
                                  <m:r>
                                    <a:rPr lang="en-US" sz="1400" b="1" i="1">
                                      <a:effectLst/>
                                      <a:latin typeface="Cambria Math"/>
                                    </a:rPr>
                                    <m:t>𝟐</m:t>
                                  </m:r>
                                </m:sup>
                              </m:sSup>
                              <m:r>
                                <a:rPr lang="en-US" sz="1400" b="1">
                                  <a:effectLst/>
                                  <a:latin typeface="Cambria Math"/>
                                </a:rPr>
                                <m:t>(</m:t>
                              </m:r>
                              <m:r>
                                <a:rPr lang="en-US" sz="1400" b="1" i="1">
                                  <a:effectLst/>
                                  <a:latin typeface="Cambria Math"/>
                                </a:rPr>
                                <m:t>𝟒𝐬</m:t>
                              </m:r>
                              <m:r>
                                <a:rPr lang="en-US" sz="1400" b="1">
                                  <a:effectLst/>
                                  <a:latin typeface="Cambria Math"/>
                                </a:rPr>
                                <m:t>, </m:t>
                              </m:r>
                              <m:r>
                                <a:rPr lang="en-US" sz="1400" b="1" i="1">
                                  <a:effectLst/>
                                  <a:latin typeface="Cambria Math"/>
                                </a:rPr>
                                <m:t>𝟒</m:t>
                              </m:r>
                              <m:sSub>
                                <m:sSubPr>
                                  <m:ctrlPr>
                                    <a:rPr lang="en-US" sz="1400" b="1" i="1">
                                      <a:effectLst/>
                                      <a:latin typeface="Cambria Math"/>
                                    </a:rPr>
                                  </m:ctrlPr>
                                </m:sSubPr>
                                <m:e>
                                  <m:r>
                                    <a:rPr lang="en-US" sz="1400" b="1" i="1">
                                      <a:effectLst/>
                                      <a:latin typeface="Cambria Math"/>
                                    </a:rPr>
                                    <m:t>𝐩</m:t>
                                  </m:r>
                                </m:e>
                                <m:sub>
                                  <m:r>
                                    <a:rPr lang="en-US" sz="1400" b="1" i="1">
                                      <a:effectLst/>
                                      <a:latin typeface="Cambria Math"/>
                                    </a:rPr>
                                    <m:t>𝐱</m:t>
                                  </m:r>
                                </m:sub>
                              </m:sSub>
                              <m:r>
                                <a:rPr lang="en-US" sz="1400" b="1">
                                  <a:effectLst/>
                                  <a:latin typeface="Cambria Math"/>
                                </a:rPr>
                                <m:t>, </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𝐲</m:t>
                                  </m:r>
                                </m:sub>
                              </m:sSub>
                              <m:r>
                                <a:rPr lang="en-US" sz="1400" b="1">
                                  <a:effectLst/>
                                  <a:latin typeface="Cambria Math"/>
                                </a:rPr>
                                <m:t>)</m:t>
                              </m:r>
                            </m:oMath>
                          </a14:m>
                          <a:r>
                            <a:rPr lang="en-US" sz="1400" b="1" dirty="0">
                              <a:effectLst/>
                            </a:rPr>
                            <a:t> </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Trigonal planar or equilateral triangle </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p>
                                        <m:sSupPr>
                                          <m:ctrlPr>
                                            <a:rPr lang="en-US" sz="1400" b="1" i="1">
                                              <a:effectLst/>
                                              <a:latin typeface="Cambria Math"/>
                                            </a:rPr>
                                          </m:ctrlPr>
                                        </m:sSupPr>
                                        <m:e>
                                          <m:r>
                                            <a:rPr lang="en-US" sz="1400" b="1" i="1">
                                              <a:effectLst/>
                                              <a:latin typeface="Cambria Math"/>
                                            </a:rPr>
                                            <m:t>𝐂𝐮</m:t>
                                          </m:r>
                                        </m:e>
                                        <m:sup>
                                          <m:r>
                                            <a:rPr lang="en-US" sz="1400" b="1">
                                              <a:effectLst/>
                                              <a:latin typeface="Cambria Math"/>
                                            </a:rPr>
                                            <m:t>+</m:t>
                                          </m:r>
                                        </m:sup>
                                      </m:sSup>
                                      <m:r>
                                        <a:rPr lang="en-US" sz="1400" b="1">
                                          <a:effectLst/>
                                          <a:latin typeface="Cambria Math"/>
                                        </a:rPr>
                                        <m:t>(</m:t>
                                      </m:r>
                                      <m:r>
                                        <a:rPr lang="en-US" sz="1400" b="1" i="1">
                                          <a:effectLst/>
                                          <a:latin typeface="Cambria Math"/>
                                        </a:rPr>
                                        <m:t>𝐒</m:t>
                                      </m:r>
                                      <m:r>
                                        <a:rPr lang="en-US" sz="1400" b="1">
                                          <a:effectLst/>
                                          <a:latin typeface="Cambria Math"/>
                                        </a:rPr>
                                        <m:t>=</m:t>
                                      </m:r>
                                      <m:r>
                                        <a:rPr lang="en-US" sz="1400" b="1" i="1">
                                          <a:effectLst/>
                                          <a:latin typeface="Cambria Math"/>
                                        </a:rPr>
                                        <m:t>𝐂</m:t>
                                      </m:r>
                                      <m:r>
                                        <a:rPr lang="en-US" sz="1400" b="1">
                                          <a:effectLst/>
                                          <a:latin typeface="Cambria Math"/>
                                        </a:rPr>
                                        <m:t>(</m:t>
                                      </m:r>
                                      <m:r>
                                        <a:rPr lang="en-US" sz="1400" b="1" i="1">
                                          <a:effectLst/>
                                          <a:latin typeface="Cambria Math"/>
                                        </a:rPr>
                                        <m:t>𝐞𝐧</m:t>
                                      </m:r>
                                      <m:r>
                                        <a:rPr lang="en-US" sz="1400" b="1">
                                          <a:effectLst/>
                                          <a:latin typeface="Cambria Math"/>
                                        </a:rPr>
                                        <m:t>)</m:t>
                                      </m:r>
                                      <m:sSub>
                                        <m:sSubPr>
                                          <m:ctrlPr>
                                            <a:rPr lang="en-US" sz="1400" b="1" i="1">
                                              <a:effectLst/>
                                              <a:latin typeface="Cambria Math"/>
                                            </a:rPr>
                                          </m:ctrlPr>
                                        </m:sSubPr>
                                        <m:e>
                                          <m:r>
                                            <a:rPr lang="en-US" sz="1400" b="1">
                                              <a:effectLst/>
                                              <a:latin typeface="Cambria Math"/>
                                            </a:rPr>
                                            <m:t>)</m:t>
                                          </m:r>
                                        </m:e>
                                        <m:sub>
                                          <m:r>
                                            <a:rPr lang="en-US" sz="1400" b="1" i="1">
                                              <a:effectLst/>
                                              <a:latin typeface="Cambria Math"/>
                                            </a:rPr>
                                            <m:t>𝟑</m:t>
                                          </m:r>
                                        </m:sub>
                                      </m:sSub>
                                    </m:e>
                                  </m:d>
                                </m:e>
                                <m:sup>
                                  <m:r>
                                    <a:rPr lang="en-US" sz="1400" b="1">
                                      <a:effectLst/>
                                      <a:latin typeface="Cambria Math"/>
                                    </a:rPr>
                                    <m:t>+</m:t>
                                  </m:r>
                                </m:sup>
                              </m:sSup>
                            </m:oMath>
                          </a14:m>
                          <a:r>
                            <a:rPr lang="en-US" sz="1400" b="1">
                              <a:effectLst/>
                            </a:rPr>
                            <a:t>,</a:t>
                          </a:r>
                        </a:p>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p>
                                        <m:sSupPr>
                                          <m:ctrlPr>
                                            <a:rPr lang="en-US" sz="1400" b="1" i="1">
                                              <a:effectLst/>
                                              <a:latin typeface="Cambria Math"/>
                                            </a:rPr>
                                          </m:ctrlPr>
                                        </m:sSupPr>
                                        <m:e>
                                          <m:r>
                                            <a:rPr lang="en-US" sz="1400" b="1" i="1">
                                              <a:effectLst/>
                                              <a:latin typeface="Cambria Math"/>
                                            </a:rPr>
                                            <m:t>𝐂𝐮</m:t>
                                          </m:r>
                                        </m:e>
                                        <m:sup>
                                          <m:r>
                                            <a:rPr lang="en-US" sz="1400" b="1">
                                              <a:effectLst/>
                                              <a:latin typeface="Cambria Math"/>
                                            </a:rPr>
                                            <m:t>+</m:t>
                                          </m:r>
                                        </m:sup>
                                      </m:sSup>
                                      <m:r>
                                        <a:rPr lang="en-US" sz="1400" b="1" i="1">
                                          <a:effectLst/>
                                          <a:latin typeface="Cambria Math"/>
                                        </a:rPr>
                                        <m:t>𝐂</m:t>
                                      </m:r>
                                      <m:r>
                                        <a:rPr lang="en-US" sz="1400" b="1">
                                          <a:effectLst/>
                                          <a:latin typeface="Cambria Math"/>
                                        </a:rPr>
                                        <m:t>(</m:t>
                                      </m:r>
                                      <m:r>
                                        <a:rPr lang="en-US" sz="1400" b="1" i="1">
                                          <a:effectLst/>
                                          <a:latin typeface="Cambria Math"/>
                                        </a:rPr>
                                        <m:t>𝐭𝐮</m:t>
                                      </m:r>
                                      <m:sSub>
                                        <m:sSubPr>
                                          <m:ctrlPr>
                                            <a:rPr lang="en-US" sz="1400" b="1" i="1">
                                              <a:effectLst/>
                                              <a:latin typeface="Cambria Math"/>
                                            </a:rPr>
                                          </m:ctrlPr>
                                        </m:sSubPr>
                                        <m:e>
                                          <m:r>
                                            <a:rPr lang="en-US" sz="1400" b="1">
                                              <a:effectLst/>
                                              <a:latin typeface="Cambria Math"/>
                                            </a:rPr>
                                            <m:t>)</m:t>
                                          </m:r>
                                        </m:e>
                                        <m:sub>
                                          <m:r>
                                            <a:rPr lang="en-US" sz="1400" b="1" i="1">
                                              <a:effectLst/>
                                              <a:latin typeface="Cambria Math"/>
                                            </a:rPr>
                                            <m:t>𝟐</m:t>
                                          </m:r>
                                        </m:sub>
                                      </m:sSub>
                                    </m:e>
                                  </m:d>
                                </m:e>
                                <m:sup>
                                  <m:r>
                                    <a:rPr lang="en-US" sz="1400" b="1" i="1">
                                      <a:effectLst/>
                                      <a:latin typeface="Cambria Math"/>
                                    </a:rPr>
                                    <m:t>𝟎</m:t>
                                  </m:r>
                                </m:sup>
                              </m:sSup>
                            </m:oMath>
                          </a14:m>
                          <a:r>
                            <a:rPr lang="en-US" sz="1400" b="1">
                              <a:effectLst/>
                            </a:rPr>
                            <a:t> (distorted trigonal planar) etc. </a:t>
                          </a:r>
                          <a:endParaRPr lang="en-US" sz="1400" b="1">
                            <a:effectLst/>
                            <a:latin typeface="Times New Roman"/>
                            <a:ea typeface="Calibri"/>
                            <a:cs typeface="Times New Roman"/>
                          </a:endParaRPr>
                        </a:p>
                      </a:txBody>
                      <a:tcPr marL="49703" marR="49703" marT="0" marB="0"/>
                    </a:tc>
                  </a:tr>
                  <a:tr h="579058">
                    <a:tc>
                      <a:txBody>
                        <a:bodyPr/>
                        <a:lstStyle/>
                        <a:p>
                          <a:pPr marL="0" marR="0" algn="ctr">
                            <a:lnSpc>
                              <a:spcPct val="150000"/>
                            </a:lnSpc>
                            <a:spcBef>
                              <a:spcPts val="0"/>
                            </a:spcBef>
                            <a:spcAft>
                              <a:spcPts val="0"/>
                            </a:spcAft>
                          </a:pPr>
                          <a:r>
                            <a:rPr lang="en-US" sz="1400" b="1">
                              <a:effectLst/>
                            </a:rPr>
                            <a:t>4</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r>
                                    <a:rPr lang="en-US" sz="1400" b="1" i="1">
                                      <a:effectLst/>
                                      <a:latin typeface="Cambria Math"/>
                                    </a:rPr>
                                    <m:t>𝐝𝐬𝐩</m:t>
                                  </m:r>
                                </m:e>
                                <m:sup>
                                  <m:r>
                                    <a:rPr lang="en-US" sz="1400" b="1" i="1">
                                      <a:effectLst/>
                                      <a:latin typeface="Cambria Math"/>
                                    </a:rPr>
                                    <m:t>𝟐</m:t>
                                  </m:r>
                                </m:sup>
                              </m:sSup>
                              <m:r>
                                <a:rPr lang="en-US" sz="1400" b="1">
                                  <a:effectLst/>
                                  <a:latin typeface="Cambria Math"/>
                                </a:rPr>
                                <m:t>(</m:t>
                              </m:r>
                              <m:r>
                                <a:rPr lang="en-US" sz="1400" b="1" i="1">
                                  <a:effectLst/>
                                  <a:latin typeface="Cambria Math"/>
                                </a:rPr>
                                <m:t>𝟑</m:t>
                              </m:r>
                              <m:sSub>
                                <m:sSubPr>
                                  <m:ctrlPr>
                                    <a:rPr lang="en-US" sz="1400" b="1" i="1">
                                      <a:effectLst/>
                                      <a:latin typeface="Cambria Math"/>
                                    </a:rPr>
                                  </m:ctrlPr>
                                </m:sSubPr>
                                <m:e>
                                  <m:r>
                                    <a:rPr lang="en-US" sz="1400" b="1" i="1">
                                      <a:effectLst/>
                                      <a:latin typeface="Cambria Math"/>
                                    </a:rPr>
                                    <m:t>𝐝</m:t>
                                  </m:r>
                                </m:e>
                                <m:sub>
                                  <m:sSup>
                                    <m:sSupPr>
                                      <m:ctrlPr>
                                        <a:rPr lang="en-US" sz="1400" b="1" i="1">
                                          <a:effectLst/>
                                          <a:latin typeface="Cambria Math"/>
                                        </a:rPr>
                                      </m:ctrlPr>
                                    </m:sSupPr>
                                    <m:e>
                                      <m:r>
                                        <a:rPr lang="en-US" sz="1400" b="1" i="1">
                                          <a:effectLst/>
                                          <a:latin typeface="Cambria Math"/>
                                        </a:rPr>
                                        <m:t>𝐱</m:t>
                                      </m:r>
                                    </m:e>
                                    <m:sup>
                                      <m:r>
                                        <a:rPr lang="en-US" sz="1400" b="1" i="1">
                                          <a:effectLst/>
                                          <a:latin typeface="Cambria Math"/>
                                        </a:rPr>
                                        <m:t>𝟐</m:t>
                                      </m:r>
                                    </m:sup>
                                  </m:sSup>
                                  <m:r>
                                    <a:rPr lang="en-US" sz="1400" b="1">
                                      <a:effectLst/>
                                      <a:latin typeface="Cambria Math"/>
                                    </a:rPr>
                                    <m:t>−</m:t>
                                  </m:r>
                                  <m:sSup>
                                    <m:sSupPr>
                                      <m:ctrlPr>
                                        <a:rPr lang="en-US" sz="1400" b="1" i="1">
                                          <a:effectLst/>
                                          <a:latin typeface="Cambria Math"/>
                                        </a:rPr>
                                      </m:ctrlPr>
                                    </m:sSupPr>
                                    <m:e>
                                      <m:r>
                                        <a:rPr lang="en-US" sz="1400" b="1" i="1">
                                          <a:effectLst/>
                                          <a:latin typeface="Cambria Math"/>
                                        </a:rPr>
                                        <m:t>𝐲</m:t>
                                      </m:r>
                                    </m:e>
                                    <m:sup>
                                      <m:r>
                                        <a:rPr lang="en-US" sz="1400" b="1" i="1">
                                          <a:effectLst/>
                                          <a:latin typeface="Cambria Math"/>
                                        </a:rPr>
                                        <m:t>𝟐</m:t>
                                      </m:r>
                                    </m:sup>
                                  </m:sSup>
                                  <m:r>
                                    <a:rPr lang="en-US" sz="1400" b="1">
                                      <a:effectLst/>
                                      <a:latin typeface="Cambria Math"/>
                                    </a:rPr>
                                    <m:t>,</m:t>
                                  </m:r>
                                </m:sub>
                              </m:sSub>
                              <m:r>
                                <a:rPr lang="en-US" sz="1400" b="1" i="1">
                                  <a:effectLst/>
                                  <a:latin typeface="Cambria Math"/>
                                </a:rPr>
                                <m:t>𝟒𝐬</m:t>
                              </m:r>
                              <m:r>
                                <a:rPr lang="en-US" sz="1400" b="1">
                                  <a:effectLst/>
                                  <a:latin typeface="Cambria Math"/>
                                </a:rPr>
                                <m:t>, </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𝐱</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𝐲</m:t>
                                  </m:r>
                                </m:sub>
                              </m:sSub>
                              <m:r>
                                <a:rPr lang="en-US" sz="1400" b="1">
                                  <a:effectLst/>
                                  <a:latin typeface="Cambria Math"/>
                                </a:rPr>
                                <m:t>)</m:t>
                              </m:r>
                            </m:oMath>
                          </a14:m>
                          <a:r>
                            <a:rPr lang="en-US" sz="1400" b="1" dirty="0">
                              <a:effectLst/>
                            </a:rPr>
                            <a:t> </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a:effectLst/>
                            </a:rPr>
                            <a:t>Square planar</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𝐍𝐢</m:t>
                                          </m:r>
                                          <m:r>
                                            <a:rPr lang="en-US" sz="1400" b="1">
                                              <a:effectLst/>
                                              <a:latin typeface="Cambria Math"/>
                                            </a:rPr>
                                            <m:t>(</m:t>
                                          </m:r>
                                          <m:r>
                                            <a:rPr lang="en-US" sz="1400" b="1" i="1">
                                              <a:effectLst/>
                                              <a:latin typeface="Cambria Math"/>
                                            </a:rPr>
                                            <m:t>𝐂𝐍</m:t>
                                          </m:r>
                                          <m:r>
                                            <a:rPr lang="en-US" sz="1400" b="1">
                                              <a:effectLst/>
                                              <a:latin typeface="Cambria Math"/>
                                            </a:rPr>
                                            <m:t>)</m:t>
                                          </m:r>
                                        </m:e>
                                        <m:sub>
                                          <m:r>
                                            <a:rPr lang="en-US" sz="1400" b="1" i="1">
                                              <a:effectLst/>
                                              <a:latin typeface="Cambria Math"/>
                                            </a:rPr>
                                            <m:t>𝟒</m:t>
                                          </m:r>
                                        </m:sub>
                                      </m:sSub>
                                    </m:e>
                                  </m:d>
                                </m:e>
                                <m:sup>
                                  <m:r>
                                    <a:rPr lang="en-US" sz="1400" b="1" i="1">
                                      <a:effectLst/>
                                      <a:latin typeface="Cambria Math"/>
                                    </a:rPr>
                                    <m:t>𝟐</m:t>
                                  </m:r>
                                  <m:r>
                                    <a:rPr lang="en-US" sz="1400" b="1">
                                      <a:effectLst/>
                                      <a:latin typeface="Cambria Math"/>
                                    </a:rPr>
                                    <m:t>−</m:t>
                                  </m:r>
                                </m:sup>
                              </m:sSup>
                            </m:oMath>
                          </a14:m>
                          <a:r>
                            <a:rPr lang="en-US" sz="1400" b="1" dirty="0">
                              <a:effectLst/>
                            </a:rPr>
                            <a:t>, </a:t>
                          </a: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𝐏𝐝𝐂𝐥</m:t>
                                          </m:r>
                                        </m:e>
                                        <m:sub>
                                          <m:r>
                                            <a:rPr lang="en-US" sz="1400" b="1" i="1">
                                              <a:effectLst/>
                                              <a:latin typeface="Cambria Math"/>
                                            </a:rPr>
                                            <m:t>𝟒</m:t>
                                          </m:r>
                                        </m:sub>
                                      </m:sSub>
                                    </m:e>
                                  </m:d>
                                </m:e>
                                <m:sup>
                                  <m:r>
                                    <a:rPr lang="en-US" sz="1400" b="1" i="1">
                                      <a:effectLst/>
                                      <a:latin typeface="Cambria Math"/>
                                    </a:rPr>
                                    <m:t>𝟐</m:t>
                                  </m:r>
                                  <m:r>
                                    <a:rPr lang="en-US" sz="1400" b="1">
                                      <a:effectLst/>
                                      <a:latin typeface="Cambria Math"/>
                                    </a:rPr>
                                    <m:t>−</m:t>
                                  </m:r>
                                </m:sup>
                              </m:sSup>
                            </m:oMath>
                          </a14:m>
                          <a:endParaRPr lang="en-US" sz="1400" b="1" dirty="0">
                            <a:effectLst/>
                            <a:latin typeface="Times New Roman"/>
                            <a:ea typeface="Calibri"/>
                            <a:cs typeface="Times New Roman"/>
                          </a:endParaRPr>
                        </a:p>
                      </a:txBody>
                      <a:tcPr marL="49703" marR="49703" marT="0" marB="0"/>
                    </a:tc>
                  </a:tr>
                  <a:tr h="579058">
                    <a:tc>
                      <a:txBody>
                        <a:bodyPr/>
                        <a:lstStyle/>
                        <a:p>
                          <a:pPr marL="0" marR="0" algn="ctr">
                            <a:lnSpc>
                              <a:spcPct val="150000"/>
                            </a:lnSpc>
                            <a:spcBef>
                              <a:spcPts val="0"/>
                            </a:spcBef>
                            <a:spcAft>
                              <a:spcPts val="0"/>
                            </a:spcAft>
                          </a:pPr>
                          <a:r>
                            <a:rPr lang="en-US" sz="1400" b="1">
                              <a:effectLst/>
                            </a:rPr>
                            <a:t>4</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r>
                                    <a:rPr lang="en-US" sz="1400" b="1" i="1">
                                      <a:effectLst/>
                                      <a:latin typeface="Cambria Math"/>
                                    </a:rPr>
                                    <m:t>𝐬𝐩</m:t>
                                  </m:r>
                                </m:e>
                                <m:sup>
                                  <m:r>
                                    <a:rPr lang="en-US" sz="1400" b="1" i="1">
                                      <a:effectLst/>
                                      <a:latin typeface="Cambria Math"/>
                                    </a:rPr>
                                    <m:t>𝟐</m:t>
                                  </m:r>
                                </m:sup>
                              </m:sSup>
                              <m:r>
                                <a:rPr lang="en-US" sz="1400" b="1" i="1">
                                  <a:effectLst/>
                                  <a:latin typeface="Cambria Math"/>
                                </a:rPr>
                                <m:t>𝐝</m:t>
                              </m:r>
                              <m:r>
                                <a:rPr lang="en-US" sz="1400" b="1">
                                  <a:effectLst/>
                                  <a:latin typeface="Cambria Math"/>
                                </a:rPr>
                                <m:t>(</m:t>
                              </m:r>
                              <m:r>
                                <a:rPr lang="en-US" sz="1400" b="1" i="1">
                                  <a:effectLst/>
                                  <a:latin typeface="Cambria Math"/>
                                </a:rPr>
                                <m:t>𝟒𝐬</m:t>
                              </m:r>
                              <m:r>
                                <a:rPr lang="en-US" sz="1400" b="1">
                                  <a:effectLst/>
                                  <a:latin typeface="Cambria Math"/>
                                </a:rPr>
                                <m:t>, </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𝐱</m:t>
                                  </m:r>
                                </m:sub>
                              </m:sSub>
                              <m:r>
                                <a:rPr lang="en-US" sz="1400" b="1">
                                  <a:effectLst/>
                                  <a:latin typeface="Cambria Math"/>
                                </a:rPr>
                                <m:t>, </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𝐲</m:t>
                                  </m:r>
                                </m:sub>
                              </m:sSub>
                              <m:r>
                                <a:rPr lang="en-US" sz="1400" b="1">
                                  <a:effectLst/>
                                  <a:latin typeface="Cambria Math"/>
                                </a:rPr>
                                <m:t>, </m:t>
                              </m:r>
                              <m:sSub>
                                <m:sSubPr>
                                  <m:ctrlPr>
                                    <a:rPr lang="en-US" sz="1400" b="1" i="1">
                                      <a:effectLst/>
                                      <a:latin typeface="Cambria Math"/>
                                    </a:rPr>
                                  </m:ctrlPr>
                                </m:sSubPr>
                                <m:e>
                                  <m:r>
                                    <a:rPr lang="en-US" sz="1400" b="1" i="1">
                                      <a:effectLst/>
                                      <a:latin typeface="Cambria Math"/>
                                    </a:rPr>
                                    <m:t>𝟒𝐝</m:t>
                                  </m:r>
                                </m:e>
                                <m:sub>
                                  <m:sSup>
                                    <m:sSupPr>
                                      <m:ctrlPr>
                                        <a:rPr lang="en-US" sz="1400" b="1" i="1">
                                          <a:effectLst/>
                                          <a:latin typeface="Cambria Math"/>
                                        </a:rPr>
                                      </m:ctrlPr>
                                    </m:sSupPr>
                                    <m:e>
                                      <m:r>
                                        <a:rPr lang="en-US" sz="1400" b="1" i="1">
                                          <a:effectLst/>
                                          <a:latin typeface="Cambria Math"/>
                                        </a:rPr>
                                        <m:t>𝐱</m:t>
                                      </m:r>
                                    </m:e>
                                    <m:sup>
                                      <m:r>
                                        <a:rPr lang="en-US" sz="1400" b="1" i="1">
                                          <a:effectLst/>
                                          <a:latin typeface="Cambria Math"/>
                                        </a:rPr>
                                        <m:t>𝟐</m:t>
                                      </m:r>
                                    </m:sup>
                                  </m:sSup>
                                  <m:r>
                                    <a:rPr lang="en-US" sz="1400" b="1">
                                      <a:effectLst/>
                                      <a:latin typeface="Cambria Math"/>
                                    </a:rPr>
                                    <m:t>−</m:t>
                                  </m:r>
                                  <m:sSup>
                                    <m:sSupPr>
                                      <m:ctrlPr>
                                        <a:rPr lang="en-US" sz="1400" b="1" i="1">
                                          <a:effectLst/>
                                          <a:latin typeface="Cambria Math"/>
                                        </a:rPr>
                                      </m:ctrlPr>
                                    </m:sSupPr>
                                    <m:e>
                                      <m:r>
                                        <a:rPr lang="en-US" sz="1400" b="1" i="1">
                                          <a:effectLst/>
                                          <a:latin typeface="Cambria Math"/>
                                        </a:rPr>
                                        <m:t>𝐲</m:t>
                                      </m:r>
                                    </m:e>
                                    <m:sup>
                                      <m:r>
                                        <a:rPr lang="en-US" sz="1400" b="1" i="1">
                                          <a:effectLst/>
                                          <a:latin typeface="Cambria Math"/>
                                        </a:rPr>
                                        <m:t>𝟐</m:t>
                                      </m:r>
                                    </m:sup>
                                  </m:sSup>
                                </m:sub>
                              </m:sSub>
                            </m:oMath>
                          </a14:m>
                          <a:r>
                            <a:rPr lang="en-US" sz="1400" b="1">
                              <a:effectLst/>
                            </a:rPr>
                            <a:t>)</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Square planar</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𝐂𝐮</m:t>
                                          </m:r>
                                          <m:d>
                                            <m:dPr>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𝐍𝐇</m:t>
                                                  </m:r>
                                                </m:e>
                                                <m:sub>
                                                  <m:r>
                                                    <a:rPr lang="en-US" sz="1400" b="1" i="1">
                                                      <a:effectLst/>
                                                      <a:latin typeface="Cambria Math"/>
                                                    </a:rPr>
                                                    <m:t>𝟑</m:t>
                                                  </m:r>
                                                </m:sub>
                                              </m:sSub>
                                            </m:e>
                                          </m:d>
                                        </m:e>
                                        <m:sub>
                                          <m:r>
                                            <a:rPr lang="en-US" sz="1400" b="1" i="1">
                                              <a:effectLst/>
                                              <a:latin typeface="Cambria Math"/>
                                            </a:rPr>
                                            <m:t>𝟒</m:t>
                                          </m:r>
                                        </m:sub>
                                      </m:sSub>
                                    </m:e>
                                  </m:d>
                                </m:e>
                                <m:sup>
                                  <m:r>
                                    <a:rPr lang="en-US" sz="1400" b="1" i="1">
                                      <a:effectLst/>
                                      <a:latin typeface="Cambria Math"/>
                                    </a:rPr>
                                    <m:t>𝟐</m:t>
                                  </m:r>
                                  <m:r>
                                    <a:rPr lang="en-US" sz="1400" b="1">
                                      <a:effectLst/>
                                      <a:latin typeface="Cambria Math"/>
                                    </a:rPr>
                                    <m:t>+</m:t>
                                  </m:r>
                                </m:sup>
                              </m:sSup>
                            </m:oMath>
                          </a14:m>
                          <a:r>
                            <a:rPr lang="en-US" sz="1400" b="1" dirty="0">
                              <a:effectLst/>
                            </a:rPr>
                            <a:t>, </a:t>
                          </a: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𝐏𝐭</m:t>
                                          </m:r>
                                          <m:d>
                                            <m:dPr>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𝐍𝐇</m:t>
                                                  </m:r>
                                                </m:e>
                                                <m:sub>
                                                  <m:r>
                                                    <a:rPr lang="en-US" sz="1400" b="1" i="1">
                                                      <a:effectLst/>
                                                      <a:latin typeface="Cambria Math"/>
                                                    </a:rPr>
                                                    <m:t>𝟑</m:t>
                                                  </m:r>
                                                </m:sub>
                                              </m:sSub>
                                            </m:e>
                                          </m:d>
                                        </m:e>
                                        <m:sub>
                                          <m:r>
                                            <a:rPr lang="en-US" sz="1400" b="1" i="1">
                                              <a:effectLst/>
                                              <a:latin typeface="Cambria Math"/>
                                            </a:rPr>
                                            <m:t>𝟐𝟒</m:t>
                                          </m:r>
                                        </m:sub>
                                      </m:sSub>
                                    </m:e>
                                  </m:d>
                                </m:e>
                                <m:sup>
                                  <m:r>
                                    <a:rPr lang="en-US" sz="1400" b="1" i="1">
                                      <a:effectLst/>
                                      <a:latin typeface="Cambria Math"/>
                                    </a:rPr>
                                    <m:t>𝟐</m:t>
                                  </m:r>
                                  <m:r>
                                    <a:rPr lang="en-US" sz="1400" b="1">
                                      <a:effectLst/>
                                      <a:latin typeface="Cambria Math"/>
                                    </a:rPr>
                                    <m:t>+</m:t>
                                  </m:r>
                                </m:sup>
                              </m:sSup>
                            </m:oMath>
                          </a14:m>
                          <a:endParaRPr lang="en-US" sz="1400" b="1" dirty="0">
                            <a:effectLst/>
                            <a:latin typeface="Times New Roman"/>
                            <a:ea typeface="Calibri"/>
                            <a:cs typeface="Times New Roman"/>
                          </a:endParaRPr>
                        </a:p>
                      </a:txBody>
                      <a:tcPr marL="49703" marR="49703" marT="0" marB="0"/>
                    </a:tc>
                  </a:tr>
                  <a:tr h="868587">
                    <a:tc>
                      <a:txBody>
                        <a:bodyPr/>
                        <a:lstStyle/>
                        <a:p>
                          <a:pPr marL="0" marR="0" algn="ctr">
                            <a:lnSpc>
                              <a:spcPct val="150000"/>
                            </a:lnSpc>
                            <a:spcBef>
                              <a:spcPts val="0"/>
                            </a:spcBef>
                            <a:spcAft>
                              <a:spcPts val="0"/>
                            </a:spcAft>
                          </a:pPr>
                          <a:r>
                            <a:rPr lang="en-US" sz="1400" b="1">
                              <a:effectLst/>
                            </a:rPr>
                            <a:t>4</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r>
                                    <a:rPr lang="en-US" sz="1400" b="1" i="1">
                                      <a:effectLst/>
                                      <a:latin typeface="Cambria Math"/>
                                    </a:rPr>
                                    <m:t>𝐬𝐩</m:t>
                                  </m:r>
                                </m:e>
                                <m:sup>
                                  <m:r>
                                    <a:rPr lang="en-US" sz="1400" b="1" i="1">
                                      <a:effectLst/>
                                      <a:latin typeface="Cambria Math"/>
                                    </a:rPr>
                                    <m:t>𝟑</m:t>
                                  </m:r>
                                </m:sup>
                              </m:sSup>
                              <m:r>
                                <a:rPr lang="en-US" sz="1400" b="1">
                                  <a:effectLst/>
                                  <a:latin typeface="Cambria Math"/>
                                </a:rPr>
                                <m:t>(</m:t>
                              </m:r>
                              <m:r>
                                <a:rPr lang="en-US" sz="1400" b="1" i="1">
                                  <a:effectLst/>
                                  <a:latin typeface="Cambria Math"/>
                                </a:rPr>
                                <m:t>𝟒𝐬</m:t>
                              </m:r>
                              <m:r>
                                <a:rPr lang="en-US" sz="1400" b="1">
                                  <a:effectLst/>
                                  <a:latin typeface="Cambria Math"/>
                                </a:rPr>
                                <m:t>, </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𝐱</m:t>
                                  </m:r>
                                </m:sub>
                              </m:sSub>
                              <m:r>
                                <a:rPr lang="en-US" sz="1400" b="1">
                                  <a:effectLst/>
                                  <a:latin typeface="Cambria Math"/>
                                </a:rPr>
                                <m:t>,</m:t>
                              </m:r>
                              <m:r>
                                <a:rPr lang="en-US" sz="1400" b="1" i="1">
                                  <a:effectLst/>
                                  <a:latin typeface="Cambria Math"/>
                                </a:rPr>
                                <m:t>𝟒</m:t>
                              </m:r>
                              <m:sSub>
                                <m:sSubPr>
                                  <m:ctrlPr>
                                    <a:rPr lang="en-US" sz="1400" b="1" i="1">
                                      <a:effectLst/>
                                      <a:latin typeface="Cambria Math"/>
                                    </a:rPr>
                                  </m:ctrlPr>
                                </m:sSubPr>
                                <m:e>
                                  <m:r>
                                    <a:rPr lang="en-US" sz="1400" b="1" i="1">
                                      <a:effectLst/>
                                      <a:latin typeface="Cambria Math"/>
                                    </a:rPr>
                                    <m:t>𝐩</m:t>
                                  </m:r>
                                </m:e>
                                <m:sub>
                                  <m:r>
                                    <a:rPr lang="en-US" sz="1400" b="1" i="1">
                                      <a:effectLst/>
                                      <a:latin typeface="Cambria Math"/>
                                    </a:rPr>
                                    <m:t>𝐲</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𝟒𝐩</m:t>
                                  </m:r>
                                </m:e>
                                <m:sub>
                                  <m:r>
                                    <a:rPr lang="en-US" sz="1400" b="1" i="1">
                                      <a:effectLst/>
                                      <a:latin typeface="Cambria Math"/>
                                    </a:rPr>
                                    <m:t>𝐳</m:t>
                                  </m:r>
                                </m:sub>
                              </m:sSub>
                              <m:r>
                                <a:rPr lang="en-US" sz="1400" b="1">
                                  <a:effectLst/>
                                  <a:latin typeface="Cambria Math"/>
                                </a:rPr>
                                <m:t>)</m:t>
                              </m:r>
                            </m:oMath>
                          </a14:m>
                          <a:r>
                            <a:rPr lang="en-US" sz="1400" b="1">
                              <a:effectLst/>
                            </a:rPr>
                            <a:t> </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a:effectLst/>
                            </a:rPr>
                            <a:t> Tetrahedral </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fr-FR" sz="1400" b="1" i="1">
                                              <a:effectLst/>
                                              <a:latin typeface="Cambria Math"/>
                                            </a:rPr>
                                            <m:t>𝐍𝐢𝐂𝐥</m:t>
                                          </m:r>
                                        </m:e>
                                        <m:sub>
                                          <m:r>
                                            <a:rPr lang="fr-FR" sz="1400" b="1" i="1">
                                              <a:effectLst/>
                                              <a:latin typeface="Cambria Math"/>
                                            </a:rPr>
                                            <m:t>𝟒</m:t>
                                          </m:r>
                                        </m:sub>
                                      </m:sSub>
                                    </m:e>
                                  </m:d>
                                </m:e>
                                <m:sup>
                                  <m:r>
                                    <a:rPr lang="fr-FR" sz="1400" b="1" i="1">
                                      <a:effectLst/>
                                      <a:latin typeface="Cambria Math"/>
                                    </a:rPr>
                                    <m:t>𝟐</m:t>
                                  </m:r>
                                  <m:r>
                                    <a:rPr lang="fr-FR" sz="1400" b="1">
                                      <a:effectLst/>
                                      <a:latin typeface="Cambria Math"/>
                                    </a:rPr>
                                    <m:t>−</m:t>
                                  </m:r>
                                </m:sup>
                              </m:sSup>
                            </m:oMath>
                          </a14:m>
                          <a:r>
                            <a:rPr lang="fr-FR" sz="1400" b="1" dirty="0">
                              <a:effectLst/>
                            </a:rPr>
                            <a:t>, </a:t>
                          </a: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fr-FR" sz="1400" b="1" i="1">
                                              <a:effectLst/>
                                              <a:latin typeface="Cambria Math"/>
                                            </a:rPr>
                                            <m:t>𝐂𝐮</m:t>
                                          </m:r>
                                          <m:r>
                                            <a:rPr lang="fr-FR" sz="1400" b="1">
                                              <a:effectLst/>
                                              <a:latin typeface="Cambria Math"/>
                                            </a:rPr>
                                            <m:t>(</m:t>
                                          </m:r>
                                          <m:r>
                                            <a:rPr lang="fr-FR" sz="1400" b="1" i="1">
                                              <a:effectLst/>
                                              <a:latin typeface="Cambria Math"/>
                                            </a:rPr>
                                            <m:t>𝐂𝐍</m:t>
                                          </m:r>
                                          <m:r>
                                            <a:rPr lang="fr-FR" sz="1400" b="1">
                                              <a:effectLst/>
                                              <a:latin typeface="Cambria Math"/>
                                            </a:rPr>
                                            <m:t>)</m:t>
                                          </m:r>
                                        </m:e>
                                        <m:sub>
                                          <m:r>
                                            <a:rPr lang="fr-FR" sz="1400" b="1" i="1">
                                              <a:effectLst/>
                                              <a:latin typeface="Cambria Math"/>
                                            </a:rPr>
                                            <m:t>𝟒</m:t>
                                          </m:r>
                                        </m:sub>
                                      </m:sSub>
                                    </m:e>
                                  </m:d>
                                </m:e>
                                <m:sup>
                                  <m:r>
                                    <a:rPr lang="fr-FR" sz="1400" b="1" i="1">
                                      <a:effectLst/>
                                      <a:latin typeface="Cambria Math"/>
                                    </a:rPr>
                                    <m:t>𝟑</m:t>
                                  </m:r>
                                  <m:r>
                                    <a:rPr lang="fr-FR" sz="1400" b="1">
                                      <a:effectLst/>
                                      <a:latin typeface="Cambria Math"/>
                                    </a:rPr>
                                    <m:t>−</m:t>
                                  </m:r>
                                </m:sup>
                              </m:sSup>
                            </m:oMath>
                          </a14:m>
                          <a:r>
                            <a:rPr lang="fr-FR" sz="1400" b="1" dirty="0">
                              <a:effectLst/>
                            </a:rPr>
                            <a:t>, </a:t>
                          </a:r>
                          <a14:m>
                            <m:oMath xmlns:m="http://schemas.openxmlformats.org/officeDocument/2006/math">
                              <m:r>
                                <a:rPr lang="fr-FR" sz="1400" b="1" i="1">
                                  <a:effectLst/>
                                  <a:latin typeface="Cambria Math"/>
                                </a:rPr>
                                <m:t>𝐍𝐢</m:t>
                              </m:r>
                              <m:sSub>
                                <m:sSubPr>
                                  <m:ctrlPr>
                                    <a:rPr lang="en-US" sz="1400" b="1" i="1">
                                      <a:effectLst/>
                                      <a:latin typeface="Cambria Math"/>
                                    </a:rPr>
                                  </m:ctrlPr>
                                </m:sSubPr>
                                <m:e>
                                  <m:r>
                                    <a:rPr lang="fr-FR" sz="1400" b="1">
                                      <a:effectLst/>
                                      <a:latin typeface="Cambria Math"/>
                                    </a:rPr>
                                    <m:t>(</m:t>
                                  </m:r>
                                  <m:r>
                                    <a:rPr lang="fr-FR" sz="1400" b="1" i="1">
                                      <a:effectLst/>
                                      <a:latin typeface="Cambria Math"/>
                                    </a:rPr>
                                    <m:t>𝐂𝐎</m:t>
                                  </m:r>
                                  <m:r>
                                    <a:rPr lang="fr-FR" sz="1400" b="1">
                                      <a:effectLst/>
                                      <a:latin typeface="Cambria Math"/>
                                    </a:rPr>
                                    <m:t>)</m:t>
                                  </m:r>
                                </m:e>
                                <m:sub>
                                  <m:r>
                                    <a:rPr lang="fr-FR" sz="1400" b="1" i="1">
                                      <a:effectLst/>
                                      <a:latin typeface="Cambria Math"/>
                                    </a:rPr>
                                    <m:t>𝟒</m:t>
                                  </m:r>
                                </m:sub>
                              </m:sSub>
                            </m:oMath>
                          </a14:m>
                          <a:r>
                            <a:rPr lang="fr-FR" sz="1400" b="1" dirty="0">
                              <a:effectLst/>
                            </a:rPr>
                            <a:t> etc.</a:t>
                          </a:r>
                          <a:endParaRPr lang="en-US" sz="1400" b="1" dirty="0">
                            <a:effectLst/>
                            <a:latin typeface="Times New Roman"/>
                            <a:ea typeface="Calibri"/>
                            <a:cs typeface="Times New Roman"/>
                          </a:endParaRPr>
                        </a:p>
                      </a:txBody>
                      <a:tcPr marL="49703" marR="49703" marT="0" marB="0"/>
                    </a:tc>
                  </a:tr>
                </a:tbl>
              </a:graphicData>
            </a:graphic>
          </p:graphicFrame>
        </mc:Choice>
        <mc:Fallback xmlns="">
          <p:graphicFrame>
            <p:nvGraphicFramePr>
              <p:cNvPr id="9" name="Content Placeholder 8"/>
              <p:cNvGraphicFramePr>
                <a:graphicFrameLocks noGrp="1"/>
              </p:cNvGraphicFramePr>
              <p:nvPr>
                <p:ph sz="quarter" idx="1"/>
                <p:extLst>
                  <p:ext uri="{D42A27DB-BD31-4B8C-83A1-F6EECF244321}">
                    <p14:modId xmlns:p14="http://schemas.microsoft.com/office/powerpoint/2010/main" val="3418373816"/>
                  </p:ext>
                </p:extLst>
              </p:nvPr>
            </p:nvGraphicFramePr>
            <p:xfrm>
              <a:off x="381000" y="1298460"/>
              <a:ext cx="8534400" cy="4939519"/>
            </p:xfrm>
            <a:graphic>
              <a:graphicData uri="http://schemas.openxmlformats.org/drawingml/2006/table">
                <a:tbl>
                  <a:tblPr firstRow="1" firstCol="1" bandRow="1">
                    <a:tableStyleId>{5C22544A-7EE6-4342-B048-85BDC9FD1C3A}</a:tableStyleId>
                  </a:tblPr>
                  <a:tblGrid>
                    <a:gridCol w="1379621"/>
                    <a:gridCol w="3529262"/>
                    <a:gridCol w="1443791"/>
                    <a:gridCol w="2181726"/>
                  </a:tblGrid>
                  <a:tr h="1109861">
                    <a:tc>
                      <a:txBody>
                        <a:bodyPr/>
                        <a:lstStyle/>
                        <a:p>
                          <a:pPr marL="0" marR="0" algn="ctr">
                            <a:lnSpc>
                              <a:spcPct val="115000"/>
                            </a:lnSpc>
                            <a:spcBef>
                              <a:spcPts val="0"/>
                            </a:spcBef>
                            <a:spcAft>
                              <a:spcPts val="0"/>
                            </a:spcAft>
                          </a:pPr>
                          <a:r>
                            <a:rPr lang="en-US" sz="1400" b="1" dirty="0">
                              <a:effectLst/>
                            </a:rPr>
                            <a:t>Coordination number of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Type of hybridization undergone by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Geometry of the complex</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Examples of complexes</a:t>
                          </a:r>
                          <a:endParaRPr lang="en-US" sz="1400" b="1" dirty="0">
                            <a:effectLst/>
                            <a:latin typeface="Times New Roman"/>
                            <a:ea typeface="Calibri"/>
                            <a:cs typeface="Times New Roman"/>
                          </a:endParaRPr>
                        </a:p>
                      </a:txBody>
                      <a:tcPr marL="49703" marR="49703" marT="0" marB="0"/>
                    </a:tc>
                  </a:tr>
                  <a:tr h="602298">
                    <a:tc>
                      <a:txBody>
                        <a:bodyPr/>
                        <a:lstStyle/>
                        <a:p>
                          <a:pPr marL="0" marR="0" algn="ctr">
                            <a:lnSpc>
                              <a:spcPct val="150000"/>
                            </a:lnSpc>
                            <a:spcBef>
                              <a:spcPts val="0"/>
                            </a:spcBef>
                            <a:spcAft>
                              <a:spcPts val="0"/>
                            </a:spcAft>
                          </a:pPr>
                          <a:r>
                            <a:rPr lang="en-US" sz="1400" b="1" dirty="0">
                              <a:effectLst/>
                            </a:rPr>
                            <a:t>2</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sp(4s, 4p</a:t>
                          </a:r>
                          <a:r>
                            <a:rPr lang="en-US" sz="1400" b="1" baseline="-25000" dirty="0">
                              <a:effectLst/>
                            </a:rPr>
                            <a:t>x</a:t>
                          </a:r>
                          <a:r>
                            <a:rPr lang="en-US" sz="1400" b="1" dirty="0">
                              <a:effectLst/>
                            </a:rPr>
                            <a:t>)</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a:effectLst/>
                            </a:rPr>
                            <a:t>Linear or diagonal</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1341" t="-189899" b="-535354"/>
                          </a:stretch>
                        </a:blipFill>
                      </a:tcPr>
                    </a:tc>
                  </a:tr>
                  <a:tr h="1165797">
                    <a:tc>
                      <a:txBody>
                        <a:bodyPr/>
                        <a:lstStyle/>
                        <a:p>
                          <a:pPr marL="0" marR="0" algn="ctr">
                            <a:lnSpc>
                              <a:spcPct val="150000"/>
                            </a:lnSpc>
                            <a:spcBef>
                              <a:spcPts val="0"/>
                            </a:spcBef>
                            <a:spcAft>
                              <a:spcPts val="0"/>
                            </a:spcAft>
                          </a:pPr>
                          <a:r>
                            <a:rPr lang="en-US" sz="1400" b="1">
                              <a:effectLst/>
                            </a:rPr>
                            <a:t>3</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39206" t="-150262" r="-102763" b="-177487"/>
                          </a:stretch>
                        </a:blipFill>
                      </a:tcPr>
                    </a:tc>
                    <a:tc>
                      <a:txBody>
                        <a:bodyPr/>
                        <a:lstStyle/>
                        <a:p>
                          <a:pPr marL="0" marR="0" algn="just">
                            <a:lnSpc>
                              <a:spcPct val="150000"/>
                            </a:lnSpc>
                            <a:spcBef>
                              <a:spcPts val="0"/>
                            </a:spcBef>
                            <a:spcAft>
                              <a:spcPts val="0"/>
                            </a:spcAft>
                          </a:pPr>
                          <a:r>
                            <a:rPr lang="en-US" sz="1400" b="1" dirty="0">
                              <a:effectLst/>
                            </a:rPr>
                            <a:t>Trigonal planar or equilateral triangle </a:t>
                          </a:r>
                          <a:endParaRPr lang="en-US" sz="1400" b="1" dirty="0">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1341" t="-150262" b="-177487"/>
                          </a:stretch>
                        </a:blipFill>
                      </a:tcPr>
                    </a:tc>
                  </a:tr>
                  <a:tr h="579058">
                    <a:tc>
                      <a:txBody>
                        <a:bodyPr/>
                        <a:lstStyle/>
                        <a:p>
                          <a:pPr marL="0" marR="0" algn="ctr">
                            <a:lnSpc>
                              <a:spcPct val="150000"/>
                            </a:lnSpc>
                            <a:spcBef>
                              <a:spcPts val="0"/>
                            </a:spcBef>
                            <a:spcAft>
                              <a:spcPts val="0"/>
                            </a:spcAft>
                          </a:pPr>
                          <a:r>
                            <a:rPr lang="en-US" sz="1400" b="1">
                              <a:effectLst/>
                            </a:rPr>
                            <a:t>4</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39206" t="-503158" r="-102763" b="-256842"/>
                          </a:stretch>
                        </a:blipFill>
                      </a:tcPr>
                    </a:tc>
                    <a:tc>
                      <a:txBody>
                        <a:bodyPr/>
                        <a:lstStyle/>
                        <a:p>
                          <a:pPr marL="0" marR="0" algn="just">
                            <a:lnSpc>
                              <a:spcPct val="150000"/>
                            </a:lnSpc>
                            <a:spcBef>
                              <a:spcPts val="0"/>
                            </a:spcBef>
                            <a:spcAft>
                              <a:spcPts val="0"/>
                            </a:spcAft>
                          </a:pPr>
                          <a:r>
                            <a:rPr lang="en-US" sz="1400" b="1">
                              <a:effectLst/>
                            </a:rPr>
                            <a:t>Square planar</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1341" t="-503158" b="-256842"/>
                          </a:stretch>
                        </a:blipFill>
                      </a:tcPr>
                    </a:tc>
                  </a:tr>
                  <a:tr h="613918">
                    <a:tc>
                      <a:txBody>
                        <a:bodyPr/>
                        <a:lstStyle/>
                        <a:p>
                          <a:pPr marL="0" marR="0" algn="ctr">
                            <a:lnSpc>
                              <a:spcPct val="150000"/>
                            </a:lnSpc>
                            <a:spcBef>
                              <a:spcPts val="0"/>
                            </a:spcBef>
                            <a:spcAft>
                              <a:spcPts val="0"/>
                            </a:spcAft>
                          </a:pPr>
                          <a:r>
                            <a:rPr lang="en-US" sz="1400" b="1">
                              <a:effectLst/>
                            </a:rPr>
                            <a:t>4</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39206" t="-567327" r="-102763" b="-141584"/>
                          </a:stretch>
                        </a:blipFill>
                      </a:tcPr>
                    </a:tc>
                    <a:tc>
                      <a:txBody>
                        <a:bodyPr/>
                        <a:lstStyle/>
                        <a:p>
                          <a:pPr marL="0" marR="0" algn="just">
                            <a:lnSpc>
                              <a:spcPct val="150000"/>
                            </a:lnSpc>
                            <a:spcBef>
                              <a:spcPts val="0"/>
                            </a:spcBef>
                            <a:spcAft>
                              <a:spcPts val="0"/>
                            </a:spcAft>
                          </a:pPr>
                          <a:r>
                            <a:rPr lang="en-US" sz="1400" b="1" dirty="0">
                              <a:effectLst/>
                            </a:rPr>
                            <a:t>Square planar</a:t>
                          </a:r>
                          <a:endParaRPr lang="en-US" sz="1400" b="1" dirty="0">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1341" t="-567327" b="-141584"/>
                          </a:stretch>
                        </a:blipFill>
                      </a:tcPr>
                    </a:tc>
                  </a:tr>
                  <a:tr h="868587">
                    <a:tc>
                      <a:txBody>
                        <a:bodyPr/>
                        <a:lstStyle/>
                        <a:p>
                          <a:pPr marL="0" marR="0" algn="ctr">
                            <a:lnSpc>
                              <a:spcPct val="150000"/>
                            </a:lnSpc>
                            <a:spcBef>
                              <a:spcPts val="0"/>
                            </a:spcBef>
                            <a:spcAft>
                              <a:spcPts val="0"/>
                            </a:spcAft>
                          </a:pPr>
                          <a:r>
                            <a:rPr lang="en-US" sz="1400" b="1">
                              <a:effectLst/>
                            </a:rPr>
                            <a:t>4</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39206" t="-474648" r="-102763" b="-704"/>
                          </a:stretch>
                        </a:blipFill>
                      </a:tcPr>
                    </a:tc>
                    <a:tc>
                      <a:txBody>
                        <a:bodyPr/>
                        <a:lstStyle/>
                        <a:p>
                          <a:pPr marL="0" marR="0" algn="just">
                            <a:lnSpc>
                              <a:spcPct val="150000"/>
                            </a:lnSpc>
                            <a:spcBef>
                              <a:spcPts val="0"/>
                            </a:spcBef>
                            <a:spcAft>
                              <a:spcPts val="0"/>
                            </a:spcAft>
                          </a:pPr>
                          <a:r>
                            <a:rPr lang="en-US" sz="1400" b="1">
                              <a:effectLst/>
                            </a:rPr>
                            <a:t> Tetrahedral </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1341" t="-474648" b="-704"/>
                          </a:stretch>
                        </a:blipFill>
                      </a:tcPr>
                    </a:tc>
                  </a:tr>
                </a:tbl>
              </a:graphicData>
            </a:graphic>
          </p:graphicFrame>
        </mc:Fallback>
      </mc:AlternateContent>
    </p:spTree>
    <p:extLst>
      <p:ext uri="{BB962C8B-B14F-4D97-AF65-F5344CB8AC3E}">
        <p14:creationId xmlns:p14="http://schemas.microsoft.com/office/powerpoint/2010/main" val="3072817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pPr algn="ctr"/>
            <a:r>
              <a:rPr lang="en-US" sz="2500" b="1" dirty="0">
                <a:latin typeface="+mn-lt"/>
              </a:rPr>
              <a:t>Important types of hybridization found in the first row transition metal complexes and the geometry of the </a:t>
            </a:r>
            <a:r>
              <a:rPr lang="en-US" sz="2500" b="1" dirty="0" smtClean="0">
                <a:latin typeface="+mn-lt"/>
              </a:rPr>
              <a:t>complexes cont..</a:t>
            </a:r>
            <a:endParaRPr lang="en-US" sz="2500" dirty="0">
              <a:latin typeface="+mn-lt"/>
            </a:endParaRPr>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sz="quarter" idx="1"/>
                <p:extLst>
                  <p:ext uri="{D42A27DB-BD31-4B8C-83A1-F6EECF244321}">
                    <p14:modId xmlns:p14="http://schemas.microsoft.com/office/powerpoint/2010/main" val="3031217637"/>
                  </p:ext>
                </p:extLst>
              </p:nvPr>
            </p:nvGraphicFramePr>
            <p:xfrm>
              <a:off x="457200" y="1219200"/>
              <a:ext cx="8382000" cy="4800602"/>
            </p:xfrm>
            <a:graphic>
              <a:graphicData uri="http://schemas.openxmlformats.org/drawingml/2006/table">
                <a:tbl>
                  <a:tblPr firstRow="1" bandRow="1">
                    <a:tableStyleId>{5C22544A-7EE6-4342-B048-85BDC9FD1C3A}</a:tableStyleId>
                  </a:tblPr>
                  <a:tblGrid>
                    <a:gridCol w="2095500"/>
                    <a:gridCol w="2095500"/>
                    <a:gridCol w="2095500"/>
                    <a:gridCol w="2095500"/>
                  </a:tblGrid>
                  <a:tr h="882730">
                    <a:tc>
                      <a:txBody>
                        <a:bodyPr/>
                        <a:lstStyle/>
                        <a:p>
                          <a:pPr marL="0" marR="0" algn="ctr">
                            <a:lnSpc>
                              <a:spcPct val="115000"/>
                            </a:lnSpc>
                            <a:spcBef>
                              <a:spcPts val="0"/>
                            </a:spcBef>
                            <a:spcAft>
                              <a:spcPts val="0"/>
                            </a:spcAft>
                          </a:pPr>
                          <a:r>
                            <a:rPr lang="en-US" sz="1400" b="1" dirty="0">
                              <a:effectLst/>
                            </a:rPr>
                            <a:t>Coordination number of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Type of hybridization undergone by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Geometry of the complex</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Examples of complexes</a:t>
                          </a:r>
                          <a:endParaRPr lang="en-US" sz="1400" b="1" dirty="0">
                            <a:effectLst/>
                            <a:latin typeface="Times New Roman"/>
                            <a:ea typeface="Calibri"/>
                            <a:cs typeface="Times New Roman"/>
                          </a:endParaRPr>
                        </a:p>
                      </a:txBody>
                      <a:tcPr marL="49703" marR="49703" marT="0" marB="0"/>
                    </a:tc>
                  </a:tr>
                  <a:tr h="979468">
                    <a:tc>
                      <a:txBody>
                        <a:bodyPr/>
                        <a:lstStyle/>
                        <a:p>
                          <a:pPr marL="0" marR="0" algn="ctr">
                            <a:lnSpc>
                              <a:spcPct val="150000"/>
                            </a:lnSpc>
                            <a:spcBef>
                              <a:spcPts val="0"/>
                            </a:spcBef>
                            <a:spcAft>
                              <a:spcPts val="0"/>
                            </a:spcAft>
                          </a:pPr>
                          <a:r>
                            <a:rPr lang="en-US" sz="1400" b="1" dirty="0">
                              <a:effectLst/>
                            </a:rPr>
                            <a:t>5</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r>
                                    <a:rPr lang="en-US" sz="1400" b="1" i="1">
                                      <a:effectLst/>
                                      <a:latin typeface="Cambria Math"/>
                                    </a:rPr>
                                    <m:t>𝒅𝒔𝒑</m:t>
                                  </m:r>
                                </m:e>
                                <m:sup>
                                  <m:r>
                                    <a:rPr lang="en-US" sz="1400" b="1" i="1">
                                      <a:effectLst/>
                                      <a:latin typeface="Cambria Math"/>
                                    </a:rPr>
                                    <m:t>𝟑</m:t>
                                  </m:r>
                                </m:sup>
                              </m:sSup>
                              <m:r>
                                <a:rPr lang="en-US" sz="1400" b="1">
                                  <a:effectLst/>
                                  <a:latin typeface="Cambria Math"/>
                                </a:rPr>
                                <m:t>(</m:t>
                              </m:r>
                              <m:sSub>
                                <m:sSubPr>
                                  <m:ctrlPr>
                                    <a:rPr lang="en-US" sz="1400" b="1" i="1">
                                      <a:effectLst/>
                                      <a:latin typeface="Cambria Math"/>
                                    </a:rPr>
                                  </m:ctrlPr>
                                </m:sSubPr>
                                <m:e>
                                  <m:r>
                                    <a:rPr lang="en-US" sz="1400" b="1" i="1">
                                      <a:effectLst/>
                                      <a:latin typeface="Cambria Math"/>
                                    </a:rPr>
                                    <m:t>𝟑</m:t>
                                  </m:r>
                                  <m:r>
                                    <a:rPr lang="en-US" sz="1400" b="1" i="1">
                                      <a:effectLst/>
                                      <a:latin typeface="Cambria Math"/>
                                    </a:rPr>
                                    <m:t>𝒅</m:t>
                                  </m:r>
                                </m:e>
                                <m:sub>
                                  <m:sSup>
                                    <m:sSupPr>
                                      <m:ctrlPr>
                                        <a:rPr lang="en-US" sz="1400" b="1" i="1">
                                          <a:effectLst/>
                                          <a:latin typeface="Cambria Math"/>
                                        </a:rPr>
                                      </m:ctrlPr>
                                    </m:sSupPr>
                                    <m:e>
                                      <m:r>
                                        <a:rPr lang="en-US" sz="1400" b="1" i="1">
                                          <a:effectLst/>
                                          <a:latin typeface="Cambria Math"/>
                                        </a:rPr>
                                        <m:t>𝒛</m:t>
                                      </m:r>
                                    </m:e>
                                    <m:sup>
                                      <m:r>
                                        <a:rPr lang="en-US" sz="1400" b="1" i="1">
                                          <a:effectLst/>
                                          <a:latin typeface="Cambria Math"/>
                                        </a:rPr>
                                        <m:t>𝟐</m:t>
                                      </m:r>
                                    </m:sup>
                                  </m:sSup>
                                </m:sub>
                              </m:sSub>
                              <m:r>
                                <a:rPr lang="en-US" sz="1400" b="1">
                                  <a:effectLst/>
                                  <a:latin typeface="Cambria Math"/>
                                </a:rPr>
                                <m:t>,</m:t>
                              </m:r>
                              <m:r>
                                <a:rPr lang="en-US" sz="1400" b="1" i="1">
                                  <a:effectLst/>
                                  <a:latin typeface="Cambria Math"/>
                                </a:rPr>
                                <m:t>𝟒𝐬</m:t>
                              </m:r>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𝒙</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𝒚</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𝒛</m:t>
                                  </m:r>
                                </m:sub>
                              </m:sSub>
                              <m:r>
                                <a:rPr lang="en-US" sz="1400" b="1">
                                  <a:effectLst/>
                                  <a:latin typeface="Cambria Math"/>
                                </a:rPr>
                                <m:t>)</m:t>
                              </m:r>
                            </m:oMath>
                          </a14:m>
                          <a:r>
                            <a:rPr lang="en-US" sz="1400" b="1" dirty="0">
                              <a:effectLst/>
                            </a:rPr>
                            <a:t> </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Trigonal bipyramidal</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r>
                                <a:rPr lang="en-US" sz="1400" b="1" i="1">
                                  <a:effectLst/>
                                  <a:latin typeface="Cambria Math"/>
                                </a:rPr>
                                <m:t>𝐅𝐞</m:t>
                              </m:r>
                              <m:sSub>
                                <m:sSubPr>
                                  <m:ctrlPr>
                                    <a:rPr lang="en-US" sz="1400" b="1" i="1">
                                      <a:effectLst/>
                                      <a:latin typeface="Cambria Math"/>
                                    </a:rPr>
                                  </m:ctrlPr>
                                </m:sSubPr>
                                <m:e>
                                  <m:r>
                                    <a:rPr lang="fr-FR" sz="1400" b="1">
                                      <a:effectLst/>
                                      <a:latin typeface="Cambria Math"/>
                                    </a:rPr>
                                    <m:t>(</m:t>
                                  </m:r>
                                  <m:r>
                                    <a:rPr lang="en-US" sz="1400" b="1" i="1">
                                      <a:effectLst/>
                                      <a:latin typeface="Cambria Math"/>
                                    </a:rPr>
                                    <m:t>𝐂𝐎</m:t>
                                  </m:r>
                                  <m:r>
                                    <a:rPr lang="fr-FR" sz="1400" b="1">
                                      <a:effectLst/>
                                      <a:latin typeface="Cambria Math"/>
                                    </a:rPr>
                                    <m:t>)</m:t>
                                  </m:r>
                                </m:e>
                                <m:sub>
                                  <m:r>
                                    <a:rPr lang="fr-FR" sz="1400" b="1" i="1">
                                      <a:effectLst/>
                                      <a:latin typeface="Cambria Math"/>
                                    </a:rPr>
                                    <m:t>𝟓</m:t>
                                  </m:r>
                                </m:sub>
                              </m:sSub>
                            </m:oMath>
                          </a14:m>
                          <a:r>
                            <a:rPr lang="en-US" sz="1400" b="1" dirty="0">
                              <a:effectLst/>
                            </a:rPr>
                            <a:t>, </a:t>
                          </a: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𝑪𝒖𝑪𝒍</m:t>
                                          </m:r>
                                        </m:e>
                                        <m:sub>
                                          <m:r>
                                            <a:rPr lang="en-US" sz="1400" b="1" i="1">
                                              <a:effectLst/>
                                              <a:latin typeface="Cambria Math"/>
                                            </a:rPr>
                                            <m:t>𝟓</m:t>
                                          </m:r>
                                        </m:sub>
                                      </m:sSub>
                                    </m:e>
                                  </m:d>
                                </m:e>
                                <m:sup>
                                  <m:r>
                                    <a:rPr lang="en-US" sz="1400" b="1" i="1">
                                      <a:effectLst/>
                                      <a:latin typeface="Cambria Math"/>
                                    </a:rPr>
                                    <m:t>𝟑</m:t>
                                  </m:r>
                                  <m:r>
                                    <a:rPr lang="en-US" sz="1400" b="1">
                                      <a:effectLst/>
                                      <a:latin typeface="Cambria Math"/>
                                    </a:rPr>
                                    <m:t>−</m:t>
                                  </m:r>
                                </m:sup>
                              </m:sSup>
                            </m:oMath>
                          </a14:m>
                          <a:endParaRPr lang="en-US" sz="1400" b="1" dirty="0">
                            <a:effectLst/>
                          </a:endParaRPr>
                        </a:p>
                        <a:p>
                          <a:pPr marL="0" marR="0" algn="just">
                            <a:lnSpc>
                              <a:spcPct val="150000"/>
                            </a:lnSpc>
                            <a:spcBef>
                              <a:spcPts val="0"/>
                            </a:spcBef>
                            <a:spcAft>
                              <a:spcPts val="0"/>
                            </a:spcAft>
                          </a:pPr>
                          <a14:m>
                            <m:oMathPara xmlns:m="http://schemas.openxmlformats.org/officeDocument/2006/math">
                              <m:oMathParaPr>
                                <m:jc m:val="centerGroup"/>
                              </m:oMathParaPr>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p>
                                          <m:sSupPr>
                                            <m:ctrlPr>
                                              <a:rPr lang="en-US" sz="1400" b="1" i="1">
                                                <a:effectLst/>
                                                <a:latin typeface="Cambria Math"/>
                                              </a:rPr>
                                            </m:ctrlPr>
                                          </m:sSupPr>
                                          <m:e>
                                            <m:r>
                                              <a:rPr lang="en-US" sz="1400" b="1" i="1">
                                                <a:effectLst/>
                                                <a:latin typeface="Cambria Math"/>
                                              </a:rPr>
                                              <m:t>𝑵𝒊</m:t>
                                            </m:r>
                                          </m:e>
                                          <m:sup>
                                            <m:r>
                                              <a:rPr lang="en-US" sz="1400" b="1" i="1">
                                                <a:effectLst/>
                                                <a:latin typeface="Cambria Math"/>
                                              </a:rPr>
                                              <m:t>𝟐</m:t>
                                            </m:r>
                                            <m:r>
                                              <a:rPr lang="en-US" sz="1400" b="1">
                                                <a:effectLst/>
                                                <a:latin typeface="Cambria Math"/>
                                              </a:rPr>
                                              <m:t>+</m:t>
                                            </m:r>
                                          </m:sup>
                                        </m:sSup>
                                        <m:r>
                                          <a:rPr lang="en-US" sz="1400" b="1">
                                            <a:effectLst/>
                                            <a:latin typeface="Cambria Math"/>
                                          </a:rPr>
                                          <m:t>(</m:t>
                                        </m:r>
                                        <m:r>
                                          <a:rPr lang="en-US" sz="1400" b="1" i="1">
                                            <a:effectLst/>
                                            <a:latin typeface="Cambria Math"/>
                                          </a:rPr>
                                          <m:t>𝐭𝐫𝐢𝐚𝐫𝐬</m:t>
                                        </m:r>
                                        <m:r>
                                          <a:rPr lang="en-US" sz="1400" b="1">
                                            <a:effectLst/>
                                            <a:latin typeface="Cambria Math"/>
                                          </a:rPr>
                                          <m:t>)</m:t>
                                        </m:r>
                                        <m:sSub>
                                          <m:sSubPr>
                                            <m:ctrlPr>
                                              <a:rPr lang="en-US" sz="1400" b="1" i="1">
                                                <a:effectLst/>
                                                <a:latin typeface="Cambria Math"/>
                                              </a:rPr>
                                            </m:ctrlPr>
                                          </m:sSubPr>
                                          <m:e>
                                            <m:r>
                                              <a:rPr lang="en-US" sz="1400" b="1" i="1">
                                                <a:effectLst/>
                                                <a:latin typeface="Cambria Math"/>
                                              </a:rPr>
                                              <m:t>𝑩𝒓</m:t>
                                            </m:r>
                                          </m:e>
                                          <m:sub>
                                            <m:r>
                                              <a:rPr lang="en-US" sz="1400" b="1" i="1">
                                                <a:effectLst/>
                                                <a:latin typeface="Cambria Math"/>
                                              </a:rPr>
                                              <m:t>𝟐</m:t>
                                            </m:r>
                                          </m:sub>
                                        </m:sSub>
                                      </m:e>
                                    </m:d>
                                  </m:e>
                                  <m:sup>
                                    <m:r>
                                      <a:rPr lang="en-US" sz="1400" b="1" i="1">
                                        <a:effectLst/>
                                        <a:latin typeface="Cambria Math"/>
                                      </a:rPr>
                                      <m:t>𝟎</m:t>
                                    </m:r>
                                  </m:sup>
                                </m:sSup>
                              </m:oMath>
                            </m:oMathPara>
                          </a14:m>
                          <a:endParaRPr lang="en-US" sz="1400" b="1" dirty="0">
                            <a:effectLst/>
                            <a:latin typeface="Times New Roman"/>
                            <a:ea typeface="Calibri"/>
                            <a:cs typeface="Times New Roman"/>
                          </a:endParaRPr>
                        </a:p>
                      </a:txBody>
                      <a:tcPr marL="49703" marR="49703" marT="0" marB="0"/>
                    </a:tc>
                  </a:tr>
                  <a:tr h="979468">
                    <a:tc>
                      <a:txBody>
                        <a:bodyPr/>
                        <a:lstStyle/>
                        <a:p>
                          <a:pPr marL="0" marR="0" algn="ctr">
                            <a:lnSpc>
                              <a:spcPct val="150000"/>
                            </a:lnSpc>
                            <a:spcBef>
                              <a:spcPts val="0"/>
                            </a:spcBef>
                            <a:spcAft>
                              <a:spcPts val="0"/>
                            </a:spcAft>
                          </a:pPr>
                          <a:r>
                            <a:rPr lang="en-US" sz="1400" b="1">
                              <a:effectLst/>
                            </a:rPr>
                            <a:t>5</a:t>
                          </a:r>
                          <a:endParaRPr lang="en-US" sz="1400" b="1">
                            <a:effectLst/>
                            <a:latin typeface="Times New Roman"/>
                            <a:ea typeface="Calibri"/>
                            <a:cs typeface="Times New Roman"/>
                          </a:endParaRPr>
                        </a:p>
                      </a:txBody>
                      <a:tcPr marL="49703" marR="49703" marT="0" marB="0"/>
                    </a:tc>
                    <a:tc>
                      <a:txBody>
                        <a:bodyPr/>
                        <a:lstStyle/>
                        <a:p>
                          <a:pPr marL="0" marR="0" algn="just">
                            <a:lnSpc>
                              <a:spcPct val="115000"/>
                            </a:lnSpc>
                            <a:spcBef>
                              <a:spcPts val="0"/>
                            </a:spcBef>
                            <a:spcAft>
                              <a:spcPts val="0"/>
                            </a:spcAft>
                          </a:pPr>
                          <a14:m>
                            <m:oMath xmlns:m="http://schemas.openxmlformats.org/officeDocument/2006/math">
                              <m:sSup>
                                <m:sSupPr>
                                  <m:ctrlPr>
                                    <a:rPr lang="en-US" sz="1400" b="1" i="1">
                                      <a:effectLst/>
                                      <a:latin typeface="Cambria Math"/>
                                    </a:rPr>
                                  </m:ctrlPr>
                                </m:sSupPr>
                                <m:e>
                                  <m:r>
                                    <a:rPr lang="en-US" sz="1400" b="1" i="1">
                                      <a:effectLst/>
                                      <a:latin typeface="Cambria Math"/>
                                    </a:rPr>
                                    <m:t>𝒅𝒔𝒑</m:t>
                                  </m:r>
                                </m:e>
                                <m:sup>
                                  <m:r>
                                    <a:rPr lang="en-US" sz="1400" b="1" i="1">
                                      <a:effectLst/>
                                      <a:latin typeface="Cambria Math"/>
                                    </a:rPr>
                                    <m:t>𝟑</m:t>
                                  </m:r>
                                </m:sup>
                              </m:sSup>
                              <m:r>
                                <a:rPr lang="en-US" sz="1400" b="1">
                                  <a:effectLst/>
                                  <a:latin typeface="Cambria Math"/>
                                </a:rPr>
                                <m:t>(</m:t>
                              </m:r>
                              <m:sSub>
                                <m:sSubPr>
                                  <m:ctrlPr>
                                    <a:rPr lang="en-US" sz="1400" b="1" i="1">
                                      <a:effectLst/>
                                      <a:latin typeface="Cambria Math"/>
                                    </a:rPr>
                                  </m:ctrlPr>
                                </m:sSubPr>
                                <m:e>
                                  <m:r>
                                    <a:rPr lang="en-US" sz="1400" b="1" i="1">
                                      <a:effectLst/>
                                      <a:latin typeface="Cambria Math"/>
                                    </a:rPr>
                                    <m:t>𝟑</m:t>
                                  </m:r>
                                  <m:r>
                                    <a:rPr lang="en-US" sz="1400" b="1" i="1">
                                      <a:effectLst/>
                                      <a:latin typeface="Cambria Math"/>
                                    </a:rPr>
                                    <m:t>𝒅</m:t>
                                  </m:r>
                                </m:e>
                                <m:sub>
                                  <m:sSup>
                                    <m:sSupPr>
                                      <m:ctrlPr>
                                        <a:rPr lang="en-US" sz="1400" b="1" i="1">
                                          <a:effectLst/>
                                          <a:latin typeface="Cambria Math"/>
                                        </a:rPr>
                                      </m:ctrlPr>
                                    </m:sSupPr>
                                    <m:e>
                                      <m:r>
                                        <a:rPr lang="en-US" sz="1400" b="1" i="1">
                                          <a:effectLst/>
                                          <a:latin typeface="Cambria Math"/>
                                        </a:rPr>
                                        <m:t>𝒙</m:t>
                                      </m:r>
                                    </m:e>
                                    <m:sup>
                                      <m:r>
                                        <a:rPr lang="en-US" sz="1400" b="1" i="1">
                                          <a:effectLst/>
                                          <a:latin typeface="Cambria Math"/>
                                        </a:rPr>
                                        <m:t>𝟐</m:t>
                                      </m:r>
                                    </m:sup>
                                  </m:sSup>
                                  <m:r>
                                    <a:rPr lang="en-US" sz="1400" b="1">
                                      <a:effectLst/>
                                      <a:latin typeface="Cambria Math"/>
                                    </a:rPr>
                                    <m:t>−</m:t>
                                  </m:r>
                                  <m:sSup>
                                    <m:sSupPr>
                                      <m:ctrlPr>
                                        <a:rPr lang="en-US" sz="1400" b="1" i="1">
                                          <a:effectLst/>
                                          <a:latin typeface="Cambria Math"/>
                                        </a:rPr>
                                      </m:ctrlPr>
                                    </m:sSupPr>
                                    <m:e>
                                      <m:r>
                                        <a:rPr lang="en-US" sz="1400" b="1" i="1">
                                          <a:effectLst/>
                                          <a:latin typeface="Cambria Math"/>
                                        </a:rPr>
                                        <m:t>𝒚</m:t>
                                      </m:r>
                                    </m:e>
                                    <m:sup>
                                      <m:r>
                                        <a:rPr lang="en-US" sz="1400" b="1" i="1">
                                          <a:effectLst/>
                                          <a:latin typeface="Cambria Math"/>
                                        </a:rPr>
                                        <m:t>𝟐</m:t>
                                      </m:r>
                                    </m:sup>
                                  </m:sSup>
                                </m:sub>
                              </m:sSub>
                              <m:r>
                                <a:rPr lang="en-US" sz="1400" b="1">
                                  <a:effectLst/>
                                  <a:latin typeface="Cambria Math"/>
                                </a:rPr>
                                <m:t>,</m:t>
                              </m:r>
                              <m:r>
                                <a:rPr lang="en-US" sz="1400" b="1" i="1">
                                  <a:effectLst/>
                                  <a:latin typeface="Cambria Math"/>
                                </a:rPr>
                                <m:t>𝟒𝐬</m:t>
                              </m:r>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𝒙</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𝒚</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𝒛</m:t>
                                  </m:r>
                                </m:sub>
                              </m:sSub>
                              <m:r>
                                <a:rPr lang="en-US" sz="1400" b="1">
                                  <a:effectLst/>
                                  <a:latin typeface="Cambria Math"/>
                                </a:rPr>
                                <m:t>)</m:t>
                              </m:r>
                            </m:oMath>
                          </a14:m>
                          <a:r>
                            <a:rPr lang="en-US" sz="1400" b="1" dirty="0">
                              <a:effectLst/>
                            </a:rPr>
                            <a:t> </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Square pyramidal</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p>
                                        <m:sSupPr>
                                          <m:ctrlPr>
                                            <a:rPr lang="en-US" sz="1400" b="1" i="1">
                                              <a:effectLst/>
                                              <a:latin typeface="Cambria Math"/>
                                            </a:rPr>
                                          </m:ctrlPr>
                                        </m:sSupPr>
                                        <m:e>
                                          <m:r>
                                            <a:rPr lang="en-US" sz="1400" b="1" i="1">
                                              <a:effectLst/>
                                              <a:latin typeface="Cambria Math"/>
                                            </a:rPr>
                                            <m:t>𝑪𝒐</m:t>
                                          </m:r>
                                        </m:e>
                                        <m:sup>
                                          <m:r>
                                            <a:rPr lang="en-US" sz="1400" b="1" i="1">
                                              <a:effectLst/>
                                              <a:latin typeface="Cambria Math"/>
                                            </a:rPr>
                                            <m:t>𝟐</m:t>
                                          </m:r>
                                          <m:r>
                                            <a:rPr lang="en-US" sz="1400" b="1">
                                              <a:effectLst/>
                                              <a:latin typeface="Cambria Math"/>
                                            </a:rPr>
                                            <m:t>+</m:t>
                                          </m:r>
                                        </m:sup>
                                      </m:sSup>
                                      <m:r>
                                        <a:rPr lang="en-US" sz="1400" b="1">
                                          <a:effectLst/>
                                          <a:latin typeface="Cambria Math"/>
                                        </a:rPr>
                                        <m:t>(</m:t>
                                      </m:r>
                                      <m:r>
                                        <a:rPr lang="en-US" sz="1400" b="1" i="1">
                                          <a:effectLst/>
                                          <a:latin typeface="Cambria Math"/>
                                        </a:rPr>
                                        <m:t>𝐭𝐫𝐢𝐚𝐫𝐬</m:t>
                                      </m:r>
                                      <m:r>
                                        <a:rPr lang="en-US" sz="1400" b="1">
                                          <a:effectLst/>
                                          <a:latin typeface="Cambria Math"/>
                                        </a:rPr>
                                        <m:t>)</m:t>
                                      </m:r>
                                      <m:sSub>
                                        <m:sSubPr>
                                          <m:ctrlPr>
                                            <a:rPr lang="en-US" sz="1400" b="1" i="1">
                                              <a:effectLst/>
                                              <a:latin typeface="Cambria Math"/>
                                            </a:rPr>
                                          </m:ctrlPr>
                                        </m:sSubPr>
                                        <m:e>
                                          <m:r>
                                            <a:rPr lang="en-US" sz="1400" b="1" i="1">
                                              <a:effectLst/>
                                              <a:latin typeface="Cambria Math"/>
                                            </a:rPr>
                                            <m:t>𝑰</m:t>
                                          </m:r>
                                        </m:e>
                                        <m:sub>
                                          <m:r>
                                            <a:rPr lang="en-US" sz="1400" b="1" i="1">
                                              <a:effectLst/>
                                              <a:latin typeface="Cambria Math"/>
                                            </a:rPr>
                                            <m:t>𝟐</m:t>
                                          </m:r>
                                        </m:sub>
                                      </m:sSub>
                                    </m:e>
                                  </m:d>
                                </m:e>
                                <m:sup>
                                  <m:r>
                                    <a:rPr lang="en-US" sz="1400" b="1" i="1">
                                      <a:effectLst/>
                                      <a:latin typeface="Cambria Math"/>
                                    </a:rPr>
                                    <m:t>𝟎</m:t>
                                  </m:r>
                                </m:sup>
                              </m:sSup>
                            </m:oMath>
                          </a14:m>
                          <a:r>
                            <a:rPr lang="en-US" sz="1400" b="1" dirty="0">
                              <a:effectLst/>
                            </a:rPr>
                            <a:t>,</a:t>
                          </a:r>
                        </a:p>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𝐍𝐢</m:t>
                                          </m:r>
                                          <m:r>
                                            <a:rPr lang="en-US" sz="1400" b="1">
                                              <a:effectLst/>
                                              <a:latin typeface="Cambria Math"/>
                                            </a:rPr>
                                            <m:t>(</m:t>
                                          </m:r>
                                          <m:r>
                                            <a:rPr lang="en-US" sz="1400" b="1" i="1">
                                              <a:effectLst/>
                                              <a:latin typeface="Cambria Math"/>
                                            </a:rPr>
                                            <m:t>𝐂𝐍</m:t>
                                          </m:r>
                                          <m:r>
                                            <a:rPr lang="en-US" sz="1400" b="1">
                                              <a:effectLst/>
                                              <a:latin typeface="Cambria Math"/>
                                            </a:rPr>
                                            <m:t>)</m:t>
                                          </m:r>
                                        </m:e>
                                        <m:sub>
                                          <m:r>
                                            <a:rPr lang="en-US" sz="1400" b="1" i="1">
                                              <a:effectLst/>
                                              <a:latin typeface="Cambria Math"/>
                                            </a:rPr>
                                            <m:t>𝟓</m:t>
                                          </m:r>
                                        </m:sub>
                                      </m:sSub>
                                    </m:e>
                                  </m:d>
                                </m:e>
                                <m:sup>
                                  <m:r>
                                    <a:rPr lang="en-US" sz="1400" b="1" i="1">
                                      <a:effectLst/>
                                      <a:latin typeface="Cambria Math"/>
                                    </a:rPr>
                                    <m:t>𝟑</m:t>
                                  </m:r>
                                  <m:r>
                                    <a:rPr lang="en-US" sz="1400" b="1">
                                      <a:effectLst/>
                                      <a:latin typeface="Cambria Math"/>
                                    </a:rPr>
                                    <m:t>−</m:t>
                                  </m:r>
                                </m:sup>
                              </m:sSup>
                            </m:oMath>
                          </a14:m>
                          <a:r>
                            <a:rPr lang="en-US" sz="1400" b="1" dirty="0">
                              <a:effectLst/>
                            </a:rPr>
                            <a:t> </a:t>
                          </a:r>
                          <a:endParaRPr lang="en-US" sz="1400" b="1" dirty="0">
                            <a:effectLst/>
                            <a:latin typeface="Times New Roman"/>
                            <a:ea typeface="Calibri"/>
                            <a:cs typeface="Times New Roman"/>
                          </a:endParaRPr>
                        </a:p>
                      </a:txBody>
                      <a:tcPr marL="49703" marR="49703" marT="0" marB="0"/>
                    </a:tc>
                  </a:tr>
                  <a:tr h="979468">
                    <a:tc>
                      <a:txBody>
                        <a:bodyPr/>
                        <a:lstStyle/>
                        <a:p>
                          <a:pPr marL="0" marR="0" algn="ctr">
                            <a:lnSpc>
                              <a:spcPct val="150000"/>
                            </a:lnSpc>
                            <a:spcBef>
                              <a:spcPts val="0"/>
                            </a:spcBef>
                            <a:spcAft>
                              <a:spcPts val="0"/>
                            </a:spcAft>
                          </a:pPr>
                          <a:r>
                            <a:rPr lang="en-US" sz="1400" b="1">
                              <a:effectLst/>
                            </a:rPr>
                            <a:t>6</a:t>
                          </a:r>
                          <a:endParaRPr lang="en-US" sz="1400" b="1">
                            <a:effectLst/>
                            <a:latin typeface="Times New Roman"/>
                            <a:ea typeface="Calibri"/>
                            <a:cs typeface="Times New Roman"/>
                          </a:endParaRPr>
                        </a:p>
                      </a:txBody>
                      <a:tcPr marL="49703" marR="49703" marT="0" marB="0"/>
                    </a:tc>
                    <a:tc>
                      <a:txBody>
                        <a:bodyPr/>
                        <a:lstStyle/>
                        <a:p>
                          <a:pPr marL="0" marR="0" algn="just">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sSup>
                                  <m:sSupPr>
                                    <m:ctrlPr>
                                      <a:rPr lang="en-US" sz="1400" b="1" i="1">
                                        <a:effectLst/>
                                        <a:latin typeface="Cambria Math"/>
                                      </a:rPr>
                                    </m:ctrlPr>
                                  </m:sSupPr>
                                  <m:e>
                                    <m:r>
                                      <a:rPr lang="en-US" sz="1400" b="1" i="1">
                                        <a:effectLst/>
                                        <a:latin typeface="Cambria Math"/>
                                      </a:rPr>
                                      <m:t>𝒅</m:t>
                                    </m:r>
                                  </m:e>
                                  <m:sup>
                                    <m:r>
                                      <a:rPr lang="en-US" sz="1400" b="1" i="1">
                                        <a:effectLst/>
                                        <a:latin typeface="Cambria Math"/>
                                      </a:rPr>
                                      <m:t>𝟐</m:t>
                                    </m:r>
                                  </m:sup>
                                </m:sSup>
                                <m:sSup>
                                  <m:sSupPr>
                                    <m:ctrlPr>
                                      <a:rPr lang="en-US" sz="1400" b="1" i="1">
                                        <a:effectLst/>
                                        <a:latin typeface="Cambria Math"/>
                                      </a:rPr>
                                    </m:ctrlPr>
                                  </m:sSupPr>
                                  <m:e>
                                    <m:r>
                                      <a:rPr lang="en-US" sz="1400" b="1" i="1">
                                        <a:effectLst/>
                                        <a:latin typeface="Cambria Math"/>
                                      </a:rPr>
                                      <m:t>𝒔𝒑</m:t>
                                    </m:r>
                                  </m:e>
                                  <m:sup>
                                    <m:r>
                                      <a:rPr lang="en-US" sz="1400" b="1" i="1">
                                        <a:effectLst/>
                                        <a:latin typeface="Cambria Math"/>
                                      </a:rPr>
                                      <m:t>𝟑</m:t>
                                    </m:r>
                                  </m:sup>
                                </m:sSup>
                                <m:r>
                                  <a:rPr lang="en-US" sz="1400" b="1">
                                    <a:effectLst/>
                                    <a:latin typeface="Cambria Math"/>
                                  </a:rPr>
                                  <m:t>(</m:t>
                                </m:r>
                                <m:sSub>
                                  <m:sSubPr>
                                    <m:ctrlPr>
                                      <a:rPr lang="en-US" sz="1400" b="1" i="1">
                                        <a:effectLst/>
                                        <a:latin typeface="Cambria Math"/>
                                      </a:rPr>
                                    </m:ctrlPr>
                                  </m:sSubPr>
                                  <m:e>
                                    <m:r>
                                      <a:rPr lang="en-US" sz="1400" b="1" i="1">
                                        <a:effectLst/>
                                        <a:latin typeface="Cambria Math"/>
                                      </a:rPr>
                                      <m:t>𝟑</m:t>
                                    </m:r>
                                    <m:r>
                                      <a:rPr lang="en-US" sz="1400" b="1" i="1">
                                        <a:effectLst/>
                                        <a:latin typeface="Cambria Math"/>
                                      </a:rPr>
                                      <m:t>𝒅</m:t>
                                    </m:r>
                                  </m:e>
                                  <m:sub>
                                    <m:sSup>
                                      <m:sSupPr>
                                        <m:ctrlPr>
                                          <a:rPr lang="en-US" sz="1400" b="1" i="1">
                                            <a:effectLst/>
                                            <a:latin typeface="Cambria Math"/>
                                          </a:rPr>
                                        </m:ctrlPr>
                                      </m:sSupPr>
                                      <m:e>
                                        <m:r>
                                          <a:rPr lang="en-US" sz="1400" b="1" i="1">
                                            <a:effectLst/>
                                            <a:latin typeface="Cambria Math"/>
                                          </a:rPr>
                                          <m:t>𝒙</m:t>
                                        </m:r>
                                      </m:e>
                                      <m:sup>
                                        <m:r>
                                          <a:rPr lang="en-US" sz="1400" b="1" i="1">
                                            <a:effectLst/>
                                            <a:latin typeface="Cambria Math"/>
                                          </a:rPr>
                                          <m:t>𝟐</m:t>
                                        </m:r>
                                      </m:sup>
                                    </m:sSup>
                                    <m:r>
                                      <a:rPr lang="en-US" sz="1400" b="1">
                                        <a:effectLst/>
                                        <a:latin typeface="Cambria Math"/>
                                      </a:rPr>
                                      <m:t>−</m:t>
                                    </m:r>
                                    <m:sSup>
                                      <m:sSupPr>
                                        <m:ctrlPr>
                                          <a:rPr lang="en-US" sz="1400" b="1" i="1">
                                            <a:effectLst/>
                                            <a:latin typeface="Cambria Math"/>
                                          </a:rPr>
                                        </m:ctrlPr>
                                      </m:sSupPr>
                                      <m:e>
                                        <m:r>
                                          <a:rPr lang="en-US" sz="1400" b="1" i="1">
                                            <a:effectLst/>
                                            <a:latin typeface="Cambria Math"/>
                                          </a:rPr>
                                          <m:t>𝒚</m:t>
                                        </m:r>
                                      </m:e>
                                      <m:sup>
                                        <m:r>
                                          <a:rPr lang="en-US" sz="1400" b="1" i="1">
                                            <a:effectLst/>
                                            <a:latin typeface="Cambria Math"/>
                                          </a:rPr>
                                          <m:t>𝟐</m:t>
                                        </m:r>
                                      </m:sup>
                                    </m:sSup>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𝟑</m:t>
                                    </m:r>
                                    <m:r>
                                      <a:rPr lang="en-US" sz="1400" b="1" i="1">
                                        <a:effectLst/>
                                        <a:latin typeface="Cambria Math"/>
                                      </a:rPr>
                                      <m:t>𝒅</m:t>
                                    </m:r>
                                  </m:e>
                                  <m:sub>
                                    <m:sSup>
                                      <m:sSupPr>
                                        <m:ctrlPr>
                                          <a:rPr lang="en-US" sz="1400" b="1" i="1">
                                            <a:effectLst/>
                                            <a:latin typeface="Cambria Math"/>
                                          </a:rPr>
                                        </m:ctrlPr>
                                      </m:sSupPr>
                                      <m:e>
                                        <m:r>
                                          <a:rPr lang="en-US" sz="1400" b="1" i="1">
                                            <a:effectLst/>
                                            <a:latin typeface="Cambria Math"/>
                                          </a:rPr>
                                          <m:t>𝒛</m:t>
                                        </m:r>
                                      </m:e>
                                      <m:sup>
                                        <m:r>
                                          <a:rPr lang="en-US" sz="1400" b="1" i="1">
                                            <a:effectLst/>
                                            <a:latin typeface="Cambria Math"/>
                                          </a:rPr>
                                          <m:t>𝟐</m:t>
                                        </m:r>
                                      </m:sup>
                                    </m:sSup>
                                  </m:sub>
                                </m:sSub>
                                <m:r>
                                  <a:rPr lang="en-US" sz="1400" b="1">
                                    <a:effectLst/>
                                    <a:latin typeface="Cambria Math"/>
                                  </a:rPr>
                                  <m:t>, </m:t>
                                </m:r>
                                <m:r>
                                  <a:rPr lang="en-US" sz="1400" b="1" i="1">
                                    <a:effectLst/>
                                    <a:latin typeface="Cambria Math"/>
                                  </a:rPr>
                                  <m:t>𝟒𝐬</m:t>
                                </m:r>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𝒙</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𝒚</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𝒛</m:t>
                                    </m:r>
                                  </m:sub>
                                </m:sSub>
                                <m:r>
                                  <a:rPr lang="en-US" sz="1400" b="1">
                                    <a:effectLst/>
                                    <a:latin typeface="Cambria Math"/>
                                  </a:rPr>
                                  <m:t>)</m:t>
                                </m:r>
                              </m:oMath>
                            </m:oMathPara>
                          </a14:m>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dirty="0">
                              <a:effectLst/>
                            </a:rPr>
                            <a:t>Inner-orbital octahedral</a:t>
                          </a:r>
                          <a:endParaRPr lang="en-US" sz="1400" b="1" dirty="0">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fr-FR" sz="1400" b="1" i="1">
                                              <a:effectLst/>
                                              <a:latin typeface="Cambria Math"/>
                                            </a:rPr>
                                            <m:t>𝐓𝐢</m:t>
                                          </m:r>
                                          <m:r>
                                            <a:rPr lang="fr-FR" sz="1400" b="1">
                                              <a:effectLst/>
                                              <a:latin typeface="Cambria Math"/>
                                            </a:rPr>
                                            <m:t>(</m:t>
                                          </m:r>
                                          <m:sSub>
                                            <m:sSubPr>
                                              <m:ctrlPr>
                                                <a:rPr lang="en-US" sz="1400" b="1" i="1">
                                                  <a:effectLst/>
                                                  <a:latin typeface="Cambria Math"/>
                                                </a:rPr>
                                              </m:ctrlPr>
                                            </m:sSubPr>
                                            <m:e>
                                              <m:r>
                                                <a:rPr lang="fr-FR" sz="1400" b="1" i="1">
                                                  <a:effectLst/>
                                                  <a:latin typeface="Cambria Math"/>
                                                </a:rPr>
                                                <m:t>𝑯</m:t>
                                              </m:r>
                                            </m:e>
                                            <m:sub>
                                              <m:r>
                                                <a:rPr lang="fr-FR" sz="1400" b="1" i="1">
                                                  <a:effectLst/>
                                                  <a:latin typeface="Cambria Math"/>
                                                </a:rPr>
                                                <m:t>𝟐</m:t>
                                              </m:r>
                                            </m:sub>
                                          </m:sSub>
                                          <m:r>
                                            <a:rPr lang="fr-FR" sz="1400" b="1" i="1">
                                              <a:effectLst/>
                                              <a:latin typeface="Cambria Math"/>
                                            </a:rPr>
                                            <m:t>𝐎</m:t>
                                          </m:r>
                                          <m:r>
                                            <a:rPr lang="fr-FR" sz="1400" b="1">
                                              <a:effectLst/>
                                              <a:latin typeface="Cambria Math"/>
                                            </a:rPr>
                                            <m:t>)</m:t>
                                          </m:r>
                                        </m:e>
                                        <m:sub>
                                          <m:r>
                                            <a:rPr lang="fr-FR" sz="1400" b="1" i="1">
                                              <a:effectLst/>
                                              <a:latin typeface="Cambria Math"/>
                                            </a:rPr>
                                            <m:t>𝟔</m:t>
                                          </m:r>
                                        </m:sub>
                                      </m:sSub>
                                    </m:e>
                                  </m:d>
                                </m:e>
                                <m:sup>
                                  <m:r>
                                    <a:rPr lang="fr-FR" sz="1400" b="1" i="1">
                                      <a:effectLst/>
                                      <a:latin typeface="Cambria Math"/>
                                    </a:rPr>
                                    <m:t>𝟑</m:t>
                                  </m:r>
                                  <m:r>
                                    <a:rPr lang="fr-FR" sz="1400" b="1">
                                      <a:effectLst/>
                                      <a:latin typeface="Cambria Math"/>
                                    </a:rPr>
                                    <m:t>+</m:t>
                                  </m:r>
                                </m:sup>
                              </m:sSup>
                            </m:oMath>
                          </a14:m>
                          <a:r>
                            <a:rPr lang="fr-FR" sz="1400" b="1" dirty="0">
                              <a:effectLst/>
                            </a:rPr>
                            <a:t>,</a:t>
                          </a:r>
                          <a:endParaRPr lang="en-US" sz="1400" b="1" dirty="0">
                            <a:effectLst/>
                          </a:endParaRPr>
                        </a:p>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fr-FR" sz="1400" b="1" i="1">
                                              <a:effectLst/>
                                              <a:latin typeface="Cambria Math"/>
                                            </a:rPr>
                                            <m:t>𝐅𝐞</m:t>
                                          </m:r>
                                          <m:r>
                                            <a:rPr lang="fr-FR" sz="1400" b="1">
                                              <a:effectLst/>
                                              <a:latin typeface="Cambria Math"/>
                                            </a:rPr>
                                            <m:t>(</m:t>
                                          </m:r>
                                          <m:r>
                                            <a:rPr lang="fr-FR" sz="1400" b="1" i="1">
                                              <a:effectLst/>
                                              <a:latin typeface="Cambria Math"/>
                                            </a:rPr>
                                            <m:t>𝐂𝐍</m:t>
                                          </m:r>
                                          <m:r>
                                            <a:rPr lang="fr-FR" sz="1400" b="1">
                                              <a:effectLst/>
                                              <a:latin typeface="Cambria Math"/>
                                            </a:rPr>
                                            <m:t>)</m:t>
                                          </m:r>
                                        </m:e>
                                        <m:sub>
                                          <m:r>
                                            <a:rPr lang="fr-FR" sz="1400" b="1" i="1">
                                              <a:effectLst/>
                                              <a:latin typeface="Cambria Math"/>
                                            </a:rPr>
                                            <m:t>𝟔</m:t>
                                          </m:r>
                                        </m:sub>
                                      </m:sSub>
                                    </m:e>
                                  </m:d>
                                </m:e>
                                <m:sup>
                                  <m:r>
                                    <a:rPr lang="fr-FR" sz="1400" b="1" i="1">
                                      <a:effectLst/>
                                      <a:latin typeface="Cambria Math"/>
                                    </a:rPr>
                                    <m:t>𝟑</m:t>
                                  </m:r>
                                  <m:r>
                                    <a:rPr lang="fr-FR" sz="1400" b="1">
                                      <a:effectLst/>
                                      <a:latin typeface="Cambria Math"/>
                                    </a:rPr>
                                    <m:t>−</m:t>
                                  </m:r>
                                </m:sup>
                              </m:sSup>
                            </m:oMath>
                          </a14:m>
                          <a:r>
                            <a:rPr lang="fr-FR" sz="1400" b="1" dirty="0">
                              <a:effectLst/>
                            </a:rPr>
                            <a:t>, etc.</a:t>
                          </a:r>
                          <a:endParaRPr lang="en-US" sz="1400" b="1" dirty="0">
                            <a:effectLst/>
                            <a:latin typeface="Times New Roman"/>
                            <a:ea typeface="Calibri"/>
                            <a:cs typeface="Times New Roman"/>
                          </a:endParaRPr>
                        </a:p>
                      </a:txBody>
                      <a:tcPr marL="49703" marR="49703" marT="0" marB="0"/>
                    </a:tc>
                  </a:tr>
                  <a:tr h="979468">
                    <a:tc>
                      <a:txBody>
                        <a:bodyPr/>
                        <a:lstStyle/>
                        <a:p>
                          <a:pPr marL="0" marR="0" algn="ctr">
                            <a:lnSpc>
                              <a:spcPct val="150000"/>
                            </a:lnSpc>
                            <a:spcBef>
                              <a:spcPts val="0"/>
                            </a:spcBef>
                            <a:spcAft>
                              <a:spcPts val="0"/>
                            </a:spcAft>
                          </a:pPr>
                          <a:r>
                            <a:rPr lang="en-US" sz="1400" b="1">
                              <a:effectLst/>
                            </a:rPr>
                            <a:t>6</a:t>
                          </a:r>
                          <a:endParaRPr lang="en-US" sz="1400" b="1">
                            <a:effectLst/>
                            <a:latin typeface="Times New Roman"/>
                            <a:ea typeface="Calibri"/>
                            <a:cs typeface="Times New Roman"/>
                          </a:endParaRPr>
                        </a:p>
                      </a:txBody>
                      <a:tcPr marL="49703" marR="49703" marT="0" marB="0"/>
                    </a:tc>
                    <a:tc>
                      <a:txBody>
                        <a:bodyPr/>
                        <a:lstStyle/>
                        <a:p>
                          <a:pPr marL="0" marR="0" algn="just">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sSup>
                                  <m:sSupPr>
                                    <m:ctrlPr>
                                      <a:rPr lang="en-US" sz="1400" b="1" i="1">
                                        <a:effectLst/>
                                        <a:latin typeface="Cambria Math"/>
                                      </a:rPr>
                                    </m:ctrlPr>
                                  </m:sSupPr>
                                  <m:e>
                                    <m:r>
                                      <a:rPr lang="en-US" sz="1400" b="1" i="1">
                                        <a:effectLst/>
                                        <a:latin typeface="Cambria Math"/>
                                      </a:rPr>
                                      <m:t>𝒔𝒑</m:t>
                                    </m:r>
                                  </m:e>
                                  <m:sup>
                                    <m:r>
                                      <a:rPr lang="en-US" sz="1400" b="1" i="1">
                                        <a:effectLst/>
                                        <a:latin typeface="Cambria Math"/>
                                      </a:rPr>
                                      <m:t>𝟑</m:t>
                                    </m:r>
                                  </m:sup>
                                </m:sSup>
                                <m:sSup>
                                  <m:sSupPr>
                                    <m:ctrlPr>
                                      <a:rPr lang="en-US" sz="1400" b="1" i="1">
                                        <a:effectLst/>
                                        <a:latin typeface="Cambria Math"/>
                                      </a:rPr>
                                    </m:ctrlPr>
                                  </m:sSupPr>
                                  <m:e>
                                    <m:r>
                                      <a:rPr lang="en-US" sz="1400" b="1" i="1">
                                        <a:effectLst/>
                                        <a:latin typeface="Cambria Math"/>
                                      </a:rPr>
                                      <m:t>𝒅</m:t>
                                    </m:r>
                                  </m:e>
                                  <m:sup>
                                    <m:r>
                                      <a:rPr lang="en-US" sz="1400" b="1" i="1">
                                        <a:effectLst/>
                                        <a:latin typeface="Cambria Math"/>
                                      </a:rPr>
                                      <m:t>𝟐</m:t>
                                    </m:r>
                                  </m:sup>
                                </m:sSup>
                                <m:r>
                                  <a:rPr lang="en-US" sz="1400" b="1">
                                    <a:effectLst/>
                                    <a:latin typeface="Cambria Math"/>
                                  </a:rPr>
                                  <m:t>( </m:t>
                                </m:r>
                                <m:r>
                                  <a:rPr lang="en-US" sz="1400" b="1" i="1">
                                    <a:effectLst/>
                                    <a:latin typeface="Cambria Math"/>
                                  </a:rPr>
                                  <m:t>𝟒𝐬</m:t>
                                </m:r>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𝒙</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𝒚</m:t>
                                    </m:r>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𝒑</m:t>
                                    </m:r>
                                  </m:e>
                                  <m:sub>
                                    <m:r>
                                      <a:rPr lang="en-US" sz="1400" b="1" i="1">
                                        <a:effectLst/>
                                        <a:latin typeface="Cambria Math"/>
                                      </a:rPr>
                                      <m:t>𝒛</m:t>
                                    </m:r>
                                  </m:sub>
                                </m:sSub>
                                <m:sSub>
                                  <m:sSubPr>
                                    <m:ctrlPr>
                                      <a:rPr lang="en-US" sz="1400" b="1" i="1">
                                        <a:effectLst/>
                                        <a:latin typeface="Cambria Math"/>
                                      </a:rPr>
                                    </m:ctrlPr>
                                  </m:sSubPr>
                                  <m:e>
                                    <m:r>
                                      <a:rPr lang="en-US" sz="1400" b="1" i="1">
                                        <a:effectLst/>
                                        <a:latin typeface="Cambria Math"/>
                                      </a:rPr>
                                      <m:t>𝟒</m:t>
                                    </m:r>
                                    <m:r>
                                      <a:rPr lang="en-US" sz="1400" b="1" i="1">
                                        <a:effectLst/>
                                        <a:latin typeface="Cambria Math"/>
                                      </a:rPr>
                                      <m:t>𝒅</m:t>
                                    </m:r>
                                  </m:e>
                                  <m:sub>
                                    <m:sSup>
                                      <m:sSupPr>
                                        <m:ctrlPr>
                                          <a:rPr lang="en-US" sz="1400" b="1" i="1">
                                            <a:effectLst/>
                                            <a:latin typeface="Cambria Math"/>
                                          </a:rPr>
                                        </m:ctrlPr>
                                      </m:sSupPr>
                                      <m:e>
                                        <m:r>
                                          <a:rPr lang="en-US" sz="1400" b="1" i="1">
                                            <a:effectLst/>
                                            <a:latin typeface="Cambria Math"/>
                                          </a:rPr>
                                          <m:t>𝒙</m:t>
                                        </m:r>
                                      </m:e>
                                      <m:sup>
                                        <m:r>
                                          <a:rPr lang="en-US" sz="1400" b="1" i="1">
                                            <a:effectLst/>
                                            <a:latin typeface="Cambria Math"/>
                                          </a:rPr>
                                          <m:t>𝟐</m:t>
                                        </m:r>
                                      </m:sup>
                                    </m:sSup>
                                    <m:r>
                                      <a:rPr lang="en-US" sz="1400" b="1">
                                        <a:effectLst/>
                                        <a:latin typeface="Cambria Math"/>
                                      </a:rPr>
                                      <m:t>−</m:t>
                                    </m:r>
                                    <m:sSup>
                                      <m:sSupPr>
                                        <m:ctrlPr>
                                          <a:rPr lang="en-US" sz="1400" b="1" i="1">
                                            <a:effectLst/>
                                            <a:latin typeface="Cambria Math"/>
                                          </a:rPr>
                                        </m:ctrlPr>
                                      </m:sSupPr>
                                      <m:e>
                                        <m:r>
                                          <a:rPr lang="en-US" sz="1400" b="1" i="1">
                                            <a:effectLst/>
                                            <a:latin typeface="Cambria Math"/>
                                          </a:rPr>
                                          <m:t>𝒚</m:t>
                                        </m:r>
                                      </m:e>
                                      <m:sup>
                                        <m:r>
                                          <a:rPr lang="en-US" sz="1400" b="1" i="1">
                                            <a:effectLst/>
                                            <a:latin typeface="Cambria Math"/>
                                          </a:rPr>
                                          <m:t>𝟐</m:t>
                                        </m:r>
                                      </m:sup>
                                    </m:sSup>
                                  </m:sub>
                                </m:sSub>
                                <m:r>
                                  <a:rPr lang="en-US" sz="1400" b="1">
                                    <a:effectLst/>
                                    <a:latin typeface="Cambria Math"/>
                                  </a:rPr>
                                  <m:t>,</m:t>
                                </m:r>
                                <m:sSub>
                                  <m:sSubPr>
                                    <m:ctrlPr>
                                      <a:rPr lang="en-US" sz="1400" b="1" i="1">
                                        <a:effectLst/>
                                        <a:latin typeface="Cambria Math"/>
                                      </a:rPr>
                                    </m:ctrlPr>
                                  </m:sSubPr>
                                  <m:e>
                                    <m:r>
                                      <a:rPr lang="en-US" sz="1400" b="1" i="1">
                                        <a:effectLst/>
                                        <a:latin typeface="Cambria Math"/>
                                      </a:rPr>
                                      <m:t>𝟒</m:t>
                                    </m:r>
                                    <m:r>
                                      <a:rPr lang="en-US" sz="1400" b="1" i="1">
                                        <a:effectLst/>
                                        <a:latin typeface="Cambria Math"/>
                                      </a:rPr>
                                      <m:t>𝒅</m:t>
                                    </m:r>
                                  </m:e>
                                  <m:sub>
                                    <m:sSup>
                                      <m:sSupPr>
                                        <m:ctrlPr>
                                          <a:rPr lang="en-US" sz="1400" b="1" i="1">
                                            <a:effectLst/>
                                            <a:latin typeface="Cambria Math"/>
                                          </a:rPr>
                                        </m:ctrlPr>
                                      </m:sSupPr>
                                      <m:e>
                                        <m:r>
                                          <a:rPr lang="en-US" sz="1400" b="1" i="1">
                                            <a:effectLst/>
                                            <a:latin typeface="Cambria Math"/>
                                          </a:rPr>
                                          <m:t>𝒛</m:t>
                                        </m:r>
                                      </m:e>
                                      <m:sup>
                                        <m:r>
                                          <a:rPr lang="en-US" sz="1400" b="1" i="1">
                                            <a:effectLst/>
                                            <a:latin typeface="Cambria Math"/>
                                          </a:rPr>
                                          <m:t>𝟐</m:t>
                                        </m:r>
                                      </m:sup>
                                    </m:sSup>
                                  </m:sub>
                                </m:sSub>
                                <m:r>
                                  <a:rPr lang="en-US" sz="1400" b="1">
                                    <a:effectLst/>
                                    <a:latin typeface="Cambria Math"/>
                                  </a:rPr>
                                  <m:t>)</m:t>
                                </m:r>
                              </m:oMath>
                            </m:oMathPara>
                          </a14:m>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r>
                            <a:rPr lang="en-US" sz="1400" b="1">
                              <a:effectLst/>
                            </a:rPr>
                            <a:t>Outer-orbital octahedral </a:t>
                          </a:r>
                          <a:endParaRPr lang="en-US" sz="1400" b="1">
                            <a:effectLst/>
                            <a:latin typeface="Times New Roman"/>
                            <a:ea typeface="Calibri"/>
                            <a:cs typeface="Times New Roman"/>
                          </a:endParaRPr>
                        </a:p>
                      </a:txBody>
                      <a:tcPr marL="49703" marR="49703" marT="0" marB="0"/>
                    </a:tc>
                    <a:tc>
                      <a:txBody>
                        <a:bodyPr/>
                        <a:lstStyle/>
                        <a:p>
                          <a:pPr marL="0" marR="0" algn="just">
                            <a:lnSpc>
                              <a:spcPct val="150000"/>
                            </a:lnSpc>
                            <a:spcBef>
                              <a:spcPts val="0"/>
                            </a:spcBef>
                            <a:spcAft>
                              <a:spcPts val="0"/>
                            </a:spcAft>
                          </a:pPr>
                          <a14:m>
                            <m:oMathPara xmlns:m="http://schemas.openxmlformats.org/officeDocument/2006/math">
                              <m:oMathParaPr>
                                <m:jc m:val="centerGroup"/>
                              </m:oMathParaPr>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sSup>
                                              <m:sSupPr>
                                                <m:ctrlPr>
                                                  <a:rPr lang="en-US" sz="1400" b="1" i="1">
                                                    <a:effectLst/>
                                                    <a:latin typeface="Cambria Math"/>
                                                  </a:rPr>
                                                </m:ctrlPr>
                                              </m:sSupPr>
                                              <m:e>
                                                <m:r>
                                                  <a:rPr lang="en-US" sz="1400" b="1" i="1">
                                                    <a:effectLst/>
                                                    <a:latin typeface="Cambria Math"/>
                                                  </a:rPr>
                                                  <m:t>𝑭𝒆</m:t>
                                                </m:r>
                                              </m:e>
                                              <m:sup>
                                                <m:r>
                                                  <a:rPr lang="en-US" sz="1400" b="1">
                                                    <a:effectLst/>
                                                    <a:latin typeface="Cambria Math"/>
                                                  </a:rPr>
                                                  <m:t>+</m:t>
                                                </m:r>
                                              </m:sup>
                                            </m:sSup>
                                            <m:d>
                                              <m:dPr>
                                                <m:ctrlPr>
                                                  <a:rPr lang="en-US" sz="1400" b="1" i="1">
                                                    <a:effectLst/>
                                                    <a:latin typeface="Cambria Math"/>
                                                  </a:rPr>
                                                </m:ctrlPr>
                                              </m:dPr>
                                              <m:e>
                                                <m:sSup>
                                                  <m:sSupPr>
                                                    <m:ctrlPr>
                                                      <a:rPr lang="en-US" sz="1400" b="1" i="1">
                                                        <a:effectLst/>
                                                        <a:latin typeface="Cambria Math"/>
                                                      </a:rPr>
                                                    </m:ctrlPr>
                                                  </m:sSupPr>
                                                  <m:e>
                                                    <m:r>
                                                      <a:rPr lang="fr-FR" sz="1400" b="1">
                                                        <a:effectLst/>
                                                        <a:latin typeface="Cambria Math"/>
                                                      </a:rPr>
                                                      <m:t> </m:t>
                                                    </m:r>
                                                    <m:r>
                                                      <a:rPr lang="fr-FR" sz="1400" b="1" i="1">
                                                        <a:effectLst/>
                                                        <a:latin typeface="Cambria Math"/>
                                                      </a:rPr>
                                                      <m:t>𝑵𝑶</m:t>
                                                    </m:r>
                                                  </m:e>
                                                  <m:sup>
                                                    <m:r>
                                                      <a:rPr lang="fr-FR" sz="1400" b="1">
                                                        <a:effectLst/>
                                                        <a:latin typeface="Cambria Math"/>
                                                      </a:rPr>
                                                      <m:t>+</m:t>
                                                    </m:r>
                                                  </m:sup>
                                                </m:sSup>
                                              </m:e>
                                            </m:d>
                                            <m:d>
                                              <m:dPr>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𝑯</m:t>
                                                    </m:r>
                                                  </m:e>
                                                  <m:sub>
                                                    <m:r>
                                                      <a:rPr lang="fr-FR" sz="1400" b="1" i="1">
                                                        <a:effectLst/>
                                                        <a:latin typeface="Cambria Math"/>
                                                      </a:rPr>
                                                      <m:t>𝟐</m:t>
                                                    </m:r>
                                                  </m:sub>
                                                </m:sSub>
                                                <m:r>
                                                  <a:rPr lang="fr-FR" sz="1400" b="1" i="1">
                                                    <a:effectLst/>
                                                    <a:latin typeface="Cambria Math"/>
                                                  </a:rPr>
                                                  <m:t>𝑶</m:t>
                                                </m:r>
                                              </m:e>
                                            </m:d>
                                          </m:e>
                                          <m:sub>
                                            <m:r>
                                              <a:rPr lang="fr-FR" sz="1400" b="1" i="1">
                                                <a:effectLst/>
                                                <a:latin typeface="Cambria Math"/>
                                              </a:rPr>
                                              <m:t>𝟓</m:t>
                                            </m:r>
                                          </m:sub>
                                        </m:sSub>
                                      </m:e>
                                    </m:d>
                                  </m:e>
                                  <m:sup>
                                    <m:r>
                                      <a:rPr lang="fr-FR" sz="1400" b="1" i="1">
                                        <a:effectLst/>
                                        <a:latin typeface="Cambria Math"/>
                                      </a:rPr>
                                      <m:t>𝟐</m:t>
                                    </m:r>
                                    <m:r>
                                      <a:rPr lang="fr-FR" sz="1400" b="1">
                                        <a:effectLst/>
                                        <a:latin typeface="Cambria Math"/>
                                      </a:rPr>
                                      <m:t>+</m:t>
                                    </m:r>
                                  </m:sup>
                                </m:sSup>
                              </m:oMath>
                            </m:oMathPara>
                          </a14:m>
                          <a:endParaRPr lang="en-US" sz="1400" b="1" dirty="0">
                            <a:effectLst/>
                          </a:endParaRPr>
                        </a:p>
                        <a:p>
                          <a:pPr marL="0" marR="0" algn="just">
                            <a:lnSpc>
                              <a:spcPct val="150000"/>
                            </a:lnSpc>
                            <a:spcBef>
                              <a:spcPts val="0"/>
                            </a:spcBef>
                            <a:spcAft>
                              <a:spcPts val="0"/>
                            </a:spcAft>
                          </a:pPr>
                          <a14:m>
                            <m:oMath xmlns:m="http://schemas.openxmlformats.org/officeDocument/2006/math">
                              <m:sSup>
                                <m:sSupPr>
                                  <m:ctrlPr>
                                    <a:rPr lang="en-US" sz="1400" b="1" i="1">
                                      <a:effectLst/>
                                      <a:latin typeface="Cambria Math"/>
                                    </a:rPr>
                                  </m:ctrlPr>
                                </m:sSupPr>
                                <m:e>
                                  <m:d>
                                    <m:dPr>
                                      <m:begChr m:val="["/>
                                      <m:endChr m:val="]"/>
                                      <m:ctrlPr>
                                        <a:rPr lang="en-US" sz="1400" b="1" i="1">
                                          <a:effectLst/>
                                          <a:latin typeface="Cambria Math"/>
                                        </a:rPr>
                                      </m:ctrlPr>
                                    </m:dPr>
                                    <m:e>
                                      <m:sSub>
                                        <m:sSubPr>
                                          <m:ctrlPr>
                                            <a:rPr lang="en-US" sz="1400" b="1" i="1">
                                              <a:effectLst/>
                                              <a:latin typeface="Cambria Math"/>
                                            </a:rPr>
                                          </m:ctrlPr>
                                        </m:sSubPr>
                                        <m:e>
                                          <m:r>
                                            <a:rPr lang="en-US" sz="1400" b="1" i="1">
                                              <a:effectLst/>
                                              <a:latin typeface="Cambria Math"/>
                                            </a:rPr>
                                            <m:t>𝑪𝒐𝑭</m:t>
                                          </m:r>
                                        </m:e>
                                        <m:sub>
                                          <m:r>
                                            <a:rPr lang="fr-FR" sz="1400" b="1" i="1">
                                              <a:effectLst/>
                                              <a:latin typeface="Cambria Math"/>
                                            </a:rPr>
                                            <m:t>𝟔</m:t>
                                          </m:r>
                                        </m:sub>
                                      </m:sSub>
                                    </m:e>
                                  </m:d>
                                </m:e>
                                <m:sup>
                                  <m:r>
                                    <a:rPr lang="fr-FR" sz="1400" b="1" i="1">
                                      <a:effectLst/>
                                      <a:latin typeface="Cambria Math"/>
                                    </a:rPr>
                                    <m:t>𝟑</m:t>
                                  </m:r>
                                  <m:r>
                                    <a:rPr lang="fr-FR" sz="1400" b="1">
                                      <a:effectLst/>
                                      <a:latin typeface="Cambria Math"/>
                                    </a:rPr>
                                    <m:t>−</m:t>
                                  </m:r>
                                </m:sup>
                              </m:sSup>
                            </m:oMath>
                          </a14:m>
                          <a:r>
                            <a:rPr lang="fr-FR" sz="1400" b="1" dirty="0">
                              <a:effectLst/>
                            </a:rPr>
                            <a:t>, etc. </a:t>
                          </a:r>
                          <a:endParaRPr lang="en-US" sz="1400" b="1" dirty="0">
                            <a:effectLst/>
                            <a:latin typeface="Times New Roman"/>
                            <a:ea typeface="Calibri"/>
                            <a:cs typeface="Times New Roman"/>
                          </a:endParaRPr>
                        </a:p>
                      </a:txBody>
                      <a:tcPr marL="49703" marR="49703" marT="0" marB="0"/>
                    </a:tc>
                  </a:tr>
                </a:tbl>
              </a:graphicData>
            </a:graphic>
          </p:graphicFrame>
        </mc:Choice>
        <mc:Fallback xmlns="">
          <p:graphicFrame>
            <p:nvGraphicFramePr>
              <p:cNvPr id="4" name="Content Placeholder 3"/>
              <p:cNvGraphicFramePr>
                <a:graphicFrameLocks noGrp="1"/>
              </p:cNvGraphicFramePr>
              <p:nvPr>
                <p:ph sz="quarter" idx="1"/>
                <p:extLst>
                  <p:ext uri="{D42A27DB-BD31-4B8C-83A1-F6EECF244321}">
                    <p14:modId xmlns:p14="http://schemas.microsoft.com/office/powerpoint/2010/main" val="3031217637"/>
                  </p:ext>
                </p:extLst>
              </p:nvPr>
            </p:nvGraphicFramePr>
            <p:xfrm>
              <a:off x="457200" y="1219200"/>
              <a:ext cx="8382000" cy="4800602"/>
            </p:xfrm>
            <a:graphic>
              <a:graphicData uri="http://schemas.openxmlformats.org/drawingml/2006/table">
                <a:tbl>
                  <a:tblPr firstRow="1" bandRow="1">
                    <a:tableStyleId>{5C22544A-7EE6-4342-B048-85BDC9FD1C3A}</a:tableStyleId>
                  </a:tblPr>
                  <a:tblGrid>
                    <a:gridCol w="2095500"/>
                    <a:gridCol w="2095500"/>
                    <a:gridCol w="2095500"/>
                    <a:gridCol w="2095500"/>
                  </a:tblGrid>
                  <a:tr h="882730">
                    <a:tc>
                      <a:txBody>
                        <a:bodyPr/>
                        <a:lstStyle/>
                        <a:p>
                          <a:pPr marL="0" marR="0" algn="ctr">
                            <a:lnSpc>
                              <a:spcPct val="115000"/>
                            </a:lnSpc>
                            <a:spcBef>
                              <a:spcPts val="0"/>
                            </a:spcBef>
                            <a:spcAft>
                              <a:spcPts val="0"/>
                            </a:spcAft>
                          </a:pPr>
                          <a:r>
                            <a:rPr lang="en-US" sz="1400" b="1" dirty="0">
                              <a:effectLst/>
                            </a:rPr>
                            <a:t>Coordination number of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Type of hybridization undergone by the central metal atom/ion</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Geometry of the complex</a:t>
                          </a:r>
                          <a:endParaRPr lang="en-US" sz="1400" b="1" dirty="0">
                            <a:effectLst/>
                            <a:latin typeface="Times New Roman"/>
                            <a:ea typeface="Calibri"/>
                            <a:cs typeface="Times New Roman"/>
                          </a:endParaRPr>
                        </a:p>
                      </a:txBody>
                      <a:tcPr marL="49703" marR="49703" marT="0" marB="0"/>
                    </a:tc>
                    <a:tc>
                      <a:txBody>
                        <a:bodyPr/>
                        <a:lstStyle/>
                        <a:p>
                          <a:pPr marL="0" marR="0" algn="ctr">
                            <a:lnSpc>
                              <a:spcPct val="115000"/>
                            </a:lnSpc>
                            <a:spcBef>
                              <a:spcPts val="0"/>
                            </a:spcBef>
                            <a:spcAft>
                              <a:spcPts val="0"/>
                            </a:spcAft>
                          </a:pPr>
                          <a:r>
                            <a:rPr lang="en-US" sz="1400" b="1" dirty="0">
                              <a:effectLst/>
                            </a:rPr>
                            <a:t>Examples of complexes</a:t>
                          </a:r>
                          <a:endParaRPr lang="en-US" sz="1400" b="1" dirty="0">
                            <a:effectLst/>
                            <a:latin typeface="Times New Roman"/>
                            <a:ea typeface="Calibri"/>
                            <a:cs typeface="Times New Roman"/>
                          </a:endParaRPr>
                        </a:p>
                      </a:txBody>
                      <a:tcPr marL="49703" marR="49703" marT="0" marB="0"/>
                    </a:tc>
                  </a:tr>
                  <a:tr h="979468">
                    <a:tc>
                      <a:txBody>
                        <a:bodyPr/>
                        <a:lstStyle/>
                        <a:p>
                          <a:pPr marL="0" marR="0" algn="ctr">
                            <a:lnSpc>
                              <a:spcPct val="150000"/>
                            </a:lnSpc>
                            <a:spcBef>
                              <a:spcPts val="0"/>
                            </a:spcBef>
                            <a:spcAft>
                              <a:spcPts val="0"/>
                            </a:spcAft>
                          </a:pPr>
                          <a:r>
                            <a:rPr lang="en-US" sz="1400" b="1" dirty="0">
                              <a:effectLst/>
                            </a:rPr>
                            <a:t>5</a:t>
                          </a:r>
                          <a:endParaRPr lang="en-US" sz="1400" b="1" dirty="0">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100000" t="-93789" r="-199709" b="-299379"/>
                          </a:stretch>
                        </a:blipFill>
                      </a:tcPr>
                    </a:tc>
                    <a:tc>
                      <a:txBody>
                        <a:bodyPr/>
                        <a:lstStyle/>
                        <a:p>
                          <a:pPr marL="0" marR="0" algn="just">
                            <a:lnSpc>
                              <a:spcPct val="150000"/>
                            </a:lnSpc>
                            <a:spcBef>
                              <a:spcPts val="0"/>
                            </a:spcBef>
                            <a:spcAft>
                              <a:spcPts val="0"/>
                            </a:spcAft>
                          </a:pPr>
                          <a:r>
                            <a:rPr lang="en-US" sz="1400" b="1">
                              <a:effectLst/>
                            </a:rPr>
                            <a:t>Trigonal bipyramidal</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9709" t="-93789" b="-299379"/>
                          </a:stretch>
                        </a:blipFill>
                      </a:tcPr>
                    </a:tc>
                  </a:tr>
                  <a:tr h="979468">
                    <a:tc>
                      <a:txBody>
                        <a:bodyPr/>
                        <a:lstStyle/>
                        <a:p>
                          <a:pPr marL="0" marR="0" algn="ctr">
                            <a:lnSpc>
                              <a:spcPct val="150000"/>
                            </a:lnSpc>
                            <a:spcBef>
                              <a:spcPts val="0"/>
                            </a:spcBef>
                            <a:spcAft>
                              <a:spcPts val="0"/>
                            </a:spcAft>
                          </a:pPr>
                          <a:r>
                            <a:rPr lang="en-US" sz="1400" b="1">
                              <a:effectLst/>
                            </a:rPr>
                            <a:t>5</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100000" t="-195000" r="-199709" b="-201250"/>
                          </a:stretch>
                        </a:blipFill>
                      </a:tcPr>
                    </a:tc>
                    <a:tc>
                      <a:txBody>
                        <a:bodyPr/>
                        <a:lstStyle/>
                        <a:p>
                          <a:pPr marL="0" marR="0" algn="just">
                            <a:lnSpc>
                              <a:spcPct val="150000"/>
                            </a:lnSpc>
                            <a:spcBef>
                              <a:spcPts val="0"/>
                            </a:spcBef>
                            <a:spcAft>
                              <a:spcPts val="0"/>
                            </a:spcAft>
                          </a:pPr>
                          <a:r>
                            <a:rPr lang="en-US" sz="1400" b="1" dirty="0">
                              <a:effectLst/>
                            </a:rPr>
                            <a:t>Square pyramidal</a:t>
                          </a:r>
                          <a:endParaRPr lang="en-US" sz="1400" b="1" dirty="0">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9709" t="-195000" b="-201250"/>
                          </a:stretch>
                        </a:blipFill>
                      </a:tcPr>
                    </a:tc>
                  </a:tr>
                  <a:tr h="979468">
                    <a:tc>
                      <a:txBody>
                        <a:bodyPr/>
                        <a:lstStyle/>
                        <a:p>
                          <a:pPr marL="0" marR="0" algn="ctr">
                            <a:lnSpc>
                              <a:spcPct val="150000"/>
                            </a:lnSpc>
                            <a:spcBef>
                              <a:spcPts val="0"/>
                            </a:spcBef>
                            <a:spcAft>
                              <a:spcPts val="0"/>
                            </a:spcAft>
                          </a:pPr>
                          <a:r>
                            <a:rPr lang="en-US" sz="1400" b="1">
                              <a:effectLst/>
                            </a:rPr>
                            <a:t>6</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100000" t="-293168" r="-199709" b="-100000"/>
                          </a:stretch>
                        </a:blipFill>
                      </a:tcPr>
                    </a:tc>
                    <a:tc>
                      <a:txBody>
                        <a:bodyPr/>
                        <a:lstStyle/>
                        <a:p>
                          <a:pPr marL="0" marR="0" algn="just">
                            <a:lnSpc>
                              <a:spcPct val="150000"/>
                            </a:lnSpc>
                            <a:spcBef>
                              <a:spcPts val="0"/>
                            </a:spcBef>
                            <a:spcAft>
                              <a:spcPts val="0"/>
                            </a:spcAft>
                          </a:pPr>
                          <a:r>
                            <a:rPr lang="en-US" sz="1400" b="1" dirty="0">
                              <a:effectLst/>
                            </a:rPr>
                            <a:t>Inner-orbital octahedral</a:t>
                          </a:r>
                          <a:endParaRPr lang="en-US" sz="1400" b="1" dirty="0">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9709" t="-293168" b="-100000"/>
                          </a:stretch>
                        </a:blipFill>
                      </a:tcPr>
                    </a:tc>
                  </a:tr>
                  <a:tr h="979468">
                    <a:tc>
                      <a:txBody>
                        <a:bodyPr/>
                        <a:lstStyle/>
                        <a:p>
                          <a:pPr marL="0" marR="0" algn="ctr">
                            <a:lnSpc>
                              <a:spcPct val="150000"/>
                            </a:lnSpc>
                            <a:spcBef>
                              <a:spcPts val="0"/>
                            </a:spcBef>
                            <a:spcAft>
                              <a:spcPts val="0"/>
                            </a:spcAft>
                          </a:pPr>
                          <a:r>
                            <a:rPr lang="en-US" sz="1400" b="1">
                              <a:effectLst/>
                            </a:rPr>
                            <a:t>6</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100000" t="-393168" r="-199709"/>
                          </a:stretch>
                        </a:blipFill>
                      </a:tcPr>
                    </a:tc>
                    <a:tc>
                      <a:txBody>
                        <a:bodyPr/>
                        <a:lstStyle/>
                        <a:p>
                          <a:pPr marL="0" marR="0" algn="just">
                            <a:lnSpc>
                              <a:spcPct val="150000"/>
                            </a:lnSpc>
                            <a:spcBef>
                              <a:spcPts val="0"/>
                            </a:spcBef>
                            <a:spcAft>
                              <a:spcPts val="0"/>
                            </a:spcAft>
                          </a:pPr>
                          <a:r>
                            <a:rPr lang="en-US" sz="1400" b="1">
                              <a:effectLst/>
                            </a:rPr>
                            <a:t>Outer-orbital octahedral </a:t>
                          </a:r>
                          <a:endParaRPr lang="en-US" sz="1400" b="1">
                            <a:effectLst/>
                            <a:latin typeface="Times New Roman"/>
                            <a:ea typeface="Calibri"/>
                            <a:cs typeface="Times New Roman"/>
                          </a:endParaRPr>
                        </a:p>
                      </a:txBody>
                      <a:tcPr marL="49703" marR="49703" marT="0" marB="0"/>
                    </a:tc>
                    <a:tc>
                      <a:txBody>
                        <a:bodyPr/>
                        <a:lstStyle/>
                        <a:p>
                          <a:endParaRPr lang="en-US"/>
                        </a:p>
                      </a:txBody>
                      <a:tcPr marL="49703" marR="49703" marT="0" marB="0">
                        <a:blipFill rotWithShape="1">
                          <a:blip r:embed="rId2"/>
                          <a:stretch>
                            <a:fillRect l="-299709" t="-393168"/>
                          </a:stretch>
                        </a:blipFill>
                      </a:tcPr>
                    </a:tc>
                  </a:tr>
                </a:tbl>
              </a:graphicData>
            </a:graphic>
          </p:graphicFrame>
        </mc:Fallback>
      </mc:AlternateContent>
    </p:spTree>
    <p:extLst>
      <p:ext uri="{BB962C8B-B14F-4D97-AF65-F5344CB8AC3E}">
        <p14:creationId xmlns:p14="http://schemas.microsoft.com/office/powerpoint/2010/main" val="56468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599</TotalTime>
  <Words>2216</Words>
  <Application>Microsoft Office PowerPoint</Application>
  <PresentationFormat>On-screen Show (4:3)</PresentationFormat>
  <Paragraphs>118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Origin</vt:lpstr>
      <vt:lpstr>VALENCE BOND THEORY (VBT)</vt:lpstr>
      <vt:lpstr>Introduction </vt:lpstr>
      <vt:lpstr>Objectives </vt:lpstr>
      <vt:lpstr>Postulates the Valence Bond Theory (VBT)</vt:lpstr>
      <vt:lpstr>Formation of σ-bond (Sigma bond) and  π-bond (Pi bond)  </vt:lpstr>
      <vt:lpstr>Formation of σ-bond (Sigma bond) and  π-bond (Pi bond)</vt:lpstr>
      <vt:lpstr>Postulates of the Valence Bond Theory in coordinated Complex Compounds/ions</vt:lpstr>
      <vt:lpstr>Important types of hybridization found in the first row transition metal complexes and the geometry of the complexes </vt:lpstr>
      <vt:lpstr>Important types of hybridization found in the first row transition metal complexes and the geometry of the complexes cont..</vt:lpstr>
      <vt:lpstr>Geometry of 6-coordinate complex ions  </vt:lpstr>
      <vt:lpstr>d^2 〖sp〗^3 Hybridization in Inner-orbital Octahedral Complexes</vt:lpstr>
      <vt:lpstr>Example: d^2 〖sp〗^3 Hybridization of Hexacyanoferrate (III) ion, [〖Fe(CN)〗_6 ]^(3-)</vt:lpstr>
      <vt:lpstr>〖sp〗^3 d^2 Hybridization in Outer-orbital Octahedral Complexes</vt:lpstr>
      <vt:lpstr>Example: 〖sp〗^3 d^2 Hybridization of Hexafluoroferrate (III) ion, [〖FeF〗_6 ]^(3-)</vt:lpstr>
      <vt:lpstr>Geometry of 4-coordinated complex ions </vt:lpstr>
      <vt:lpstr>〖dsp〗^2 Hybridization in square planar complexes</vt:lpstr>
      <vt:lpstr>〖sp〗^3 Hybridization in tetrahedral Complexes</vt:lpstr>
      <vt:lpstr>Limitations of the Valence Bond Theory</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Historical development of measurement and Evaluation</dc:title>
  <dc:creator>Windows User</dc:creator>
  <cp:lastModifiedBy>Windows User</cp:lastModifiedBy>
  <cp:revision>40</cp:revision>
  <dcterms:created xsi:type="dcterms:W3CDTF">2019-02-14T09:22:57Z</dcterms:created>
  <dcterms:modified xsi:type="dcterms:W3CDTF">2019-02-18T16:55:44Z</dcterms:modified>
</cp:coreProperties>
</file>