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340" y="7620"/>
            <a:ext cx="8529319" cy="1000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81940" y="1861820"/>
            <a:ext cx="8580119" cy="1819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0" y="4532625"/>
            <a:ext cx="7162800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12700" algn="ctr">
              <a:lnSpc>
                <a:spcPct val="100000"/>
              </a:lnSpc>
              <a:spcBef>
                <a:spcPts val="100"/>
              </a:spcBef>
            </a:pPr>
            <a:r>
              <a:rPr sz="3800" spc="-25" dirty="0">
                <a:solidFill>
                  <a:schemeClr val="bg1"/>
                </a:solidFill>
              </a:rPr>
              <a:t>LIGATION </a:t>
            </a:r>
            <a:r>
              <a:rPr sz="3800" dirty="0">
                <a:solidFill>
                  <a:schemeClr val="bg1"/>
                </a:solidFill>
              </a:rPr>
              <a:t>OF </a:t>
            </a:r>
            <a:r>
              <a:rPr sz="3800" spc="-5" dirty="0">
                <a:solidFill>
                  <a:schemeClr val="bg1"/>
                </a:solidFill>
              </a:rPr>
              <a:t>DNA </a:t>
            </a:r>
            <a:r>
              <a:rPr lang="en-US" sz="3800" spc="-5" dirty="0" smtClean="0">
                <a:solidFill>
                  <a:schemeClr val="bg1"/>
                </a:solidFill>
              </a:rPr>
              <a:t/>
            </a:r>
            <a:br>
              <a:rPr lang="en-US" sz="3800" spc="-5" dirty="0" smtClean="0">
                <a:solidFill>
                  <a:schemeClr val="bg1"/>
                </a:solidFill>
              </a:rPr>
            </a:br>
            <a:r>
              <a:rPr sz="3800" spc="-5" dirty="0" smtClean="0">
                <a:solidFill>
                  <a:schemeClr val="bg1"/>
                </a:solidFill>
              </a:rPr>
              <a:t>FRAGMENTS</a:t>
            </a:r>
            <a:r>
              <a:rPr sz="3800" spc="-125" dirty="0" smtClean="0">
                <a:solidFill>
                  <a:schemeClr val="bg1"/>
                </a:solidFill>
              </a:rPr>
              <a:t> </a:t>
            </a:r>
            <a:r>
              <a:rPr sz="3800" spc="-10" dirty="0">
                <a:solidFill>
                  <a:schemeClr val="bg1"/>
                </a:solidFill>
              </a:rPr>
              <a:t>WITH </a:t>
            </a:r>
            <a:r>
              <a:rPr sz="3800" spc="-15" dirty="0" smtClean="0">
                <a:solidFill>
                  <a:schemeClr val="bg1"/>
                </a:solidFill>
              </a:rPr>
              <a:t>VECTORS</a:t>
            </a:r>
            <a:endParaRPr sz="3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bg1"/>
                </a:solidFill>
              </a:rPr>
              <a:t>CLONING </a:t>
            </a:r>
            <a:r>
              <a:rPr spc="-5" dirty="0">
                <a:solidFill>
                  <a:schemeClr val="bg1"/>
                </a:solidFill>
              </a:rPr>
              <a:t>FOREIGN </a:t>
            </a:r>
            <a:r>
              <a:rPr dirty="0">
                <a:solidFill>
                  <a:schemeClr val="bg1"/>
                </a:solidFill>
              </a:rPr>
              <a:t>DNA </a:t>
            </a:r>
            <a:r>
              <a:rPr spc="-5" dirty="0">
                <a:solidFill>
                  <a:schemeClr val="bg1"/>
                </a:solidFill>
              </a:rPr>
              <a:t>BY ADDING  ADAPTORS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295400"/>
            <a:ext cx="80772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7980" y="429259"/>
            <a:ext cx="503809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bg1"/>
                </a:solidFill>
              </a:rPr>
              <a:t>HOMOPOLYMER</a:t>
            </a:r>
            <a:r>
              <a:rPr spc="-25" dirty="0">
                <a:solidFill>
                  <a:schemeClr val="bg1"/>
                </a:solidFill>
              </a:rPr>
              <a:t> </a:t>
            </a:r>
            <a:r>
              <a:rPr spc="-10" dirty="0">
                <a:solidFill>
                  <a:schemeClr val="bg1"/>
                </a:solidFill>
              </a:rPr>
              <a:t>TAILING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39" y="1328420"/>
            <a:ext cx="7932420" cy="541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130175" indent="-342900" algn="just">
              <a:lnSpc>
                <a:spcPct val="100000"/>
              </a:lnSpc>
              <a:spcBef>
                <a:spcPts val="100"/>
              </a:spcBef>
              <a:buFont typeface="Symbol"/>
              <a:buChar char=""/>
              <a:tabLst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Method for joining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dirty="0">
                <a:latin typeface="Arial"/>
                <a:cs typeface="Arial"/>
              </a:rPr>
              <a:t>molecules make </a:t>
            </a:r>
            <a:r>
              <a:rPr sz="2800" spc="-5" dirty="0">
                <a:latin typeface="Arial"/>
                <a:cs typeface="Arial"/>
              </a:rPr>
              <a:t>use of  the annealing of </a:t>
            </a:r>
            <a:r>
              <a:rPr sz="2800" dirty="0">
                <a:latin typeface="Arial"/>
                <a:cs typeface="Arial"/>
              </a:rPr>
              <a:t>complementary </a:t>
            </a:r>
            <a:r>
              <a:rPr sz="2800" spc="-5" dirty="0">
                <a:latin typeface="Arial"/>
                <a:cs typeface="Arial"/>
              </a:rPr>
              <a:t>homopolymer  </a:t>
            </a:r>
            <a:r>
              <a:rPr sz="2800" dirty="0">
                <a:latin typeface="Arial"/>
                <a:cs typeface="Arial"/>
              </a:rPr>
              <a:t>sequence.</a:t>
            </a:r>
            <a:endParaRPr sz="2800">
              <a:latin typeface="Arial"/>
              <a:cs typeface="Arial"/>
            </a:endParaRPr>
          </a:p>
          <a:p>
            <a:pPr marL="381000" marR="250190" indent="-342900" algn="just">
              <a:lnSpc>
                <a:spcPct val="100000"/>
              </a:lnSpc>
              <a:spcBef>
                <a:spcPts val="690"/>
              </a:spcBef>
              <a:buFont typeface="Symbol"/>
              <a:buChar char=""/>
              <a:tabLst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Addition of oligo(dA) sequences to the 3’ ends  of one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molecule </a:t>
            </a:r>
            <a:r>
              <a:rPr sz="2800" dirty="0">
                <a:latin typeface="Arial"/>
                <a:cs typeface="Arial"/>
              </a:rPr>
              <a:t>&amp; </a:t>
            </a:r>
            <a:r>
              <a:rPr sz="2800" spc="-5" dirty="0">
                <a:latin typeface="Arial"/>
                <a:cs typeface="Arial"/>
              </a:rPr>
              <a:t>oligo(dT) blocks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 3’ end of another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population.</a:t>
            </a:r>
            <a:endParaRPr sz="2800">
              <a:latin typeface="Arial"/>
              <a:cs typeface="Arial"/>
            </a:endParaRPr>
          </a:p>
          <a:p>
            <a:pPr marL="381000" marR="30480" indent="-342900">
              <a:lnSpc>
                <a:spcPct val="100000"/>
              </a:lnSpc>
              <a:spcBef>
                <a:spcPts val="7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enzyme </a:t>
            </a:r>
            <a:r>
              <a:rPr sz="2800" b="1" spc="-5" dirty="0">
                <a:latin typeface="Arial"/>
                <a:cs typeface="Arial"/>
              </a:rPr>
              <a:t>terminal </a:t>
            </a:r>
            <a:r>
              <a:rPr sz="2800" b="1" spc="-10" dirty="0">
                <a:latin typeface="Arial"/>
                <a:cs typeface="Arial"/>
              </a:rPr>
              <a:t>deoxynucleotidyl  </a:t>
            </a:r>
            <a:r>
              <a:rPr sz="2800" b="1" spc="-5" dirty="0">
                <a:latin typeface="Arial"/>
                <a:cs typeface="Arial"/>
              </a:rPr>
              <a:t>transferase </a:t>
            </a:r>
            <a:r>
              <a:rPr sz="2800" spc="-10" dirty="0">
                <a:latin typeface="Arial"/>
                <a:cs typeface="Arial"/>
              </a:rPr>
              <a:t>will </a:t>
            </a:r>
            <a:r>
              <a:rPr sz="2800" spc="-5" dirty="0">
                <a:latin typeface="Arial"/>
                <a:cs typeface="Arial"/>
              </a:rPr>
              <a:t>catalyze the addition of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string  of nucleotides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3' end of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10" dirty="0">
                <a:latin typeface="Arial"/>
                <a:cs typeface="Arial"/>
              </a:rPr>
              <a:t>DNA</a:t>
            </a:r>
            <a:r>
              <a:rPr sz="2800" spc="-5" dirty="0">
                <a:latin typeface="Arial"/>
                <a:cs typeface="Arial"/>
              </a:rPr>
              <a:t> fragment.</a:t>
            </a:r>
            <a:endParaRPr sz="2800">
              <a:latin typeface="Arial"/>
              <a:cs typeface="Arial"/>
            </a:endParaRPr>
          </a:p>
          <a:p>
            <a:pPr marL="381000" marR="269875" indent="-342900">
              <a:lnSpc>
                <a:spcPct val="100000"/>
              </a:lnSpc>
              <a:spcBef>
                <a:spcPts val="69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One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add </a:t>
            </a:r>
            <a:r>
              <a:rPr sz="2800" dirty="0">
                <a:latin typeface="Arial"/>
                <a:cs typeface="Arial"/>
              </a:rPr>
              <a:t>a string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G's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3' ends of  </a:t>
            </a:r>
            <a:r>
              <a:rPr sz="2800" dirty="0">
                <a:latin typeface="Arial"/>
                <a:cs typeface="Arial"/>
              </a:rPr>
              <a:t>one </a:t>
            </a:r>
            <a:r>
              <a:rPr sz="2800" spc="-5" dirty="0">
                <a:latin typeface="Arial"/>
                <a:cs typeface="Arial"/>
              </a:rPr>
              <a:t>fragment and </a:t>
            </a:r>
            <a:r>
              <a:rPr sz="2800" dirty="0">
                <a:latin typeface="Arial"/>
                <a:cs typeface="Arial"/>
              </a:rPr>
              <a:t>a string </a:t>
            </a:r>
            <a:r>
              <a:rPr sz="2800" spc="-5" dirty="0">
                <a:latin typeface="Arial"/>
                <a:cs typeface="Arial"/>
              </a:rPr>
              <a:t>of </a:t>
            </a:r>
            <a:r>
              <a:rPr sz="2800" spc="-10" dirty="0">
                <a:latin typeface="Arial"/>
                <a:cs typeface="Arial"/>
              </a:rPr>
              <a:t>C's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the 3' ends  of the other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fragment.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486400" cy="670560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563870" y="1466850"/>
            <a:ext cx="2463800" cy="4780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56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Homopolymer  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tailing: </a:t>
            </a:r>
            <a:r>
              <a:rPr sz="2400" dirty="0">
                <a:latin typeface="Arial"/>
                <a:cs typeface="Arial"/>
              </a:rPr>
              <a:t>(a )  </a:t>
            </a:r>
            <a:r>
              <a:rPr sz="2400" spc="-5" dirty="0">
                <a:latin typeface="Arial"/>
                <a:cs typeface="Arial"/>
              </a:rPr>
              <a:t>synthesisof </a:t>
            </a:r>
            <a:r>
              <a:rPr sz="2400" dirty="0">
                <a:latin typeface="Arial"/>
                <a:cs typeface="Arial"/>
              </a:rPr>
              <a:t>a  </a:t>
            </a:r>
            <a:r>
              <a:rPr sz="2400" spc="-5" dirty="0">
                <a:latin typeface="Arial"/>
                <a:cs typeface="Arial"/>
              </a:rPr>
              <a:t>homopolymer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tail;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(b) </a:t>
            </a:r>
            <a:r>
              <a:rPr sz="2400" spc="-5" dirty="0">
                <a:latin typeface="Arial"/>
                <a:cs typeface="Arial"/>
              </a:rPr>
              <a:t>construction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recombinant  </a:t>
            </a:r>
            <a:r>
              <a:rPr sz="2400" spc="-10" dirty="0">
                <a:latin typeface="Arial"/>
                <a:cs typeface="Arial"/>
              </a:rPr>
              <a:t>DNA </a:t>
            </a:r>
            <a:r>
              <a:rPr sz="2400" spc="-5" dirty="0">
                <a:latin typeface="Arial"/>
                <a:cs typeface="Arial"/>
              </a:rPr>
              <a:t>molecule  from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tailed  vector </a:t>
            </a:r>
            <a:r>
              <a:rPr sz="2400" spc="-10" dirty="0">
                <a:latin typeface="Arial"/>
                <a:cs typeface="Arial"/>
              </a:rPr>
              <a:t>plus </a:t>
            </a:r>
            <a:r>
              <a:rPr sz="2400" spc="-5" dirty="0">
                <a:latin typeface="Arial"/>
                <a:cs typeface="Arial"/>
              </a:rPr>
              <a:t>tailed  insert </a:t>
            </a:r>
            <a:r>
              <a:rPr sz="2400" spc="-10" dirty="0">
                <a:latin typeface="Arial"/>
                <a:cs typeface="Arial"/>
              </a:rPr>
              <a:t>DNA; </a:t>
            </a:r>
            <a:r>
              <a:rPr sz="2400" dirty="0">
                <a:latin typeface="Arial"/>
                <a:cs typeface="Arial"/>
              </a:rPr>
              <a:t>(c)  </a:t>
            </a:r>
            <a:r>
              <a:rPr sz="2400" spc="-5" dirty="0">
                <a:latin typeface="Arial"/>
                <a:cs typeface="Arial"/>
              </a:rPr>
              <a:t>repair of the  recombinant DNA  molecule.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095"/>
            <a:ext cx="9144000" cy="6851904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1045463" y="3031235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>
                <a:moveTo>
                  <a:pt x="0" y="0"/>
                </a:moveTo>
                <a:lnTo>
                  <a:pt x="710184" y="0"/>
                </a:lnTo>
              </a:path>
            </a:pathLst>
          </a:custGeom>
          <a:ln w="21336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027175" y="2919983"/>
            <a:ext cx="728980" cy="43180"/>
            <a:chOff x="1027175" y="2919983"/>
            <a:chExt cx="728980" cy="43180"/>
          </a:xfrm>
        </p:grpSpPr>
        <p:sp>
          <p:nvSpPr>
            <p:cNvPr id="5" name="object 5"/>
            <p:cNvSpPr/>
            <p:nvPr/>
          </p:nvSpPr>
          <p:spPr>
            <a:xfrm>
              <a:off x="1027175" y="2951987"/>
              <a:ext cx="728980" cy="0"/>
            </a:xfrm>
            <a:custGeom>
              <a:avLst/>
              <a:gdLst/>
              <a:ahLst/>
              <a:cxnLst/>
              <a:rect l="l" t="t" r="r" b="b"/>
              <a:pathLst>
                <a:path w="728980">
                  <a:moveTo>
                    <a:pt x="0" y="0"/>
                  </a:moveTo>
                  <a:lnTo>
                    <a:pt x="728472" y="0"/>
                  </a:lnTo>
                </a:path>
              </a:pathLst>
            </a:custGeom>
            <a:ln w="21336">
              <a:solidFill>
                <a:srgbClr val="0808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42415" y="2930651"/>
              <a:ext cx="304800" cy="0"/>
            </a:xfrm>
            <a:custGeom>
              <a:avLst/>
              <a:gdLst/>
              <a:ahLst/>
              <a:cxnLst/>
              <a:rect l="l" t="t" r="r" b="b"/>
              <a:pathLst>
                <a:path w="304800">
                  <a:moveTo>
                    <a:pt x="0" y="0"/>
                  </a:moveTo>
                  <a:lnTo>
                    <a:pt x="304800" y="0"/>
                  </a:lnTo>
                </a:path>
              </a:pathLst>
            </a:custGeom>
            <a:ln w="21336">
              <a:solidFill>
                <a:srgbClr val="0808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893063" y="1729739"/>
            <a:ext cx="805180" cy="0"/>
          </a:xfrm>
          <a:custGeom>
            <a:avLst/>
            <a:gdLst/>
            <a:ahLst/>
            <a:cxnLst/>
            <a:rect l="l" t="t" r="r" b="b"/>
            <a:pathLst>
              <a:path w="805180">
                <a:moveTo>
                  <a:pt x="0" y="0"/>
                </a:moveTo>
                <a:lnTo>
                  <a:pt x="804672" y="0"/>
                </a:lnTo>
              </a:path>
            </a:pathLst>
          </a:custGeom>
          <a:ln w="15240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23232" y="5565647"/>
            <a:ext cx="1368552" cy="259079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29532" y="1391411"/>
            <a:ext cx="5899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latin typeface="Arial"/>
                <a:cs typeface="Arial"/>
              </a:rPr>
              <a:t>A</a:t>
            </a:r>
            <a:r>
              <a:rPr sz="1400" spc="155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DNA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7857" y="1391411"/>
            <a:ext cx="8451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10" dirty="0">
                <a:latin typeface="Arial"/>
                <a:cs typeface="Arial"/>
              </a:rPr>
              <a:t>fragment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48568" y="1982470"/>
            <a:ext cx="2186940" cy="43560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9050" marR="5080" indent="-6985">
              <a:lnSpc>
                <a:spcPts val="1490"/>
              </a:lnSpc>
              <a:spcBef>
                <a:spcPts val="355"/>
              </a:spcBef>
            </a:pPr>
            <a:r>
              <a:rPr sz="1450" spc="85" dirty="0">
                <a:latin typeface="Arial"/>
                <a:cs typeface="Arial"/>
              </a:rPr>
              <a:t>Tarminal transferase  </a:t>
            </a:r>
            <a:r>
              <a:rPr sz="1450" spc="105" dirty="0">
                <a:latin typeface="Arial"/>
                <a:cs typeface="Arial"/>
              </a:rPr>
              <a:t>add </a:t>
            </a:r>
            <a:r>
              <a:rPr sz="1450" spc="110" dirty="0">
                <a:latin typeface="Arial"/>
                <a:cs typeface="Arial"/>
              </a:rPr>
              <a:t>poly-dT</a:t>
            </a:r>
            <a:r>
              <a:rPr sz="1450" spc="10" dirty="0">
                <a:latin typeface="Arial"/>
                <a:cs typeface="Arial"/>
              </a:rPr>
              <a:t> </a:t>
            </a:r>
            <a:r>
              <a:rPr sz="1450" spc="90" dirty="0">
                <a:latin typeface="Arial"/>
                <a:cs typeface="Arial"/>
              </a:rPr>
              <a:t>nucleotide</a:t>
            </a:r>
            <a:endParaRPr sz="14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26619" y="5149850"/>
            <a:ext cx="845819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135" dirty="0">
                <a:latin typeface="Arial"/>
                <a:cs typeface="Arial"/>
              </a:rPr>
              <a:t>Insertion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54141" y="2266188"/>
            <a:ext cx="18592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20" dirty="0">
                <a:latin typeface="Arial"/>
                <a:cs typeface="Arial"/>
              </a:rPr>
              <a:t>Restriction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spc="165" dirty="0">
                <a:latin typeface="Arial"/>
                <a:cs typeface="Arial"/>
              </a:rPr>
              <a:t>enzyme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84704" y="3716782"/>
            <a:ext cx="2268855" cy="432434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3335" marR="5080" indent="-1270">
              <a:lnSpc>
                <a:spcPts val="1460"/>
              </a:lnSpc>
              <a:spcBef>
                <a:spcPts val="380"/>
              </a:spcBef>
            </a:pPr>
            <a:r>
              <a:rPr sz="1450" spc="90" dirty="0">
                <a:latin typeface="Arial"/>
                <a:cs typeface="Arial"/>
              </a:rPr>
              <a:t>Terminal transferase  </a:t>
            </a:r>
            <a:r>
              <a:rPr sz="1450" spc="114" dirty="0">
                <a:latin typeface="Arial"/>
                <a:cs typeface="Arial"/>
              </a:rPr>
              <a:t>and </a:t>
            </a:r>
            <a:r>
              <a:rPr sz="1450" spc="110" dirty="0">
                <a:latin typeface="Arial"/>
                <a:cs typeface="Arial"/>
              </a:rPr>
              <a:t>poly-d </a:t>
            </a:r>
            <a:r>
              <a:rPr sz="1450" spc="15" dirty="0">
                <a:latin typeface="Arial"/>
                <a:cs typeface="Arial"/>
              </a:rPr>
              <a:t>A</a:t>
            </a:r>
            <a:r>
              <a:rPr sz="1450" spc="110" dirty="0">
                <a:latin typeface="Arial"/>
                <a:cs typeface="Arial"/>
              </a:rPr>
              <a:t> </a:t>
            </a:r>
            <a:r>
              <a:rPr sz="1450" spc="65" dirty="0">
                <a:latin typeface="Arial"/>
                <a:cs typeface="Arial"/>
              </a:rPr>
              <a:t>nucleoticle</a:t>
            </a:r>
            <a:endParaRPr sz="14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7159"/>
            <a:ext cx="7198359" cy="100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bg1"/>
                </a:solidFill>
              </a:rPr>
              <a:t>LIGATION OF </a:t>
            </a:r>
            <a:r>
              <a:rPr dirty="0">
                <a:solidFill>
                  <a:schemeClr val="bg1"/>
                </a:solidFill>
              </a:rPr>
              <a:t>DNA </a:t>
            </a:r>
            <a:r>
              <a:rPr spc="-5" dirty="0">
                <a:solidFill>
                  <a:schemeClr val="bg1"/>
                </a:solidFill>
              </a:rPr>
              <a:t>FRAGMENT</a:t>
            </a:r>
            <a:r>
              <a:rPr spc="-85" dirty="0">
                <a:solidFill>
                  <a:schemeClr val="bg1"/>
                </a:solidFill>
              </a:rPr>
              <a:t> </a:t>
            </a:r>
            <a:r>
              <a:rPr spc="-5" dirty="0">
                <a:solidFill>
                  <a:schemeClr val="bg1"/>
                </a:solidFill>
              </a:rPr>
              <a:t>WITH  VECTORS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039" y="1480820"/>
            <a:ext cx="8261350" cy="224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marR="613410" indent="-342900">
              <a:lnSpc>
                <a:spcPct val="100000"/>
              </a:lnSpc>
              <a:spcBef>
                <a:spcPts val="100"/>
              </a:spcBef>
              <a:buFont typeface="Symbol"/>
              <a:buChar char=""/>
              <a:tabLst>
                <a:tab pos="367665" algn="l"/>
                <a:tab pos="368300" algn="l"/>
              </a:tabLst>
            </a:pP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ligation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the act </a:t>
            </a:r>
            <a:r>
              <a:rPr sz="2800" spc="5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joining together DNA  strands with covalent bonds </a:t>
            </a:r>
            <a:r>
              <a:rPr sz="2800" spc="-10" dirty="0">
                <a:latin typeface="Arial"/>
                <a:cs typeface="Arial"/>
              </a:rPr>
              <a:t>with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aim </a:t>
            </a:r>
            <a:r>
              <a:rPr sz="2800" spc="-5" dirty="0">
                <a:latin typeface="Arial"/>
                <a:cs typeface="Arial"/>
              </a:rPr>
              <a:t>of  </a:t>
            </a:r>
            <a:r>
              <a:rPr sz="2800" dirty="0">
                <a:latin typeface="Arial"/>
                <a:cs typeface="Arial"/>
              </a:rPr>
              <a:t>making </a:t>
            </a:r>
            <a:r>
              <a:rPr sz="2800" spc="-5" dirty="0">
                <a:latin typeface="Arial"/>
                <a:cs typeface="Arial"/>
              </a:rPr>
              <a:t>new viable DNA or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plasmid.</a:t>
            </a:r>
            <a:endParaRPr sz="2800">
              <a:latin typeface="Arial"/>
              <a:cs typeface="Arial"/>
            </a:endParaRPr>
          </a:p>
          <a:p>
            <a:pPr marL="368300" marR="17780" indent="-342900">
              <a:lnSpc>
                <a:spcPct val="100000"/>
              </a:lnSpc>
              <a:spcBef>
                <a:spcPts val="700"/>
              </a:spcBef>
              <a:buFont typeface="Symbol"/>
              <a:buChar char=""/>
              <a:tabLst>
                <a:tab pos="367665" algn="l"/>
                <a:tab pos="368300" algn="l"/>
              </a:tabLst>
            </a:pPr>
            <a:r>
              <a:rPr sz="2800" spc="-5" dirty="0">
                <a:latin typeface="Arial"/>
                <a:cs typeface="Arial"/>
              </a:rPr>
              <a:t>There are currently three </a:t>
            </a:r>
            <a:r>
              <a:rPr sz="2800" dirty="0">
                <a:latin typeface="Arial"/>
                <a:cs typeface="Arial"/>
              </a:rPr>
              <a:t>methods </a:t>
            </a:r>
            <a:r>
              <a:rPr sz="2800" spc="-5" dirty="0">
                <a:latin typeface="Arial"/>
                <a:cs typeface="Arial"/>
              </a:rPr>
              <a:t>for joining </a:t>
            </a:r>
            <a:r>
              <a:rPr sz="2800" spc="-10" dirty="0">
                <a:latin typeface="Arial"/>
                <a:cs typeface="Arial"/>
              </a:rPr>
              <a:t>DNA  </a:t>
            </a:r>
            <a:r>
              <a:rPr sz="2800" dirty="0">
                <a:latin typeface="Arial"/>
                <a:cs typeface="Arial"/>
              </a:rPr>
              <a:t>fragments 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vitro.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3754120"/>
            <a:ext cx="1898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815" dirty="0">
                <a:latin typeface="Symbol"/>
                <a:cs typeface="Symbol"/>
              </a:rPr>
              <a:t>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640" y="3790950"/>
            <a:ext cx="734250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060" algn="just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1st </a:t>
            </a:r>
            <a:r>
              <a:rPr sz="2800" spc="-5" dirty="0">
                <a:latin typeface="Arial"/>
                <a:cs typeface="Arial"/>
              </a:rPr>
              <a:t>of these is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ligase that covalently  joins the annealed cohesive ends produced by  certain restriction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enzymes.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339" y="5147309"/>
            <a:ext cx="7945755" cy="1304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100000"/>
              </a:lnSpc>
              <a:spcBef>
                <a:spcPts val="100"/>
              </a:spcBef>
              <a:tabLst>
                <a:tab pos="380365" algn="l"/>
              </a:tabLst>
            </a:pPr>
            <a:r>
              <a:rPr sz="4200" spc="-1222" baseline="5952" dirty="0">
                <a:latin typeface="Symbol"/>
                <a:cs typeface="Symbol"/>
              </a:rPr>
              <a:t></a:t>
            </a:r>
            <a:r>
              <a:rPr sz="4200" spc="-1222" baseline="5952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2nd depends upon the ability of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ligase  </a:t>
            </a:r>
            <a:r>
              <a:rPr sz="2800" dirty="0">
                <a:latin typeface="Arial"/>
                <a:cs typeface="Arial"/>
              </a:rPr>
              <a:t>from </a:t>
            </a:r>
            <a:r>
              <a:rPr sz="2800" spc="-5" dirty="0">
                <a:latin typeface="Arial"/>
                <a:cs typeface="Arial"/>
              </a:rPr>
              <a:t>phage T4-infected </a:t>
            </a:r>
            <a:r>
              <a:rPr sz="2800" dirty="0">
                <a:latin typeface="Arial"/>
                <a:cs typeface="Arial"/>
              </a:rPr>
              <a:t>E. </a:t>
            </a:r>
            <a:r>
              <a:rPr sz="2800" spc="-5" dirty="0">
                <a:latin typeface="Arial"/>
                <a:cs typeface="Arial"/>
              </a:rPr>
              <a:t>coli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catalyse the  formation of phosphodiester</a:t>
            </a:r>
            <a:r>
              <a:rPr sz="2800" spc="5" dirty="0">
                <a:latin typeface="Arial"/>
                <a:cs typeface="Arial"/>
              </a:rPr>
              <a:t> bonds</a:t>
            </a:r>
            <a:r>
              <a:rPr sz="2400" spc="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39" y="1480820"/>
            <a:ext cx="7712075" cy="446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290830" indent="-342900">
              <a:lnSpc>
                <a:spcPct val="100000"/>
              </a:lnSpc>
              <a:spcBef>
                <a:spcPts val="1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3rd </a:t>
            </a:r>
            <a:r>
              <a:rPr sz="2800" spc="-5" dirty="0">
                <a:latin typeface="Arial"/>
                <a:cs typeface="Arial"/>
              </a:rPr>
              <a:t>utilizes the enzyme </a:t>
            </a:r>
            <a:r>
              <a:rPr sz="2800" dirty="0">
                <a:latin typeface="Arial"/>
                <a:cs typeface="Arial"/>
              </a:rPr>
              <a:t>terminal  </a:t>
            </a:r>
            <a:r>
              <a:rPr sz="2800" spc="-5" dirty="0">
                <a:latin typeface="Arial"/>
                <a:cs typeface="Arial"/>
              </a:rPr>
              <a:t>deoxynucleotidyl transferase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synthesize  homopolymeric 3′ single-stranded tails at the  ends of fragments.</a:t>
            </a:r>
            <a:endParaRPr sz="2800">
              <a:latin typeface="Arial"/>
              <a:cs typeface="Arial"/>
            </a:endParaRPr>
          </a:p>
          <a:p>
            <a:pPr marL="381000" marR="114935" indent="-342900" algn="just">
              <a:lnSpc>
                <a:spcPct val="100000"/>
              </a:lnSpc>
              <a:spcBef>
                <a:spcPts val="690"/>
              </a:spcBef>
              <a:buFont typeface="Symbol"/>
              <a:buChar char=""/>
              <a:tabLst>
                <a:tab pos="381000" algn="l"/>
              </a:tabLst>
            </a:pPr>
            <a:r>
              <a:rPr sz="2800" i="1" spc="-5" dirty="0">
                <a:latin typeface="Arial"/>
                <a:cs typeface="Arial"/>
              </a:rPr>
              <a:t>E.coli </a:t>
            </a:r>
            <a:r>
              <a:rPr sz="2800" spc="-5" dirty="0">
                <a:latin typeface="Arial"/>
                <a:cs typeface="Arial"/>
              </a:rPr>
              <a:t>and phage </a:t>
            </a:r>
            <a:r>
              <a:rPr sz="2800" spc="-10" dirty="0">
                <a:latin typeface="Arial"/>
                <a:cs typeface="Arial"/>
              </a:rPr>
              <a:t>T4 </a:t>
            </a:r>
            <a:r>
              <a:rPr sz="2800" spc="-5" dirty="0">
                <a:latin typeface="Arial"/>
                <a:cs typeface="Arial"/>
              </a:rPr>
              <a:t>encode an enzyme </a:t>
            </a:r>
            <a:r>
              <a:rPr sz="2800" spc="-10" dirty="0">
                <a:latin typeface="Arial"/>
                <a:cs typeface="Arial"/>
              </a:rPr>
              <a:t>DNA  </a:t>
            </a:r>
            <a:r>
              <a:rPr sz="2800" spc="-5" dirty="0">
                <a:latin typeface="Arial"/>
                <a:cs typeface="Arial"/>
              </a:rPr>
              <a:t>ligase -T4 enzyme requires </a:t>
            </a:r>
            <a:r>
              <a:rPr sz="2800" spc="-10" dirty="0">
                <a:latin typeface="Arial"/>
                <a:cs typeface="Arial"/>
              </a:rPr>
              <a:t>ATP while </a:t>
            </a:r>
            <a:r>
              <a:rPr sz="2800" spc="-5" dirty="0">
                <a:latin typeface="Arial"/>
                <a:cs typeface="Arial"/>
              </a:rPr>
              <a:t>the E.  coli enzyme requires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NAD+.</a:t>
            </a:r>
            <a:endParaRPr sz="2800">
              <a:latin typeface="Arial"/>
              <a:cs typeface="Arial"/>
            </a:endParaRPr>
          </a:p>
          <a:p>
            <a:pPr marL="381000" marR="30480" indent="-342900" algn="just">
              <a:lnSpc>
                <a:spcPct val="100000"/>
              </a:lnSpc>
              <a:spcBef>
                <a:spcPts val="700"/>
              </a:spcBef>
              <a:buFont typeface="Symbol"/>
              <a:buChar char=""/>
              <a:tabLst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fragments with either </a:t>
            </a:r>
            <a:r>
              <a:rPr sz="2800" dirty="0">
                <a:latin typeface="Arial"/>
                <a:cs typeface="Arial"/>
              </a:rPr>
              <a:t>sticky </a:t>
            </a:r>
            <a:r>
              <a:rPr sz="2800" spc="-5" dirty="0">
                <a:latin typeface="Arial"/>
                <a:cs typeface="Arial"/>
              </a:rPr>
              <a:t>ends or blunt  ends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be inserted into vector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the  </a:t>
            </a:r>
            <a:r>
              <a:rPr sz="2800" spc="-5" dirty="0">
                <a:latin typeface="Arial"/>
                <a:cs typeface="Arial"/>
              </a:rPr>
              <a:t>aid of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ligases.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2839" y="429259"/>
            <a:ext cx="460756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bg1"/>
                </a:solidFill>
              </a:rPr>
              <a:t>LINKERS </a:t>
            </a:r>
            <a:r>
              <a:rPr dirty="0">
                <a:solidFill>
                  <a:schemeClr val="bg1"/>
                </a:solidFill>
              </a:rPr>
              <a:t>&amp;</a:t>
            </a:r>
            <a:r>
              <a:rPr spc="-70" dirty="0">
                <a:solidFill>
                  <a:schemeClr val="bg1"/>
                </a:solidFill>
              </a:rPr>
              <a:t> </a:t>
            </a:r>
            <a:r>
              <a:rPr spc="-5" dirty="0">
                <a:solidFill>
                  <a:schemeClr val="bg1"/>
                </a:solidFill>
              </a:rPr>
              <a:t>ADAPTORS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5740" y="1785620"/>
            <a:ext cx="7515859" cy="3704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100000"/>
              </a:lnSpc>
              <a:spcBef>
                <a:spcPts val="1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Linker </a:t>
            </a:r>
            <a:r>
              <a:rPr sz="2800" dirty="0">
                <a:latin typeface="Arial"/>
                <a:cs typeface="Arial"/>
              </a:rPr>
              <a:t>is a </a:t>
            </a:r>
            <a:r>
              <a:rPr sz="2800" spc="-5" dirty="0">
                <a:latin typeface="Arial"/>
                <a:cs typeface="Arial"/>
              </a:rPr>
              <a:t>synthetic ,short and </a:t>
            </a:r>
            <a:r>
              <a:rPr sz="2800" spc="-10" dirty="0">
                <a:latin typeface="Arial"/>
                <a:cs typeface="Arial"/>
              </a:rPr>
              <a:t>known </a:t>
            </a:r>
            <a:r>
              <a:rPr sz="2800" spc="-5" dirty="0">
                <a:latin typeface="Arial"/>
                <a:cs typeface="Arial"/>
              </a:rPr>
              <a:t>double  stranded oligonucleotides sequence.</a:t>
            </a:r>
            <a:endParaRPr sz="2800">
              <a:latin typeface="Arial"/>
              <a:cs typeface="Arial"/>
            </a:endParaRPr>
          </a:p>
          <a:p>
            <a:pPr marL="381000" marR="976630" indent="-342900">
              <a:lnSpc>
                <a:spcPts val="3350"/>
              </a:lnSpc>
              <a:spcBef>
                <a:spcPts val="82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Having blunted ends on both sides and  restriction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sites.</a:t>
            </a:r>
            <a:endParaRPr sz="2800">
              <a:latin typeface="Arial"/>
              <a:cs typeface="Arial"/>
            </a:endParaRPr>
          </a:p>
          <a:p>
            <a:pPr marL="381000" marR="154940" indent="-342900">
              <a:lnSpc>
                <a:spcPct val="100000"/>
              </a:lnSpc>
              <a:spcBef>
                <a:spcPts val="59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E.Coli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ligase </a:t>
            </a:r>
            <a:r>
              <a:rPr sz="2800" spc="-10" dirty="0">
                <a:latin typeface="Arial"/>
                <a:cs typeface="Arial"/>
              </a:rPr>
              <a:t>will </a:t>
            </a:r>
            <a:r>
              <a:rPr sz="2800" spc="-5" dirty="0">
                <a:latin typeface="Arial"/>
                <a:cs typeface="Arial"/>
              </a:rPr>
              <a:t>not catalyse blunt end  ligation except under special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condition.</a:t>
            </a:r>
            <a:endParaRPr sz="2800">
              <a:latin typeface="Arial"/>
              <a:cs typeface="Arial"/>
            </a:endParaRPr>
          </a:p>
          <a:p>
            <a:pPr marL="381000" marR="796925" indent="-342900">
              <a:lnSpc>
                <a:spcPct val="100000"/>
              </a:lnSpc>
              <a:spcBef>
                <a:spcPts val="7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Linker can be ligated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both ends of the  foreign</a:t>
            </a:r>
            <a:r>
              <a:rPr sz="2800" spc="-10" dirty="0">
                <a:latin typeface="Arial"/>
                <a:cs typeface="Arial"/>
              </a:rPr>
              <a:t> DNA.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740" y="1480820"/>
            <a:ext cx="7692390" cy="4556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100000"/>
              </a:lnSpc>
              <a:spcBef>
                <a:spcPts val="1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Treatment with R.E produces </a:t>
            </a:r>
            <a:r>
              <a:rPr sz="2800" dirty="0">
                <a:latin typeface="Arial"/>
                <a:cs typeface="Arial"/>
              </a:rPr>
              <a:t>sticky </a:t>
            </a:r>
            <a:r>
              <a:rPr sz="2800" spc="-5" dirty="0">
                <a:latin typeface="Arial"/>
                <a:cs typeface="Arial"/>
              </a:rPr>
              <a:t>ends after  ligation with target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DNA.</a:t>
            </a:r>
            <a:endParaRPr sz="2800">
              <a:latin typeface="Arial"/>
              <a:cs typeface="Arial"/>
            </a:endParaRPr>
          </a:p>
          <a:p>
            <a:pPr marL="381000" marR="742950" indent="-342900">
              <a:lnSpc>
                <a:spcPct val="100000"/>
              </a:lnSpc>
              <a:spcBef>
                <a:spcPts val="69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Sticky ends are desirable for DNA cloning  experiments.</a:t>
            </a:r>
            <a:endParaRPr sz="2800">
              <a:latin typeface="Arial"/>
              <a:cs typeface="Arial"/>
            </a:endParaRPr>
          </a:p>
          <a:p>
            <a:pPr marL="381000" marR="187325" indent="-342900">
              <a:lnSpc>
                <a:spcPct val="100000"/>
              </a:lnSpc>
              <a:spcBef>
                <a:spcPts val="7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One </a:t>
            </a:r>
            <a:r>
              <a:rPr sz="2800" spc="-10" dirty="0">
                <a:latin typeface="Arial"/>
                <a:cs typeface="Arial"/>
              </a:rPr>
              <a:t>drawback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spc="-10" dirty="0">
                <a:latin typeface="Arial"/>
                <a:cs typeface="Arial"/>
              </a:rPr>
              <a:t>R.E. </a:t>
            </a:r>
            <a:r>
              <a:rPr sz="2800" dirty="0">
                <a:latin typeface="Arial"/>
                <a:cs typeface="Arial"/>
              </a:rPr>
              <a:t>used to </a:t>
            </a:r>
            <a:r>
              <a:rPr sz="2800" spc="-5" dirty="0">
                <a:latin typeface="Arial"/>
                <a:cs typeface="Arial"/>
              </a:rPr>
              <a:t>generate  </a:t>
            </a:r>
            <a:r>
              <a:rPr sz="2800" dirty="0">
                <a:latin typeface="Arial"/>
                <a:cs typeface="Arial"/>
              </a:rPr>
              <a:t>cohesive </a:t>
            </a:r>
            <a:r>
              <a:rPr sz="2800" spc="-5" dirty="0">
                <a:latin typeface="Arial"/>
                <a:cs typeface="Arial"/>
              </a:rPr>
              <a:t>end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the linker </a:t>
            </a:r>
            <a:r>
              <a:rPr sz="2800" spc="-10" dirty="0">
                <a:latin typeface="Arial"/>
                <a:cs typeface="Arial"/>
              </a:rPr>
              <a:t>will </a:t>
            </a:r>
            <a:r>
              <a:rPr sz="2800" dirty="0">
                <a:latin typeface="Arial"/>
                <a:cs typeface="Arial"/>
              </a:rPr>
              <a:t>also cut </a:t>
            </a:r>
            <a:r>
              <a:rPr sz="2800" spc="-5" dirty="0">
                <a:latin typeface="Arial"/>
                <a:cs typeface="Arial"/>
              </a:rPr>
              <a:t>foreign 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at internal </a:t>
            </a:r>
            <a:r>
              <a:rPr sz="2800" dirty="0">
                <a:latin typeface="Arial"/>
                <a:cs typeface="Arial"/>
              </a:rPr>
              <a:t>sites.</a:t>
            </a:r>
            <a:endParaRPr sz="2800">
              <a:latin typeface="Arial"/>
              <a:cs typeface="Arial"/>
            </a:endParaRPr>
          </a:p>
          <a:p>
            <a:pPr marL="381000" marR="340360" indent="-342900">
              <a:lnSpc>
                <a:spcPct val="100000"/>
              </a:lnSpc>
              <a:spcBef>
                <a:spcPts val="69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Solution to the problem is </a:t>
            </a:r>
            <a:r>
              <a:rPr sz="2800" dirty="0">
                <a:latin typeface="Arial"/>
                <a:cs typeface="Arial"/>
              </a:rPr>
              <a:t>to choose </a:t>
            </a:r>
            <a:r>
              <a:rPr sz="2800" spc="-5" dirty="0">
                <a:latin typeface="Arial"/>
                <a:cs typeface="Arial"/>
              </a:rPr>
              <a:t>another  restriction enzyme or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methylate internal  restriction sites on the foreign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DNA.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" y="1371600"/>
            <a:ext cx="80010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446529"/>
            <a:ext cx="7642859" cy="419608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355600" marR="5080" indent="-342900">
              <a:lnSpc>
                <a:spcPts val="3120"/>
              </a:lnSpc>
              <a:spcBef>
                <a:spcPts val="405"/>
              </a:spcBef>
              <a:buFont typeface="Symbol"/>
              <a:buChar char="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Alternatively </a:t>
            </a:r>
            <a:r>
              <a:rPr sz="2800" dirty="0">
                <a:latin typeface="Arial"/>
                <a:cs typeface="Arial"/>
              </a:rPr>
              <a:t>a chemically </a:t>
            </a:r>
            <a:r>
              <a:rPr sz="2800" spc="-5" dirty="0">
                <a:latin typeface="Arial"/>
                <a:cs typeface="Arial"/>
              </a:rPr>
              <a:t>synthesized adaptor  molecule which have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performed </a:t>
            </a:r>
            <a:r>
              <a:rPr sz="2800" dirty="0">
                <a:latin typeface="Arial"/>
                <a:cs typeface="Arial"/>
              </a:rPr>
              <a:t>cohesive  </a:t>
            </a:r>
            <a:r>
              <a:rPr sz="2800" spc="-5" dirty="0">
                <a:latin typeface="Arial"/>
                <a:cs typeface="Arial"/>
              </a:rPr>
              <a:t>end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-5" dirty="0">
                <a:latin typeface="Arial"/>
                <a:cs typeface="Arial"/>
              </a:rPr>
              <a:t>be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used.</a:t>
            </a:r>
            <a:endParaRPr sz="2800">
              <a:latin typeface="Arial"/>
              <a:cs typeface="Arial"/>
            </a:endParaRPr>
          </a:p>
          <a:p>
            <a:pPr marL="355600" marR="180975" indent="-342900">
              <a:lnSpc>
                <a:spcPts val="3120"/>
              </a:lnSpc>
              <a:spcBef>
                <a:spcPts val="700"/>
              </a:spcBef>
              <a:buFont typeface="Symbol"/>
              <a:buChar char=""/>
              <a:tabLst>
                <a:tab pos="354965" algn="l"/>
                <a:tab pos="355600" algn="l"/>
                <a:tab pos="2389505" algn="l"/>
                <a:tab pos="6027420" algn="l"/>
              </a:tabLst>
            </a:pPr>
            <a:r>
              <a:rPr sz="2800" spc="-5" dirty="0">
                <a:latin typeface="Arial"/>
                <a:cs typeface="Arial"/>
              </a:rPr>
              <a:t>An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adaptor	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a short, chemically  s</a:t>
            </a:r>
            <a:r>
              <a:rPr sz="2800" spc="-15" dirty="0">
                <a:latin typeface="Arial"/>
                <a:cs typeface="Arial"/>
              </a:rPr>
              <a:t>y</a:t>
            </a:r>
            <a:r>
              <a:rPr sz="2800" spc="-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he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i</a:t>
            </a:r>
            <a:r>
              <a:rPr sz="2800" dirty="0">
                <a:latin typeface="Arial"/>
                <a:cs typeface="Arial"/>
              </a:rPr>
              <a:t>z</a:t>
            </a:r>
            <a:r>
              <a:rPr sz="2800" spc="1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d</a:t>
            </a:r>
            <a:r>
              <a:rPr sz="2800" dirty="0">
                <a:latin typeface="Arial"/>
                <a:cs typeface="Arial"/>
              </a:rPr>
              <a:t>,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1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-10" dirty="0">
                <a:latin typeface="Arial"/>
                <a:cs typeface="Arial"/>
              </a:rPr>
              <a:t>u</a:t>
            </a:r>
            <a:r>
              <a:rPr sz="2800" spc="10" dirty="0">
                <a:latin typeface="Arial"/>
                <a:cs typeface="Arial"/>
              </a:rPr>
              <a:t>b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ande</a:t>
            </a:r>
            <a:r>
              <a:rPr sz="2800" dirty="0">
                <a:latin typeface="Arial"/>
                <a:cs typeface="Arial"/>
              </a:rPr>
              <a:t>d</a:t>
            </a:r>
            <a:r>
              <a:rPr sz="2800" spc="-5" dirty="0">
                <a:latin typeface="Arial"/>
                <a:cs typeface="Arial"/>
              </a:rPr>
              <a:t> D</a:t>
            </a:r>
            <a:r>
              <a:rPr sz="2800" spc="-15" dirty="0">
                <a:latin typeface="Arial"/>
                <a:cs typeface="Arial"/>
              </a:rPr>
              <a:t>N</a:t>
            </a:r>
            <a:r>
              <a:rPr sz="2800" dirty="0">
                <a:latin typeface="Arial"/>
                <a:cs typeface="Arial"/>
              </a:rPr>
              <a:t>A	</a:t>
            </a:r>
            <a:r>
              <a:rPr sz="2800" spc="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l</a:t>
            </a:r>
            <a:r>
              <a:rPr sz="2800" spc="-5" dirty="0">
                <a:latin typeface="Arial"/>
                <a:cs typeface="Arial"/>
              </a:rPr>
              <a:t>ecu</a:t>
            </a:r>
            <a:r>
              <a:rPr sz="2800" spc="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e  </a:t>
            </a:r>
            <a:r>
              <a:rPr sz="2800" spc="-10" dirty="0">
                <a:latin typeface="Arial"/>
                <a:cs typeface="Arial"/>
              </a:rPr>
              <a:t>which </a:t>
            </a:r>
            <a:r>
              <a:rPr sz="2800" spc="-5" dirty="0">
                <a:latin typeface="Arial"/>
                <a:cs typeface="Arial"/>
              </a:rPr>
              <a:t>is used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link the ends of </a:t>
            </a:r>
            <a:r>
              <a:rPr sz="2800" spc="-10" dirty="0">
                <a:latin typeface="Arial"/>
                <a:cs typeface="Arial"/>
              </a:rPr>
              <a:t>two </a:t>
            </a:r>
            <a:r>
              <a:rPr sz="2800" spc="-5" dirty="0">
                <a:latin typeface="Arial"/>
                <a:cs typeface="Arial"/>
              </a:rPr>
              <a:t>other  </a:t>
            </a:r>
            <a:r>
              <a:rPr sz="2800" spc="-10" dirty="0">
                <a:latin typeface="Arial"/>
                <a:cs typeface="Arial"/>
              </a:rPr>
              <a:t>DNA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molecules.</a:t>
            </a:r>
            <a:endParaRPr sz="2800">
              <a:latin typeface="Arial"/>
              <a:cs typeface="Arial"/>
            </a:endParaRPr>
          </a:p>
          <a:p>
            <a:pPr marL="355600" marR="120650" indent="-342900">
              <a:lnSpc>
                <a:spcPts val="3120"/>
              </a:lnSpc>
              <a:spcBef>
                <a:spcPts val="700"/>
              </a:spcBef>
              <a:buFont typeface="Symbol"/>
              <a:buChar char=""/>
              <a:tabLst>
                <a:tab pos="354965" algn="l"/>
                <a:tab pos="3556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adaptor molecule have </a:t>
            </a:r>
            <a:r>
              <a:rPr sz="2800" dirty="0">
                <a:latin typeface="Arial"/>
                <a:cs typeface="Arial"/>
              </a:rPr>
              <a:t>one </a:t>
            </a:r>
            <a:r>
              <a:rPr sz="2800" spc="-5" dirty="0">
                <a:latin typeface="Arial"/>
                <a:cs typeface="Arial"/>
              </a:rPr>
              <a:t>blunt end  bearing 5’ phosphate group </a:t>
            </a:r>
            <a:r>
              <a:rPr sz="2800" dirty="0">
                <a:latin typeface="Arial"/>
                <a:cs typeface="Arial"/>
              </a:rPr>
              <a:t>&amp; a cohesive </a:t>
            </a:r>
            <a:r>
              <a:rPr sz="2800" spc="-5" dirty="0">
                <a:latin typeface="Arial"/>
                <a:cs typeface="Arial"/>
              </a:rPr>
              <a:t>end  </a:t>
            </a:r>
            <a:r>
              <a:rPr sz="2800" spc="-10" dirty="0">
                <a:latin typeface="Arial"/>
                <a:cs typeface="Arial"/>
              </a:rPr>
              <a:t>which </a:t>
            </a:r>
            <a:r>
              <a:rPr sz="2800" spc="-5" dirty="0">
                <a:latin typeface="Arial"/>
                <a:cs typeface="Arial"/>
              </a:rPr>
              <a:t>is not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phosphorylated.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270"/>
            <a:ext cx="8001000" cy="529082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7469" y="5441950"/>
            <a:ext cx="819658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use of adaptors: (a) the actual structure of an adaptor,  showing the modified </a:t>
            </a:r>
            <a:r>
              <a:rPr sz="2400" dirty="0">
                <a:latin typeface="Arial"/>
                <a:cs typeface="Arial"/>
              </a:rPr>
              <a:t>5′-OH terminus; </a:t>
            </a:r>
            <a:r>
              <a:rPr sz="2400" spc="-5" dirty="0">
                <a:latin typeface="Arial"/>
                <a:cs typeface="Arial"/>
              </a:rPr>
              <a:t>(b) conversion of </a:t>
            </a:r>
            <a:r>
              <a:rPr sz="2400" spc="-10" dirty="0">
                <a:latin typeface="Arial"/>
                <a:cs typeface="Arial"/>
              </a:rPr>
              <a:t>blunt  </a:t>
            </a:r>
            <a:r>
              <a:rPr sz="2400" spc="-5" dirty="0">
                <a:latin typeface="Arial"/>
                <a:cs typeface="Arial"/>
              </a:rPr>
              <a:t>ends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sticky </a:t>
            </a:r>
            <a:r>
              <a:rPr sz="2400" spc="-10" dirty="0">
                <a:latin typeface="Arial"/>
                <a:cs typeface="Arial"/>
              </a:rPr>
              <a:t>ends </a:t>
            </a:r>
            <a:r>
              <a:rPr sz="2400" spc="-5" dirty="0">
                <a:latin typeface="Arial"/>
                <a:cs typeface="Arial"/>
              </a:rPr>
              <a:t>through the attachment of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adaptors.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39" y="1480820"/>
            <a:ext cx="7893684" cy="507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100000"/>
              </a:lnSpc>
              <a:spcBef>
                <a:spcPts val="1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foreign </a:t>
            </a:r>
            <a:r>
              <a:rPr sz="2800" spc="-10" dirty="0">
                <a:latin typeface="Arial"/>
                <a:cs typeface="Arial"/>
              </a:rPr>
              <a:t>DNA </a:t>
            </a:r>
            <a:r>
              <a:rPr sz="2800" spc="-5" dirty="0">
                <a:latin typeface="Arial"/>
                <a:cs typeface="Arial"/>
              </a:rPr>
              <a:t>plus added adaptors is then  phosphorylated at the 5’ </a:t>
            </a:r>
            <a:r>
              <a:rPr sz="2800" dirty="0">
                <a:latin typeface="Arial"/>
                <a:cs typeface="Arial"/>
              </a:rPr>
              <a:t>termini </a:t>
            </a:r>
            <a:r>
              <a:rPr sz="2800" spc="-5" dirty="0">
                <a:latin typeface="Arial"/>
                <a:cs typeface="Arial"/>
              </a:rPr>
              <a:t>and ligated into  the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vector.</a:t>
            </a:r>
            <a:endParaRPr sz="2800">
              <a:latin typeface="Arial"/>
              <a:cs typeface="Arial"/>
            </a:endParaRPr>
          </a:p>
          <a:p>
            <a:pPr marL="381000" marR="74930" indent="-342900">
              <a:lnSpc>
                <a:spcPct val="100000"/>
              </a:lnSpc>
              <a:spcBef>
                <a:spcPts val="7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Problems: </a:t>
            </a:r>
            <a:r>
              <a:rPr sz="2800" dirty="0">
                <a:latin typeface="Arial"/>
                <a:cs typeface="Arial"/>
              </a:rPr>
              <a:t>sticky </a:t>
            </a:r>
            <a:r>
              <a:rPr sz="2800" spc="-5" dirty="0">
                <a:latin typeface="Arial"/>
                <a:cs typeface="Arial"/>
              </a:rPr>
              <a:t>end of adaptors </a:t>
            </a:r>
            <a:r>
              <a:rPr sz="2800" spc="-10" dirty="0">
                <a:latin typeface="Arial"/>
                <a:cs typeface="Arial"/>
              </a:rPr>
              <a:t>will </a:t>
            </a:r>
            <a:r>
              <a:rPr sz="2800" spc="-5" dirty="0">
                <a:latin typeface="Arial"/>
                <a:cs typeface="Arial"/>
              </a:rPr>
              <a:t>binds with  </a:t>
            </a:r>
            <a:r>
              <a:rPr sz="2800" dirty="0">
                <a:latin typeface="Arial"/>
                <a:cs typeface="Arial"/>
              </a:rPr>
              <a:t>each </a:t>
            </a:r>
            <a:r>
              <a:rPr sz="2800" spc="-5" dirty="0">
                <a:latin typeface="Arial"/>
                <a:cs typeface="Arial"/>
              </a:rPr>
              <a:t>other </a:t>
            </a:r>
            <a:r>
              <a:rPr sz="2800" dirty="0">
                <a:latin typeface="Arial"/>
                <a:cs typeface="Arial"/>
              </a:rPr>
              <a:t>so </a:t>
            </a:r>
            <a:r>
              <a:rPr sz="2800" spc="-5" dirty="0">
                <a:latin typeface="Arial"/>
                <a:cs typeface="Arial"/>
              </a:rPr>
              <a:t>treatment with Alkaline  Phosphates.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69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After attachment with target……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treatment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0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Polynucleotide Kinase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add </a:t>
            </a:r>
            <a:r>
              <a:rPr sz="2800" spc="-10" dirty="0">
                <a:latin typeface="Arial"/>
                <a:cs typeface="Arial"/>
              </a:rPr>
              <a:t>P–OH </a:t>
            </a:r>
            <a:r>
              <a:rPr sz="2800" spc="-5" dirty="0">
                <a:latin typeface="Arial"/>
                <a:cs typeface="Arial"/>
              </a:rPr>
              <a:t>at </a:t>
            </a:r>
            <a:r>
              <a:rPr sz="2800" dirty="0">
                <a:latin typeface="Arial"/>
                <a:cs typeface="Arial"/>
              </a:rPr>
              <a:t>5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prime.</a:t>
            </a:r>
            <a:endParaRPr sz="2800">
              <a:latin typeface="Arial"/>
              <a:cs typeface="Arial"/>
            </a:endParaRPr>
          </a:p>
          <a:p>
            <a:pPr marL="381000" marR="502284" indent="-342900">
              <a:lnSpc>
                <a:spcPct val="100000"/>
              </a:lnSpc>
              <a:spcBef>
                <a:spcPts val="690"/>
              </a:spcBef>
              <a:buFont typeface="Symbol"/>
              <a:buChar char=""/>
              <a:tabLst>
                <a:tab pos="380365" algn="l"/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basic difference between an adaptor </a:t>
            </a:r>
            <a:r>
              <a:rPr sz="2800" dirty="0">
                <a:latin typeface="Arial"/>
                <a:cs typeface="Arial"/>
              </a:rPr>
              <a:t>&amp;  </a:t>
            </a:r>
            <a:r>
              <a:rPr sz="2800" spc="-5" dirty="0">
                <a:latin typeface="Arial"/>
                <a:cs typeface="Arial"/>
              </a:rPr>
              <a:t>linker </a:t>
            </a:r>
            <a:r>
              <a:rPr sz="2800" dirty="0">
                <a:latin typeface="Arial"/>
                <a:cs typeface="Arial"/>
              </a:rPr>
              <a:t>is </a:t>
            </a:r>
            <a:r>
              <a:rPr sz="2800" spc="-5" dirty="0">
                <a:latin typeface="Arial"/>
                <a:cs typeface="Arial"/>
              </a:rPr>
              <a:t>that the </a:t>
            </a:r>
            <a:r>
              <a:rPr sz="2800" dirty="0">
                <a:latin typeface="Arial"/>
                <a:cs typeface="Arial"/>
              </a:rPr>
              <a:t>former </a:t>
            </a:r>
            <a:r>
              <a:rPr sz="2800" spc="-5" dirty="0">
                <a:latin typeface="Arial"/>
                <a:cs typeface="Arial"/>
              </a:rPr>
              <a:t>has </a:t>
            </a:r>
            <a:r>
              <a:rPr sz="2800" dirty="0">
                <a:latin typeface="Arial"/>
                <a:cs typeface="Arial"/>
              </a:rPr>
              <a:t>cohesive </a:t>
            </a:r>
            <a:r>
              <a:rPr sz="2800" spc="-5" dirty="0">
                <a:latin typeface="Arial"/>
                <a:cs typeface="Arial"/>
              </a:rPr>
              <a:t>ends </a:t>
            </a:r>
            <a:r>
              <a:rPr sz="2800" dirty="0">
                <a:latin typeface="Arial"/>
                <a:cs typeface="Arial"/>
              </a:rPr>
              <a:t>&amp;  </a:t>
            </a:r>
            <a:r>
              <a:rPr sz="2800" spc="-5" dirty="0">
                <a:latin typeface="Arial"/>
                <a:cs typeface="Arial"/>
              </a:rPr>
              <a:t>the latter has blunt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ends.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540</Words>
  <Application>Microsoft Office PowerPoint</Application>
  <PresentationFormat>On-screen Show (4:3)</PresentationFormat>
  <Paragraphs>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LIGATION OF DNA  FRAGMENTS WITH VECTORS</vt:lpstr>
      <vt:lpstr>LIGATION OF DNA FRAGMENT WITH  VECTORS</vt:lpstr>
      <vt:lpstr>Slide 3</vt:lpstr>
      <vt:lpstr>LINKERS &amp; ADAPTORS</vt:lpstr>
      <vt:lpstr>Slide 5</vt:lpstr>
      <vt:lpstr>Slide 6</vt:lpstr>
      <vt:lpstr>Slide 7</vt:lpstr>
      <vt:lpstr>Slide 8</vt:lpstr>
      <vt:lpstr>Slide 9</vt:lpstr>
      <vt:lpstr>CLONING FOREIGN DNA BY ADDING  ADAPTORS</vt:lpstr>
      <vt:lpstr>HOMOPOLYMER TAILING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LIGATION OF DNA  FRAGMENTS WITH VECTORS</dc:title>
  <cp:lastModifiedBy>Rajbeer</cp:lastModifiedBy>
  <cp:revision>1</cp:revision>
  <dcterms:created xsi:type="dcterms:W3CDTF">2020-05-05T13:36:43Z</dcterms:created>
  <dcterms:modified xsi:type="dcterms:W3CDTF">2020-05-05T17:29:52Z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2013-11-16T00:00:00Z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2020-05-05T00:00:00Z</vt:filetime>
  </property>
</Properties>
</file>