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56" r:id="rId2"/>
    <p:sldId id="257" r:id="rId3"/>
    <p:sldId id="261" r:id="rId4"/>
    <p:sldId id="262" r:id="rId5"/>
    <p:sldId id="263" r:id="rId6"/>
    <p:sldId id="264"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47EA6D-B086-4B31-9026-AA63BA9391C4}" type="datetimeFigureOut">
              <a:rPr lang="en-US" smtClean="0"/>
              <a:t>4/15/2021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94D81679-99C9-4A1A-BD59-7C593ABD2A98}"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9286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47EA6D-B086-4B31-9026-AA63BA9391C4}"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691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47EA6D-B086-4B31-9026-AA63BA9391C4}"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316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47EA6D-B086-4B31-9026-AA63BA9391C4}"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5347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7EA6D-B086-4B31-9026-AA63BA9391C4}"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0734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47EA6D-B086-4B31-9026-AA63BA9391C4}"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81679-99C9-4A1A-BD59-7C593ABD2A98}"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9252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47EA6D-B086-4B31-9026-AA63BA9391C4}" type="datetimeFigureOut">
              <a:rPr lang="en-US" smtClean="0"/>
              <a:t>4/15/2021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D81679-99C9-4A1A-BD59-7C593ABD2A98}"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880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47EA6D-B086-4B31-9026-AA63BA9391C4}" type="datetimeFigureOut">
              <a:rPr lang="en-US" smtClean="0"/>
              <a:t>4/15/2021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D81679-99C9-4A1A-BD59-7C593ABD2A98}"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910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7EA6D-B086-4B31-9026-AA63BA9391C4}" type="datetimeFigureOut">
              <a:rPr lang="en-US" smtClean="0"/>
              <a:t>4/15/2021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1224459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47EA6D-B086-4B31-9026-AA63BA9391C4}"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81679-99C9-4A1A-BD59-7C593ABD2A98}"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0093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847EA6D-B086-4B31-9026-AA63BA9391C4}" type="datetimeFigureOut">
              <a:rPr lang="en-US" smtClean="0"/>
              <a:t>4/15/2021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94D81679-99C9-4A1A-BD59-7C593ABD2A98}"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149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847EA6D-B086-4B31-9026-AA63BA9391C4}" type="datetimeFigureOut">
              <a:rPr lang="en-US" smtClean="0"/>
              <a:t>4/15/2021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4D81679-99C9-4A1A-BD59-7C593ABD2A98}"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8460452"/>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58421-4A9B-4624-BEF5-8F5FBB7FD6B5}"/>
              </a:ext>
            </a:extLst>
          </p:cNvPr>
          <p:cNvSpPr>
            <a:spLocks noGrp="1"/>
          </p:cNvSpPr>
          <p:nvPr>
            <p:ph type="ctrTitle"/>
          </p:nvPr>
        </p:nvSpPr>
        <p:spPr>
          <a:xfrm>
            <a:off x="0" y="0"/>
            <a:ext cx="12192000" cy="3509963"/>
          </a:xfrm>
          <a:solidFill>
            <a:schemeClr val="accent2"/>
          </a:solidFill>
        </p:spPr>
        <p:txBody>
          <a:bodyPr>
            <a:normAutofit/>
          </a:bodyPr>
          <a:lstStyle/>
          <a:p>
            <a:pPr algn="ctr"/>
            <a:r>
              <a:rPr lang="hi-IN" sz="9600" b="1" u="sng" dirty="0"/>
              <a:t>-:साधारणीकरण :- </a:t>
            </a:r>
            <a:endParaRPr lang="en-US" sz="9600" b="1" u="sng" dirty="0"/>
          </a:p>
        </p:txBody>
      </p:sp>
      <p:sp>
        <p:nvSpPr>
          <p:cNvPr id="3" name="Subtitle 2">
            <a:extLst>
              <a:ext uri="{FF2B5EF4-FFF2-40B4-BE49-F238E27FC236}">
                <a16:creationId xmlns:a16="http://schemas.microsoft.com/office/drawing/2014/main" id="{18F01EC4-4E42-4486-8899-C9611B2E6D7D}"/>
              </a:ext>
            </a:extLst>
          </p:cNvPr>
          <p:cNvSpPr>
            <a:spLocks noGrp="1"/>
          </p:cNvSpPr>
          <p:nvPr>
            <p:ph type="subTitle" idx="1"/>
          </p:nvPr>
        </p:nvSpPr>
        <p:spPr>
          <a:xfrm>
            <a:off x="0" y="3509963"/>
            <a:ext cx="12192000" cy="3348037"/>
          </a:xfrm>
          <a:solidFill>
            <a:schemeClr val="accent2"/>
          </a:solidFill>
        </p:spPr>
        <p:txBody>
          <a:bodyPr/>
          <a:lstStyle/>
          <a:p>
            <a:endParaRPr lang="en-US" dirty="0"/>
          </a:p>
        </p:txBody>
      </p:sp>
    </p:spTree>
    <p:extLst>
      <p:ext uri="{BB962C8B-B14F-4D97-AF65-F5344CB8AC3E}">
        <p14:creationId xmlns:p14="http://schemas.microsoft.com/office/powerpoint/2010/main" val="347947380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28600-F2C2-43CC-B680-9B2C8E682DBB}"/>
              </a:ext>
            </a:extLst>
          </p:cNvPr>
          <p:cNvSpPr>
            <a:spLocks noGrp="1"/>
          </p:cNvSpPr>
          <p:nvPr>
            <p:ph type="title"/>
          </p:nvPr>
        </p:nvSpPr>
        <p:spPr>
          <a:xfrm>
            <a:off x="0" y="1"/>
            <a:ext cx="12192000" cy="1199534"/>
          </a:xfrm>
          <a:solidFill>
            <a:srgbClr val="FFC000"/>
          </a:solidFill>
        </p:spPr>
        <p:txBody>
          <a:bodyPr>
            <a:normAutofit/>
          </a:bodyPr>
          <a:lstStyle/>
          <a:p>
            <a:r>
              <a:rPr lang="hi-IN" sz="6000" b="1" u="sng" dirty="0">
                <a:solidFill>
                  <a:schemeClr val="accent5">
                    <a:lumMod val="50000"/>
                  </a:schemeClr>
                </a:solidFill>
              </a:rPr>
              <a:t> साधारणीकरण : एक परिचय-</a:t>
            </a:r>
            <a:endParaRPr lang="en-US" sz="6000" b="1" u="sng" dirty="0">
              <a:solidFill>
                <a:schemeClr val="accent5">
                  <a:lumMod val="50000"/>
                </a:schemeClr>
              </a:solidFill>
            </a:endParaRPr>
          </a:p>
        </p:txBody>
      </p:sp>
      <p:sp>
        <p:nvSpPr>
          <p:cNvPr id="3" name="Content Placeholder 2">
            <a:extLst>
              <a:ext uri="{FF2B5EF4-FFF2-40B4-BE49-F238E27FC236}">
                <a16:creationId xmlns:a16="http://schemas.microsoft.com/office/drawing/2014/main" id="{EDD73B1B-32C1-4A37-B4BE-CA48C04AF14C}"/>
              </a:ext>
            </a:extLst>
          </p:cNvPr>
          <p:cNvSpPr>
            <a:spLocks noGrp="1"/>
          </p:cNvSpPr>
          <p:nvPr>
            <p:ph idx="1"/>
          </p:nvPr>
        </p:nvSpPr>
        <p:spPr>
          <a:xfrm>
            <a:off x="0" y="766916"/>
            <a:ext cx="12192000" cy="6764593"/>
          </a:xfrm>
          <a:solidFill>
            <a:srgbClr val="00B050"/>
          </a:solidFill>
        </p:spPr>
        <p:txBody>
          <a:bodyPr>
            <a:noAutofit/>
          </a:bodyPr>
          <a:lstStyle/>
          <a:p>
            <a:pPr marL="457200" lvl="1" indent="0" algn="just">
              <a:buNone/>
            </a:pPr>
            <a:r>
              <a:rPr lang="hi-IN" sz="3200" b="1" dirty="0"/>
              <a:t>1. ‘साधारणीकरण’ शब्द व्याकरणिक दृष्टि से ‘साधारण+च्व+करण’ के योग से निष्पन्न है, जिसका अर्थ है- असाधारण को साधारण करने की क्रिया| </a:t>
            </a:r>
          </a:p>
          <a:p>
            <a:pPr lvl="1" algn="just"/>
            <a:r>
              <a:rPr lang="hi-IN" sz="3200" b="1" dirty="0"/>
              <a:t>2. ‘साधारणीकरण’ के प्रवर्त्तक भट्ट नायक माने जाते हैं|</a:t>
            </a:r>
          </a:p>
          <a:p>
            <a:pPr lvl="1" algn="just"/>
            <a:r>
              <a:rPr lang="hi-IN" sz="3200" b="1" dirty="0"/>
              <a:t>3. ‘साधारणीकरण’ वह सामान्यीकृत अनुभव है, जिसमें वस्तुएँ स्थान तथा काल की उपाधि से मुक्त होकर दिखाई पड़ती एवं अनुभूत होने लगती हैं|</a:t>
            </a:r>
          </a:p>
          <a:p>
            <a:pPr lvl="1" algn="just"/>
            <a:r>
              <a:rPr lang="hi-IN" sz="3200" b="1" dirty="0"/>
              <a:t>4. साधारणीकरण के विषय पर जिन आचार्यों ने विवेचन किया है, उनमें भट्टनायक, अभिनवगुप्त, धनञ्जय, विश्वनाथ तथा पंडितराज जगन्नाथ हैं|</a:t>
            </a:r>
            <a:endParaRPr lang="hi-IN" sz="3200" b="1" dirty="0">
              <a:solidFill>
                <a:srgbClr val="C00000"/>
              </a:solidFill>
            </a:endParaRPr>
          </a:p>
          <a:p>
            <a:pPr marL="457200" lvl="1" indent="0" algn="just">
              <a:buNone/>
            </a:pPr>
            <a:r>
              <a:rPr lang="hi-IN" sz="3200" b="1" dirty="0">
                <a:solidFill>
                  <a:srgbClr val="C00000"/>
                </a:solidFill>
              </a:rPr>
              <a:t>  </a:t>
            </a:r>
          </a:p>
          <a:p>
            <a:pPr marL="457200" lvl="1" indent="0" algn="just">
              <a:buNone/>
            </a:pPr>
            <a:endParaRPr lang="hi-IN" sz="3200" b="1" dirty="0">
              <a:solidFill>
                <a:srgbClr val="002060"/>
              </a:solidFill>
            </a:endParaRPr>
          </a:p>
          <a:p>
            <a:pPr lvl="1" algn="just"/>
            <a:endParaRPr lang="hi-IN" sz="3200" b="1" dirty="0"/>
          </a:p>
          <a:p>
            <a:pPr marL="457200" lvl="1" indent="0" algn="just">
              <a:buNone/>
            </a:pPr>
            <a:r>
              <a:rPr lang="hi-IN" sz="3200" b="1" dirty="0"/>
              <a:t> </a:t>
            </a:r>
          </a:p>
          <a:p>
            <a:pPr lvl="1" algn="just"/>
            <a:endParaRPr lang="en-US" sz="3200" b="1" dirty="0"/>
          </a:p>
        </p:txBody>
      </p:sp>
    </p:spTree>
    <p:extLst>
      <p:ext uri="{BB962C8B-B14F-4D97-AF65-F5344CB8AC3E}">
        <p14:creationId xmlns:p14="http://schemas.microsoft.com/office/powerpoint/2010/main" val="189042388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400F7-1F3F-4A58-92AB-D4F3F8808200}"/>
              </a:ext>
            </a:extLst>
          </p:cNvPr>
          <p:cNvSpPr>
            <a:spLocks noGrp="1"/>
          </p:cNvSpPr>
          <p:nvPr>
            <p:ph type="title"/>
          </p:nvPr>
        </p:nvSpPr>
        <p:spPr>
          <a:xfrm>
            <a:off x="0" y="1"/>
            <a:ext cx="12191999" cy="1111044"/>
          </a:xfrm>
        </p:spPr>
        <p:txBody>
          <a:bodyPr>
            <a:normAutofit/>
          </a:bodyPr>
          <a:lstStyle/>
          <a:p>
            <a:r>
              <a:rPr lang="hi-IN" sz="4800" b="1" u="sng" dirty="0"/>
              <a:t>भट्टनायक के साधारणीकरण सम्बन्धी विचार- </a:t>
            </a:r>
            <a:endParaRPr lang="en-US" sz="4800" b="1" u="sng" dirty="0"/>
          </a:p>
        </p:txBody>
      </p:sp>
      <p:sp>
        <p:nvSpPr>
          <p:cNvPr id="3" name="Content Placeholder 2">
            <a:extLst>
              <a:ext uri="{FF2B5EF4-FFF2-40B4-BE49-F238E27FC236}">
                <a16:creationId xmlns:a16="http://schemas.microsoft.com/office/drawing/2014/main" id="{05BA03A2-993C-4C5F-83C1-0D50412970F2}"/>
              </a:ext>
            </a:extLst>
          </p:cNvPr>
          <p:cNvSpPr>
            <a:spLocks noGrp="1"/>
          </p:cNvSpPr>
          <p:nvPr>
            <p:ph idx="1"/>
          </p:nvPr>
        </p:nvSpPr>
        <p:spPr>
          <a:xfrm>
            <a:off x="1" y="875071"/>
            <a:ext cx="12191998" cy="5191431"/>
          </a:xfrm>
        </p:spPr>
        <p:style>
          <a:lnRef idx="2">
            <a:schemeClr val="accent1">
              <a:shade val="50000"/>
            </a:schemeClr>
          </a:lnRef>
          <a:fillRef idx="1">
            <a:schemeClr val="accent1"/>
          </a:fillRef>
          <a:effectRef idx="0">
            <a:schemeClr val="accent1"/>
          </a:effectRef>
          <a:fontRef idx="minor">
            <a:schemeClr val="lt1"/>
          </a:fontRef>
        </p:style>
        <p:txBody>
          <a:bodyPr>
            <a:normAutofit fontScale="92500" lnSpcReduction="10000"/>
          </a:bodyPr>
          <a:lstStyle/>
          <a:p>
            <a:pPr marL="0" indent="0">
              <a:buNone/>
            </a:pPr>
            <a:r>
              <a:rPr lang="hi-IN" dirty="0"/>
              <a:t>       </a:t>
            </a:r>
            <a:r>
              <a:rPr lang="hi-IN" sz="3200" b="1" dirty="0"/>
              <a:t>“भावकत्वम् साधारणीकरण, तेन हि व्यापारेण विभावदायः</a:t>
            </a:r>
          </a:p>
          <a:p>
            <a:pPr marL="0" indent="0">
              <a:buNone/>
            </a:pPr>
            <a:r>
              <a:rPr lang="hi-IN" sz="3200" b="1" dirty="0"/>
              <a:t>     स्थायी च साधारणीकरण क्रियन्ते।’’</a:t>
            </a:r>
          </a:p>
          <a:p>
            <a:pPr marL="0" indent="0">
              <a:buNone/>
            </a:pPr>
            <a:r>
              <a:rPr lang="hi-IN" sz="3200" b="1" dirty="0"/>
              <a:t>(अर्थात् भावकत्व साधारणीकरण है। इस व्यापार से विभावादि और स्थायी भावों का साधारणीकरण होता है)</a:t>
            </a:r>
          </a:p>
          <a:p>
            <a:pPr marL="0" indent="0">
              <a:buNone/>
            </a:pPr>
            <a:r>
              <a:rPr lang="hi-IN" sz="3200" b="1" dirty="0"/>
              <a:t>     भट्टनायक ने काव्य के तीन व्यापार बताए हैं-</a:t>
            </a:r>
          </a:p>
          <a:p>
            <a:pPr marL="0" indent="0">
              <a:buNone/>
            </a:pPr>
            <a:r>
              <a:rPr lang="hi-IN" sz="3200" b="1" dirty="0"/>
              <a:t>1.अभिधा (पाठ का वाच्यार्थ,भाषा ,आलंकारिक योजना)</a:t>
            </a:r>
          </a:p>
          <a:p>
            <a:pPr marL="0" indent="0">
              <a:buNone/>
            </a:pPr>
            <a:r>
              <a:rPr lang="hi-IN" sz="3200" b="1" dirty="0"/>
              <a:t>2.भावकत्व (काव्य रसों से संबंध)</a:t>
            </a:r>
          </a:p>
          <a:p>
            <a:pPr marL="0" indent="0">
              <a:buNone/>
            </a:pPr>
            <a:r>
              <a:rPr lang="hi-IN" sz="3200" b="1" dirty="0"/>
              <a:t>3.भोजकत्व (सहृदय सामाजिक से संबंध)</a:t>
            </a:r>
            <a:endParaRPr lang="en-US" sz="3200" b="1" dirty="0"/>
          </a:p>
        </p:txBody>
      </p:sp>
      <p:sp>
        <p:nvSpPr>
          <p:cNvPr id="5" name="Arrow: Right 4">
            <a:extLst>
              <a:ext uri="{FF2B5EF4-FFF2-40B4-BE49-F238E27FC236}">
                <a16:creationId xmlns:a16="http://schemas.microsoft.com/office/drawing/2014/main" id="{90F98210-CCB8-4C04-B79E-442FCCA67328}"/>
              </a:ext>
            </a:extLst>
          </p:cNvPr>
          <p:cNvSpPr/>
          <p:nvPr/>
        </p:nvSpPr>
        <p:spPr>
          <a:xfrm>
            <a:off x="0" y="875070"/>
            <a:ext cx="924232" cy="33429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741169BC-A07D-4345-BBDD-C186B4A65A83}"/>
              </a:ext>
            </a:extLst>
          </p:cNvPr>
          <p:cNvSpPr/>
          <p:nvPr/>
        </p:nvSpPr>
        <p:spPr>
          <a:xfrm>
            <a:off x="0" y="3372463"/>
            <a:ext cx="993058" cy="334298"/>
          </a:xfrm>
          <a:prstGeom prst="rightArrow">
            <a:avLst>
              <a:gd name="adj1" fmla="val 55833"/>
              <a:gd name="adj2"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282729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B5D66-F5B5-4486-8A21-7E5AB429BCE0}"/>
              </a:ext>
            </a:extLst>
          </p:cNvPr>
          <p:cNvSpPr>
            <a:spLocks noGrp="1"/>
          </p:cNvSpPr>
          <p:nvPr>
            <p:ph type="title"/>
          </p:nvPr>
        </p:nvSpPr>
        <p:spPr>
          <a:xfrm>
            <a:off x="0" y="1"/>
            <a:ext cx="12191999" cy="963560"/>
          </a:xfrm>
        </p:spPr>
        <p:txBody>
          <a:bodyPr>
            <a:normAutofit/>
          </a:bodyPr>
          <a:lstStyle/>
          <a:p>
            <a:r>
              <a:rPr lang="hi-IN" sz="4400" b="1" u="sng" dirty="0"/>
              <a:t>अभिनवगुप्त के साधारणीकरण सम्बन्धी विचार-</a:t>
            </a:r>
            <a:endParaRPr lang="en-US" sz="4400" b="1" u="sng" dirty="0"/>
          </a:p>
        </p:txBody>
      </p:sp>
      <p:sp>
        <p:nvSpPr>
          <p:cNvPr id="3" name="Content Placeholder 2">
            <a:extLst>
              <a:ext uri="{FF2B5EF4-FFF2-40B4-BE49-F238E27FC236}">
                <a16:creationId xmlns:a16="http://schemas.microsoft.com/office/drawing/2014/main" id="{CA80311B-61F2-4B09-8D1C-38D2162B7758}"/>
              </a:ext>
            </a:extLst>
          </p:cNvPr>
          <p:cNvSpPr>
            <a:spLocks noGrp="1"/>
          </p:cNvSpPr>
          <p:nvPr>
            <p:ph idx="1"/>
          </p:nvPr>
        </p:nvSpPr>
        <p:spPr>
          <a:xfrm>
            <a:off x="0" y="963562"/>
            <a:ext cx="12191999" cy="5894438"/>
          </a:xfrm>
        </p:spPr>
        <p:txBody>
          <a:bodyPr/>
          <a:lstStyle/>
          <a:p>
            <a:endParaRPr lang="hi-IN" dirty="0"/>
          </a:p>
          <a:p>
            <a:r>
              <a:rPr lang="hi-IN" sz="2800" b="1" dirty="0"/>
              <a:t>साधारणीकरण दो स्तर पर सम्पन्न होता है। पहले स्तर पर विभावादि देशकाल के बन्धन से मुक्त हो जाते हैं, दूसरे स्तर पर प्रमाता/पाठक /श्रोता  स्व-पर (अपने-पराए) की चेतना से मुक्त हो जाता है।’’</a:t>
            </a:r>
          </a:p>
          <a:p>
            <a:endParaRPr lang="hi-IN" dirty="0"/>
          </a:p>
          <a:p>
            <a:r>
              <a:rPr lang="hi-IN" sz="2800" b="1" dirty="0"/>
              <a:t>इनके अनुसार विभावादि के स्थायी भाव के साथ-साथ सामाजिक की अनुभूति का साधारणीकरण होता है।</a:t>
            </a:r>
            <a:endParaRPr lang="en-US" sz="2800" b="1" dirty="0"/>
          </a:p>
        </p:txBody>
      </p:sp>
    </p:spTree>
    <p:extLst>
      <p:ext uri="{BB962C8B-B14F-4D97-AF65-F5344CB8AC3E}">
        <p14:creationId xmlns:p14="http://schemas.microsoft.com/office/powerpoint/2010/main" val="187776312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A7CBE-E1F8-4C11-B037-B24A6F807C01}"/>
              </a:ext>
            </a:extLst>
          </p:cNvPr>
          <p:cNvSpPr>
            <a:spLocks noGrp="1"/>
          </p:cNvSpPr>
          <p:nvPr>
            <p:ph type="title"/>
          </p:nvPr>
        </p:nvSpPr>
        <p:spPr>
          <a:xfrm>
            <a:off x="0" y="1"/>
            <a:ext cx="12191999" cy="1140541"/>
          </a:xfrm>
        </p:spPr>
        <p:txBody>
          <a:bodyPr>
            <a:normAutofit/>
          </a:bodyPr>
          <a:lstStyle/>
          <a:p>
            <a:r>
              <a:rPr lang="hi-IN" sz="4400" b="1" u="sng" dirty="0"/>
              <a:t>रामचंद्र शुक्ल के साधारणीकरण सम्बन्धी विचार- </a:t>
            </a:r>
            <a:endParaRPr lang="en-US" sz="4400" b="1" u="sng" dirty="0"/>
          </a:p>
        </p:txBody>
      </p:sp>
      <p:sp>
        <p:nvSpPr>
          <p:cNvPr id="3" name="Content Placeholder 2">
            <a:extLst>
              <a:ext uri="{FF2B5EF4-FFF2-40B4-BE49-F238E27FC236}">
                <a16:creationId xmlns:a16="http://schemas.microsoft.com/office/drawing/2014/main" id="{10939074-8069-43A8-ABF9-8EFF031AD306}"/>
              </a:ext>
            </a:extLst>
          </p:cNvPr>
          <p:cNvSpPr>
            <a:spLocks noGrp="1"/>
          </p:cNvSpPr>
          <p:nvPr>
            <p:ph idx="1"/>
          </p:nvPr>
        </p:nvSpPr>
        <p:spPr>
          <a:xfrm>
            <a:off x="0" y="963562"/>
            <a:ext cx="12191999" cy="5894438"/>
          </a:xfrm>
        </p:spPr>
        <p:txBody>
          <a:bodyPr/>
          <a:lstStyle/>
          <a:p>
            <a:endParaRPr lang="hi-IN" dirty="0"/>
          </a:p>
          <a:p>
            <a:r>
              <a:rPr lang="hi-IN" sz="2400" b="1" dirty="0"/>
              <a:t>शुक्लजी ने ‘आलम्बन धर्म का साधारणीकरण’ माना है। इस प्रकार रामचन्द्र शुक्ल के अनुसार साधारणीकरण का भाव है- (1) वर्णित अथवा प्रदर्शित आलम्बन का सबके भाव का आलम्बन बनाना, (2) आश्रय के समान आलम्बन के प्रति पाठक अथवा दर्शक का भाव हो जाना।</a:t>
            </a:r>
          </a:p>
          <a:p>
            <a:endParaRPr lang="hi-IN" sz="2400" b="1" dirty="0"/>
          </a:p>
          <a:p>
            <a:r>
              <a:rPr lang="hi-IN" sz="2400" b="1" dirty="0"/>
              <a:t>शुक्लजी की साधारणीकरण विषयक दूसरी स्थापना यह है कि-</a:t>
            </a:r>
          </a:p>
          <a:p>
            <a:pPr marL="0" indent="0">
              <a:buNone/>
            </a:pPr>
            <a:r>
              <a:rPr lang="hi-IN" sz="2400" b="1" dirty="0"/>
              <a:t> ‘‘जब तक भाव का कोई विषय इस रूप में नहीं लाया जाता कि वह सामान्यतः सबके उसी भाव को आलम्बन हो सके, तब तक उसमें रसोद्बोधन की पूर्ण शक्ति नहीं आती। विषय का इसी रूप में लाया जाना हमारे यहाँ साधारणीकरण कहलाता है।’’</a:t>
            </a:r>
          </a:p>
          <a:p>
            <a:endParaRPr lang="en-US" sz="2400" b="1" dirty="0"/>
          </a:p>
        </p:txBody>
      </p:sp>
    </p:spTree>
    <p:extLst>
      <p:ext uri="{BB962C8B-B14F-4D97-AF65-F5344CB8AC3E}">
        <p14:creationId xmlns:p14="http://schemas.microsoft.com/office/powerpoint/2010/main" val="426622845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B8715-B14A-4B17-9697-DF927902C6DA}"/>
              </a:ext>
            </a:extLst>
          </p:cNvPr>
          <p:cNvSpPr>
            <a:spLocks noGrp="1"/>
          </p:cNvSpPr>
          <p:nvPr>
            <p:ph type="title"/>
          </p:nvPr>
        </p:nvSpPr>
        <p:spPr>
          <a:xfrm>
            <a:off x="0" y="0"/>
            <a:ext cx="12192000" cy="1199535"/>
          </a:xfrm>
        </p:spPr>
        <p:txBody>
          <a:bodyPr>
            <a:normAutofit/>
          </a:bodyPr>
          <a:lstStyle/>
          <a:p>
            <a:r>
              <a:rPr lang="hi-IN" sz="4400" b="1" u="sng" dirty="0"/>
              <a:t>अन्य आचार्यों के अनुसार साधारणीकरण-</a:t>
            </a:r>
            <a:endParaRPr lang="en-US" sz="4400" b="1" u="sng" dirty="0"/>
          </a:p>
        </p:txBody>
      </p:sp>
      <p:sp>
        <p:nvSpPr>
          <p:cNvPr id="3" name="Content Placeholder 2">
            <a:extLst>
              <a:ext uri="{FF2B5EF4-FFF2-40B4-BE49-F238E27FC236}">
                <a16:creationId xmlns:a16="http://schemas.microsoft.com/office/drawing/2014/main" id="{2326E860-89A5-413F-BF45-6A2AAFE12046}"/>
              </a:ext>
            </a:extLst>
          </p:cNvPr>
          <p:cNvSpPr>
            <a:spLocks noGrp="1"/>
          </p:cNvSpPr>
          <p:nvPr>
            <p:ph idx="1"/>
          </p:nvPr>
        </p:nvSpPr>
        <p:spPr>
          <a:xfrm>
            <a:off x="0" y="1032388"/>
            <a:ext cx="12191999" cy="5825612"/>
          </a:xfrm>
        </p:spPr>
        <p:style>
          <a:lnRef idx="1">
            <a:schemeClr val="accent5"/>
          </a:lnRef>
          <a:fillRef idx="3">
            <a:schemeClr val="accent5"/>
          </a:fillRef>
          <a:effectRef idx="2">
            <a:schemeClr val="accent5"/>
          </a:effectRef>
          <a:fontRef idx="minor">
            <a:schemeClr val="lt1"/>
          </a:fontRef>
        </p:style>
        <p:txBody>
          <a:bodyPr>
            <a:normAutofit/>
          </a:bodyPr>
          <a:lstStyle/>
          <a:p>
            <a:pPr marL="0" indent="0" algn="just">
              <a:buNone/>
            </a:pPr>
            <a:endParaRPr lang="hi-IN" sz="3200" b="1" dirty="0"/>
          </a:p>
          <a:p>
            <a:pPr marL="0" indent="0" algn="just">
              <a:buNone/>
            </a:pPr>
            <a:r>
              <a:rPr lang="hi-IN" sz="3200" b="1" dirty="0">
                <a:solidFill>
                  <a:srgbClr val="FFFF00"/>
                </a:solidFill>
              </a:rPr>
              <a:t>1.श्यामसुंदर दास- </a:t>
            </a:r>
            <a:r>
              <a:rPr lang="hi-IN" sz="3200" b="1" dirty="0"/>
              <a:t>सहृदय के चित्त का साधारणीकरण होता है।</a:t>
            </a:r>
          </a:p>
          <a:p>
            <a:pPr marL="0" indent="0" algn="just">
              <a:buNone/>
            </a:pPr>
            <a:r>
              <a:rPr lang="hi-IN" sz="3200" b="1" dirty="0">
                <a:solidFill>
                  <a:srgbClr val="FFFF00"/>
                </a:solidFill>
              </a:rPr>
              <a:t>2.बाबू गुलाबराय- </a:t>
            </a:r>
            <a:r>
              <a:rPr lang="hi-IN" sz="3200" b="1" dirty="0"/>
              <a:t>कवि, पाठक और भाव तीनों का साधारणीकरण होता है|  </a:t>
            </a:r>
          </a:p>
          <a:p>
            <a:pPr marL="0" indent="0" algn="just">
              <a:buNone/>
            </a:pPr>
            <a:r>
              <a:rPr lang="hi-IN" sz="3200" b="1" dirty="0">
                <a:solidFill>
                  <a:srgbClr val="FFFF00"/>
                </a:solidFill>
              </a:rPr>
              <a:t>3.आचार्य नंददुलारे वाजपेयी- </a:t>
            </a:r>
            <a:r>
              <a:rPr lang="hi-IN" sz="3200" b="1" dirty="0"/>
              <a:t>कवि कल्पित समस्त क्रिया व्यापारों का साधारणीकरण होता है।</a:t>
            </a:r>
          </a:p>
          <a:p>
            <a:pPr marL="0" indent="0" algn="just">
              <a:buNone/>
            </a:pPr>
            <a:r>
              <a:rPr lang="hi-IN" sz="3200" b="1" dirty="0">
                <a:solidFill>
                  <a:srgbClr val="FFFF00"/>
                </a:solidFill>
              </a:rPr>
              <a:t>4.डॉ. नगेन्द्र – </a:t>
            </a:r>
            <a:r>
              <a:rPr lang="hi-IN" sz="3200" b="1" dirty="0"/>
              <a:t>कवि की अनुभूति का साधारणीकरण </a:t>
            </a:r>
            <a:endParaRPr lang="en-US" sz="3200" b="1" dirty="0"/>
          </a:p>
        </p:txBody>
      </p:sp>
    </p:spTree>
    <p:extLst>
      <p:ext uri="{BB962C8B-B14F-4D97-AF65-F5344CB8AC3E}">
        <p14:creationId xmlns:p14="http://schemas.microsoft.com/office/powerpoint/2010/main" val="284410444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2950C5A-8B98-4360-9F0C-2D4763A57FA6}"/>
              </a:ext>
            </a:extLst>
          </p:cNvPr>
          <p:cNvPicPr>
            <a:picLocks noChangeAspect="1"/>
          </p:cNvPicPr>
          <p:nvPr/>
        </p:nvPicPr>
        <p:blipFill>
          <a:blip r:embed="rId2"/>
          <a:stretch>
            <a:fillRect/>
          </a:stretch>
        </p:blipFill>
        <p:spPr>
          <a:xfrm>
            <a:off x="3047736" y="1714351"/>
            <a:ext cx="6096528" cy="3429297"/>
          </a:xfrm>
          <a:prstGeom prst="rect">
            <a:avLst/>
          </a:prstGeom>
        </p:spPr>
      </p:pic>
      <p:pic>
        <p:nvPicPr>
          <p:cNvPr id="4" name="Content Placeholder 3">
            <a:extLst>
              <a:ext uri="{FF2B5EF4-FFF2-40B4-BE49-F238E27FC236}">
                <a16:creationId xmlns:a16="http://schemas.microsoft.com/office/drawing/2014/main" id="{94795C62-C85B-45D5-868A-7B5F6E44354B}"/>
              </a:ext>
            </a:extLst>
          </p:cNvPr>
          <p:cNvPicPr>
            <a:picLocks noGrp="1" noChangeAspect="1"/>
          </p:cNvPicPr>
          <p:nvPr>
            <p:ph idx="1"/>
          </p:nvPr>
        </p:nvPicPr>
        <p:blipFill>
          <a:blip r:embed="rId2"/>
          <a:stretch>
            <a:fillRect/>
          </a:stretch>
        </p:blipFill>
        <p:spPr>
          <a:xfrm>
            <a:off x="653845" y="776466"/>
            <a:ext cx="10884309" cy="5305067"/>
          </a:xfrm>
          <a:prstGeom prst="rect">
            <a:avLst/>
          </a:prstGeom>
        </p:spPr>
      </p:pic>
    </p:spTree>
    <p:extLst>
      <p:ext uri="{BB962C8B-B14F-4D97-AF65-F5344CB8AC3E}">
        <p14:creationId xmlns:p14="http://schemas.microsoft.com/office/powerpoint/2010/main" val="420828559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445</TotalTime>
  <Words>422</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-:साधारणीकरण :- </vt:lpstr>
      <vt:lpstr> साधारणीकरण : एक परिचय-</vt:lpstr>
      <vt:lpstr>भट्टनायक के साधारणीकरण सम्बन्धी विचार- </vt:lpstr>
      <vt:lpstr>अभिनवगुप्त के साधारणीकरण सम्बन्धी विचार-</vt:lpstr>
      <vt:lpstr>रामचंद्र शुक्ल के साधारणीकरण सम्बन्धी विचार- </vt:lpstr>
      <vt:lpstr>अन्य आचार्यों के अनुसार साधारणीकरण-</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-:काव्य-प्रयोजन:-</dc:title>
  <dc:creator>Devendra Sharma</dc:creator>
  <cp:lastModifiedBy>Devendra Sharma</cp:lastModifiedBy>
  <cp:revision>31</cp:revision>
  <dcterms:created xsi:type="dcterms:W3CDTF">2021-01-30T16:07:27Z</dcterms:created>
  <dcterms:modified xsi:type="dcterms:W3CDTF">2021-04-15T08:44:14Z</dcterms:modified>
</cp:coreProperties>
</file>