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85" r:id="rId13"/>
    <p:sldId id="286" r:id="rId14"/>
    <p:sldId id="287" r:id="rId15"/>
    <p:sldId id="267" r:id="rId16"/>
    <p:sldId id="268" r:id="rId17"/>
    <p:sldId id="269" r:id="rId18"/>
    <p:sldId id="270" r:id="rId19"/>
    <p:sldId id="271" r:id="rId20"/>
    <p:sldId id="272" r:id="rId21"/>
    <p:sldId id="282" r:id="rId22"/>
    <p:sldId id="283" r:id="rId23"/>
    <p:sldId id="273" r:id="rId24"/>
    <p:sldId id="284" r:id="rId25"/>
    <p:sldId id="289" r:id="rId26"/>
    <p:sldId id="290" r:id="rId27"/>
    <p:sldId id="291" r:id="rId28"/>
    <p:sldId id="292" r:id="rId29"/>
    <p:sldId id="293" r:id="rId30"/>
    <p:sldId id="274" r:id="rId31"/>
    <p:sldId id="288" r:id="rId32"/>
    <p:sldId id="295" r:id="rId33"/>
    <p:sldId id="296" r:id="rId34"/>
    <p:sldId id="297" r:id="rId35"/>
    <p:sldId id="298" r:id="rId36"/>
    <p:sldId id="299" r:id="rId37"/>
    <p:sldId id="300" r:id="rId38"/>
    <p:sldId id="301" r:id="rId39"/>
    <p:sldId id="275" r:id="rId40"/>
    <p:sldId id="276" r:id="rId41"/>
    <p:sldId id="277" r:id="rId42"/>
    <p:sldId id="278" r:id="rId43"/>
    <p:sldId id="279" r:id="rId44"/>
    <p:sldId id="303" r:id="rId45"/>
    <p:sldId id="302" r:id="rId46"/>
    <p:sldId id="304" r:id="rId47"/>
    <p:sldId id="280" r:id="rId48"/>
    <p:sldId id="305" r:id="rId49"/>
    <p:sldId id="28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2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C25708-FBE7-482D-904E-CEB55AAD9EC2}" type="datetimeFigureOut">
              <a:rPr lang="en-US" smtClean="0"/>
              <a:pPr/>
              <a:t>11/23/2020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1C86AF-9D7E-44B8-AFEE-BFD27EBEFA2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1C86AF-9D7E-44B8-AFEE-BFD27EBEFA2B}"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le:///D:\EXIM\STATE%20CONTROL%20OVER%20EXPORT%20AND%20%20%20%20%20%20%20%20IMPORT%20OF%20GOOD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Times New Roman" pitchFamily="18" charset="0"/>
                <a:cs typeface="Times New Roman" pitchFamily="18" charset="0"/>
              </a:rPr>
              <a:t>Unit I</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762000" y="3886200"/>
            <a:ext cx="7924800" cy="1752600"/>
          </a:xfrm>
        </p:spPr>
        <p:txBody>
          <a:bodyPr>
            <a:normAutofit/>
          </a:bodyPr>
          <a:lstStyle/>
          <a:p>
            <a:r>
              <a:rPr lang="en-US" sz="4400" dirty="0" smtClean="0">
                <a:solidFill>
                  <a:srgbClr val="FF0000"/>
                </a:solidFill>
                <a:latin typeface="Times New Roman" pitchFamily="18" charset="0"/>
                <a:cs typeface="Times New Roman" pitchFamily="18" charset="0"/>
              </a:rPr>
              <a:t>Law of export Import Regulations</a:t>
            </a:r>
            <a:endParaRPr lang="en-US" sz="4400"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Times New Roman" pitchFamily="18" charset="0"/>
                <a:cs typeface="Times New Roman" pitchFamily="18" charset="0"/>
              </a:rPr>
              <a:t>CONCURRENT LIST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382000" cy="4724400"/>
          </a:xfrm>
        </p:spPr>
        <p:txBody>
          <a:bodyPr>
            <a:normAutofit fontScale="62500" lnSpcReduction="20000"/>
          </a:bodyPr>
          <a:lstStyle/>
          <a:p>
            <a:pPr algn="just"/>
            <a:r>
              <a:rPr lang="en-US" dirty="0" smtClean="0">
                <a:latin typeface="Times New Roman" pitchFamily="18" charset="0"/>
                <a:cs typeface="Times New Roman" pitchFamily="18" charset="0"/>
              </a:rPr>
              <a:t>List III of Seventh Schedule called ‘Concurrent List’, includes matters where both Central Government and State Government can make laws. This list includes items like Criminal law and Procedure, Trust and Trustees, Civil procedures, economic and social planning, trade unions, charitable institutions, price control, factories, etc.. Items in this list relevant to export and import are as follows:</a:t>
            </a:r>
          </a:p>
          <a:p>
            <a:pPr algn="just"/>
            <a:r>
              <a:rPr lang="en-US" b="1" dirty="0" smtClean="0">
                <a:latin typeface="Times New Roman" pitchFamily="18" charset="0"/>
                <a:cs typeface="Times New Roman" pitchFamily="18" charset="0"/>
              </a:rPr>
              <a:t>Item No. 19 –</a:t>
            </a:r>
            <a:r>
              <a:rPr lang="en-US" dirty="0" smtClean="0">
                <a:latin typeface="Times New Roman" pitchFamily="18" charset="0"/>
                <a:cs typeface="Times New Roman" pitchFamily="18" charset="0"/>
              </a:rPr>
              <a:t> Drugs and poisons, subject to the provisions of entry 59 of List I with respect to opium.</a:t>
            </a:r>
          </a:p>
          <a:p>
            <a:pPr algn="just"/>
            <a:r>
              <a:rPr lang="en-US" b="1" dirty="0" smtClean="0">
                <a:latin typeface="Times New Roman" pitchFamily="18" charset="0"/>
                <a:cs typeface="Times New Roman" pitchFamily="18" charset="0"/>
              </a:rPr>
              <a:t>Item No. 33 –</a:t>
            </a:r>
            <a:r>
              <a:rPr lang="en-US" dirty="0" smtClean="0">
                <a:latin typeface="Times New Roman" pitchFamily="18" charset="0"/>
                <a:cs typeface="Times New Roman" pitchFamily="18" charset="0"/>
              </a:rPr>
              <a:t> Trade and commerce in, and the production, supply and distribution of, -</a:t>
            </a:r>
          </a:p>
          <a:p>
            <a:pPr algn="just"/>
            <a:r>
              <a:rPr lang="en-US" dirty="0" smtClean="0">
                <a:latin typeface="Times New Roman" pitchFamily="18" charset="0"/>
                <a:cs typeface="Times New Roman" pitchFamily="18" charset="0"/>
              </a:rPr>
              <a:t>a) the products of any industry where the control of such industry by the union is declared by parliament by law to be expedient in the public interest, and imported goods of the same kind as such products;</a:t>
            </a:r>
          </a:p>
          <a:p>
            <a:pPr algn="just"/>
            <a:r>
              <a:rPr lang="en-US" dirty="0" smtClean="0">
                <a:latin typeface="Times New Roman" pitchFamily="18" charset="0"/>
                <a:cs typeface="Times New Roman" pitchFamily="18" charset="0"/>
              </a:rPr>
              <a:t>b) foodstuffs, including edible oilseeds and oils;</a:t>
            </a:r>
          </a:p>
          <a:p>
            <a:pPr algn="just"/>
            <a:r>
              <a:rPr lang="en-US" dirty="0" smtClean="0">
                <a:latin typeface="Times New Roman" pitchFamily="18" charset="0"/>
                <a:cs typeface="Times New Roman" pitchFamily="18" charset="0"/>
              </a:rPr>
              <a:t>c) cattle fodder, including oilcakes and other concentrates;</a:t>
            </a:r>
          </a:p>
          <a:p>
            <a:pPr algn="just"/>
            <a:r>
              <a:rPr lang="en-US" dirty="0" smtClean="0">
                <a:latin typeface="Times New Roman" pitchFamily="18" charset="0"/>
                <a:cs typeface="Times New Roman" pitchFamily="18" charset="0"/>
              </a:rPr>
              <a:t>d) raw cotton, whether ginned or unginned, and cotton seed; and</a:t>
            </a:r>
          </a:p>
          <a:p>
            <a:pPr algn="just"/>
            <a:r>
              <a:rPr lang="en-US" dirty="0" smtClean="0">
                <a:latin typeface="Times New Roman" pitchFamily="18" charset="0"/>
                <a:cs typeface="Times New Roman" pitchFamily="18" charset="0"/>
              </a:rPr>
              <a:t>e) raw jute.</a:t>
            </a:r>
          </a:p>
          <a:p>
            <a:pPr algn="just"/>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latin typeface="Times New Roman" pitchFamily="18" charset="0"/>
                <a:cs typeface="Times New Roman" pitchFamily="18" charset="0"/>
              </a:rPr>
              <a:t>IMPORT AND EXPORT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FF0000"/>
                </a:solidFill>
                <a:latin typeface="Times New Roman" pitchFamily="18" charset="0"/>
                <a:cs typeface="Times New Roman" pitchFamily="18" charset="0"/>
              </a:rPr>
              <a:t>‘Imports’ </a:t>
            </a:r>
            <a:r>
              <a:rPr lang="en-US" dirty="0" smtClean="0">
                <a:latin typeface="Times New Roman" pitchFamily="18" charset="0"/>
                <a:cs typeface="Times New Roman" pitchFamily="18" charset="0"/>
              </a:rPr>
              <a:t>means, bringing into India, of goods from a place outside India. In other words, it refers to the goods which are produced abroad by foreign producers and are used in the domestic economy in order to cater to the needs of the domestic consumers. India includes the territorial waters of India which extend up to 12 nautical miles into the sea to the coast of India. </a:t>
            </a:r>
          </a:p>
          <a:p>
            <a:pPr algn="just"/>
            <a:r>
              <a:rPr lang="en-US" dirty="0" smtClean="0">
                <a:latin typeface="Times New Roman" pitchFamily="18" charset="0"/>
                <a:cs typeface="Times New Roman" pitchFamily="18" charset="0"/>
              </a:rPr>
              <a:t>Similarly</a:t>
            </a:r>
            <a:r>
              <a:rPr lang="en-US" dirty="0" smtClean="0">
                <a:solidFill>
                  <a:srgbClr val="FF0000"/>
                </a:solidFill>
                <a:latin typeface="Times New Roman" pitchFamily="18" charset="0"/>
                <a:cs typeface="Times New Roman" pitchFamily="18" charset="0"/>
              </a:rPr>
              <a:t>, ‘exports’ </a:t>
            </a:r>
            <a:r>
              <a:rPr lang="en-US" dirty="0" smtClean="0">
                <a:latin typeface="Times New Roman" pitchFamily="18" charset="0"/>
                <a:cs typeface="Times New Roman" pitchFamily="18" charset="0"/>
              </a:rPr>
              <a:t>of goods means, taking goods means, taking goods India. It refers to the goods which are produced domestically and are used to cater to the needs of the consumers in other countries. The country which is purchasing the goods is known as the importing country and the country which is selling the goods known as exporting country. The traders involved in such transaction are importers and exporters respectively.</a:t>
            </a:r>
          </a:p>
          <a:p>
            <a:pPr algn="just"/>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solidFill>
                  <a:srgbClr val="FF0000"/>
                </a:solidFill>
                <a:latin typeface="Times New Roman" pitchFamily="18" charset="0"/>
                <a:cs typeface="Times New Roman" pitchFamily="18" charset="0"/>
              </a:rPr>
              <a:t>Why there is Need of Export?</a:t>
            </a:r>
            <a:endParaRPr lang="en-US" sz="3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As we know that whole world was rushing towards globalization and integration. Earlier India had not joined the race, which resulted that the economic scenario had worsened the development. At that point of time the only recourse left to India was to increase its exports to tide over the ever-increasing imports. After that India aimed to gain a considerable proportion of international business and make its presence felt on the international front. The Government announced various export promotion measures and incentives. Laws were framed to streamline the process of export and import. These laws ensured that our commitment to expansion of India’s trade remained firm. The laws and facilitation announced by the Government were not only related to export and import of goods and services, but were also directed to up gradation of technology and integration of all the departments by using latest technologies available. As we can see, e-commerce plays a very significant role in today’s trade.</a:t>
            </a:r>
          </a:p>
          <a:p>
            <a:pPr algn="just"/>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800" dirty="0" smtClean="0">
                <a:solidFill>
                  <a:srgbClr val="FF0000"/>
                </a:solidFill>
                <a:latin typeface="Times New Roman" pitchFamily="18" charset="0"/>
                <a:cs typeface="Times New Roman" pitchFamily="18" charset="0"/>
              </a:rPr>
              <a:t>Why there is Need of Import?</a:t>
            </a:r>
            <a:endParaRPr lang="en-US" sz="3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As in today’s perspective there is lots of competition and because of tough competition, one country can sell only if the quality of your product is better than that of your competitors, the price most competitive and the buyers get delivery on time. In order to achieve all this, one needs to have access to international standard quality materials and capital goods.</a:t>
            </a:r>
          </a:p>
          <a:p>
            <a:pPr algn="just"/>
            <a:r>
              <a:rPr lang="en-US" dirty="0" smtClean="0">
                <a:latin typeface="Times New Roman" pitchFamily="18" charset="0"/>
                <a:cs typeface="Times New Roman" pitchFamily="18" charset="0"/>
              </a:rPr>
              <a:t>By accepting membership of the World Trade Organization (WTO), India has become a part of the global village. New trade blocks are emerging and new world order is getting established. Regional trading arrangements (RTAs) were mushrooming and even India is negotiating bilateral agreements with various countries and regional groupings.</a:t>
            </a:r>
          </a:p>
          <a:p>
            <a:pPr algn="just"/>
            <a:r>
              <a:rPr lang="en-US" dirty="0" smtClean="0">
                <a:latin typeface="Times New Roman" pitchFamily="18" charset="0"/>
                <a:cs typeface="Times New Roman" pitchFamily="18" charset="0"/>
              </a:rPr>
              <a:t>The area in which the imports are almost essential are defence requirements, crude oil, fertilizers, capital goods, industrial inputs like raw materials, components, consumables, spares, etc., import of samples, import of technology, import of drawing and designs, import of services etc.</a:t>
            </a:r>
          </a:p>
          <a:p>
            <a:pPr algn="just"/>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solidFill>
                  <a:srgbClr val="FF0000"/>
                </a:solidFill>
                <a:latin typeface="Times New Roman" pitchFamily="18" charset="0"/>
                <a:cs typeface="Times New Roman" pitchFamily="18" charset="0"/>
              </a:rPr>
              <a:t>Objectives of Export Import Policy:</a:t>
            </a:r>
            <a:endParaRPr lang="en-US" sz="3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latin typeface="Times New Roman" pitchFamily="18" charset="0"/>
                <a:cs typeface="Times New Roman" pitchFamily="18" charset="0"/>
              </a:rPr>
              <a:t>(1) To derive maximum benefit from expanding global opportunity.</a:t>
            </a:r>
          </a:p>
          <a:p>
            <a:pPr algn="just">
              <a:buNone/>
            </a:pPr>
            <a:r>
              <a:rPr lang="en-US" dirty="0" smtClean="0">
                <a:latin typeface="Times New Roman" pitchFamily="18" charset="0"/>
                <a:cs typeface="Times New Roman" pitchFamily="18" charset="0"/>
              </a:rPr>
              <a:t>(2) To enhance economic growth by provide raw material, intermediates, consumable and capital good for production.</a:t>
            </a:r>
          </a:p>
          <a:p>
            <a:pPr algn="just">
              <a:buNone/>
            </a:pPr>
            <a:r>
              <a:rPr lang="en-US" dirty="0" smtClean="0">
                <a:latin typeface="Times New Roman" pitchFamily="18" charset="0"/>
                <a:cs typeface="Times New Roman" pitchFamily="18" charset="0"/>
              </a:rPr>
              <a:t>(3) To enhance technological strength and efficiency or Indian agriculture, industry and service.</a:t>
            </a:r>
          </a:p>
          <a:p>
            <a:pPr algn="just">
              <a:buNone/>
            </a:pPr>
            <a:r>
              <a:rPr lang="en-US" dirty="0" smtClean="0">
                <a:latin typeface="Times New Roman" pitchFamily="18" charset="0"/>
                <a:cs typeface="Times New Roman" pitchFamily="18" charset="0"/>
              </a:rPr>
              <a:t>(4) To provide consumers with goods quality product at reasonable prices.</a:t>
            </a:r>
          </a:p>
          <a:p>
            <a:pPr algn="just">
              <a:buNone/>
            </a:pPr>
            <a:r>
              <a:rPr lang="en-US" dirty="0" smtClean="0">
                <a:latin typeface="Times New Roman" pitchFamily="18" charset="0"/>
                <a:cs typeface="Times New Roman" pitchFamily="18" charset="0"/>
              </a:rPr>
              <a:t>(5) To simplify the procedural formalities and follow the expanding freely importable list.</a:t>
            </a:r>
          </a:p>
          <a:p>
            <a:pPr algn="just"/>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Indian Perspective</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In India, exports and imports are regulated by Foreign Trade (Development and Regulation) Act, 1992, which replaced the Imports and Exports (control) Act, 1947, and gave the Government of India enormous powers to control it. Besides the FTDR Act, there are some other laws which control the export and import of goods. These include :-</a:t>
            </a:r>
          </a:p>
          <a:p>
            <a:pPr algn="just"/>
            <a:r>
              <a:rPr lang="en-US" dirty="0" smtClean="0">
                <a:latin typeface="Times New Roman" pitchFamily="18" charset="0"/>
                <a:cs typeface="Times New Roman" pitchFamily="18" charset="0"/>
              </a:rPr>
              <a:t>a.       Tea Act, 1953</a:t>
            </a:r>
          </a:p>
          <a:p>
            <a:pPr algn="just"/>
            <a:r>
              <a:rPr lang="en-US" dirty="0" smtClean="0">
                <a:latin typeface="Times New Roman" pitchFamily="18" charset="0"/>
                <a:cs typeface="Times New Roman" pitchFamily="18" charset="0"/>
              </a:rPr>
              <a:t>b.      Coffee Act,1942</a:t>
            </a:r>
          </a:p>
          <a:p>
            <a:pPr algn="just"/>
            <a:r>
              <a:rPr lang="en-US" dirty="0" smtClean="0">
                <a:latin typeface="Times New Roman" pitchFamily="18" charset="0"/>
                <a:cs typeface="Times New Roman" pitchFamily="18" charset="0"/>
              </a:rPr>
              <a:t>c.       The Rubber Act, 1947</a:t>
            </a:r>
          </a:p>
          <a:p>
            <a:pPr algn="just"/>
            <a:r>
              <a:rPr lang="en-US" dirty="0" smtClean="0">
                <a:latin typeface="Times New Roman" pitchFamily="18" charset="0"/>
                <a:cs typeface="Times New Roman" pitchFamily="18" charset="0"/>
              </a:rPr>
              <a:t>d.      The Marine Products Export Development Authority Act, 1972</a:t>
            </a:r>
          </a:p>
          <a:p>
            <a:pPr algn="just"/>
            <a:r>
              <a:rPr lang="en-US" dirty="0" smtClean="0">
                <a:latin typeface="Times New Roman" pitchFamily="18" charset="0"/>
                <a:cs typeface="Times New Roman" pitchFamily="18" charset="0"/>
              </a:rPr>
              <a:t>e.       The Enemy Property Act, 1968</a:t>
            </a:r>
          </a:p>
          <a:p>
            <a:pPr algn="just"/>
            <a:r>
              <a:rPr lang="en-US" dirty="0" smtClean="0">
                <a:latin typeface="Times New Roman" pitchFamily="18" charset="0"/>
                <a:cs typeface="Times New Roman" pitchFamily="18" charset="0"/>
              </a:rPr>
              <a:t>f.       The Export (Quality Control and Inspection) Act, 1963.</a:t>
            </a:r>
          </a:p>
          <a:p>
            <a:pPr algn="just"/>
            <a:r>
              <a:rPr lang="en-US" dirty="0" smtClean="0">
                <a:latin typeface="Times New Roman" pitchFamily="18" charset="0"/>
                <a:cs typeface="Times New Roman" pitchFamily="18" charset="0"/>
              </a:rPr>
              <a:t>g.      The tobacco Board Act, 1975</a:t>
            </a:r>
          </a:p>
          <a:p>
            <a:pPr algn="just"/>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solidFill>
                  <a:srgbClr val="FF0000"/>
                </a:solidFill>
                <a:latin typeface="Times New Roman" pitchFamily="18" charset="0"/>
                <a:cs typeface="Times New Roman" pitchFamily="18" charset="0"/>
              </a:rPr>
              <a:t>IMPORT RESTRICTIONS</a:t>
            </a:r>
            <a:endParaRPr lang="en-US" sz="3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itchFamily="18" charset="0"/>
                <a:cs typeface="Times New Roman" pitchFamily="18" charset="0"/>
              </a:rPr>
              <a:t>Control over the import of the goods in to India is exercised by the Import Trade Control Organization, which functions under the ministry of commerce. This organization is supervised by the director General of foreign trade station at New Delhi, who is assisted by Additional and Joint director general and by other licensing authorities at various centers. Current import policy is embodied in the export and import policy book out by the DGFT.</a:t>
            </a:r>
          </a:p>
          <a:p>
            <a:pPr algn="just"/>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CUSTOMS ACT, 1962</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dirty="0" smtClean="0">
                <a:solidFill>
                  <a:srgbClr val="FF0000"/>
                </a:solidFill>
                <a:latin typeface="Times New Roman" pitchFamily="18" charset="0"/>
                <a:cs typeface="Times New Roman" pitchFamily="18" charset="0"/>
              </a:rPr>
              <a:t>Section 12(1) of the customs Act</a:t>
            </a:r>
            <a:r>
              <a:rPr lang="en-US" dirty="0" smtClean="0">
                <a:latin typeface="Times New Roman" pitchFamily="18" charset="0"/>
                <a:cs typeface="Times New Roman" pitchFamily="18" charset="0"/>
              </a:rPr>
              <a:t> is the charging section which provides for imposition of a duty called Customs duty levied as per the customs Tariff act 1975, or any other law for the time being in force on the goods imported in to India or exported out of India. </a:t>
            </a:r>
            <a:r>
              <a:rPr lang="en-US" dirty="0" smtClean="0">
                <a:solidFill>
                  <a:srgbClr val="FF0000"/>
                </a:solidFill>
                <a:latin typeface="Times New Roman" pitchFamily="18" charset="0"/>
                <a:cs typeface="Times New Roman" pitchFamily="18" charset="0"/>
              </a:rPr>
              <a:t>The objects of Customs Act are</a:t>
            </a:r>
          </a:p>
          <a:p>
            <a:pPr algn="just"/>
            <a:r>
              <a:rPr lang="en-US" dirty="0" err="1" smtClean="0">
                <a:solidFill>
                  <a:srgbClr val="FF0000"/>
                </a:solidFill>
                <a:latin typeface="Times New Roman" pitchFamily="18" charset="0"/>
                <a:cs typeface="Times New Roman" pitchFamily="18" charset="0"/>
              </a:rPr>
              <a:t>i</a:t>
            </a:r>
            <a:r>
              <a:rPr lang="en-US" dirty="0" smtClean="0">
                <a:solidFill>
                  <a:srgbClr val="FF0000"/>
                </a:solidFill>
                <a:latin typeface="Times New Roman" pitchFamily="18" charset="0"/>
                <a:cs typeface="Times New Roman" pitchFamily="18" charset="0"/>
              </a:rPr>
              <a:t>)  To regulate imports and exports.</a:t>
            </a:r>
          </a:p>
          <a:p>
            <a:pPr algn="just"/>
            <a:r>
              <a:rPr lang="en-US" dirty="0" smtClean="0">
                <a:solidFill>
                  <a:srgbClr val="FF0000"/>
                </a:solidFill>
                <a:latin typeface="Times New Roman" pitchFamily="18" charset="0"/>
                <a:cs typeface="Times New Roman" pitchFamily="18" charset="0"/>
              </a:rPr>
              <a:t>ii) To protect domestic industries from dumping.</a:t>
            </a:r>
          </a:p>
          <a:p>
            <a:pPr algn="just"/>
            <a:r>
              <a:rPr lang="en-US" dirty="0" smtClean="0">
                <a:solidFill>
                  <a:srgbClr val="FF0000"/>
                </a:solidFill>
                <a:latin typeface="Times New Roman" pitchFamily="18" charset="0"/>
                <a:cs typeface="Times New Roman" pitchFamily="18" charset="0"/>
              </a:rPr>
              <a:t>iii)  To collect revenue in the form of customs duty and indirect tax.</a:t>
            </a:r>
          </a:p>
          <a:p>
            <a:pPr algn="just"/>
            <a:r>
              <a:rPr lang="en-US" dirty="0" smtClean="0">
                <a:solidFill>
                  <a:srgbClr val="FF0000"/>
                </a:solidFill>
                <a:latin typeface="Times New Roman" pitchFamily="18" charset="0"/>
                <a:cs typeface="Times New Roman" pitchFamily="18" charset="0"/>
              </a:rPr>
              <a:t>iv)To assist allied legislations such as FTDR and FEMA.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By virtue of the power conferred under Sec156 of the Customs Act 1962 Central Govt is empowered to make rules consistent with the provisions of the Act. Similarly by virtue of its powers conferred under Sec157 of the Act, the Central Board of Excise and Customs(CBEC) has been empowered to frame regulations( Customs House Agent Regulations).</a:t>
            </a:r>
          </a:p>
          <a:p>
            <a:pPr algn="just"/>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15962"/>
          </a:xfrm>
        </p:spPr>
        <p:txBody>
          <a:bodyPr>
            <a:normAutofit/>
          </a:bodyPr>
          <a:lstStyle/>
          <a:p>
            <a:r>
              <a:rPr lang="en-US" sz="3800" dirty="0" smtClean="0">
                <a:solidFill>
                  <a:srgbClr val="FF0000"/>
                </a:solidFill>
                <a:latin typeface="Times New Roman" pitchFamily="18" charset="0"/>
                <a:cs typeface="Times New Roman" pitchFamily="18" charset="0"/>
              </a:rPr>
              <a:t>EXPORT &amp; IMPORT PROHIBITIONS</a:t>
            </a:r>
            <a:endParaRPr lang="en-US" sz="3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562600"/>
          </a:xfrm>
        </p:spPr>
        <p:txBody>
          <a:bodyPr>
            <a:normAutofit fontScale="47500" lnSpcReduction="20000"/>
          </a:bodyPr>
          <a:lstStyle/>
          <a:p>
            <a:pPr algn="just"/>
            <a:r>
              <a:rPr lang="en-US" dirty="0" smtClean="0">
                <a:solidFill>
                  <a:srgbClr val="FF0000"/>
                </a:solidFill>
                <a:latin typeface="Times New Roman" pitchFamily="18" charset="0"/>
                <a:cs typeface="Times New Roman" pitchFamily="18" charset="0"/>
              </a:rPr>
              <a:t>Sec11 of the Customs Act 1962 gives powers to central government to prohibit import or export of goods .</a:t>
            </a:r>
            <a:r>
              <a:rPr lang="en-US" dirty="0" smtClean="0">
                <a:latin typeface="Times New Roman" pitchFamily="18" charset="0"/>
                <a:cs typeface="Times New Roman" pitchFamily="18" charset="0"/>
              </a:rPr>
              <a:t> Such a prohibition can be absolute or conditional. Absolute  prohibition means  an importer  is totally prohibited in importing/exporting the subject goods. Some of the goods prohibited from time to time are narcotic drugs, explosives, live or dead animals /birds, arms and ammunition, counterfeit currency notes. On the other hand, conditional prohibition would mean that the prohibition would mean that the prohibition would mean that the prohibition is subject to certain conditions imposed. A conditional prohibition would attract in a case where the importer is prohibited in selling/trading the imported goods but can only use the same as a raw material for manufacture. Some item like wool, turmeric, onion, black pepper, tea, etc… are allowed to be exported only after they are graded by designated authorities.</a:t>
            </a:r>
          </a:p>
          <a:p>
            <a:r>
              <a:rPr lang="en-US" dirty="0" smtClean="0">
                <a:solidFill>
                  <a:srgbClr val="FF0000"/>
                </a:solidFill>
                <a:latin typeface="Times New Roman" pitchFamily="18" charset="0"/>
                <a:cs typeface="Times New Roman" pitchFamily="18" charset="0"/>
              </a:rPr>
              <a:t>In terms of Sec.11 (2) of the Customs Act, 1962, the prohibition may among other things relate to the following:</a:t>
            </a:r>
          </a:p>
          <a:p>
            <a:r>
              <a:rPr lang="en-US" dirty="0" err="1" smtClean="0">
                <a:solidFill>
                  <a:srgbClr val="FF0000"/>
                </a:solidFill>
                <a:latin typeface="Times New Roman" pitchFamily="18" charset="0"/>
                <a:cs typeface="Times New Roman" pitchFamily="18" charset="0"/>
              </a:rPr>
              <a:t>i</a:t>
            </a:r>
            <a:r>
              <a:rPr lang="en-US" dirty="0" smtClean="0">
                <a:solidFill>
                  <a:srgbClr val="FF0000"/>
                </a:solidFill>
                <a:latin typeface="Times New Roman" pitchFamily="18" charset="0"/>
                <a:cs typeface="Times New Roman" pitchFamily="18" charset="0"/>
              </a:rPr>
              <a:t>)  Maintenance of security of India.</a:t>
            </a:r>
          </a:p>
          <a:p>
            <a:r>
              <a:rPr lang="en-US" dirty="0" smtClean="0">
                <a:solidFill>
                  <a:srgbClr val="FF0000"/>
                </a:solidFill>
                <a:latin typeface="Times New Roman" pitchFamily="18" charset="0"/>
                <a:cs typeface="Times New Roman" pitchFamily="18" charset="0"/>
              </a:rPr>
              <a:t>ii) Prevention of smuggling</a:t>
            </a:r>
          </a:p>
          <a:p>
            <a:r>
              <a:rPr lang="en-US" dirty="0" smtClean="0">
                <a:solidFill>
                  <a:srgbClr val="FF0000"/>
                </a:solidFill>
                <a:latin typeface="Times New Roman" pitchFamily="18" charset="0"/>
                <a:cs typeface="Times New Roman" pitchFamily="18" charset="0"/>
              </a:rPr>
              <a:t>Iii) Conservation of foreign exchange and safeguarding balance of payments.</a:t>
            </a:r>
          </a:p>
          <a:p>
            <a:r>
              <a:rPr lang="en-US" dirty="0" smtClean="0">
                <a:solidFill>
                  <a:srgbClr val="FF0000"/>
                </a:solidFill>
                <a:latin typeface="Times New Roman" pitchFamily="18" charset="0"/>
                <a:cs typeface="Times New Roman" pitchFamily="18" charset="0"/>
              </a:rPr>
              <a:t>Iv)  Prevention of serious injury to domestic production of goods.</a:t>
            </a:r>
          </a:p>
          <a:p>
            <a:r>
              <a:rPr lang="en-US" dirty="0" smtClean="0">
                <a:solidFill>
                  <a:srgbClr val="FF0000"/>
                </a:solidFill>
                <a:latin typeface="Times New Roman" pitchFamily="18" charset="0"/>
                <a:cs typeface="Times New Roman" pitchFamily="18" charset="0"/>
              </a:rPr>
              <a:t>v)   Protection of national treasures.</a:t>
            </a:r>
          </a:p>
          <a:p>
            <a:r>
              <a:rPr lang="en-US" dirty="0" smtClean="0">
                <a:solidFill>
                  <a:srgbClr val="FF0000"/>
                </a:solidFill>
                <a:latin typeface="Times New Roman" pitchFamily="18" charset="0"/>
                <a:cs typeface="Times New Roman" pitchFamily="18" charset="0"/>
              </a:rPr>
              <a:t>Vi)  Maintenance of public order and standards of decency and morality.</a:t>
            </a:r>
          </a:p>
          <a:p>
            <a:r>
              <a:rPr lang="en-US" dirty="0" smtClean="0">
                <a:solidFill>
                  <a:srgbClr val="FF0000"/>
                </a:solidFill>
                <a:latin typeface="Times New Roman" pitchFamily="18" charset="0"/>
                <a:cs typeface="Times New Roman" pitchFamily="18" charset="0"/>
              </a:rPr>
              <a:t>Vii)  Protection of IPR (Patent/Trademark/Copyright)</a:t>
            </a:r>
          </a:p>
          <a:p>
            <a:r>
              <a:rPr lang="en-US" dirty="0" smtClean="0">
                <a:solidFill>
                  <a:srgbClr val="FF0000"/>
                </a:solidFill>
                <a:latin typeface="Times New Roman" pitchFamily="18" charset="0"/>
                <a:cs typeface="Times New Roman" pitchFamily="18" charset="0"/>
              </a:rPr>
              <a:t>Viii)  Any other matter conducive to the interest of general public.</a:t>
            </a:r>
          </a:p>
          <a:p>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28600"/>
            <a:ext cx="3352800" cy="152400"/>
          </a:xfrm>
        </p:spPr>
        <p:txBody>
          <a:bodyPr>
            <a:noAutofit/>
          </a:bodyPr>
          <a:lstStyle/>
          <a:p>
            <a:r>
              <a:rPr lang="en-US" sz="1800" dirty="0" smtClean="0">
                <a:solidFill>
                  <a:srgbClr val="FF0000"/>
                </a:solidFill>
                <a:latin typeface="Times New Roman" pitchFamily="18" charset="0"/>
                <a:cs typeface="Times New Roman" pitchFamily="18" charset="0"/>
              </a:rPr>
              <a:t>Prohibitions</a:t>
            </a:r>
            <a:endParaRPr lang="en-US" sz="1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5516563"/>
          </a:xfrm>
        </p:spPr>
        <p:txBody>
          <a:bodyPr>
            <a:noAutofit/>
          </a:bodyPr>
          <a:lstStyle/>
          <a:p>
            <a:pPr algn="just"/>
            <a:r>
              <a:rPr lang="en-US" sz="1400" dirty="0" smtClean="0">
                <a:latin typeface="Times New Roman" pitchFamily="18" charset="0"/>
                <a:cs typeface="Times New Roman" pitchFamily="18" charset="0"/>
              </a:rPr>
              <a:t>Sec.2 (33) of the act defines prohibited goods means any goods the import or export of which is subject to any prohibition under this act or any other law for time being in force but doesn’t include any such goods in respect of which the conditions subject to which the goods are permitted to be imported or exported, have been complied with.</a:t>
            </a:r>
          </a:p>
          <a:p>
            <a:pPr algn="just"/>
            <a:r>
              <a:rPr lang="en-US" sz="1400" dirty="0" smtClean="0">
                <a:solidFill>
                  <a:srgbClr val="FF0000"/>
                </a:solidFill>
                <a:latin typeface="Times New Roman" pitchFamily="18" charset="0"/>
                <a:cs typeface="Times New Roman" pitchFamily="18" charset="0"/>
              </a:rPr>
              <a:t>Therefore, the prohibition under Customs Act applies to prohibition under any other law in India.</a:t>
            </a:r>
          </a:p>
          <a:p>
            <a:pPr algn="just"/>
            <a:r>
              <a:rPr lang="en-US" sz="1400" dirty="0" smtClean="0">
                <a:solidFill>
                  <a:srgbClr val="FF0000"/>
                </a:solidFill>
                <a:latin typeface="Times New Roman" pitchFamily="18" charset="0"/>
                <a:cs typeface="Times New Roman" pitchFamily="18" charset="0"/>
              </a:rPr>
              <a:t>  a) Ancient Monument Prevention Act prohibits/ restricts antiquities</a:t>
            </a:r>
          </a:p>
          <a:p>
            <a:pPr algn="just"/>
            <a:r>
              <a:rPr lang="en-US" sz="1400" dirty="0" smtClean="0">
                <a:solidFill>
                  <a:srgbClr val="FF0000"/>
                </a:solidFill>
                <a:latin typeface="Times New Roman" pitchFamily="18" charset="0"/>
                <a:cs typeface="Times New Roman" pitchFamily="18" charset="0"/>
              </a:rPr>
              <a:t>  b) Arms and ammunition cannot be imported or exported without license.</a:t>
            </a:r>
          </a:p>
          <a:p>
            <a:pPr algn="just"/>
            <a:r>
              <a:rPr lang="en-US" sz="1400" dirty="0" smtClean="0">
                <a:solidFill>
                  <a:srgbClr val="FF0000"/>
                </a:solidFill>
                <a:latin typeface="Times New Roman" pitchFamily="18" charset="0"/>
                <a:cs typeface="Times New Roman" pitchFamily="18" charset="0"/>
              </a:rPr>
              <a:t> c) Wildlife Act prohibits certain exports- ‘red sandal wood ‘(which are used in Middle East countries for making musical instruments)</a:t>
            </a:r>
          </a:p>
          <a:p>
            <a:pPr algn="just"/>
            <a:r>
              <a:rPr lang="en-US" sz="1400" dirty="0" smtClean="0">
                <a:solidFill>
                  <a:srgbClr val="FF0000"/>
                </a:solidFill>
                <a:latin typeface="Times New Roman" pitchFamily="18" charset="0"/>
                <a:cs typeface="Times New Roman" pitchFamily="18" charset="0"/>
              </a:rPr>
              <a:t>  d) Environment Protection Act prohibits export of some items.</a:t>
            </a:r>
          </a:p>
          <a:p>
            <a:pPr algn="just"/>
            <a:r>
              <a:rPr lang="en-US" sz="1400" dirty="0" smtClean="0">
                <a:latin typeface="Times New Roman" pitchFamily="18" charset="0"/>
                <a:cs typeface="Times New Roman" pitchFamily="18" charset="0"/>
              </a:rPr>
              <a:t>At the time of import of goods the customs authorities will first check whether the items imported  is prohibited / restricted or subject to conditional import, before allowing clearance of the goods. Similarly at the time export also the goods are given ‘let export order’ only after they are checked with the reference to restrictions/prohibitions. If such goods are attempted to be smuggled the goods are liable to seizure/confiscation and the offender  liable to penal action including arrest /prosecution under the Customs Act.</a:t>
            </a:r>
          </a:p>
          <a:p>
            <a:pPr algn="just"/>
            <a:r>
              <a:rPr lang="en-US" sz="1400" dirty="0" smtClean="0">
                <a:latin typeface="Times New Roman" pitchFamily="18" charset="0"/>
                <a:cs typeface="Times New Roman" pitchFamily="18" charset="0"/>
              </a:rPr>
              <a:t>The word ‘confiscation’ implies appropriation consequential to seizure. The essence and concept of the confiscation is that after confiscation the property of the confiscated goods vest with the central govt.</a:t>
            </a:r>
          </a:p>
          <a:p>
            <a:pPr algn="just"/>
            <a:r>
              <a:rPr lang="en-US" sz="1400" dirty="0" smtClean="0">
                <a:latin typeface="Times New Roman" pitchFamily="18" charset="0"/>
                <a:cs typeface="Times New Roman" pitchFamily="18" charset="0"/>
              </a:rPr>
              <a:t>Sec111 of the Act provides for confiscation of improperly imported goods. The goods brought from a place outside India shall be liable for confiscation. Sec.111 (d) says “any goods which are imported or attempted to be imported or are brought within the Indian Customs waters for the purpose of being imported, contrary to any prohibition imposed by or under this act or any other law for the time being in force.</a:t>
            </a:r>
          </a:p>
          <a:p>
            <a:pPr algn="just"/>
            <a:r>
              <a:rPr lang="en-US" sz="1400" dirty="0" smtClean="0">
                <a:latin typeface="Times New Roman" pitchFamily="18" charset="0"/>
                <a:cs typeface="Times New Roman" pitchFamily="18" charset="0"/>
              </a:rPr>
              <a:t>Sec113 of the Act deals with confiscation of goods attempted to be improperly exported . The export goods shall be liable for confiscation under sec 113 (d) says “any goods attempted to be exported or brought within the limits of any customs area for the purpose of being exported contrary to any prohibition imposed by or under this Act or any other law for time being in force.</a:t>
            </a:r>
          </a:p>
          <a:p>
            <a:pPr algn="just"/>
            <a:endParaRPr lang="en-US" sz="1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sz="3200" b="1" dirty="0" smtClean="0">
                <a:solidFill>
                  <a:srgbClr val="FF0000"/>
                </a:solidFill>
                <a:latin typeface="Times New Roman" pitchFamily="18" charset="0"/>
                <a:cs typeface="Times New Roman" pitchFamily="18" charset="0"/>
              </a:rPr>
              <a:t>STATE CONTROL OVER EXPORT AND IMPORT OF GOODS FROM RIGIDITY TO LIBERALIZATION</a:t>
            </a:r>
            <a:br>
              <a:rPr lang="en-US" sz="3200" b="1"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Import and export of goods play a vital role in all the economy. That too, India is a developing country, the role of export and import are of greater emphasis. There must be a free flow of exports and imports in order to improve the economy. But, the free flow should not affect the economy. So, the control over import and export of goods become the need of the hour. Regulation mandated by a state attempts to produce outcome which might not otherwise occur, produce or prevent outcomes in different places to what might otherwise occur, or produce or prevent outcomes in different timescales than would otherwise occur. In this way, regulations can be seen as implementations artifacts of policy statements. The economics of imposing or removing regulations relating to markets is analyzed in regulatory economics.</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200" b="1" dirty="0" smtClean="0">
                <a:solidFill>
                  <a:srgbClr val="FF0000"/>
                </a:solidFill>
                <a:latin typeface="Times New Roman" pitchFamily="18" charset="0"/>
                <a:cs typeface="Times New Roman" pitchFamily="18" charset="0"/>
              </a:rPr>
              <a:t>COFEPOSA, 1974</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5440363"/>
          </a:xfrm>
        </p:spPr>
        <p:txBody>
          <a:bodyPr>
            <a:noAutofit/>
          </a:bodyPr>
          <a:lstStyle/>
          <a:p>
            <a:pPr algn="just"/>
            <a:r>
              <a:rPr lang="en-US" sz="1400" dirty="0" smtClean="0">
                <a:latin typeface="Times New Roman" pitchFamily="18" charset="0"/>
                <a:cs typeface="Times New Roman" pitchFamily="18" charset="0"/>
              </a:rPr>
              <a:t>Conservation of Foreign Exchange and prevention of smuggling Activities Act (COFEPOSA) </a:t>
            </a:r>
            <a:r>
              <a:rPr lang="en-US" sz="1400" dirty="0" smtClean="0">
                <a:solidFill>
                  <a:srgbClr val="FF0000"/>
                </a:solidFill>
                <a:latin typeface="Times New Roman" pitchFamily="18" charset="0"/>
                <a:cs typeface="Times New Roman" pitchFamily="18" charset="0"/>
              </a:rPr>
              <a:t>was passed in 1974 when foreign exchange position in India was bleak and smuggling was beyond control. In view of recent liberalization, the Act has lost its significance.</a:t>
            </a:r>
          </a:p>
          <a:p>
            <a:pPr algn="just"/>
            <a:r>
              <a:rPr lang="en-US" sz="1400" dirty="0" smtClean="0">
                <a:latin typeface="Times New Roman" pitchFamily="18" charset="0"/>
                <a:cs typeface="Times New Roman" pitchFamily="18" charset="0"/>
              </a:rPr>
              <a:t>The Act gives wide powers to executive to detain a person on mere Suspicion of smuggling (the draconian provisions of the act can be compared with provisions of TADA, where a person can be incarnated in jail merely for possessing a illegal weapon and having acquaintances with some underworld elements, without any proof of direct involvement in terrorist activities). The acts like COFEPOSA, TADA, etc… are criticized on the ground that they violate basic human rights. Freedom of a man can be taken away under such Acts, without judicial scrutiny and safeguards. The act has been given special protection by including the same in the 9</a:t>
            </a:r>
            <a:r>
              <a:rPr lang="en-US" sz="1400" baseline="30000" dirty="0" smtClean="0">
                <a:latin typeface="Times New Roman" pitchFamily="18" charset="0"/>
                <a:cs typeface="Times New Roman" pitchFamily="18" charset="0"/>
              </a:rPr>
              <a:t>th</a:t>
            </a:r>
            <a:r>
              <a:rPr lang="en-US" sz="1400" dirty="0" smtClean="0">
                <a:latin typeface="Times New Roman" pitchFamily="18" charset="0"/>
                <a:cs typeface="Times New Roman" pitchFamily="18" charset="0"/>
              </a:rPr>
              <a:t> schedule to constitution.</a:t>
            </a:r>
          </a:p>
          <a:p>
            <a:pPr algn="just"/>
            <a:r>
              <a:rPr lang="en-US" sz="1400" dirty="0" smtClean="0">
                <a:latin typeface="Times New Roman" pitchFamily="18" charset="0"/>
                <a:cs typeface="Times New Roman" pitchFamily="18" charset="0"/>
              </a:rPr>
              <a:t>The validity of COFEPOSA particularly section 5A and SAFEMA smugglers and foreign Exchange Manipulators (forfeiture of property) Act 1976, have been upheld </a:t>
            </a:r>
            <a:r>
              <a:rPr lang="en-US" sz="1400" i="1" dirty="0" smtClean="0">
                <a:solidFill>
                  <a:srgbClr val="FF0000"/>
                </a:solidFill>
                <a:latin typeface="Times New Roman" pitchFamily="18" charset="0"/>
                <a:cs typeface="Times New Roman" pitchFamily="18" charset="0"/>
              </a:rPr>
              <a:t>in Attorney General of India Vs. </a:t>
            </a:r>
            <a:r>
              <a:rPr lang="en-US" sz="1400" i="1" dirty="0" err="1" smtClean="0">
                <a:solidFill>
                  <a:srgbClr val="FF0000"/>
                </a:solidFill>
                <a:latin typeface="Times New Roman" pitchFamily="18" charset="0"/>
                <a:cs typeface="Times New Roman" pitchFamily="18" charset="0"/>
              </a:rPr>
              <a:t>Amaratlal</a:t>
            </a:r>
            <a:r>
              <a:rPr lang="en-US" sz="1400" i="1" dirty="0" smtClean="0">
                <a:solidFill>
                  <a:srgbClr val="FF0000"/>
                </a:solidFill>
                <a:latin typeface="Times New Roman" pitchFamily="18" charset="0"/>
                <a:cs typeface="Times New Roman" pitchFamily="18" charset="0"/>
              </a:rPr>
              <a:t> </a:t>
            </a:r>
            <a:r>
              <a:rPr lang="en-US" sz="1400" i="1" dirty="0" err="1" smtClean="0">
                <a:solidFill>
                  <a:srgbClr val="FF0000"/>
                </a:solidFill>
                <a:latin typeface="Times New Roman" pitchFamily="18" charset="0"/>
                <a:cs typeface="Times New Roman" pitchFamily="18" charset="0"/>
              </a:rPr>
              <a:t>Prajivandas</a:t>
            </a:r>
            <a:r>
              <a:rPr lang="en-US" sz="1400" b="1" i="1" dirty="0" smtClean="0">
                <a:solidFill>
                  <a:srgbClr val="FF0000"/>
                </a:solidFill>
                <a:latin typeface="Times New Roman" pitchFamily="18" charset="0"/>
                <a:cs typeface="Times New Roman" pitchFamily="18" charset="0"/>
                <a:hlinkClick r:id="rId2"/>
              </a:rPr>
              <a:t>[4]</a:t>
            </a:r>
            <a:r>
              <a:rPr lang="en-US" sz="1400" i="1" dirty="0" smtClean="0">
                <a:solidFill>
                  <a:srgbClr val="FF0000"/>
                </a:solidFill>
                <a:latin typeface="Times New Roman" pitchFamily="18" charset="0"/>
                <a:cs typeface="Times New Roman" pitchFamily="18" charset="0"/>
              </a:rPr>
              <a:t>.</a:t>
            </a:r>
            <a:r>
              <a:rPr lang="en-US" sz="1400" dirty="0" smtClean="0">
                <a:solidFill>
                  <a:srgbClr val="FF0000"/>
                </a:solidFill>
                <a:latin typeface="Times New Roman" pitchFamily="18" charset="0"/>
                <a:cs typeface="Times New Roman" pitchFamily="18" charset="0"/>
              </a:rPr>
              <a:t> A 9 member bench SC order. Thus, </a:t>
            </a:r>
            <a:r>
              <a:rPr lang="en-US" sz="1400" dirty="0" smtClean="0">
                <a:solidFill>
                  <a:schemeClr val="tx2">
                    <a:lumMod val="60000"/>
                    <a:lumOff val="40000"/>
                  </a:schemeClr>
                </a:solidFill>
                <a:latin typeface="Times New Roman" pitchFamily="18" charset="0"/>
                <a:cs typeface="Times New Roman" pitchFamily="18" charset="0"/>
              </a:rPr>
              <a:t>individual civil liberties can be curtailed for national security and in national interest.</a:t>
            </a:r>
          </a:p>
          <a:p>
            <a:pPr algn="just"/>
            <a:r>
              <a:rPr lang="en-US" sz="1400" dirty="0" smtClean="0">
                <a:solidFill>
                  <a:srgbClr val="FF0000"/>
                </a:solidFill>
                <a:latin typeface="Times New Roman" pitchFamily="18" charset="0"/>
                <a:cs typeface="Times New Roman" pitchFamily="18" charset="0"/>
              </a:rPr>
              <a:t>Under provisions of the act, a Government officer, not below the rank of Joint Secretary in case of central Government and Secretary in case of State Government, who is specifically authorized by central or state government for that purpose, is authorized to order detention of a person (including a foreigner)</a:t>
            </a:r>
            <a:r>
              <a:rPr lang="en-US" sz="1400" dirty="0" smtClean="0">
                <a:latin typeface="Times New Roman" pitchFamily="18" charset="0"/>
                <a:cs typeface="Times New Roman" pitchFamily="18" charset="0"/>
              </a:rPr>
              <a:t> with a view to prevent him from acting in any manner prejudicial to conservation or augmentation of foreign exchange, or to prevent him from smuggling or abetting smuggling of goods, or transporting, keeping canceling or dealing in smuggling goods or harboring persons engaged in smuggling of goods. (section.3). where an order of detention is made by state government officer, it should be reported to central government within 10 days. (Section.3 (2)).</a:t>
            </a:r>
          </a:p>
          <a:p>
            <a:pPr algn="just"/>
            <a:r>
              <a:rPr lang="en-US" sz="1400" dirty="0" smtClean="0">
                <a:latin typeface="Times New Roman" pitchFamily="18" charset="0"/>
                <a:cs typeface="Times New Roman" pitchFamily="18" charset="0"/>
              </a:rPr>
              <a:t>When detention is ordered by central government, central govt. is appropriate government. When detention is ordered by state government, that govt. is appropriate government. The significance of this definition is that the ‘Appropriate government’ has to make a reference to advisory board formed for the purpose of COFEPOSA and take action as per decision of advisory board. Appropriate government also has powers to revoke a detention, release a person temporarily, etc…</a:t>
            </a:r>
          </a:p>
          <a:p>
            <a:pPr algn="just"/>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endParaRPr lang="en-US" sz="1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solidFill>
                  <a:srgbClr val="FF0000"/>
                </a:solidFill>
                <a:latin typeface="Times New Roman" pitchFamily="18" charset="0"/>
                <a:cs typeface="Times New Roman" pitchFamily="18" charset="0"/>
              </a:rPr>
              <a:t>THE CONSERVATION OF FOREIGN EXCHANGE AND PREVENTION OF SMUGGLING ACTIVITIES ACT, 1974 </a:t>
            </a:r>
            <a:br>
              <a:rPr lang="en-US" sz="2400" dirty="0" smtClean="0">
                <a:solidFill>
                  <a:srgbClr val="FF0000"/>
                </a:solidFill>
                <a:latin typeface="Times New Roman" pitchFamily="18" charset="0"/>
                <a:cs typeface="Times New Roman" pitchFamily="18" charset="0"/>
              </a:rPr>
            </a:br>
            <a:r>
              <a:rPr lang="hi-IN" sz="2400" dirty="0" smtClean="0">
                <a:solidFill>
                  <a:srgbClr val="FF0000"/>
                </a:solidFill>
              </a:rPr>
              <a:t>विदेशी मुद्रा संरक्षण और तस्करी निवारण अधिनियम, 1974</a:t>
            </a:r>
            <a:r>
              <a:rPr lang="hi-IN" sz="2400" dirty="0" smtClean="0"/>
              <a:t/>
            </a:r>
            <a:br>
              <a:rPr lang="hi-IN" sz="2400" dirty="0" smtClean="0"/>
            </a:br>
            <a:r>
              <a:rPr lang="hi-IN" sz="2400" dirty="0" smtClean="0"/>
              <a:t/>
            </a:r>
            <a:br>
              <a:rPr lang="hi-IN" sz="2400" dirty="0" smtClean="0"/>
            </a:br>
            <a:endParaRPr lang="en-US" sz="2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fontScale="55000" lnSpcReduction="20000"/>
          </a:bodyPr>
          <a:lstStyle/>
          <a:p>
            <a:pPr algn="just"/>
            <a:r>
              <a:rPr lang="en-US" dirty="0" smtClean="0">
                <a:latin typeface="Times New Roman" pitchFamily="18" charset="0"/>
                <a:cs typeface="Times New Roman" pitchFamily="18" charset="0"/>
              </a:rPr>
              <a:t>AN Act to provide for preventive detention in certain cases for the purposes of conservation and augmentation of foreign exchange and prevention of smuggling activities and for matters connected therewith. Whereas violating of foreign exchange regulations and smuggling activities are having an increasingly deleterious effect on the national economy and thereby a serious adverse effect on the security of the State: And whereas having regard to the persons by whom and the manner in which such activities or violations are organized and carried on, and having regard to the fact that in certain areas which are highly vulnerable to smuggling, smuggling activities of a considerable magnitude are clandestinely organized and carried on, it is necessary for the effective prevention of such activities and violations to provide for detention of persons concerned in any manner therewith:</a:t>
            </a:r>
          </a:p>
          <a:p>
            <a:pPr algn="just"/>
            <a:r>
              <a:rPr lang="hi-IN" dirty="0" smtClean="0">
                <a:solidFill>
                  <a:schemeClr val="tx2">
                    <a:lumMod val="60000"/>
                    <a:lumOff val="40000"/>
                  </a:schemeClr>
                </a:solidFill>
              </a:rPr>
              <a:t>विदेशी मुद्रा विनियमों के अतिक्रमण और तस्करी का राष्ट्र की अर्थव्यवस्था पर अधिकाधिक हानिकर प्रभाव पड़ रहा है और इसके द्वारा राज्य की सुरक्षा पर गंभीर प्रतिकूल प्रभाव पड़ रहा है;</a:t>
            </a:r>
            <a:r>
              <a:rPr lang="en-US" dirty="0" smtClean="0">
                <a:solidFill>
                  <a:schemeClr val="tx2">
                    <a:lumMod val="60000"/>
                    <a:lumOff val="40000"/>
                  </a:schemeClr>
                </a:solidFill>
              </a:rPr>
              <a:t> </a:t>
            </a:r>
            <a:r>
              <a:rPr lang="hi-IN" dirty="0" smtClean="0">
                <a:solidFill>
                  <a:schemeClr val="tx2">
                    <a:lumMod val="60000"/>
                    <a:lumOff val="40000"/>
                  </a:schemeClr>
                </a:solidFill>
              </a:rPr>
              <a:t>और उन लोगों को और उस रीति को ध्यान में रखते हुए जिनके द्वारा ऐसे क्रियाकलाप या अतिक्रमण चलाए और किए जाते हैं और इस बात को ध्यान में रखते हुए कि कुछ क्षेत्रों में, जो तस्करी के लिए अधिक उपयुक्त हैं, तस्करी क्रियाकलाप बड़े पैमाने पर चोरी-छिपे चलाए और किए जाते हैं, ऐसे क्रियाकलापों और अतिक्रमणों का ठीक तरह से निवारण करने के लिए उनसे किसी भी प्रकार से संबद्ध व्यक्तियों के निरोध का उपबंध करना आवश्यक है </a:t>
            </a:r>
          </a:p>
          <a:p>
            <a:pPr algn="just"/>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Legal case regarding COFEPOSA Act</a:t>
            </a:r>
            <a:endParaRPr lang="en-US" dirty="0"/>
          </a:p>
        </p:txBody>
      </p:sp>
      <p:sp>
        <p:nvSpPr>
          <p:cNvPr id="3" name="Content Placeholder 2"/>
          <p:cNvSpPr>
            <a:spLocks noGrp="1"/>
          </p:cNvSpPr>
          <p:nvPr>
            <p:ph idx="1"/>
          </p:nvPr>
        </p:nvSpPr>
        <p:spPr>
          <a:xfrm>
            <a:off x="457200" y="762000"/>
            <a:ext cx="8229600" cy="5364163"/>
          </a:xfrm>
        </p:spPr>
        <p:txBody>
          <a:bodyPr>
            <a:noAutofit/>
          </a:bodyPr>
          <a:lstStyle/>
          <a:p>
            <a:pPr algn="just"/>
            <a:r>
              <a:rPr lang="en-US" sz="1400" dirty="0" smtClean="0">
                <a:latin typeface="Times New Roman" pitchFamily="18" charset="0"/>
                <a:cs typeface="Times New Roman" pitchFamily="18" charset="0"/>
              </a:rPr>
              <a:t>In the era of 1970 to 1980 , when smuggling activities were at the top and the Foreign Exchange of India was at the lowest position, the Government of India was passed “ COFEPOSA, 1974”. But in this liberalized era the Act has lost its significance.</a:t>
            </a:r>
          </a:p>
          <a:p>
            <a:pPr algn="just"/>
            <a:r>
              <a:rPr lang="en-US" sz="1400" dirty="0" smtClean="0">
                <a:latin typeface="Times New Roman" pitchFamily="18" charset="0"/>
                <a:cs typeface="Times New Roman" pitchFamily="18" charset="0"/>
              </a:rPr>
              <a:t>The Act gives wide powers to the executive to detain a person on mere suspicion of smuggling. This Act has been criticized by various Human Right activists and organizations for being draconian. The Act has given special protection by including the same in the 9th schedule to the Constitution of India.</a:t>
            </a:r>
          </a:p>
          <a:p>
            <a:pPr algn="just"/>
            <a:r>
              <a:rPr lang="en-US" sz="1400" dirty="0" smtClean="0">
                <a:latin typeface="Times New Roman" pitchFamily="18" charset="0"/>
                <a:cs typeface="Times New Roman" pitchFamily="18" charset="0"/>
              </a:rPr>
              <a:t>The Supreme Court upheld the validity of COFEPOSA, 1974 in </a:t>
            </a:r>
            <a:r>
              <a:rPr lang="en-US" sz="1400" dirty="0" smtClean="0">
                <a:solidFill>
                  <a:srgbClr val="FF0000"/>
                </a:solidFill>
                <a:latin typeface="Times New Roman" pitchFamily="18" charset="0"/>
                <a:cs typeface="Times New Roman" pitchFamily="18" charset="0"/>
              </a:rPr>
              <a:t>Attorney General of India Vs </a:t>
            </a:r>
            <a:r>
              <a:rPr lang="en-US" sz="1400" dirty="0" err="1" smtClean="0">
                <a:solidFill>
                  <a:srgbClr val="FF0000"/>
                </a:solidFill>
                <a:latin typeface="Times New Roman" pitchFamily="18" charset="0"/>
                <a:cs typeface="Times New Roman" pitchFamily="18" charset="0"/>
              </a:rPr>
              <a:t>Amaratlal</a:t>
            </a:r>
            <a:r>
              <a:rPr lang="en-US" sz="1400" dirty="0" smtClean="0">
                <a:solidFill>
                  <a:srgbClr val="FF0000"/>
                </a:solidFill>
                <a:latin typeface="Times New Roman" pitchFamily="18" charset="0"/>
                <a:cs typeface="Times New Roman" pitchFamily="18" charset="0"/>
              </a:rPr>
              <a:t> </a:t>
            </a:r>
            <a:r>
              <a:rPr lang="en-US" sz="1400" dirty="0" err="1" smtClean="0">
                <a:solidFill>
                  <a:srgbClr val="FF0000"/>
                </a:solidFill>
                <a:latin typeface="Times New Roman" pitchFamily="18" charset="0"/>
                <a:cs typeface="Times New Roman" pitchFamily="18" charset="0"/>
              </a:rPr>
              <a:t>Prajivandas</a:t>
            </a:r>
            <a:r>
              <a:rPr lang="en-US" sz="1400" dirty="0" smtClean="0">
                <a:solidFill>
                  <a:srgbClr val="FF0000"/>
                </a:solidFill>
                <a:latin typeface="Times New Roman" pitchFamily="18" charset="0"/>
                <a:cs typeface="Times New Roman" pitchFamily="18" charset="0"/>
              </a:rPr>
              <a:t> (AIR1994SC2179)</a:t>
            </a:r>
            <a:r>
              <a:rPr lang="en-US" sz="1400" dirty="0" smtClean="0">
                <a:latin typeface="Times New Roman" pitchFamily="18" charset="0"/>
                <a:cs typeface="Times New Roman" pitchFamily="18" charset="0"/>
              </a:rPr>
              <a:t> by saving that the individual civil liberty will be curtailed by the authority in the interest of General Public and the Nation.</a:t>
            </a:r>
          </a:p>
          <a:p>
            <a:pPr algn="just"/>
            <a:r>
              <a:rPr lang="en-US" sz="1400" dirty="0" smtClean="0">
                <a:latin typeface="Times New Roman" pitchFamily="18" charset="0"/>
                <a:cs typeface="Times New Roman" pitchFamily="18" charset="0"/>
              </a:rPr>
              <a:t>COFEPOSA is not a punitive Act. It does not empower authority to punish a person without trial. It provides a preventive detention of person, before engaging in smuggling activities. A person can be detained under provisions of the Act, on the basis of suspicion that he will be engaged in smuggling activities but the detention must be followed both substantively and procedurally by detaining authorities.</a:t>
            </a:r>
          </a:p>
          <a:p>
            <a:pPr algn="just"/>
            <a:r>
              <a:rPr lang="en-US" sz="1400" dirty="0" smtClean="0">
                <a:solidFill>
                  <a:srgbClr val="FF0000"/>
                </a:solidFill>
                <a:latin typeface="Times New Roman" pitchFamily="18" charset="0"/>
                <a:cs typeface="Times New Roman" pitchFamily="18" charset="0"/>
              </a:rPr>
              <a:t>UOI vs. Paul </a:t>
            </a:r>
            <a:r>
              <a:rPr lang="en-US" sz="1400" dirty="0" err="1" smtClean="0">
                <a:solidFill>
                  <a:srgbClr val="FF0000"/>
                </a:solidFill>
                <a:latin typeface="Times New Roman" pitchFamily="18" charset="0"/>
                <a:cs typeface="Times New Roman" pitchFamily="18" charset="0"/>
              </a:rPr>
              <a:t>Manickam</a:t>
            </a:r>
            <a:r>
              <a:rPr lang="en-US" sz="1400" dirty="0" smtClean="0">
                <a:solidFill>
                  <a:srgbClr val="FF0000"/>
                </a:solidFill>
                <a:latin typeface="Times New Roman" pitchFamily="18" charset="0"/>
                <a:cs typeface="Times New Roman" pitchFamily="18" charset="0"/>
              </a:rPr>
              <a:t> 2003 AIR SCW5423</a:t>
            </a:r>
            <a:r>
              <a:rPr lang="en-US" sz="1400" dirty="0" smtClean="0">
                <a:latin typeface="Times New Roman" pitchFamily="18" charset="0"/>
                <a:cs typeface="Times New Roman" pitchFamily="18" charset="0"/>
              </a:rPr>
              <a:t> it was held that in case of preventive detention, no defense is proved, nor any charge is formulated and the justification of such detention is suspicion or reasonability and there is no criminal conviction which can only be warranted by legal evidence. Preventive justice requires an action to be taken to prevent apprehended objectionable activities. But the same time a person’s greatest of human freedoms i.e. personal liberty is deprived, and, therefore, the laws of preventive detention are strictly construed and a meticulous compliance with the procedural safeguard, however technical is mandatory.</a:t>
            </a:r>
          </a:p>
          <a:p>
            <a:pPr algn="just"/>
            <a:r>
              <a:rPr lang="en-US" sz="1400" dirty="0" err="1" smtClean="0">
                <a:solidFill>
                  <a:srgbClr val="FF0000"/>
                </a:solidFill>
                <a:latin typeface="Times New Roman" pitchFamily="18" charset="0"/>
                <a:cs typeface="Times New Roman" pitchFamily="18" charset="0"/>
              </a:rPr>
              <a:t>Reddiah</a:t>
            </a:r>
            <a:r>
              <a:rPr lang="en-US" sz="1400" dirty="0" smtClean="0">
                <a:solidFill>
                  <a:srgbClr val="FF0000"/>
                </a:solidFill>
                <a:latin typeface="Times New Roman" pitchFamily="18" charset="0"/>
                <a:cs typeface="Times New Roman" pitchFamily="18" charset="0"/>
              </a:rPr>
              <a:t> vs. Government of Andhra Pradesh (2012) 2 SCC 389</a:t>
            </a:r>
            <a:r>
              <a:rPr lang="en-US" sz="1400" dirty="0" smtClean="0">
                <a:latin typeface="Times New Roman" pitchFamily="18" charset="0"/>
                <a:cs typeface="Times New Roman" pitchFamily="18" charset="0"/>
              </a:rPr>
              <a:t> it was held that preventive detention is not to punish a person for something he has done but preventing him from doing it.</a:t>
            </a:r>
          </a:p>
          <a:p>
            <a:pPr algn="just"/>
            <a:r>
              <a:rPr lang="en-US" sz="1400" dirty="0" err="1" smtClean="0">
                <a:solidFill>
                  <a:srgbClr val="FF0000"/>
                </a:solidFill>
                <a:latin typeface="Times New Roman" pitchFamily="18" charset="0"/>
                <a:cs typeface="Times New Roman" pitchFamily="18" charset="0"/>
              </a:rPr>
              <a:t>Sadhu</a:t>
            </a:r>
            <a:r>
              <a:rPr lang="en-US" sz="1400" dirty="0" smtClean="0">
                <a:solidFill>
                  <a:srgbClr val="FF0000"/>
                </a:solidFill>
                <a:latin typeface="Times New Roman" pitchFamily="18" charset="0"/>
                <a:cs typeface="Times New Roman" pitchFamily="18" charset="0"/>
              </a:rPr>
              <a:t> Roy vs. State of West Bengal 1975(1) SCC 660;</a:t>
            </a:r>
            <a:r>
              <a:rPr lang="en-US" sz="1400" dirty="0" smtClean="0">
                <a:latin typeface="Times New Roman" pitchFamily="18" charset="0"/>
                <a:cs typeface="Times New Roman" pitchFamily="18" charset="0"/>
              </a:rPr>
              <a:t> it was held that discharge or acquittal by a Criminal Court is not necessarily a bar to preventive detention on the same facts for security purposes.</a:t>
            </a:r>
          </a:p>
          <a:p>
            <a:pPr algn="just"/>
            <a:endParaRPr lang="en-US" sz="1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SAFEMA, 1976</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Another act relevant to COFEPOSA is SAFEMA – Smugglers and Foreign Exchange Manipulators (Forfeiture of property) Act, 1976. The act applies to persons convicted under customs Act, FERA and to those detained under COFEPOSA. The purpose of the act is to forfeit the illegally acquired properties of the smugglers and foreign exchange manipulators. Property can be forfeited merely on the ground that he is detained under COFEPOSA. However, in case of customs and FERA, property can be forfeited only if a person is convicted under these Acts. An appellate tribunal has also been formed for this purpose. COFEPOSA is dreaded Act similar to TADA. It permits detention of a person even without a charge. Since the powers are extraordinary, generally courts are strict about the conditions prescribed in respect of detention.</a:t>
            </a:r>
          </a:p>
          <a:p>
            <a:pPr algn="just"/>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latin typeface="Times New Roman" pitchFamily="18" charset="0"/>
                <a:cs typeface="Times New Roman" pitchFamily="18" charset="0"/>
              </a:rPr>
              <a:t>Smugglers and Foreign Exchange Manipulators Act. 1976</a:t>
            </a:r>
            <a:br>
              <a:rPr lang="en-US" sz="2800" dirty="0" smtClean="0">
                <a:solidFill>
                  <a:srgbClr val="FF0000"/>
                </a:solidFill>
                <a:latin typeface="Times New Roman" pitchFamily="18" charset="0"/>
                <a:cs typeface="Times New Roman" pitchFamily="18" charset="0"/>
              </a:rPr>
            </a:br>
            <a:r>
              <a:rPr lang="hi-IN" sz="2400" dirty="0" smtClean="0">
                <a:solidFill>
                  <a:schemeClr val="tx2">
                    <a:lumMod val="60000"/>
                    <a:lumOff val="40000"/>
                  </a:schemeClr>
                </a:solidFill>
              </a:rPr>
              <a:t>तस्कर और विदेशी मुद्रा छलसाधक (सम्पत्ति समपहरण) अधिनियम, 1976</a:t>
            </a:r>
            <a:endParaRPr lang="en-US" sz="2800" dirty="0">
              <a:solidFill>
                <a:schemeClr val="tx2">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81600"/>
          </a:xfrm>
        </p:spPr>
        <p:txBody>
          <a:bodyPr>
            <a:normAutofit fontScale="47500" lnSpcReduction="20000"/>
          </a:bodyPr>
          <a:lstStyle/>
          <a:p>
            <a:pPr algn="just"/>
            <a:r>
              <a:rPr lang="en-US" sz="3400" dirty="0" smtClean="0">
                <a:latin typeface="Times New Roman" pitchFamily="18" charset="0"/>
                <a:cs typeface="Times New Roman" pitchFamily="18" charset="0"/>
              </a:rPr>
              <a:t>An Act to provide for the forfeiture of illegally acquired properties of smugglers and foreign exchange manipulators and for matters connected therewith or incidental thereto. WHEREAS for the effective prevention of smuggling activities and foreign exchange manipulations which are having a deleterious effect on the national economy it is necessary to deprive persons engaged in such activities and manipulations of their ill-gotten gains; AND WHEREAS such persons have been augmenting such gains by violations of wealth-tax, income-tax or other laws or by other means and have thereby been increasing their resources for operating in a clandestine manner; AND WHEREAS such persons have in many cases been holding the pro- per ties acquired by them through such gains in the names of their relatives, associates and confidants ; </a:t>
            </a:r>
            <a:endParaRPr lang="en-US" sz="3400" b="1" dirty="0" smtClean="0">
              <a:latin typeface="Times New Roman" pitchFamily="18" charset="0"/>
              <a:cs typeface="Times New Roman" pitchFamily="18" charset="0"/>
            </a:endParaRPr>
          </a:p>
          <a:p>
            <a:pPr algn="just"/>
            <a:endParaRPr lang="en-US" b="1" dirty="0" smtClean="0">
              <a:latin typeface="Times New Roman" pitchFamily="18" charset="0"/>
            </a:endParaRPr>
          </a:p>
          <a:p>
            <a:r>
              <a:rPr lang="hi-IN" b="1" dirty="0" smtClean="0">
                <a:latin typeface="Times New Roman" pitchFamily="18" charset="0"/>
              </a:rPr>
              <a:t>तस्करों</a:t>
            </a:r>
            <a:r>
              <a:rPr lang="en-US" b="1" dirty="0" smtClean="0">
                <a:latin typeface="Times New Roman" pitchFamily="18" charset="0"/>
              </a:rPr>
              <a:t> </a:t>
            </a:r>
            <a:r>
              <a:rPr lang="hi-IN" b="1" dirty="0" smtClean="0">
                <a:latin typeface="Times New Roman" pitchFamily="18" charset="0"/>
              </a:rPr>
              <a:t>और विदेशी मुद्रा छलसाधकों की अवैध रूप से अर्जित</a:t>
            </a:r>
            <a:r>
              <a:rPr lang="en-US" b="1" dirty="0" smtClean="0">
                <a:latin typeface="Times New Roman" pitchFamily="18" charset="0"/>
                <a:cs typeface="Times New Roman" pitchFamily="18" charset="0"/>
              </a:rPr>
              <a:t> </a:t>
            </a:r>
            <a:r>
              <a:rPr lang="hi-IN" b="1" dirty="0" smtClean="0">
                <a:latin typeface="Times New Roman" pitchFamily="18" charset="0"/>
              </a:rPr>
              <a:t>सम्पत्ति के समपहरण का और उससे संबंधित या</a:t>
            </a:r>
            <a:r>
              <a:rPr lang="en-US" b="1" dirty="0" smtClean="0">
                <a:latin typeface="Times New Roman" pitchFamily="18" charset="0"/>
                <a:cs typeface="Times New Roman" pitchFamily="18" charset="0"/>
              </a:rPr>
              <a:t> </a:t>
            </a:r>
            <a:r>
              <a:rPr lang="hi-IN" b="1" dirty="0" smtClean="0">
                <a:latin typeface="Times New Roman" pitchFamily="18" charset="0"/>
              </a:rPr>
              <a:t>उसके आनुषंगिक विषयों का उपबंध</a:t>
            </a:r>
            <a:r>
              <a:rPr lang="en-US" b="1" dirty="0" smtClean="0">
                <a:latin typeface="Times New Roman" pitchFamily="18" charset="0"/>
                <a:cs typeface="Times New Roman" pitchFamily="18" charset="0"/>
              </a:rPr>
              <a:t> </a:t>
            </a:r>
            <a:r>
              <a:rPr lang="hi-IN" b="1" dirty="0" smtClean="0">
                <a:latin typeface="Times New Roman" pitchFamily="18" charset="0"/>
              </a:rPr>
              <a:t>करने के लिए</a:t>
            </a:r>
            <a:r>
              <a:rPr lang="en-US" b="1" dirty="0" smtClean="0">
                <a:latin typeface="Times New Roman" pitchFamily="18" charset="0"/>
                <a:cs typeface="Times New Roman" pitchFamily="18" charset="0"/>
              </a:rPr>
              <a:t> </a:t>
            </a:r>
            <a:r>
              <a:rPr lang="hi-IN" b="1" dirty="0" smtClean="0">
                <a:latin typeface="Times New Roman" pitchFamily="18" charset="0"/>
              </a:rPr>
              <a:t>अधिनियम</a:t>
            </a:r>
            <a:endParaRPr lang="hi-IN" dirty="0" smtClean="0">
              <a:latin typeface="Times New Roman" pitchFamily="18" charset="0"/>
            </a:endParaRPr>
          </a:p>
          <a:p>
            <a:pPr algn="just"/>
            <a:r>
              <a:rPr lang="hi-IN" dirty="0" smtClean="0">
                <a:latin typeface="Times New Roman" pitchFamily="18" charset="0"/>
              </a:rPr>
              <a:t>यह आवश्यक है कि राष्ट्र की अर्थ-व्यवस्था पर हानिकर प्रभाव डालने वाले तस्करी कार्यों और विदेशी मुद्रा छलसाधन का प्रभावी तौर से निवारण करने के लिए ऐसे कार्यों और छलसाधनों में लगे हुए व्यक्तियों को उनके अनुचित साधनों से प्राप्त अभिलाभों से वंचित किया जाए;</a:t>
            </a:r>
            <a:r>
              <a:rPr lang="en-US" dirty="0" smtClean="0">
                <a:latin typeface="Times New Roman" pitchFamily="18" charset="0"/>
                <a:cs typeface="Times New Roman" pitchFamily="18" charset="0"/>
              </a:rPr>
              <a:t> </a:t>
            </a:r>
            <a:r>
              <a:rPr lang="hi-IN" dirty="0" smtClean="0">
                <a:latin typeface="Times New Roman" pitchFamily="18" charset="0"/>
              </a:rPr>
              <a:t>और ऐसे व्यक्ति धनकर, आयकर या अन्य विधियों का अतिक्रमण करके या अन्य साधनों से ऐसे</a:t>
            </a:r>
            <a:r>
              <a:rPr lang="en-US" dirty="0" smtClean="0">
                <a:latin typeface="Times New Roman" pitchFamily="18" charset="0"/>
              </a:rPr>
              <a:t> </a:t>
            </a:r>
            <a:r>
              <a:rPr lang="hi-IN" dirty="0" smtClean="0">
                <a:latin typeface="Times New Roman" pitchFamily="18" charset="0"/>
              </a:rPr>
              <a:t>अभिलाभों का संवर्धन कर रहें हैं और इसके द्वारा चोरी-छिपे कार्य करने के लिए अपने संसाधनों में वृद्धि कर रहे हैं;</a:t>
            </a:r>
            <a:r>
              <a:rPr lang="en-US" dirty="0" smtClean="0">
                <a:latin typeface="Times New Roman" pitchFamily="18" charset="0"/>
                <a:cs typeface="Times New Roman" pitchFamily="18" charset="0"/>
              </a:rPr>
              <a:t> </a:t>
            </a:r>
            <a:r>
              <a:rPr lang="hi-IN" dirty="0" smtClean="0">
                <a:latin typeface="Times New Roman" pitchFamily="18" charset="0"/>
              </a:rPr>
              <a:t>और ऐसे व्यक्ति बहुत से मामलों में ऐसे अभिलाभों से अपने द्वारा अर्जित सम्पत्ति को अपने नातेदारों, सहयुक्तों और विश्वासपात्रों के नामों में धारण किए हुए हैं</a:t>
            </a:r>
          </a:p>
          <a:p>
            <a:pPr algn="just"/>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Introduction of Act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en-US" sz="2400" dirty="0" smtClean="0">
                <a:latin typeface="Times New Roman" pitchFamily="18" charset="0"/>
                <a:cs typeface="Times New Roman" pitchFamily="18" charset="0"/>
              </a:rPr>
              <a:t>The Smugglers And Foreign Exchange Manipulators (Forfeiture Of Property) Act, 1976  </a:t>
            </a:r>
            <a:r>
              <a:rPr lang="en-US" sz="2400" dirty="0" smtClean="0">
                <a:solidFill>
                  <a:srgbClr val="FF0000"/>
                </a:solidFill>
                <a:latin typeface="Times New Roman" pitchFamily="18" charset="0"/>
                <a:cs typeface="Times New Roman" pitchFamily="18" charset="0"/>
              </a:rPr>
              <a:t>came into force on 25th January ,1976.</a:t>
            </a:r>
          </a:p>
          <a:p>
            <a:pPr algn="just"/>
            <a:r>
              <a:rPr lang="en-US" sz="2400" dirty="0" smtClean="0">
                <a:latin typeface="Times New Roman" pitchFamily="18" charset="0"/>
                <a:cs typeface="Times New Roman" pitchFamily="18" charset="0"/>
              </a:rPr>
              <a:t>In total ,</a:t>
            </a:r>
            <a:r>
              <a:rPr lang="en-US" sz="2400" dirty="0" smtClean="0">
                <a:solidFill>
                  <a:srgbClr val="FF0000"/>
                </a:solidFill>
                <a:latin typeface="Times New Roman" pitchFamily="18" charset="0"/>
                <a:cs typeface="Times New Roman" pitchFamily="18" charset="0"/>
              </a:rPr>
              <a:t>there are 27 sections </a:t>
            </a:r>
            <a:r>
              <a:rPr lang="en-US" sz="2400" dirty="0" smtClean="0">
                <a:latin typeface="Times New Roman" pitchFamily="18" charset="0"/>
                <a:cs typeface="Times New Roman" pitchFamily="18" charset="0"/>
              </a:rPr>
              <a:t>present in The Smugglers And Foreign Exchange Manipulators ( Forfeiture Of Property) Act, 1976  .</a:t>
            </a:r>
          </a:p>
          <a:p>
            <a:pPr algn="just"/>
            <a:r>
              <a:rPr lang="en-US" sz="2400" dirty="0" smtClean="0">
                <a:solidFill>
                  <a:srgbClr val="FF0000"/>
                </a:solidFill>
                <a:latin typeface="Times New Roman" pitchFamily="18" charset="0"/>
                <a:cs typeface="Times New Roman" pitchFamily="18" charset="0"/>
              </a:rPr>
              <a:t>What was the need to make a law regulating The Smugglers And Foreign Exchange Manipulators ( Forfeiture Of Property) Act, 1976 in India?</a:t>
            </a:r>
          </a:p>
          <a:p>
            <a:pPr algn="just"/>
            <a:r>
              <a:rPr lang="en-US" sz="2400" dirty="0" smtClean="0">
                <a:latin typeface="Times New Roman" pitchFamily="18" charset="0"/>
                <a:cs typeface="Times New Roman" pitchFamily="18" charset="0"/>
              </a:rPr>
              <a:t>As we know, India's national economy has been very badly affected by the presence of smuggling activities as well as foreign exchange manipulations. Many people are engaged in evil malpractices such as violation of the provisions of income tax, wealth tax followed by many other laws which have a very bad effect on our national economy. On the other hand there are such persons also there holding properties acquired by illegal means in the name of their associates, relatives etc. To prevent these all evil practices discussed above The Smugglers And Foreign Exchange Manipulators (Forfeiture Of Property) Act, 1976 is enacted by the Parliament of India.</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Main objectives</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latin typeface="Times New Roman" pitchFamily="18" charset="0"/>
                <a:cs typeface="Times New Roman" pitchFamily="18" charset="0"/>
              </a:rPr>
              <a:t>Main objectives for the formulation of this act are as follows:</a:t>
            </a:r>
          </a:p>
          <a:p>
            <a:pPr algn="just"/>
            <a:r>
              <a:rPr lang="en-US" dirty="0" smtClean="0">
                <a:latin typeface="Times New Roman" pitchFamily="18" charset="0"/>
                <a:cs typeface="Times New Roman" pitchFamily="18" charset="0"/>
              </a:rPr>
              <a:t>To prevent smuggling activities as well as foreign exchange manipulations.</a:t>
            </a:r>
          </a:p>
          <a:p>
            <a:pPr algn="just"/>
            <a:r>
              <a:rPr lang="en-US" dirty="0" smtClean="0">
                <a:latin typeface="Times New Roman" pitchFamily="18" charset="0"/>
                <a:cs typeface="Times New Roman" pitchFamily="18" charset="0"/>
              </a:rPr>
              <a:t>To provide the provisions related to smuggling activities and malpractices prevailing in the economy.</a:t>
            </a:r>
          </a:p>
          <a:p>
            <a:pPr algn="just"/>
            <a:r>
              <a:rPr lang="en-US" dirty="0" smtClean="0">
                <a:latin typeface="Times New Roman" pitchFamily="18" charset="0"/>
                <a:cs typeface="Times New Roman" pitchFamily="18" charset="0"/>
              </a:rPr>
              <a:t>To make crime non profitable.</a:t>
            </a:r>
          </a:p>
          <a:p>
            <a:pPr algn="just"/>
            <a:r>
              <a:rPr lang="en-US" dirty="0" smtClean="0">
                <a:latin typeface="Times New Roman" pitchFamily="18" charset="0"/>
                <a:cs typeface="Times New Roman" pitchFamily="18" charset="0"/>
              </a:rPr>
              <a:t>To impose fine to the wrongdoers.</a:t>
            </a:r>
          </a:p>
          <a:p>
            <a:pPr algn="just"/>
            <a:r>
              <a:rPr lang="en-US" dirty="0" smtClean="0">
                <a:latin typeface="Times New Roman" pitchFamily="18" charset="0"/>
                <a:cs typeface="Times New Roman" pitchFamily="18" charset="0"/>
              </a:rPr>
              <a:t>To provide the establishment of competent authority and appellate Tribunal under the statute.</a:t>
            </a:r>
          </a:p>
          <a:p>
            <a:pPr algn="just"/>
            <a:endParaRPr lang="en-US"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3600" dirty="0" smtClean="0">
                <a:solidFill>
                  <a:srgbClr val="FF0000"/>
                </a:solidFill>
                <a:latin typeface="Times New Roman" pitchFamily="18" charset="0"/>
                <a:cs typeface="Times New Roman" pitchFamily="18" charset="0"/>
              </a:rPr>
              <a:t>Application</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p:spPr>
        <p:txBody>
          <a:bodyPr>
            <a:noAutofit/>
          </a:bodyPr>
          <a:lstStyle/>
          <a:p>
            <a:pPr algn="just"/>
            <a:r>
              <a:rPr lang="en-US" sz="2000" dirty="0" smtClean="0">
                <a:latin typeface="Times New Roman" pitchFamily="18" charset="0"/>
                <a:cs typeface="Times New Roman" pitchFamily="18" charset="0"/>
              </a:rPr>
              <a:t>The Smugglers And Foreign Exchange Manipulators (Forfeiture Of Property) Act, 1976  applicable on every person who is</a:t>
            </a:r>
          </a:p>
          <a:p>
            <a:pPr algn="just"/>
            <a:r>
              <a:rPr lang="en-US" sz="2000" dirty="0" smtClean="0">
                <a:solidFill>
                  <a:srgbClr val="FF0000"/>
                </a:solidFill>
                <a:latin typeface="Times New Roman" pitchFamily="18" charset="0"/>
                <a:cs typeface="Times New Roman" pitchFamily="18" charset="0"/>
              </a:rPr>
              <a:t>Convicted under the Sea Customs Act,1878 </a:t>
            </a:r>
            <a:r>
              <a:rPr lang="en-US" sz="2000" dirty="0" smtClean="0">
                <a:latin typeface="Times New Roman" pitchFamily="18" charset="0"/>
                <a:cs typeface="Times New Roman" pitchFamily="18" charset="0"/>
              </a:rPr>
              <a:t>of an offence with the relation to goods of a value exceeding 1 </a:t>
            </a:r>
            <a:r>
              <a:rPr lang="en-US" sz="2000" dirty="0" err="1" smtClean="0">
                <a:latin typeface="Times New Roman" pitchFamily="18" charset="0"/>
                <a:cs typeface="Times New Roman" pitchFamily="18" charset="0"/>
              </a:rPr>
              <a:t>lakh</a:t>
            </a:r>
            <a:r>
              <a:rPr lang="en-US" sz="2000" dirty="0" smtClean="0">
                <a:latin typeface="Times New Roman" pitchFamily="18" charset="0"/>
                <a:cs typeface="Times New Roman" pitchFamily="18" charset="0"/>
              </a:rPr>
              <a:t> rupees.</a:t>
            </a:r>
          </a:p>
          <a:p>
            <a:pPr algn="just"/>
            <a:r>
              <a:rPr lang="en-US" sz="2000" dirty="0" smtClean="0">
                <a:latin typeface="Times New Roman" pitchFamily="18" charset="0"/>
                <a:cs typeface="Times New Roman" pitchFamily="18" charset="0"/>
              </a:rPr>
              <a:t>Convicted under the Customs Act,1962 of an offence with the relation to goods of a value exceeding 1 </a:t>
            </a:r>
            <a:r>
              <a:rPr lang="en-US" sz="2000" dirty="0" err="1" smtClean="0">
                <a:latin typeface="Times New Roman" pitchFamily="18" charset="0"/>
                <a:cs typeface="Times New Roman" pitchFamily="18" charset="0"/>
              </a:rPr>
              <a:t>lakh</a:t>
            </a:r>
            <a:r>
              <a:rPr lang="en-US" sz="2000" dirty="0" smtClean="0">
                <a:latin typeface="Times New Roman" pitchFamily="18" charset="0"/>
                <a:cs typeface="Times New Roman" pitchFamily="18" charset="0"/>
              </a:rPr>
              <a:t> rupees.</a:t>
            </a:r>
          </a:p>
          <a:p>
            <a:pPr algn="just"/>
            <a:r>
              <a:rPr lang="en-US" sz="2000" dirty="0" smtClean="0">
                <a:solidFill>
                  <a:srgbClr val="FF0000"/>
                </a:solidFill>
                <a:latin typeface="Times New Roman" pitchFamily="18" charset="0"/>
                <a:cs typeface="Times New Roman" pitchFamily="18" charset="0"/>
              </a:rPr>
              <a:t>Convicted under Foreign Exchange Regulation Act, 1947</a:t>
            </a:r>
            <a:r>
              <a:rPr lang="en-US" sz="2000" dirty="0" smtClean="0">
                <a:latin typeface="Times New Roman" pitchFamily="18" charset="0"/>
                <a:cs typeface="Times New Roman" pitchFamily="18" charset="0"/>
              </a:rPr>
              <a:t> or Foreign Exchange Regulation Act,1973 of an offence with the relation to goods of a value exceeding 1 </a:t>
            </a:r>
            <a:r>
              <a:rPr lang="en-US" sz="2000" dirty="0" err="1" smtClean="0">
                <a:latin typeface="Times New Roman" pitchFamily="18" charset="0"/>
                <a:cs typeface="Times New Roman" pitchFamily="18" charset="0"/>
              </a:rPr>
              <a:t>lakh</a:t>
            </a:r>
            <a:r>
              <a:rPr lang="en-US" sz="2000" dirty="0" smtClean="0">
                <a:latin typeface="Times New Roman" pitchFamily="18" charset="0"/>
                <a:cs typeface="Times New Roman" pitchFamily="18" charset="0"/>
              </a:rPr>
              <a:t> rupees.</a:t>
            </a:r>
          </a:p>
          <a:p>
            <a:pPr algn="just"/>
            <a:r>
              <a:rPr lang="en-US" sz="2000" dirty="0" smtClean="0">
                <a:solidFill>
                  <a:srgbClr val="FF0000"/>
                </a:solidFill>
                <a:latin typeface="Times New Roman" pitchFamily="18" charset="0"/>
                <a:cs typeface="Times New Roman" pitchFamily="18" charset="0"/>
              </a:rPr>
              <a:t>Convicted under Sea Customs Act, 1878</a:t>
            </a:r>
            <a:r>
              <a:rPr lang="en-US" sz="2000" dirty="0" smtClean="0">
                <a:latin typeface="Times New Roman" pitchFamily="18" charset="0"/>
                <a:cs typeface="Times New Roman" pitchFamily="18" charset="0"/>
              </a:rPr>
              <a:t> or the Customs Act, 1962</a:t>
            </a:r>
          </a:p>
          <a:p>
            <a:pPr algn="just">
              <a:buNone/>
            </a:pPr>
            <a:r>
              <a:rPr lang="en-US" sz="2000" dirty="0" smtClean="0">
                <a:latin typeface="Times New Roman" pitchFamily="18" charset="0"/>
                <a:cs typeface="Times New Roman" pitchFamily="18" charset="0"/>
              </a:rPr>
              <a:t>	To whom and order of detention has been made under </a:t>
            </a:r>
            <a:r>
              <a:rPr lang="en-US" sz="2000" dirty="0" smtClean="0">
                <a:solidFill>
                  <a:srgbClr val="FF0000"/>
                </a:solidFill>
                <a:latin typeface="Times New Roman" pitchFamily="18" charset="0"/>
                <a:cs typeface="Times New Roman" pitchFamily="18" charset="0"/>
              </a:rPr>
              <a:t>COFEPOSA </a:t>
            </a:r>
            <a:r>
              <a:rPr lang="en-US" sz="2000" dirty="0" smtClean="0">
                <a:latin typeface="Times New Roman" pitchFamily="18" charset="0"/>
                <a:cs typeface="Times New Roman" pitchFamily="18" charset="0"/>
              </a:rPr>
              <a:t> Conservation of Foreign Exchange and Prevention of Smuggling Activities Act, 1974.</a:t>
            </a:r>
          </a:p>
          <a:p>
            <a:pPr algn="just"/>
            <a:r>
              <a:rPr lang="en-US" sz="2000" dirty="0" smtClean="0">
                <a:solidFill>
                  <a:srgbClr val="FF0000"/>
                </a:solidFill>
                <a:latin typeface="Times New Roman" pitchFamily="18" charset="0"/>
                <a:cs typeface="Times New Roman" pitchFamily="18" charset="0"/>
              </a:rPr>
              <a:t>According to Section 25,the certain properties  to which the provisions of The Smugglers And Foreign Exchange Manipulators ( Forfeiture Of Property) Act, 1976 does  not apply to the properties which is held by trust or an institution created or established Holy for the public religious and charitable purposes.</a:t>
            </a:r>
            <a:endParaRPr lang="en-US" sz="2000" dirty="0">
              <a:solidFill>
                <a:srgbClr val="FF0000"/>
              </a:solidFill>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latin typeface="Times New Roman" pitchFamily="18" charset="0"/>
                <a:cs typeface="Times New Roman" pitchFamily="18" charset="0"/>
              </a:rPr>
              <a:t>Appellate Tribunal</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lgn="just"/>
            <a:r>
              <a:rPr lang="en-US" dirty="0" smtClean="0">
                <a:solidFill>
                  <a:srgbClr val="FF0000"/>
                </a:solidFill>
                <a:latin typeface="Times New Roman" pitchFamily="18" charset="0"/>
                <a:cs typeface="Times New Roman" pitchFamily="18" charset="0"/>
              </a:rPr>
              <a:t>Under Section 9 of the act the fine </a:t>
            </a:r>
            <a:r>
              <a:rPr lang="en-US" dirty="0" smtClean="0">
                <a:latin typeface="Times New Roman" pitchFamily="18" charset="0"/>
                <a:cs typeface="Times New Roman" pitchFamily="18" charset="0"/>
              </a:rPr>
              <a:t>which is impose for the forfeiture of the property is to be the value of any part of income, earnings or assets from which property is being acquired. Before the imposition of any  fine , an equal opportunity is to be given to the accused for the exercise of Right to be Heard.</a:t>
            </a:r>
          </a:p>
          <a:p>
            <a:pPr algn="just"/>
            <a:r>
              <a:rPr lang="en-US" dirty="0" smtClean="0">
                <a:solidFill>
                  <a:srgbClr val="FF0000"/>
                </a:solidFill>
                <a:latin typeface="Times New Roman" pitchFamily="18" charset="0"/>
                <a:cs typeface="Times New Roman" pitchFamily="18" charset="0"/>
              </a:rPr>
              <a:t>Under Section 12 of the Act Appellate Tribunal</a:t>
            </a:r>
            <a:r>
              <a:rPr lang="en-US" dirty="0" smtClean="0">
                <a:latin typeface="Times New Roman" pitchFamily="18" charset="0"/>
                <a:cs typeface="Times New Roman" pitchFamily="18" charset="0"/>
              </a:rPr>
              <a:t> consists of a Chairman and another members from the Central government which should </a:t>
            </a:r>
            <a:r>
              <a:rPr lang="en-US" dirty="0" smtClean="0">
                <a:solidFill>
                  <a:srgbClr val="FF0000"/>
                </a:solidFill>
                <a:latin typeface="Times New Roman" pitchFamily="18" charset="0"/>
                <a:cs typeface="Times New Roman" pitchFamily="18" charset="0"/>
              </a:rPr>
              <a:t>not be below the rank of joint secretary to the Government</a:t>
            </a:r>
            <a:r>
              <a:rPr lang="en-US" dirty="0" smtClean="0">
                <a:latin typeface="Times New Roman" pitchFamily="18" charset="0"/>
                <a:cs typeface="Times New Roman" pitchFamily="18" charset="0"/>
              </a:rPr>
              <a:t>.</a:t>
            </a:r>
          </a:p>
          <a:p>
            <a:pPr algn="just"/>
            <a:r>
              <a:rPr lang="en-US" dirty="0" smtClean="0">
                <a:solidFill>
                  <a:srgbClr val="FF0000"/>
                </a:solidFill>
                <a:latin typeface="Times New Roman" pitchFamily="18" charset="0"/>
                <a:cs typeface="Times New Roman" pitchFamily="18" charset="0"/>
              </a:rPr>
              <a:t>Qualification of a chairman is:</a:t>
            </a:r>
          </a:p>
          <a:p>
            <a:pPr algn="just"/>
            <a:r>
              <a:rPr lang="en-US" dirty="0" smtClean="0">
                <a:latin typeface="Times New Roman" pitchFamily="18" charset="0"/>
                <a:cs typeface="Times New Roman" pitchFamily="18" charset="0"/>
              </a:rPr>
              <a:t>He must be  qualified to be a </a:t>
            </a:r>
            <a:r>
              <a:rPr lang="en-US" dirty="0" smtClean="0">
                <a:solidFill>
                  <a:srgbClr val="FF0000"/>
                </a:solidFill>
                <a:latin typeface="Times New Roman" pitchFamily="18" charset="0"/>
                <a:cs typeface="Times New Roman" pitchFamily="18" charset="0"/>
              </a:rPr>
              <a:t>Judge of Supreme Court or High Court.</a:t>
            </a:r>
          </a:p>
          <a:p>
            <a:pPr algn="just"/>
            <a:endParaRPr lang="en-US"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pPr algn="just"/>
            <a:r>
              <a:rPr lang="en-US" dirty="0" smtClean="0">
                <a:solidFill>
                  <a:schemeClr val="accent1"/>
                </a:solidFill>
                <a:latin typeface="Times New Roman" pitchFamily="18" charset="0"/>
                <a:cs typeface="Times New Roman" pitchFamily="18" charset="0"/>
              </a:rPr>
              <a:t>The Smugglers And Foreign Exchange Manipulators (Forfeiture Of Property) Act, 1976 plays a very prominent role in preventing the smuggling activities as well as malpractices related to the acquiring of property by illegal means. To Foster national economy, this act is must to tackle the illegal activities regulated by this act</a:t>
            </a:r>
            <a:endParaRPr lang="en-US"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dirty="0" smtClean="0">
                <a:solidFill>
                  <a:srgbClr val="FF0000"/>
                </a:solidFill>
                <a:latin typeface="Times New Roman" pitchFamily="18" charset="0"/>
                <a:cs typeface="Times New Roman" pitchFamily="18" charset="0"/>
              </a:rPr>
              <a:t>Development of economic legislation</a:t>
            </a:r>
            <a:endParaRPr lang="en-US" dirty="0">
              <a:solidFill>
                <a:srgbClr val="FF0000"/>
              </a:solidFill>
            </a:endParaRPr>
          </a:p>
        </p:txBody>
      </p:sp>
      <p:sp>
        <p:nvSpPr>
          <p:cNvPr id="3" name="Content Placeholder 2"/>
          <p:cNvSpPr>
            <a:spLocks noGrp="1"/>
          </p:cNvSpPr>
          <p:nvPr>
            <p:ph idx="1"/>
          </p:nvPr>
        </p:nvSpPr>
        <p:spPr>
          <a:xfrm>
            <a:off x="457200" y="762000"/>
            <a:ext cx="8382000" cy="5943600"/>
          </a:xfrm>
        </p:spPr>
        <p:txBody>
          <a:bodyPr>
            <a:noAutofit/>
          </a:bodyPr>
          <a:lstStyle/>
          <a:p>
            <a:pPr algn="just"/>
            <a:r>
              <a:rPr lang="en-US" sz="1600" dirty="0" smtClean="0">
                <a:latin typeface="Times New Roman" pitchFamily="18" charset="0"/>
                <a:cs typeface="Times New Roman" pitchFamily="18" charset="0"/>
              </a:rPr>
              <a:t>Development of economic legislation is of comparatively recent origin. </a:t>
            </a:r>
            <a:r>
              <a:rPr lang="en-US" sz="1600" dirty="0" smtClean="0">
                <a:solidFill>
                  <a:srgbClr val="FF0000"/>
                </a:solidFill>
                <a:latin typeface="Times New Roman" pitchFamily="18" charset="0"/>
                <a:cs typeface="Times New Roman" pitchFamily="18" charset="0"/>
              </a:rPr>
              <a:t>Reserve Bank of India was established in 1935 to exercise control over banking and fiscal activities</a:t>
            </a:r>
            <a:r>
              <a:rPr lang="en-US" sz="1600" dirty="0" smtClean="0">
                <a:latin typeface="Times New Roman" pitchFamily="18" charset="0"/>
                <a:cs typeface="Times New Roman" pitchFamily="18" charset="0"/>
              </a:rPr>
              <a:t>. Need to control economic activities through legislation arose during the Second World War to face shortages. Price and distribution controls were established on various essential commodities under the Defense of India Act, 1939 (later converted into Essential Supplies (Temporary Powers) Act of 1946 and Essential commodities Act in 1955). Foreign Exchange Regulation Act,1947 was passed to control the difficult position of foreign exchange. Industries (Development and Regulation) Act, 1951 provided for industrial licensing and registration. MRTP Act was passed in 1969 to exercise control over monopolies, unfair trade practices and restrictive trade practices. Sick Industrial Companies (Special Provisions) Act, 1985 was passed as a solution to growing sickness in industries.</a:t>
            </a:r>
          </a:p>
          <a:p>
            <a:pPr algn="just"/>
            <a:r>
              <a:rPr lang="en-US" sz="1600" dirty="0" smtClean="0">
                <a:latin typeface="Times New Roman" pitchFamily="18" charset="0"/>
                <a:cs typeface="Times New Roman" pitchFamily="18" charset="0"/>
              </a:rPr>
              <a:t>Securities and Exchange Board of India Act, 1992 was passed to establish a statutory body (SEBI) to exercise control over rapidly growing capital market. Earlier, capital issues (control) Act, 1947 was used to exercise control over capital issues. This Act was scrapped after the formation of SEBI.</a:t>
            </a:r>
          </a:p>
          <a:p>
            <a:pPr algn="just"/>
            <a:r>
              <a:rPr lang="en-US" sz="1600" dirty="0" smtClean="0">
                <a:latin typeface="Times New Roman" pitchFamily="18" charset="0"/>
                <a:cs typeface="Times New Roman" pitchFamily="18" charset="0"/>
              </a:rPr>
              <a:t>As international business is growing, importance of controls over foreign transactions is growing. So, Foreign Exchange Regulation Act, 1973; Foreign Trade (Development and Regulation) Act, 1992; Foreign contribution (Regulation) Act, 1976 and COFEPOSA, 1974 are of	great	emphasis.</a:t>
            </a:r>
            <a:br>
              <a:rPr lang="en-US" sz="1600" dirty="0" smtClean="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sz="3200" b="1" dirty="0" smtClean="0">
                <a:solidFill>
                  <a:srgbClr val="FF0000"/>
                </a:solidFill>
                <a:latin typeface="Times New Roman" pitchFamily="18" charset="0"/>
                <a:cs typeface="Times New Roman" pitchFamily="18" charset="0"/>
              </a:rPr>
              <a:t>FOREIGN TRADE </a:t>
            </a:r>
            <a:br>
              <a:rPr lang="en-US" sz="3200" b="1" dirty="0" smtClean="0">
                <a:solidFill>
                  <a:srgbClr val="FF0000"/>
                </a:solidFill>
                <a:latin typeface="Times New Roman" pitchFamily="18" charset="0"/>
                <a:cs typeface="Times New Roman" pitchFamily="18" charset="0"/>
              </a:rPr>
            </a:br>
            <a:r>
              <a:rPr lang="en-US" sz="3200" b="1" dirty="0" smtClean="0">
                <a:solidFill>
                  <a:srgbClr val="FF0000"/>
                </a:solidFill>
                <a:latin typeface="Times New Roman" pitchFamily="18" charset="0"/>
                <a:cs typeface="Times New Roman" pitchFamily="18" charset="0"/>
              </a:rPr>
              <a:t>(DEVELOPMENT AND REGULATION) ACT, 1992.</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The FTDR Act is designed to develop and regulate foreign trade by facilitating imports in to India, and augmenting exports from India, and for matters connected therewith. The salient features of the Act are as follows;</a:t>
            </a:r>
          </a:p>
          <a:p>
            <a:pPr algn="just"/>
            <a:r>
              <a:rPr lang="en-US" sz="1600" dirty="0" smtClean="0">
                <a:solidFill>
                  <a:schemeClr val="tx2"/>
                </a:solidFill>
                <a:latin typeface="Times New Roman" pitchFamily="18" charset="0"/>
                <a:cs typeface="Times New Roman" pitchFamily="18" charset="0"/>
              </a:rPr>
              <a:t>It has empowered the Central Government to make provisions for development and regulation of foreign trade by facilitating imports into, and augmenting exports from India and for all matters connected therewith or incidental thereto.</a:t>
            </a:r>
          </a:p>
          <a:p>
            <a:pPr algn="just"/>
            <a:r>
              <a:rPr lang="en-US" sz="1600" dirty="0" smtClean="0">
                <a:solidFill>
                  <a:schemeClr val="tx2"/>
                </a:solidFill>
                <a:latin typeface="Times New Roman" pitchFamily="18" charset="0"/>
                <a:cs typeface="Times New Roman" pitchFamily="18" charset="0"/>
              </a:rPr>
              <a:t>The Central Government can prohibit, restrict and regulate exports and imports, in all or specified cases as well as subject them to exemptions.</a:t>
            </a:r>
          </a:p>
          <a:p>
            <a:pPr algn="just"/>
            <a:r>
              <a:rPr lang="en-US" sz="1600" dirty="0" smtClean="0">
                <a:solidFill>
                  <a:schemeClr val="tx2"/>
                </a:solidFill>
                <a:latin typeface="Times New Roman" pitchFamily="18" charset="0"/>
                <a:cs typeface="Times New Roman" pitchFamily="18" charset="0"/>
              </a:rPr>
              <a:t>It authorizes the Central Government to formulate and announce an Export and Import (EXIM) Policy and also amend the same from time to time, by notification in the Official Gazette.</a:t>
            </a:r>
          </a:p>
          <a:p>
            <a:pPr algn="just"/>
            <a:r>
              <a:rPr lang="en-US" sz="1600" dirty="0" smtClean="0">
                <a:solidFill>
                  <a:schemeClr val="tx2"/>
                </a:solidFill>
                <a:latin typeface="Times New Roman" pitchFamily="18" charset="0"/>
                <a:cs typeface="Times New Roman" pitchFamily="18" charset="0"/>
              </a:rPr>
              <a:t>It provides for the appointment of a Director General of Foreign Trade by the Central Government for the purpose of the Act. He shall advise Central Government in formulating export and import policy and implementing the policy.</a:t>
            </a:r>
          </a:p>
          <a:p>
            <a:pPr algn="just"/>
            <a:r>
              <a:rPr lang="en-US" sz="1600" dirty="0" smtClean="0">
                <a:solidFill>
                  <a:schemeClr val="tx2"/>
                </a:solidFill>
                <a:latin typeface="Times New Roman" pitchFamily="18" charset="0"/>
                <a:cs typeface="Times New Roman" pitchFamily="18" charset="0"/>
              </a:rPr>
              <a:t>Under the Act, every importer and exporter must obtain a 'Importer Exporter Code Number' (IEC) from Director General of Foreign Trade or from the officer so authorized.</a:t>
            </a:r>
          </a:p>
          <a:p>
            <a:pPr algn="just"/>
            <a:r>
              <a:rPr lang="en-US" sz="1600" dirty="0" smtClean="0">
                <a:solidFill>
                  <a:schemeClr val="tx2"/>
                </a:solidFill>
                <a:latin typeface="Times New Roman" pitchFamily="18" charset="0"/>
                <a:cs typeface="Times New Roman" pitchFamily="18" charset="0"/>
              </a:rPr>
              <a:t>The Director General or any other officer so authorized can suspend or cancel a license issued for export or import of goods in accordance with the Act. But he does it after giving the license holder a reasonable opportunity of being heard.</a:t>
            </a:r>
            <a:br>
              <a:rPr lang="en-US" sz="1600" dirty="0" smtClean="0">
                <a:solidFill>
                  <a:schemeClr val="tx2"/>
                </a:solidFill>
                <a:latin typeface="Times New Roman" pitchFamily="18" charset="0"/>
                <a:cs typeface="Times New Roman" pitchFamily="18" charset="0"/>
              </a:rPr>
            </a:br>
            <a:endParaRPr lang="en-US" sz="1600" dirty="0">
              <a:solidFill>
                <a:schemeClr val="tx2"/>
              </a:solidFill>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r>
              <a:rPr lang="en-US" sz="3300" dirty="0" smtClean="0">
                <a:solidFill>
                  <a:srgbClr val="FF0000"/>
                </a:solidFill>
                <a:latin typeface="Times New Roman" pitchFamily="18" charset="0"/>
                <a:cs typeface="Times New Roman" pitchFamily="18" charset="0"/>
              </a:rPr>
              <a:t>Foreign Trade (Development and Regulation) Act, 1992</a:t>
            </a:r>
            <a:r>
              <a:rPr lang="en-US" sz="3000" dirty="0" smtClean="0">
                <a:solidFill>
                  <a:srgbClr val="FF0000"/>
                </a:solidFill>
                <a:latin typeface="Times New Roman" pitchFamily="18" charset="0"/>
                <a:cs typeface="Times New Roman" pitchFamily="18" charset="0"/>
              </a:rPr>
              <a:t/>
            </a:r>
            <a:br>
              <a:rPr lang="en-US" sz="3000" dirty="0" smtClean="0">
                <a:solidFill>
                  <a:srgbClr val="FF0000"/>
                </a:solidFill>
                <a:latin typeface="Times New Roman" pitchFamily="18" charset="0"/>
                <a:cs typeface="Times New Roman" pitchFamily="18" charset="0"/>
              </a:rPr>
            </a:br>
            <a:r>
              <a:rPr lang="hi-IN" sz="3000" dirty="0" smtClean="0">
                <a:solidFill>
                  <a:srgbClr val="FF0000"/>
                </a:solidFill>
                <a:latin typeface="Times New Roman" pitchFamily="18" charset="0"/>
              </a:rPr>
              <a:t>विदेशी व्‍यापार (विकास और विनियमन) अधिनियम, 1992</a:t>
            </a:r>
            <a:endParaRPr lang="en-US" sz="30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b="1" dirty="0" smtClean="0">
                <a:latin typeface="Times New Roman" pitchFamily="18" charset="0"/>
                <a:cs typeface="Times New Roman" pitchFamily="18" charset="0"/>
              </a:rPr>
              <a:t>An Act to provide  for the development  and  regulation  of foreign trade by facilitating imports into,  and  augmenting exports	from India and for matters connected  therewith  or Incidental thereto.</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p>
          <a:p>
            <a:pPr algn="just"/>
            <a:r>
              <a:rPr lang="hi-IN" sz="2400" dirty="0" smtClean="0">
                <a:solidFill>
                  <a:schemeClr val="tx2"/>
                </a:solidFill>
              </a:rPr>
              <a:t>भारत में आयात को सुकर बनाने और भारत से</a:t>
            </a:r>
            <a:r>
              <a:rPr lang="en-US" sz="2400" dirty="0" smtClean="0">
                <a:solidFill>
                  <a:schemeClr val="tx2"/>
                </a:solidFill>
              </a:rPr>
              <a:t> </a:t>
            </a:r>
            <a:r>
              <a:rPr lang="hi-IN" sz="2400" dirty="0" smtClean="0">
                <a:solidFill>
                  <a:schemeClr val="tx2"/>
                </a:solidFill>
              </a:rPr>
              <a:t>निर्यात का</a:t>
            </a:r>
            <a:r>
              <a:rPr lang="en-US" sz="2400" dirty="0" smtClean="0">
                <a:solidFill>
                  <a:schemeClr val="tx2"/>
                </a:solidFill>
              </a:rPr>
              <a:t> </a:t>
            </a:r>
            <a:r>
              <a:rPr lang="hi-IN" sz="2400" dirty="0" smtClean="0">
                <a:solidFill>
                  <a:schemeClr val="tx2"/>
                </a:solidFill>
              </a:rPr>
              <a:t>संवर्धन करके विदेश व्यापार का विकास और विनियमन का और उससे</a:t>
            </a:r>
            <a:r>
              <a:rPr lang="en-US" sz="2400" dirty="0" smtClean="0">
                <a:solidFill>
                  <a:schemeClr val="tx2"/>
                </a:solidFill>
              </a:rPr>
              <a:t> </a:t>
            </a:r>
            <a:r>
              <a:rPr lang="hi-IN" sz="2400" dirty="0" smtClean="0">
                <a:solidFill>
                  <a:schemeClr val="tx2"/>
                </a:solidFill>
              </a:rPr>
              <a:t>संबंधित या उसके आनुषंगिक</a:t>
            </a:r>
            <a:r>
              <a:rPr lang="en-US" sz="2400" dirty="0" smtClean="0">
                <a:solidFill>
                  <a:schemeClr val="tx2"/>
                </a:solidFill>
              </a:rPr>
              <a:t> </a:t>
            </a:r>
            <a:r>
              <a:rPr lang="hi-IN" sz="2400" dirty="0" smtClean="0">
                <a:solidFill>
                  <a:schemeClr val="tx2"/>
                </a:solidFill>
              </a:rPr>
              <a:t>विषयों का उपबंध</a:t>
            </a:r>
            <a:r>
              <a:rPr lang="en-US" sz="2400" dirty="0" smtClean="0">
                <a:solidFill>
                  <a:schemeClr val="tx2"/>
                </a:solidFill>
              </a:rPr>
              <a:t> </a:t>
            </a:r>
            <a:r>
              <a:rPr lang="hi-IN" sz="2400" dirty="0" smtClean="0">
                <a:solidFill>
                  <a:schemeClr val="tx2"/>
                </a:solidFill>
              </a:rPr>
              <a:t>करने के लिए</a:t>
            </a:r>
            <a:r>
              <a:rPr lang="en-US" sz="2400" dirty="0" smtClean="0">
                <a:solidFill>
                  <a:schemeClr val="tx2"/>
                </a:solidFill>
              </a:rPr>
              <a:t> </a:t>
            </a:r>
            <a:r>
              <a:rPr lang="hi-IN" sz="2400" dirty="0" smtClean="0">
                <a:solidFill>
                  <a:schemeClr val="tx2"/>
                </a:solidFill>
              </a:rPr>
              <a:t>अधिनियम</a:t>
            </a:r>
          </a:p>
          <a:p>
            <a:endParaRPr lang="en-US"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Times New Roman" pitchFamily="18" charset="0"/>
                <a:cs typeface="Times New Roman" pitchFamily="18" charset="0"/>
              </a:rPr>
              <a:t>Foreign Trade and its implications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Imports and exports are considered to be two important components of foreign trade. Foreign trade refers to nothing but the exchange of the goods and services between two or more countries, across their respective international borders. The former implies the physical movement of the goods into a country from another country following a legal manner. The latter is concerned with the physical movement of the goods and services out of the country in a legal manner. Thus, both the import and export have made the world a local market.</a:t>
            </a:r>
          </a:p>
          <a:p>
            <a:pPr algn="just"/>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600" dirty="0" smtClean="0">
                <a:solidFill>
                  <a:srgbClr val="FF0000"/>
                </a:solidFill>
                <a:latin typeface="Times New Roman" pitchFamily="18" charset="0"/>
                <a:cs typeface="Times New Roman" pitchFamily="18" charset="0"/>
              </a:rPr>
              <a:t>Introduction</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364163"/>
          </a:xfrm>
        </p:spPr>
        <p:txBody>
          <a:bodyPr>
            <a:noAutofit/>
          </a:bodyPr>
          <a:lstStyle/>
          <a:p>
            <a:pPr algn="just"/>
            <a:r>
              <a:rPr lang="en-US" sz="1600" dirty="0" smtClean="0">
                <a:latin typeface="Times New Roman" pitchFamily="18" charset="0"/>
                <a:cs typeface="Times New Roman" pitchFamily="18" charset="0"/>
              </a:rPr>
              <a:t>The foreign policy of India is governed and regulated by the Foreign Trade (Development and Regulation) Act, 1992. </a:t>
            </a:r>
            <a:r>
              <a:rPr lang="en-US" sz="1600" dirty="0" smtClean="0">
                <a:solidFill>
                  <a:srgbClr val="FF0000"/>
                </a:solidFill>
                <a:latin typeface="Times New Roman" pitchFamily="18" charset="0"/>
                <a:cs typeface="Times New Roman" pitchFamily="18" charset="0"/>
              </a:rPr>
              <a:t>This Act was established on the 7th of August in the year 1992. The Act hasn’t been originated as a separate act to regulate the foreign policy, but the same came into existence as a replacement to the Import and Exports (Control) Act, 1947. </a:t>
            </a:r>
            <a:r>
              <a:rPr lang="en-US" sz="1600" dirty="0" smtClean="0">
                <a:latin typeface="Times New Roman" pitchFamily="18" charset="0"/>
                <a:cs typeface="Times New Roman" pitchFamily="18" charset="0"/>
              </a:rPr>
              <a:t> </a:t>
            </a:r>
          </a:p>
          <a:p>
            <a:pPr algn="just"/>
            <a:r>
              <a:rPr lang="en-US" sz="1600" dirty="0" smtClean="0">
                <a:latin typeface="Times New Roman" pitchFamily="18" charset="0"/>
                <a:cs typeface="Times New Roman" pitchFamily="18" charset="0"/>
              </a:rPr>
              <a:t>This act contain 6 Chapters and 20 Sections.</a:t>
            </a:r>
          </a:p>
          <a:p>
            <a:pPr algn="just"/>
            <a:r>
              <a:rPr lang="en-US" sz="1600" dirty="0" smtClean="0">
                <a:latin typeface="Times New Roman" pitchFamily="18" charset="0"/>
                <a:cs typeface="Times New Roman" pitchFamily="18" charset="0"/>
              </a:rPr>
              <a:t>Today, the entire scenario of exports and imports in India is regulated and managed by the Foreign Trade (Development and Regulation) Act, 1992. </a:t>
            </a:r>
            <a:r>
              <a:rPr lang="en-US" sz="1600" dirty="0" smtClean="0">
                <a:solidFill>
                  <a:srgbClr val="FF0000"/>
                </a:solidFill>
                <a:latin typeface="Times New Roman" pitchFamily="18" charset="0"/>
                <a:cs typeface="Times New Roman" pitchFamily="18" charset="0"/>
              </a:rPr>
              <a:t>This act has eliminated all the existing nuances of the previously introduced act and has given the Government of India some of the most enormous powers to control it.</a:t>
            </a:r>
            <a:r>
              <a:rPr lang="en-US" sz="1600" dirty="0" smtClean="0">
                <a:latin typeface="Times New Roman" pitchFamily="18" charset="0"/>
                <a:cs typeface="Times New Roman" pitchFamily="18" charset="0"/>
              </a:rPr>
              <a:t> </a:t>
            </a:r>
            <a:r>
              <a:rPr lang="en-US" sz="1600" dirty="0" smtClean="0">
                <a:solidFill>
                  <a:schemeClr val="tx2"/>
                </a:solidFill>
                <a:latin typeface="Times New Roman" pitchFamily="18" charset="0"/>
                <a:cs typeface="Times New Roman" pitchFamily="18" charset="0"/>
              </a:rPr>
              <a:t>This act is considered to be a supreme legislation in accomplishment of the foreign trade taking place in the country. The Act has been incorporated with a major intention to provide a proper framework as to the development as well as standardization of the foreign trade by the way of facilitating imports and enhancing the exports in the country and all the other matters related to the same.</a:t>
            </a:r>
          </a:p>
          <a:p>
            <a:pPr algn="just"/>
            <a:r>
              <a:rPr lang="en-US" sz="1600" dirty="0" smtClean="0">
                <a:latin typeface="Times New Roman" pitchFamily="18" charset="0"/>
                <a:cs typeface="Times New Roman" pitchFamily="18" charset="0"/>
              </a:rPr>
              <a:t>Under this Act, various powers have been bestowed upon the Central Government. According to the provisions of this act, the Central Government has all the power to make any provisions that are related to foreign trade in order to fulfill the objectives of the act. </a:t>
            </a:r>
            <a:r>
              <a:rPr lang="en-US" sz="1600" dirty="0" smtClean="0">
                <a:solidFill>
                  <a:schemeClr val="tx2"/>
                </a:solidFill>
                <a:latin typeface="Times New Roman" pitchFamily="18" charset="0"/>
                <a:cs typeface="Times New Roman" pitchFamily="18" charset="0"/>
              </a:rPr>
              <a:t>This Act also empowers the government to make any provisions in tandem to the formulations of import as well as export policies governing throughout the country. The Act further provides for the appointment of the Director General by the Central Government by notifying this appointment in the Official Gazette for carrying out all the foreign trade policies as per the provisions provided.</a:t>
            </a:r>
          </a:p>
          <a:p>
            <a:pPr algn="just">
              <a:buNone/>
            </a:pP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US" sz="3200" dirty="0" smtClean="0">
                <a:solidFill>
                  <a:srgbClr val="FF0000"/>
                </a:solidFill>
                <a:latin typeface="Times New Roman" pitchFamily="18" charset="0"/>
                <a:cs typeface="Times New Roman" pitchFamily="18" charset="0"/>
              </a:rPr>
              <a:t>Salient Features of the Act</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533400"/>
            <a:ext cx="8229600" cy="6019800"/>
          </a:xfrm>
        </p:spPr>
        <p:txBody>
          <a:bodyPr>
            <a:noAutofit/>
          </a:bodyPr>
          <a:lstStyle/>
          <a:p>
            <a:pPr algn="just"/>
            <a:r>
              <a:rPr lang="en-US" sz="1500" dirty="0" smtClean="0">
                <a:solidFill>
                  <a:srgbClr val="FF0000"/>
                </a:solidFill>
                <a:latin typeface="Times New Roman" pitchFamily="18" charset="0"/>
                <a:cs typeface="Times New Roman" pitchFamily="18" charset="0"/>
              </a:rPr>
              <a:t>Foreign Trade (Development and Regulation) Act, 1992</a:t>
            </a:r>
            <a:r>
              <a:rPr lang="en-US" sz="1500" dirty="0" smtClean="0">
                <a:latin typeface="Times New Roman" pitchFamily="18" charset="0"/>
                <a:cs typeface="Times New Roman" pitchFamily="18" charset="0"/>
              </a:rPr>
              <a:t> is believed to be a breakthrough in the economic development of the country, especially in today’s world of globalization and industrialization. </a:t>
            </a:r>
            <a:r>
              <a:rPr lang="en-US" sz="1500" dirty="0" smtClean="0">
                <a:solidFill>
                  <a:srgbClr val="7030A0"/>
                </a:solidFill>
                <a:latin typeface="Times New Roman" pitchFamily="18" charset="0"/>
                <a:cs typeface="Times New Roman" pitchFamily="18" charset="0"/>
              </a:rPr>
              <a:t>The entire act has been designed in such a manner so as to run in consonance with the current trade policies associated with the foreign countries. Thus, overall, this Act features everything that makes the economy of the country stronger whenever the regard of foreign trade is taken into consideration.</a:t>
            </a:r>
          </a:p>
          <a:p>
            <a:pPr algn="just"/>
            <a:r>
              <a:rPr lang="en-US" sz="1500" dirty="0" smtClean="0">
                <a:latin typeface="Times New Roman" pitchFamily="18" charset="0"/>
                <a:cs typeface="Times New Roman" pitchFamily="18" charset="0"/>
              </a:rPr>
              <a:t>The following are considered to be the salient features of the act:</a:t>
            </a:r>
          </a:p>
          <a:p>
            <a:pPr algn="just"/>
            <a:r>
              <a:rPr lang="en-US" sz="1500" dirty="0" smtClean="0">
                <a:latin typeface="Times New Roman" pitchFamily="18" charset="0"/>
                <a:cs typeface="Times New Roman" pitchFamily="18" charset="0"/>
              </a:rPr>
              <a:t>The act has empowered the Central Government </a:t>
            </a:r>
            <a:r>
              <a:rPr lang="en-US" sz="1500" dirty="0" smtClean="0">
                <a:solidFill>
                  <a:srgbClr val="FF0000"/>
                </a:solidFill>
                <a:latin typeface="Times New Roman" pitchFamily="18" charset="0"/>
                <a:cs typeface="Times New Roman" pitchFamily="18" charset="0"/>
              </a:rPr>
              <a:t>to make provisions for the development as well as regulation of foreign trade by the way of facilitating imports into as well as augmenting exports from the country and in all the other matters related to foreign trade.</a:t>
            </a:r>
          </a:p>
          <a:p>
            <a:pPr algn="just"/>
            <a:r>
              <a:rPr lang="en-US" sz="1500" dirty="0" smtClean="0">
                <a:latin typeface="Times New Roman" pitchFamily="18" charset="0"/>
                <a:cs typeface="Times New Roman" pitchFamily="18" charset="0"/>
              </a:rPr>
              <a:t>This act </a:t>
            </a:r>
            <a:r>
              <a:rPr lang="en-US" sz="1500" dirty="0" smtClean="0">
                <a:solidFill>
                  <a:srgbClr val="FF0000"/>
                </a:solidFill>
                <a:latin typeface="Times New Roman" pitchFamily="18" charset="0"/>
                <a:cs typeface="Times New Roman" pitchFamily="18" charset="0"/>
              </a:rPr>
              <a:t>authorizes the government to formulate as well as announce the export and import policy and to also keep amending the same on a timely basis. The government has also been given a wide power to prohibit, restrict and regulate the exports and imports in general as well as specified cases of foreign trade.</a:t>
            </a:r>
          </a:p>
          <a:p>
            <a:pPr algn="just"/>
            <a:r>
              <a:rPr lang="en-US" sz="1500" dirty="0" smtClean="0">
                <a:latin typeface="Times New Roman" pitchFamily="18" charset="0"/>
                <a:cs typeface="Times New Roman" pitchFamily="18" charset="0"/>
              </a:rPr>
              <a:t>The act provides for </a:t>
            </a:r>
            <a:r>
              <a:rPr lang="en-US" sz="1500" dirty="0" smtClean="0">
                <a:solidFill>
                  <a:srgbClr val="FF0000"/>
                </a:solidFill>
                <a:latin typeface="Times New Roman" pitchFamily="18" charset="0"/>
                <a:cs typeface="Times New Roman" pitchFamily="18" charset="0"/>
              </a:rPr>
              <a:t>certain appointments especially that of the Director-General to advise the Central Government in formulating import and export policy and to implement the same</a:t>
            </a:r>
            <a:r>
              <a:rPr lang="en-US" sz="1500" dirty="0" smtClean="0">
                <a:latin typeface="Times New Roman" pitchFamily="18" charset="0"/>
                <a:cs typeface="Times New Roman" pitchFamily="18" charset="0"/>
              </a:rPr>
              <a:t>.</a:t>
            </a:r>
          </a:p>
          <a:p>
            <a:pPr algn="just"/>
            <a:r>
              <a:rPr lang="en-US" sz="1500" dirty="0" smtClean="0">
                <a:latin typeface="Times New Roman" pitchFamily="18" charset="0"/>
                <a:cs typeface="Times New Roman" pitchFamily="18" charset="0"/>
              </a:rPr>
              <a:t>The act commands </a:t>
            </a:r>
            <a:r>
              <a:rPr lang="en-US" sz="1500" dirty="0" smtClean="0">
                <a:solidFill>
                  <a:srgbClr val="FF0000"/>
                </a:solidFill>
                <a:latin typeface="Times New Roman" pitchFamily="18" charset="0"/>
                <a:cs typeface="Times New Roman" pitchFamily="18" charset="0"/>
              </a:rPr>
              <a:t>every importer as well as exporter to obtain a code number called the ‘Importer Exporter Code Number (IEC)’ from the Director-General or the authorized officer.</a:t>
            </a:r>
          </a:p>
          <a:p>
            <a:pPr algn="just"/>
            <a:r>
              <a:rPr lang="en-US" sz="1500" dirty="0" smtClean="0">
                <a:latin typeface="Times New Roman" pitchFamily="18" charset="0"/>
                <a:cs typeface="Times New Roman" pitchFamily="18" charset="0"/>
              </a:rPr>
              <a:t>The act provides the balancing of all the budgetary targets in terms of imports and exports so that the nation reaches the very peak of economic development. The principal objectives here include the facilitation of sustain growth as to the exports of the country, the distribution of quality goods and services to the domestic consumer at internationally competitive prices, stimulation of sustained economic growth by providing access to essential raw materials as well as enhancement of technological strength and efficiency of Indian agriculture, industry as well as services and improvement of their competitiveness to meet all kinds of requirement of the global markets.</a:t>
            </a:r>
            <a:br>
              <a:rPr lang="en-US" sz="1500" dirty="0" smtClean="0">
                <a:latin typeface="Times New Roman" pitchFamily="18" charset="0"/>
                <a:cs typeface="Times New Roman" pitchFamily="18" charset="0"/>
              </a:rPr>
            </a:br>
            <a:endParaRPr lang="en-US" sz="15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sz="3200" dirty="0" smtClean="0">
                <a:solidFill>
                  <a:srgbClr val="FF0000"/>
                </a:solidFill>
                <a:latin typeface="Times New Roman" pitchFamily="18" charset="0"/>
                <a:cs typeface="Times New Roman" pitchFamily="18" charset="0"/>
              </a:rPr>
              <a:t>Present scenario of the Foreign Trade Policy</a:t>
            </a:r>
            <a:br>
              <a:rPr lang="en-US" sz="3200" dirty="0" smtClean="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5516563"/>
          </a:xfrm>
        </p:spPr>
        <p:txBody>
          <a:bodyPr>
            <a:noAutofit/>
          </a:bodyPr>
          <a:lstStyle/>
          <a:p>
            <a:pPr algn="just"/>
            <a:r>
              <a:rPr lang="en-US" sz="1500" dirty="0" smtClean="0">
                <a:latin typeface="Times New Roman" pitchFamily="18" charset="0"/>
                <a:cs typeface="Times New Roman" pitchFamily="18" charset="0"/>
              </a:rPr>
              <a:t>Presently, the Foreign Trade Policy of our country is in its sixth installment of the five-year policy that was earlier introduced in the year 1992 by the Government of India. </a:t>
            </a:r>
            <a:r>
              <a:rPr lang="en-US" sz="1500" dirty="0" smtClean="0">
                <a:solidFill>
                  <a:srgbClr val="FF0000"/>
                </a:solidFill>
                <a:latin typeface="Times New Roman" pitchFamily="18" charset="0"/>
                <a:cs typeface="Times New Roman" pitchFamily="18" charset="0"/>
              </a:rPr>
              <a:t>The new foreign trade policy of the country was announced on the 1</a:t>
            </a:r>
            <a:r>
              <a:rPr lang="en-US" sz="1500" baseline="30000" dirty="0" smtClean="0">
                <a:solidFill>
                  <a:srgbClr val="FF0000"/>
                </a:solidFill>
                <a:latin typeface="Times New Roman" pitchFamily="18" charset="0"/>
                <a:cs typeface="Times New Roman" pitchFamily="18" charset="0"/>
              </a:rPr>
              <a:t>st</a:t>
            </a:r>
            <a:r>
              <a:rPr lang="en-US" sz="1500" dirty="0" smtClean="0">
                <a:solidFill>
                  <a:srgbClr val="FF0000"/>
                </a:solidFill>
                <a:latin typeface="Times New Roman" pitchFamily="18" charset="0"/>
                <a:cs typeface="Times New Roman" pitchFamily="18" charset="0"/>
              </a:rPr>
              <a:t> of April, 2015 by the Government of India, Ministry of Commerce and Industry. This current foreign trade policy extends for the period 2015-2020</a:t>
            </a:r>
            <a:r>
              <a:rPr lang="en-US" sz="1500" dirty="0" smtClean="0">
                <a:latin typeface="Times New Roman" pitchFamily="18" charset="0"/>
                <a:cs typeface="Times New Roman" pitchFamily="18" charset="0"/>
              </a:rPr>
              <a:t>. </a:t>
            </a:r>
            <a:r>
              <a:rPr lang="en-US" sz="1500" dirty="0" smtClean="0">
                <a:solidFill>
                  <a:srgbClr val="7030A0"/>
                </a:solidFill>
                <a:latin typeface="Times New Roman" pitchFamily="18" charset="0"/>
                <a:cs typeface="Times New Roman" pitchFamily="18" charset="0"/>
              </a:rPr>
              <a:t>The major aim of the current foreign trade policy introduced in the country is nothing but the development of export potential, improvement of export performance, encouragement of foreign trade as well as the creation of favorable balance of the position of the payment. This policy, also known as the Export Import Policy (EXIM Policy) is updated every year on the last day of March and all the new improvements, modifications as well as schemes so updated become effective from the first day of April each year.</a:t>
            </a:r>
          </a:p>
          <a:p>
            <a:pPr algn="just"/>
            <a:r>
              <a:rPr lang="en-US" sz="1500" dirty="0" smtClean="0">
                <a:latin typeface="Times New Roman" pitchFamily="18" charset="0"/>
                <a:cs typeface="Times New Roman" pitchFamily="18" charset="0"/>
              </a:rPr>
              <a:t>The current foreign trade policy so introduced in the country has laid down certain aims and objectives before it. The major objectives that the current foreign trade policy of our country has laid down are stated as under:</a:t>
            </a:r>
          </a:p>
          <a:p>
            <a:pPr algn="just"/>
            <a:r>
              <a:rPr lang="en-US" sz="1500" dirty="0" smtClean="0">
                <a:latin typeface="Times New Roman" pitchFamily="18" charset="0"/>
                <a:cs typeface="Times New Roman" pitchFamily="18" charset="0"/>
              </a:rPr>
              <a:t>The simplification as well as merger of all kinds of rewards schemes including the Merchandise Exports from India Scheme (MEIS), Service Exports from India Scheme (SEIS), incentives to be made available in these schemes for all the Special Economic Zones, duty credit slips to be freely transferable and useable for the payment of various duty and many others.</a:t>
            </a:r>
          </a:p>
          <a:p>
            <a:pPr algn="just"/>
            <a:r>
              <a:rPr lang="en-US" sz="1500" dirty="0" smtClean="0">
                <a:solidFill>
                  <a:srgbClr val="7030A0"/>
                </a:solidFill>
                <a:latin typeface="Times New Roman" pitchFamily="18" charset="0"/>
                <a:cs typeface="Times New Roman" pitchFamily="18" charset="0"/>
              </a:rPr>
              <a:t>Special boost has been given to ‘Make in India’ policy that has been launched by the government to encourage national as well as multinational companies to manufacture their products in India.</a:t>
            </a:r>
          </a:p>
          <a:p>
            <a:pPr algn="just"/>
            <a:r>
              <a:rPr lang="en-US" sz="1500" dirty="0" smtClean="0">
                <a:latin typeface="Times New Roman" pitchFamily="18" charset="0"/>
                <a:cs typeface="Times New Roman" pitchFamily="18" charset="0"/>
              </a:rPr>
              <a:t>The trade facilitation and ease in terms of the performance of legal business of all the kinds.</a:t>
            </a:r>
          </a:p>
          <a:p>
            <a:pPr algn="just"/>
            <a:r>
              <a:rPr lang="en-US" sz="1500" dirty="0" smtClean="0">
                <a:latin typeface="Times New Roman" pitchFamily="18" charset="0"/>
                <a:cs typeface="Times New Roman" pitchFamily="18" charset="0"/>
              </a:rPr>
              <a:t>The introduction of various other initiatives involving new schemes that could run in tandem with the growing needs and wants of the people at large and the increasing use of technology as well as digitalization into these initiatives so as to reach the summit of technical advancement.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solidFill>
                  <a:srgbClr val="FF0000"/>
                </a:solidFill>
                <a:latin typeface="Times New Roman" pitchFamily="18" charset="0"/>
                <a:cs typeface="Times New Roman" pitchFamily="18" charset="0"/>
              </a:rPr>
              <a:t>Importance of Foreign Trade Policy</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algn="just"/>
            <a:r>
              <a:rPr lang="en-US" dirty="0" smtClean="0">
                <a:latin typeface="Times New Roman" pitchFamily="18" charset="0"/>
                <a:cs typeface="Times New Roman" pitchFamily="18" charset="0"/>
              </a:rPr>
              <a:t>Foreign Trade policy of any country is equally important for the free flow of economy and the overall economic development of the country. Without a proper foreign trade policy, any country would fail to execute its import as well as export business smoothly. </a:t>
            </a:r>
            <a:r>
              <a:rPr lang="en-US" dirty="0" smtClean="0">
                <a:solidFill>
                  <a:srgbClr val="FF0000"/>
                </a:solidFill>
                <a:latin typeface="Times New Roman" pitchFamily="18" charset="0"/>
                <a:cs typeface="Times New Roman" pitchFamily="18" charset="0"/>
              </a:rPr>
              <a:t>If there exists no proper foreign policy in a country, the entire import-export and international business of the country will fall down miserably and the same will surely meet a dead end. </a:t>
            </a:r>
            <a:r>
              <a:rPr lang="en-US" dirty="0" smtClean="0">
                <a:latin typeface="Times New Roman" pitchFamily="18" charset="0"/>
                <a:cs typeface="Times New Roman" pitchFamily="18" charset="0"/>
              </a:rPr>
              <a:t>A foreign trade policy of any country ensures a free flow of business as well as economy while transacting or trading on an international scale. </a:t>
            </a:r>
            <a:r>
              <a:rPr lang="en-US" dirty="0" smtClean="0">
                <a:solidFill>
                  <a:srgbClr val="0070C0"/>
                </a:solidFill>
                <a:latin typeface="Times New Roman" pitchFamily="18" charset="0"/>
                <a:cs typeface="Times New Roman" pitchFamily="18" charset="0"/>
              </a:rPr>
              <a:t>The same policy helps to maintain the free flow of economy of the country, thereby accelerating the financial growth, facilitating a free trade and liberalization as well as improving the overall standard of living of its people.</a:t>
            </a:r>
          </a:p>
          <a:p>
            <a:pPr algn="just"/>
            <a:endParaRPr lang="en-US"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solidFill>
                  <a:srgbClr val="C00000"/>
                </a:solidFill>
                <a:latin typeface="Times New Roman" pitchFamily="18" charset="0"/>
                <a:cs typeface="Times New Roman" pitchFamily="18" charset="0"/>
              </a:rPr>
              <a:t>FTDR ACT</a:t>
            </a:r>
            <a:endParaRPr lang="en-US" sz="3200"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After the implementation of foreign trade policy in India, </a:t>
            </a:r>
            <a:r>
              <a:rPr lang="en-US" dirty="0" smtClean="0">
                <a:solidFill>
                  <a:srgbClr val="FF0000"/>
                </a:solidFill>
                <a:latin typeface="Times New Roman" pitchFamily="18" charset="0"/>
                <a:cs typeface="Times New Roman" pitchFamily="18" charset="0"/>
              </a:rPr>
              <a:t>the import, as well as export among the foreign countries, have increased and the same has become very safe and secure to perform.</a:t>
            </a:r>
            <a:r>
              <a:rPr lang="en-US" dirty="0" smtClean="0">
                <a:latin typeface="Times New Roman" pitchFamily="18" charset="0"/>
                <a:cs typeface="Times New Roman" pitchFamily="18" charset="0"/>
              </a:rPr>
              <a:t> Setting up of different plans/policies such as </a:t>
            </a:r>
            <a:r>
              <a:rPr lang="en-US" dirty="0" smtClean="0">
                <a:solidFill>
                  <a:srgbClr val="FF0000"/>
                </a:solidFill>
                <a:latin typeface="Times New Roman" pitchFamily="18" charset="0"/>
                <a:cs typeface="Times New Roman" pitchFamily="18" charset="0"/>
              </a:rPr>
              <a:t>SEZ (Special Economic Zone) </a:t>
            </a:r>
            <a:r>
              <a:rPr lang="en-US" dirty="0" smtClean="0">
                <a:latin typeface="Times New Roman" pitchFamily="18" charset="0"/>
                <a:cs typeface="Times New Roman" pitchFamily="18" charset="0"/>
              </a:rPr>
              <a:t>and </a:t>
            </a:r>
            <a:r>
              <a:rPr lang="en-US" dirty="0" smtClean="0">
                <a:solidFill>
                  <a:srgbClr val="FF0000"/>
                </a:solidFill>
                <a:latin typeface="Times New Roman" pitchFamily="18" charset="0"/>
                <a:cs typeface="Times New Roman" pitchFamily="18" charset="0"/>
              </a:rPr>
              <a:t>EPZ (Export Processing Zone) </a:t>
            </a:r>
            <a:r>
              <a:rPr lang="en-US" dirty="0" smtClean="0">
                <a:latin typeface="Times New Roman" pitchFamily="18" charset="0"/>
                <a:cs typeface="Times New Roman" pitchFamily="18" charset="0"/>
              </a:rPr>
              <a:t>by the Foreign Trade Policy of India has increased the number of foreign investors in the country. Trading Housing has given a platform to both, the consumers as well as the manufacturers and thus the same has entertained an easy practice of trade in between different countries. Furthermore, the simplification of procedures, as well as the idea of incentives provided to the exporters and importers involved in the foreign trade, has acted in a fair way for the traders and there is still a wide scope of improvement in the same.</a:t>
            </a:r>
          </a:p>
          <a:p>
            <a:pPr algn="just"/>
            <a:r>
              <a:rPr lang="en-US" dirty="0" smtClean="0">
                <a:latin typeface="Times New Roman" pitchFamily="18" charset="0"/>
                <a:cs typeface="Times New Roman" pitchFamily="18" charset="0"/>
              </a:rPr>
              <a:t>Thus, the introduction of Foreign Trade (Development and Regulation) Act, 1992 in </a:t>
            </a:r>
            <a:r>
              <a:rPr lang="en-US" dirty="0" smtClean="0">
                <a:solidFill>
                  <a:srgbClr val="FF0000"/>
                </a:solidFill>
                <a:latin typeface="Times New Roman" pitchFamily="18" charset="0"/>
                <a:cs typeface="Times New Roman" pitchFamily="18" charset="0"/>
              </a:rPr>
              <a:t>India has made the industrialization more liberal and the same has been proven to be highly beneficial for all the traders as well as consumers in the coming ages.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sz="2800" dirty="0" smtClean="0">
                <a:solidFill>
                  <a:srgbClr val="FF0000"/>
                </a:solidFill>
                <a:latin typeface="Times New Roman" pitchFamily="18" charset="0"/>
                <a:cs typeface="Times New Roman" pitchFamily="18" charset="0"/>
              </a:rPr>
              <a:t>Objectives</a:t>
            </a:r>
            <a:r>
              <a:rPr lang="en-US" sz="32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of India’s Foreign Trade Policy 2015-20</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lgn="just"/>
            <a:r>
              <a:rPr lang="en-US" dirty="0" smtClean="0">
                <a:latin typeface="Times New Roman" pitchFamily="18" charset="0"/>
                <a:cs typeface="Times New Roman" pitchFamily="18" charset="0"/>
              </a:rPr>
              <a:t> FTP 2015-20 provides a framework for increasing exports of goods and services as well as generation of employment and increasing value addition in the country, in line with the ‘Make in India’ programme. </a:t>
            </a:r>
          </a:p>
          <a:p>
            <a:pPr algn="just">
              <a:buNone/>
            </a:pPr>
            <a:r>
              <a:rPr lang="en-US" dirty="0" smtClean="0">
                <a:latin typeface="Times New Roman" pitchFamily="18" charset="0"/>
                <a:cs typeface="Times New Roman" pitchFamily="18" charset="0"/>
              </a:rPr>
              <a:t>•   The Policy aims to enable India to respond to the challenges of the external environment, keeping in step with a rapidly evolving international trading architecture and make trade a major contributor to the country’s economic growth and development. </a:t>
            </a:r>
          </a:p>
          <a:p>
            <a:pPr algn="just">
              <a:buNone/>
            </a:pPr>
            <a:r>
              <a:rPr lang="en-US" dirty="0" smtClean="0">
                <a:latin typeface="Times New Roman" pitchFamily="18" charset="0"/>
                <a:cs typeface="Times New Roman" pitchFamily="18" charset="0"/>
              </a:rPr>
              <a:t>•  To arrest and reverse declining trend of exports is the main aim of the policy. This aim will be reviewed after two and half years. </a:t>
            </a:r>
          </a:p>
          <a:p>
            <a:pPr algn="just">
              <a:buNone/>
            </a:pPr>
            <a:r>
              <a:rPr lang="en-US" dirty="0" smtClean="0">
                <a:latin typeface="Times New Roman" pitchFamily="18" charset="0"/>
                <a:cs typeface="Times New Roman" pitchFamily="18" charset="0"/>
              </a:rPr>
              <a:t>• Simplification of the application procedure for availing various benefits.</a:t>
            </a:r>
            <a:endParaRPr lang="en-US"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PENALTY</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Export or import in violation of provisions of the act, rules or policy is an offence. </a:t>
            </a:r>
            <a:r>
              <a:rPr lang="en-US" dirty="0" smtClean="0">
                <a:solidFill>
                  <a:srgbClr val="FF0000"/>
                </a:solidFill>
                <a:latin typeface="Times New Roman" pitchFamily="18" charset="0"/>
                <a:cs typeface="Times New Roman" pitchFamily="18" charset="0"/>
              </a:rPr>
              <a:t>Penalty up to five times the value of goods can be imposed</a:t>
            </a:r>
            <a:r>
              <a:rPr lang="en-US" dirty="0" smtClean="0">
                <a:latin typeface="Times New Roman" pitchFamily="18" charset="0"/>
                <a:cs typeface="Times New Roman" pitchFamily="18" charset="0"/>
              </a:rPr>
              <a:t>. The contravening goods and conveyance carrying the goods are liable to confiscation. The goods and conveyances confiscated can be released by paying redemption charges equal to market value of such goods or conveyance. Conveyance will not be confiscated if it is owner proves that the conveyance was used without his knowledge or he took reasonable precautions against its misuse. </a:t>
            </a:r>
            <a:r>
              <a:rPr lang="en-US" dirty="0" smtClean="0">
                <a:solidFill>
                  <a:srgbClr val="FF0000"/>
                </a:solidFill>
                <a:latin typeface="Times New Roman" pitchFamily="18" charset="0"/>
                <a:cs typeface="Times New Roman" pitchFamily="18" charset="0"/>
              </a:rPr>
              <a:t>Penalty and confiscation can be ordered by ‘Adjudicatory authority’.</a:t>
            </a:r>
          </a:p>
          <a:p>
            <a:pPr algn="just"/>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normAutofit/>
          </a:bodyPr>
          <a:lstStyle/>
          <a:p>
            <a:r>
              <a:rPr lang="en-US" sz="3600" dirty="0" smtClean="0">
                <a:solidFill>
                  <a:srgbClr val="FF0000"/>
                </a:solidFill>
                <a:latin typeface="Times New Roman" pitchFamily="18" charset="0"/>
                <a:cs typeface="Times New Roman" pitchFamily="18" charset="0"/>
              </a:rPr>
              <a:t>ECONOMIC POLICY AND LEGISLATION</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India had socialistic ideals and a ‘controlled economy’ was envisaged on the pattern of Russia. Unfortunately, it was found that the policy was unable to give required push to the economic growth of the country. Public sector enterprises which were supposed to lead economic growth and ‘reach commanding heights’ turned out to be highly inefficient and wasteful.</a:t>
            </a:r>
          </a:p>
          <a:p>
            <a:endParaRPr lang="en-US"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APPEAL</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10600" cy="4800600"/>
          </a:xfrm>
        </p:spPr>
        <p:txBody>
          <a:bodyPr>
            <a:normAutofit lnSpcReduction="10000"/>
          </a:bodyPr>
          <a:lstStyle/>
          <a:p>
            <a:pPr algn="just"/>
            <a:r>
              <a:rPr lang="en-US" dirty="0" smtClean="0">
                <a:solidFill>
                  <a:srgbClr val="FF0000"/>
                </a:solidFill>
                <a:latin typeface="Times New Roman" pitchFamily="18" charset="0"/>
                <a:cs typeface="Times New Roman" pitchFamily="18" charset="0"/>
              </a:rPr>
              <a:t>Appeal</a:t>
            </a:r>
            <a:r>
              <a:rPr lang="en-US" dirty="0" smtClean="0">
                <a:latin typeface="Times New Roman" pitchFamily="18" charset="0"/>
                <a:cs typeface="Times New Roman" pitchFamily="18" charset="0"/>
              </a:rPr>
              <a:t> against the order of DGFT for refusing of suspending or cancelling code number or license or imposing penalty </a:t>
            </a:r>
            <a:r>
              <a:rPr lang="en-US" dirty="0" smtClean="0">
                <a:solidFill>
                  <a:srgbClr val="FF0000"/>
                </a:solidFill>
                <a:latin typeface="Times New Roman" pitchFamily="18" charset="0"/>
                <a:cs typeface="Times New Roman" pitchFamily="18" charset="0"/>
              </a:rPr>
              <a:t>can be filed within 45 days with prescribed authority.</a:t>
            </a:r>
            <a:r>
              <a:rPr lang="en-US" dirty="0" smtClean="0">
                <a:latin typeface="Times New Roman" pitchFamily="18" charset="0"/>
                <a:cs typeface="Times New Roman" pitchFamily="18" charset="0"/>
              </a:rPr>
              <a:t> Appeal can be filed only on payment of penalty imposed, unless appellate authority dispense with such pre deposit </a:t>
            </a:r>
            <a:r>
              <a:rPr lang="en-US" dirty="0" smtClean="0">
                <a:solidFill>
                  <a:srgbClr val="FF0000"/>
                </a:solidFill>
                <a:latin typeface="Times New Roman" pitchFamily="18" charset="0"/>
                <a:cs typeface="Times New Roman" pitchFamily="18" charset="0"/>
              </a:rPr>
              <a:t>(Section.15 of FTDR). </a:t>
            </a:r>
          </a:p>
          <a:p>
            <a:pPr algn="just"/>
            <a:r>
              <a:rPr lang="en-US" dirty="0" smtClean="0">
                <a:solidFill>
                  <a:srgbClr val="FF0000"/>
                </a:solidFill>
                <a:latin typeface="Times New Roman" pitchFamily="18" charset="0"/>
                <a:cs typeface="Times New Roman" pitchFamily="18" charset="0"/>
              </a:rPr>
              <a:t>Central Government can call and examine any records and pass revision orders in some cases (section.16 of the act).</a:t>
            </a:r>
          </a:p>
          <a:p>
            <a:pPr algn="just"/>
            <a:endParaRPr lang="en-US"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solidFill>
                  <a:srgbClr val="FF0000"/>
                </a:solidFill>
                <a:latin typeface="Times New Roman" pitchFamily="18" charset="0"/>
                <a:cs typeface="Times New Roman" pitchFamily="18" charset="0"/>
              </a:rPr>
              <a:t>SETTLEMENT</a:t>
            </a:r>
            <a:endParaRPr lang="en-US" i="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A person can opt for settlement by admitting contravention in the following circumstances.</a:t>
            </a:r>
          </a:p>
          <a:p>
            <a:pPr algn="just"/>
            <a:r>
              <a:rPr lang="en-US" dirty="0" smtClean="0">
                <a:latin typeface="Times New Roman" pitchFamily="18" charset="0"/>
                <a:cs typeface="Times New Roman" pitchFamily="18" charset="0"/>
              </a:rPr>
              <a:t>(A) </a:t>
            </a:r>
            <a:r>
              <a:rPr lang="en-US" dirty="0" smtClean="0">
                <a:solidFill>
                  <a:srgbClr val="FF0000"/>
                </a:solidFill>
                <a:latin typeface="Times New Roman" pitchFamily="18" charset="0"/>
                <a:cs typeface="Times New Roman" pitchFamily="18" charset="0"/>
              </a:rPr>
              <a:t>Contravention was without willful mistake or without any collusion, fraud or without intention to cause loss of foreign exchange.</a:t>
            </a:r>
          </a:p>
          <a:p>
            <a:pPr algn="just"/>
            <a:r>
              <a:rPr lang="en-US" dirty="0" smtClean="0">
                <a:latin typeface="Times New Roman" pitchFamily="18" charset="0"/>
                <a:cs typeface="Times New Roman" pitchFamily="18" charset="0"/>
              </a:rPr>
              <a:t>(B) Person importing has not misutilised the imported goods, but condition of ‘Actual user’ or ‘Export obligation’ have not been satisfied. </a:t>
            </a:r>
            <a:r>
              <a:rPr lang="en-US" dirty="0" smtClean="0">
                <a:solidFill>
                  <a:srgbClr val="FF0000"/>
                </a:solidFill>
                <a:latin typeface="Times New Roman" pitchFamily="18" charset="0"/>
                <a:cs typeface="Times New Roman" pitchFamily="18" charset="0"/>
              </a:rPr>
              <a:t>In such cases, the adjudicatory authority can order settlement by determining the amount payable by the person. Settlement order of adjudicatory authority is final (Rule 16 of Foreign Trade (regulation) Rules, 1993).</a:t>
            </a:r>
          </a:p>
          <a:p>
            <a:pPr algn="just"/>
            <a:endParaRPr lang="en-US"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latin typeface="Times New Roman" pitchFamily="18" charset="0"/>
                <a:cs typeface="Times New Roman" pitchFamily="18" charset="0"/>
              </a:rPr>
              <a:t>EXEMPTION FROM RESTRICTIONS</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FF0000"/>
                </a:solidFill>
                <a:latin typeface="Times New Roman" pitchFamily="18" charset="0"/>
                <a:cs typeface="Times New Roman" pitchFamily="18" charset="0"/>
              </a:rPr>
              <a:t>Imports by Central or State Government, Statutory corporations, transshipments, baggage's imported as per baggage rules, goods in transit, goods imported by UN or Ford foundation, import from exhibition etc… are exempted </a:t>
            </a:r>
            <a:r>
              <a:rPr lang="en-US" dirty="0" smtClean="0">
                <a:latin typeface="Times New Roman" pitchFamily="18" charset="0"/>
                <a:cs typeface="Times New Roman" pitchFamily="18" charset="0"/>
              </a:rPr>
              <a:t>from import restrictions contained in FTDR Act. </a:t>
            </a:r>
          </a:p>
          <a:p>
            <a:pPr algn="just"/>
            <a:r>
              <a:rPr lang="en-US" dirty="0" smtClean="0">
                <a:latin typeface="Times New Roman" pitchFamily="18" charset="0"/>
                <a:cs typeface="Times New Roman" pitchFamily="18" charset="0"/>
              </a:rPr>
              <a:t>Similarly, </a:t>
            </a:r>
            <a:r>
              <a:rPr lang="en-US" dirty="0" smtClean="0">
                <a:solidFill>
                  <a:srgbClr val="FF0000"/>
                </a:solidFill>
                <a:latin typeface="Times New Roman" pitchFamily="18" charset="0"/>
                <a:cs typeface="Times New Roman" pitchFamily="18" charset="0"/>
              </a:rPr>
              <a:t>exports by central/state Governments, goods as ships stores, goods in transit, etc… are exempted</a:t>
            </a:r>
            <a:r>
              <a:rPr lang="en-US" dirty="0" smtClean="0">
                <a:latin typeface="Times New Roman" pitchFamily="18" charset="0"/>
                <a:cs typeface="Times New Roman" pitchFamily="18" charset="0"/>
              </a:rPr>
              <a:t> from provisions of Foreign Trade (Regulation) Rules, 1993 (Exemption order) dated 30.12.1993.</a:t>
            </a:r>
          </a:p>
          <a:p>
            <a:pPr algn="just"/>
            <a:endParaRPr lang="en-US"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smtClean="0">
                <a:solidFill>
                  <a:srgbClr val="FF0000"/>
                </a:solidFill>
                <a:latin typeface="Times New Roman" pitchFamily="18" charset="0"/>
                <a:cs typeface="Times New Roman" pitchFamily="18" charset="0"/>
              </a:rPr>
              <a:t>FOREIGN EXCHANGE REGULATION ACT, 1973</a:t>
            </a:r>
            <a:endParaRPr lang="en-US" sz="34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FERA has its origin at the time of Indian Independence. In the beginning, it was a temporary arrangement to control the flow of foreign exchange. In 1957, the act was made permanent. As the industrialization grew in India, there was increase in foreign exchange investment. As a result, there arose a need to protect it. Accordingly in 1973, the Foreign Exchange Regulation was amended. The very strict laws of the older version of FERA were removed after Amendment.</a:t>
            </a:r>
          </a:p>
          <a:p>
            <a:pPr algn="just"/>
            <a:r>
              <a:rPr lang="en-US" dirty="0" smtClean="0">
                <a:latin typeface="Times New Roman" pitchFamily="18" charset="0"/>
                <a:cs typeface="Times New Roman" pitchFamily="18" charset="0"/>
              </a:rPr>
              <a:t>Section 18 of FERA dealt with the export of goods. This section was very comprehensive and lengthy. It constituted a complete code which covered all aspects of exports, including the repatriation of the export proceeds. Section 18(3) contained an adverse presumption about the exporter not having taken reasonable steps to repatriate the export proceeds.</a:t>
            </a:r>
          </a:p>
          <a:p>
            <a:pPr algn="just"/>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dirty="0" smtClean="0">
                <a:solidFill>
                  <a:srgbClr val="FF0000"/>
                </a:solidFill>
                <a:latin typeface="Times New Roman" pitchFamily="18" charset="0"/>
                <a:cs typeface="Times New Roman" pitchFamily="18" charset="0"/>
              </a:rPr>
              <a:t>Important features of FERA are as follows:</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382000" cy="6172200"/>
          </a:xfrm>
        </p:spPr>
        <p:txBody>
          <a:bodyPr>
            <a:noAutofit/>
          </a:bodyPr>
          <a:lstStyle/>
          <a:p>
            <a:pPr algn="just"/>
            <a:r>
              <a:rPr lang="en-US" sz="1600" dirty="0" smtClean="0">
                <a:latin typeface="Times New Roman" pitchFamily="18" charset="0"/>
                <a:cs typeface="Times New Roman" pitchFamily="18" charset="0"/>
              </a:rPr>
              <a:t>RBI can authorize a person / company to deal in foreign exchange.</a:t>
            </a:r>
          </a:p>
          <a:p>
            <a:pPr algn="just"/>
            <a:r>
              <a:rPr lang="en-US" sz="1600" dirty="0" smtClean="0">
                <a:latin typeface="Times New Roman" pitchFamily="18" charset="0"/>
                <a:cs typeface="Times New Roman" pitchFamily="18" charset="0"/>
              </a:rPr>
              <a:t>RBI can authorize the dealers to do transact the Foreign Currencies, subject to review and RBI was given power to revoke the authorization in case of non-compliancy</a:t>
            </a:r>
          </a:p>
          <a:p>
            <a:pPr algn="just"/>
            <a:r>
              <a:rPr lang="en-US" sz="1600" dirty="0" smtClean="0">
                <a:latin typeface="Times New Roman" pitchFamily="18" charset="0"/>
                <a:cs typeface="Times New Roman" pitchFamily="18" charset="0"/>
              </a:rPr>
              <a:t>RBI would authorize the persons as Money Changers who will convert the currency of one nation to currency of their nation at rates “Determined by RBI”</a:t>
            </a:r>
          </a:p>
          <a:p>
            <a:pPr algn="just"/>
            <a:r>
              <a:rPr lang="en-US" sz="1600" dirty="0" smtClean="0">
                <a:latin typeface="Times New Roman" pitchFamily="18" charset="0"/>
                <a:cs typeface="Times New Roman" pitchFamily="18" charset="0"/>
              </a:rPr>
              <a:t>NO person, other than “authorized dealer” would enter in any transaction of the foreign currency.</a:t>
            </a:r>
          </a:p>
          <a:p>
            <a:pPr algn="just"/>
            <a:r>
              <a:rPr lang="en-US" sz="1600" dirty="0" smtClean="0">
                <a:latin typeface="Times New Roman" pitchFamily="18" charset="0"/>
                <a:cs typeface="Times New Roman" pitchFamily="18" charset="0"/>
              </a:rPr>
              <a:t>For whatever purpose Foreign exchange was required, it was to be used only for that purpose. If he feels that he cannot use the currency of that particular purpose, he would sell it to a authorized dealer within 30 days.</a:t>
            </a:r>
          </a:p>
          <a:p>
            <a:pPr algn="just"/>
            <a:r>
              <a:rPr lang="en-US" sz="1600" dirty="0" smtClean="0">
                <a:latin typeface="Times New Roman" pitchFamily="18" charset="0"/>
                <a:cs typeface="Times New Roman" pitchFamily="18" charset="0"/>
              </a:rPr>
              <a:t>No person in India, without “permission from RBI” shall make payments to a person resident outside India and receive any payment from a person from outside India.</a:t>
            </a:r>
          </a:p>
          <a:p>
            <a:pPr algn="just"/>
            <a:r>
              <a:rPr lang="en-US" sz="1600" dirty="0" smtClean="0">
                <a:latin typeface="Times New Roman" pitchFamily="18" charset="0"/>
                <a:cs typeface="Times New Roman" pitchFamily="18" charset="0"/>
              </a:rPr>
              <a:t>No person shall draw issue or negotiate any bill of exchange in which a right to receive payment outside India is created.</a:t>
            </a:r>
          </a:p>
          <a:p>
            <a:pPr algn="just"/>
            <a:r>
              <a:rPr lang="en-US" sz="1600" dirty="0" smtClean="0">
                <a:latin typeface="Times New Roman" pitchFamily="18" charset="0"/>
                <a:cs typeface="Times New Roman" pitchFamily="18" charset="0"/>
              </a:rPr>
              <a:t>No person shall make any credit in an account of a person resident out of India.</a:t>
            </a:r>
          </a:p>
          <a:p>
            <a:pPr algn="just"/>
            <a:r>
              <a:rPr lang="en-US" sz="1600" dirty="0" smtClean="0">
                <a:latin typeface="Times New Roman" pitchFamily="18" charset="0"/>
                <a:cs typeface="Times New Roman" pitchFamily="18" charset="0"/>
              </a:rPr>
              <a:t>No person except authorized by RBI shall send foreign currency out of India.</a:t>
            </a:r>
          </a:p>
          <a:p>
            <a:pPr algn="just"/>
            <a:r>
              <a:rPr lang="en-US" sz="1600" dirty="0" smtClean="0">
                <a:latin typeface="Times New Roman" pitchFamily="18" charset="0"/>
                <a:cs typeface="Times New Roman" pitchFamily="18" charset="0"/>
              </a:rPr>
              <a:t>A person who has right to receive the foreign exchange would have not to delay the receipt of the foreign exchange.</a:t>
            </a:r>
          </a:p>
          <a:p>
            <a:pPr algn="just"/>
            <a:r>
              <a:rPr lang="en-US" sz="1600" dirty="0" smtClean="0">
                <a:latin typeface="Times New Roman" pitchFamily="18" charset="0"/>
                <a:cs typeface="Times New Roman" pitchFamily="18" charset="0"/>
              </a:rPr>
              <a:t>To sum up, in FERA “anything and everything” that has to do something with Foreign Exchange was regulated. The Experts called it a “Draconian Act” which hindered the growth and modernization of Indian Industries. The important aspect of FEMA, in contrast with FERA is that it facilitates Trade, while that of FERA was that it “prevented” misuse. The focus was shifted from Control to Management</a:t>
            </a:r>
          </a:p>
          <a:p>
            <a:pPr algn="just"/>
            <a:endParaRPr lang="en-US" sz="16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Important features of FERA are as follows</a:t>
            </a:r>
            <a:endParaRPr lang="en-US" sz="3600" dirty="0">
              <a:solidFill>
                <a:srgbClr val="FF0000"/>
              </a:solidFill>
            </a:endParaRPr>
          </a:p>
        </p:txBody>
      </p:sp>
      <p:sp>
        <p:nvSpPr>
          <p:cNvPr id="3" name="Content Placeholder 2"/>
          <p:cNvSpPr>
            <a:spLocks noGrp="1"/>
          </p:cNvSpPr>
          <p:nvPr>
            <p:ph idx="1"/>
          </p:nvPr>
        </p:nvSpPr>
        <p:spPr>
          <a:xfrm>
            <a:off x="457200" y="1219200"/>
            <a:ext cx="8229600" cy="4906963"/>
          </a:xfrm>
        </p:spPr>
        <p:txBody>
          <a:bodyPr>
            <a:noAutofit/>
          </a:bodyPr>
          <a:lstStyle/>
          <a:p>
            <a:pPr algn="just"/>
            <a:r>
              <a:rPr lang="en-US" sz="1600" dirty="0" smtClean="0">
                <a:latin typeface="Times New Roman" pitchFamily="18" charset="0"/>
                <a:cs typeface="Times New Roman" pitchFamily="18" charset="0"/>
              </a:rPr>
              <a:t>RBI can authorize a person / company to deal in foreign exchange.</a:t>
            </a:r>
          </a:p>
          <a:p>
            <a:pPr algn="just"/>
            <a:r>
              <a:rPr lang="en-US" sz="1600" dirty="0" smtClean="0">
                <a:latin typeface="Times New Roman" pitchFamily="18" charset="0"/>
                <a:cs typeface="Times New Roman" pitchFamily="18" charset="0"/>
              </a:rPr>
              <a:t>RBI can authorize the dealers to do transact the Foreign Currencies, subject to review and RBI was given power to revoke the authorization in case of non-compliancy</a:t>
            </a:r>
          </a:p>
          <a:p>
            <a:pPr algn="just"/>
            <a:r>
              <a:rPr lang="en-US" sz="1600" dirty="0" smtClean="0">
                <a:latin typeface="Times New Roman" pitchFamily="18" charset="0"/>
                <a:cs typeface="Times New Roman" pitchFamily="18" charset="0"/>
              </a:rPr>
              <a:t>RBI would authorize the persons as Money Changers who will convert the currency of one nation to currency of their nation at rates “Determined by RBI”</a:t>
            </a:r>
          </a:p>
          <a:p>
            <a:pPr algn="just"/>
            <a:r>
              <a:rPr lang="en-US" sz="1600" dirty="0" smtClean="0">
                <a:latin typeface="Times New Roman" pitchFamily="18" charset="0"/>
                <a:cs typeface="Times New Roman" pitchFamily="18" charset="0"/>
              </a:rPr>
              <a:t>NO person, other than “authorized dealer” would enter in any transaction of the foreign currency.</a:t>
            </a:r>
          </a:p>
          <a:p>
            <a:pPr algn="just"/>
            <a:r>
              <a:rPr lang="en-US" sz="1600" dirty="0" smtClean="0">
                <a:latin typeface="Times New Roman" pitchFamily="18" charset="0"/>
                <a:cs typeface="Times New Roman" pitchFamily="18" charset="0"/>
              </a:rPr>
              <a:t>For whatever purpose Foreign exchange was required, it was to be used only for that purpose. If he feels that he cannot use the currency of that particular purpose, he would sell it to a authorized dealer within 30 days.</a:t>
            </a:r>
          </a:p>
          <a:p>
            <a:pPr algn="just"/>
            <a:r>
              <a:rPr lang="en-US" sz="1600" dirty="0" smtClean="0">
                <a:latin typeface="Times New Roman" pitchFamily="18" charset="0"/>
                <a:cs typeface="Times New Roman" pitchFamily="18" charset="0"/>
              </a:rPr>
              <a:t>No person in India, without “permission from RBI” shall make payments to a person resident outside India and receive any payment from a person from outside India.</a:t>
            </a:r>
          </a:p>
          <a:p>
            <a:pPr algn="just"/>
            <a:r>
              <a:rPr lang="en-US" sz="1600" dirty="0" smtClean="0">
                <a:latin typeface="Times New Roman" pitchFamily="18" charset="0"/>
                <a:cs typeface="Times New Roman" pitchFamily="18" charset="0"/>
              </a:rPr>
              <a:t>No person shall draw issue or negotiate any bill of exchange in which a right to receive payment outside India is created.</a:t>
            </a:r>
          </a:p>
          <a:p>
            <a:pPr algn="just"/>
            <a:r>
              <a:rPr lang="en-US" sz="1600" dirty="0" smtClean="0">
                <a:latin typeface="Times New Roman" pitchFamily="18" charset="0"/>
                <a:cs typeface="Times New Roman" pitchFamily="18" charset="0"/>
              </a:rPr>
              <a:t>No person shall make any credit in an account of a person resident out of India.</a:t>
            </a:r>
          </a:p>
          <a:p>
            <a:pPr algn="just"/>
            <a:r>
              <a:rPr lang="en-US" sz="1600" dirty="0" smtClean="0">
                <a:latin typeface="Times New Roman" pitchFamily="18" charset="0"/>
                <a:cs typeface="Times New Roman" pitchFamily="18" charset="0"/>
              </a:rPr>
              <a:t>No person except authorized by RBI shall send foreign currency out of India.</a:t>
            </a:r>
          </a:p>
          <a:p>
            <a:pPr algn="just"/>
            <a:r>
              <a:rPr lang="en-US" sz="1600" dirty="0" smtClean="0">
                <a:latin typeface="Times New Roman" pitchFamily="18" charset="0"/>
                <a:cs typeface="Times New Roman" pitchFamily="18" charset="0"/>
              </a:rPr>
              <a:t>A person who has right to receive the foreign exchange would have not to delay the receipt of the foreign exchange.</a:t>
            </a:r>
          </a:p>
          <a:p>
            <a:pPr algn="just"/>
            <a:endParaRPr lang="en-US" sz="16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FERA</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latin typeface="Times New Roman" pitchFamily="18" charset="0"/>
                <a:cs typeface="Times New Roman" pitchFamily="18" charset="0"/>
              </a:rPr>
              <a:t>The Foreign Exchange Regulation Act (FERA) was legislation passed by the Indian Parliament in 1973 by the government of Indira Gandhi</a:t>
            </a:r>
          </a:p>
          <a:p>
            <a:pPr algn="just"/>
            <a:r>
              <a:rPr lang="en-US" dirty="0" smtClean="0">
                <a:latin typeface="Times New Roman" pitchFamily="18" charset="0"/>
                <a:cs typeface="Times New Roman" pitchFamily="18" charset="0"/>
              </a:rPr>
              <a:t> It came into force with effect from January 1, 1974.</a:t>
            </a:r>
          </a:p>
          <a:p>
            <a:pPr algn="just">
              <a:buNone/>
            </a:pPr>
            <a:r>
              <a:rPr lang="en-US" dirty="0" smtClean="0">
                <a:latin typeface="Times New Roman" pitchFamily="18" charset="0"/>
                <a:cs typeface="Times New Roman" pitchFamily="18" charset="0"/>
              </a:rPr>
              <a:t>•     FERA imposed stringent regulations on certain kinds of payments.</a:t>
            </a:r>
          </a:p>
          <a:p>
            <a:pPr algn="just">
              <a:buNone/>
            </a:pPr>
            <a:r>
              <a:rPr lang="en-US" dirty="0" smtClean="0">
                <a:latin typeface="Times New Roman" pitchFamily="18" charset="0"/>
                <a:cs typeface="Times New Roman" pitchFamily="18" charset="0"/>
              </a:rPr>
              <a:t>•    It deals in foreign exchange and securities and the transactions which had an indirect impact on the foreign exchange and the import and export of currency.</a:t>
            </a:r>
          </a:p>
          <a:p>
            <a:pPr algn="just">
              <a:buNone/>
            </a:pPr>
            <a:r>
              <a:rPr lang="en-US" dirty="0" smtClean="0">
                <a:latin typeface="Times New Roman" pitchFamily="18" charset="0"/>
                <a:cs typeface="Times New Roman" pitchFamily="18" charset="0"/>
              </a:rPr>
              <a:t>•   The purpose of the act, inter alia, was to "regulate certain payments, dealings in foreign exchange and securities, transactions indirectly affecting foreign exchange and the import and export of currency, for the conservation of foreign exchange resources of the country".</a:t>
            </a:r>
          </a:p>
          <a:p>
            <a:pPr algn="just">
              <a:buNone/>
            </a:pPr>
            <a:r>
              <a:rPr lang="en-US" dirty="0" smtClean="0">
                <a:latin typeface="Times New Roman" pitchFamily="18" charset="0"/>
                <a:cs typeface="Times New Roman" pitchFamily="18" charset="0"/>
              </a:rPr>
              <a:t>•     FERA was repealed in 1999 by the government of Atal Bihari Vajpayee.</a:t>
            </a:r>
          </a:p>
          <a:p>
            <a:pPr algn="just">
              <a:buNone/>
            </a:pPr>
            <a:r>
              <a:rPr lang="en-US" dirty="0" smtClean="0">
                <a:latin typeface="Times New Roman" pitchFamily="18" charset="0"/>
                <a:cs typeface="Times New Roman" pitchFamily="18" charset="0"/>
              </a:rPr>
              <a:t>•    It replaced by the Foreign Exchange Management Act, which liberalized foreign exchange controls and restrictions on foreign investment.</a:t>
            </a:r>
            <a:endParaRPr lang="en-US"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sz="2800" b="1" dirty="0" smtClean="0">
                <a:solidFill>
                  <a:srgbClr val="FF0000"/>
                </a:solidFill>
                <a:latin typeface="Times New Roman" pitchFamily="18" charset="0"/>
                <a:cs typeface="Times New Roman" pitchFamily="18" charset="0"/>
              </a:rPr>
              <a:t>FOREIGN EXCHANGE MANAGEMENT ACT, 1999</a:t>
            </a: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381000"/>
            <a:ext cx="8534400" cy="6477000"/>
          </a:xfrm>
        </p:spPr>
        <p:txBody>
          <a:bodyPr>
            <a:noAutofit/>
          </a:bodyPr>
          <a:lstStyle/>
          <a:p>
            <a:pPr algn="just"/>
            <a:r>
              <a:rPr lang="en-US" sz="1400" dirty="0" smtClean="0">
                <a:latin typeface="Times New Roman" pitchFamily="18" charset="0"/>
                <a:cs typeface="Times New Roman" pitchFamily="18" charset="0"/>
              </a:rPr>
              <a:t>The foreign exchange regulation Act 1973 was reviewed in the year 1993 as a part of ongoing process of economic liberalization in foreign investment and foreign trade. Since 1993 there has been substantial increase in our country’s foreign exchange reserves, growth in foreign trade, realization of tariff, liberalization in investment, increased access to external commercial borrowing by Indian companies. Therefore, the government repealed the FERA and in its place brought FEMA, 1999.</a:t>
            </a:r>
          </a:p>
          <a:p>
            <a:pPr algn="just"/>
            <a:r>
              <a:rPr lang="en-US" sz="1400" dirty="0" smtClean="0">
                <a:latin typeface="Times New Roman" pitchFamily="18" charset="0"/>
                <a:cs typeface="Times New Roman" pitchFamily="18" charset="0"/>
              </a:rPr>
              <a:t> Section. 7, of the FEMA deals with export of goods and services. Section</a:t>
            </a:r>
            <a:r>
              <a:rPr lang="en-US" sz="1400" b="1" dirty="0" smtClean="0">
                <a:latin typeface="Times New Roman" pitchFamily="18" charset="0"/>
                <a:cs typeface="Times New Roman" pitchFamily="18" charset="0"/>
              </a:rPr>
              <a:t>7. </a:t>
            </a:r>
            <a:r>
              <a:rPr lang="en-US" sz="1400" dirty="0" smtClean="0">
                <a:latin typeface="Times New Roman" pitchFamily="18" charset="0"/>
                <a:cs typeface="Times New Roman" pitchFamily="18" charset="0"/>
              </a:rPr>
              <a:t>(1) Every exporter of goods shall—</a:t>
            </a:r>
          </a:p>
          <a:p>
            <a:pPr algn="just"/>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a</a:t>
            </a:r>
            <a:r>
              <a:rPr lang="en-US" sz="1400" dirty="0" smtClean="0">
                <a:latin typeface="Times New Roman" pitchFamily="18" charset="0"/>
                <a:cs typeface="Times New Roman" pitchFamily="18" charset="0"/>
              </a:rPr>
              <a:t>) furnish to the Reserve Bank or to such other authority a declaration in such form and in such manner as may be specified, containing true and correct material particulars, including the amount representing the full export value or, if the full export value of the goods is not ascertainable at the time of export, the value which the exporter, having regard to the prevailing market conditions, expects to receive on the sale of the goods in a market outside India;</a:t>
            </a:r>
          </a:p>
          <a:p>
            <a:pPr algn="just"/>
            <a:r>
              <a:rPr lang="en-US" sz="1400" dirty="0" smtClean="0">
                <a:latin typeface="Times New Roman" pitchFamily="18" charset="0"/>
                <a:cs typeface="Times New Roman" pitchFamily="18" charset="0"/>
              </a:rPr>
              <a:t>(</a:t>
            </a:r>
            <a:r>
              <a:rPr lang="en-US" sz="1400" i="1" dirty="0" smtClean="0">
                <a:latin typeface="Times New Roman" pitchFamily="18" charset="0"/>
                <a:cs typeface="Times New Roman" pitchFamily="18" charset="0"/>
              </a:rPr>
              <a:t>b</a:t>
            </a:r>
            <a:r>
              <a:rPr lang="en-US" sz="1400" dirty="0" smtClean="0">
                <a:latin typeface="Times New Roman" pitchFamily="18" charset="0"/>
                <a:cs typeface="Times New Roman" pitchFamily="18" charset="0"/>
              </a:rPr>
              <a:t>) furnish to the Reserve Bank such other information as may be required by the Reserve Bank for the purpose of ensuring the realization of the export proceeds by such exporter.</a:t>
            </a:r>
          </a:p>
          <a:p>
            <a:pPr algn="just"/>
            <a:r>
              <a:rPr lang="en-US" sz="1400" dirty="0" smtClean="0">
                <a:latin typeface="Times New Roman" pitchFamily="18" charset="0"/>
                <a:cs typeface="Times New Roman" pitchFamily="18" charset="0"/>
              </a:rPr>
              <a:t>Section.7(3) exporters of service shall furnish in the prescribed format the true and correct particulars in relation to payment of such services. The SOFTEX form is filed by exporters of services under this provision, as unlike the physical export of goods where the exporter has to file GR form before the customs authorities, the export takes place through web/internet where the customs are not involved.</a:t>
            </a:r>
          </a:p>
          <a:p>
            <a:pPr algn="just"/>
            <a:r>
              <a:rPr lang="en-US" sz="1400" dirty="0" smtClean="0">
                <a:latin typeface="Times New Roman" pitchFamily="18" charset="0"/>
                <a:cs typeface="Times New Roman" pitchFamily="18" charset="0"/>
              </a:rPr>
              <a:t>Rule 9 of FEM (Export of goods) Regulations 2000 – exporter to furnish value of goods/software realized within 6 months of export. 2</a:t>
            </a:r>
            <a:r>
              <a:rPr lang="en-US" sz="1400" baseline="30000" dirty="0" smtClean="0">
                <a:latin typeface="Times New Roman" pitchFamily="18" charset="0"/>
                <a:cs typeface="Times New Roman" pitchFamily="18" charset="0"/>
              </a:rPr>
              <a:t>nd</a:t>
            </a:r>
            <a:r>
              <a:rPr lang="en-US" sz="1400" dirty="0" smtClean="0">
                <a:latin typeface="Times New Roman" pitchFamily="18" charset="0"/>
                <a:cs typeface="Times New Roman" pitchFamily="18" charset="0"/>
              </a:rPr>
              <a:t> proviso to Rule 9, RBI can extend time on sufficient/reasonable cause being shown. The exporter to produce evidence for reasonable and positive steps taken to realize the proceeds. When reasonable efforts are made no penalty shall be levied under FEMA.</a:t>
            </a:r>
          </a:p>
          <a:p>
            <a:pPr algn="just"/>
            <a:r>
              <a:rPr lang="en-US" sz="1400" b="1" dirty="0" smtClean="0">
                <a:latin typeface="Times New Roman" pitchFamily="18" charset="0"/>
                <a:cs typeface="Times New Roman" pitchFamily="18" charset="0"/>
              </a:rPr>
              <a:t>Sec.13 deals with Penalties:</a:t>
            </a:r>
            <a:r>
              <a:rPr lang="en-US" sz="1400" dirty="0" smtClean="0">
                <a:latin typeface="Times New Roman" pitchFamily="18" charset="0"/>
                <a:cs typeface="Times New Roman" pitchFamily="18" charset="0"/>
              </a:rPr>
              <a:t> Sec.13 (1) says if any person contravenes provisions of the act/rules/regulations/notifications/conditions of RBI…</a:t>
            </a:r>
          </a:p>
          <a:p>
            <a:pPr algn="just"/>
            <a:r>
              <a:rPr lang="en-US" sz="1400" dirty="0" smtClean="0">
                <a:latin typeface="Times New Roman" pitchFamily="18" charset="0"/>
                <a:cs typeface="Times New Roman" pitchFamily="18" charset="0"/>
              </a:rPr>
              <a:t>a) Upon adjudication of the contravention is liable to pay penalty up to thrice the sum involved (if quantifiable).</a:t>
            </a:r>
          </a:p>
          <a:p>
            <a:pPr algn="just"/>
            <a:r>
              <a:rPr lang="en-US" sz="1400" dirty="0" smtClean="0">
                <a:latin typeface="Times New Roman" pitchFamily="18" charset="0"/>
                <a:cs typeface="Times New Roman" pitchFamily="18" charset="0"/>
              </a:rPr>
              <a:t>b)      Upon rupees two lakhs if not quantifiable.</a:t>
            </a:r>
          </a:p>
          <a:p>
            <a:pPr algn="just"/>
            <a:r>
              <a:rPr lang="en-US" sz="1400" dirty="0" smtClean="0">
                <a:latin typeface="Times New Roman" pitchFamily="18" charset="0"/>
                <a:cs typeface="Times New Roman" pitchFamily="18" charset="0"/>
              </a:rPr>
              <a:t>If the penalty is not paid by the person, then he will be liable to Civil Imprisonment.</a:t>
            </a:r>
            <a:br>
              <a:rPr lang="en-US" sz="1400" dirty="0" smtClean="0">
                <a:latin typeface="Times New Roman" pitchFamily="18" charset="0"/>
                <a:cs typeface="Times New Roman" pitchFamily="18" charset="0"/>
              </a:rPr>
            </a:br>
            <a:endParaRPr lang="en-US" sz="1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DIFFERENCE BETWEEN FERA AND FEMA</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buNone/>
            </a:pPr>
            <a:r>
              <a:rPr lang="en-US" smtClean="0">
                <a:latin typeface="Times New Roman" pitchFamily="18" charset="0"/>
                <a:cs typeface="Times New Roman" pitchFamily="18" charset="0"/>
              </a:rPr>
              <a:t>	1.The </a:t>
            </a:r>
            <a:r>
              <a:rPr lang="en-US" dirty="0" smtClean="0">
                <a:latin typeface="Times New Roman" pitchFamily="18" charset="0"/>
                <a:cs typeface="Times New Roman" pitchFamily="18" charset="0"/>
              </a:rPr>
              <a:t>objective of FERA was to conserve forex and to prevent its misuse. The objective of FEMA is to facilitate external trade and payments and maintenance of forex market in India.</a:t>
            </a:r>
          </a:p>
          <a:p>
            <a:pPr algn="just">
              <a:buNone/>
            </a:pPr>
            <a:r>
              <a:rPr lang="en-US" dirty="0" smtClean="0">
                <a:latin typeface="Times New Roman" pitchFamily="18" charset="0"/>
                <a:cs typeface="Times New Roman" pitchFamily="18" charset="0"/>
              </a:rPr>
              <a:t>    2. Violation of FERA was a criminal offence, whereas violation of FEMA is a civil offence.</a:t>
            </a:r>
          </a:p>
          <a:p>
            <a:pPr algn="just">
              <a:buNone/>
            </a:pPr>
            <a:r>
              <a:rPr lang="en-US" dirty="0" smtClean="0">
                <a:latin typeface="Times New Roman" pitchFamily="18" charset="0"/>
                <a:cs typeface="Times New Roman" pitchFamily="18" charset="0"/>
              </a:rPr>
              <a:t>	3. Offences under FERA were not compoundable, Offences under FEMA are compoundable.</a:t>
            </a:r>
          </a:p>
          <a:p>
            <a:pPr algn="just">
              <a:buNone/>
            </a:pPr>
            <a:r>
              <a:rPr lang="en-US" dirty="0" smtClean="0">
                <a:latin typeface="Times New Roman" pitchFamily="18" charset="0"/>
                <a:cs typeface="Times New Roman" pitchFamily="18" charset="0"/>
              </a:rPr>
              <a:t>	4. Citizenship was a criteria to determine the residential status of a person under FERA. while stay of more than 182 days in India is the criteria to decide residential status under FEMA.</a:t>
            </a:r>
          </a:p>
          <a:p>
            <a:pPr algn="just">
              <a:buNone/>
            </a:pPr>
            <a:r>
              <a:rPr lang="en-US" dirty="0" smtClean="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Export Import</a:t>
            </a:r>
            <a:endParaRPr lang="en-US" dirty="0"/>
          </a:p>
        </p:txBody>
      </p:sp>
      <p:sp>
        <p:nvSpPr>
          <p:cNvPr id="3" name="Content Placeholder 2"/>
          <p:cNvSpPr>
            <a:spLocks noGrp="1"/>
          </p:cNvSpPr>
          <p:nvPr>
            <p:ph idx="1"/>
          </p:nvPr>
        </p:nvSpPr>
        <p:spPr>
          <a:xfrm>
            <a:off x="457200" y="1600200"/>
            <a:ext cx="8305800" cy="4876800"/>
          </a:xfrm>
        </p:spPr>
        <p:txBody>
          <a:bodyPr>
            <a:normAutofit fontScale="62500" lnSpcReduction="20000"/>
          </a:bodyPr>
          <a:lstStyle/>
          <a:p>
            <a:pPr algn="just"/>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Government of India has taken stringent measures to control and regulate the import and export of goods till its independence. FERA was enacted in 1947, in order to control the flow of foreign exchange as a temporary measure; and in 1957 that act was made permanent but, FERA was not in accordance with pro – liberalization policies of government in 1990’s. so FERA was repealed by FEMA in order to manage the foreign exchange, which also deals with regulation of export of goods and services.</a:t>
            </a:r>
          </a:p>
          <a:p>
            <a:pPr algn="just"/>
            <a:r>
              <a:rPr lang="en-US" dirty="0" smtClean="0">
                <a:latin typeface="Times New Roman" pitchFamily="18" charset="0"/>
                <a:cs typeface="Times New Roman" pitchFamily="18" charset="0"/>
              </a:rPr>
              <a:t>Our founding fathers of Indian constitution want to regulate the export and import of goods, so they impose various restrictions in Union, State and Concurrent list. In 1947, export and import control act was enacted. Later on it was repealed by Foreign Trade (Development and Regulation) Act, 1992. This act controls the export and import by giving EIC to exporters and importers. The customs act, 1962 prohibits import or export of certain goods by empowering the central government and also impose duties on export or import of goods.</a:t>
            </a:r>
          </a:p>
          <a:p>
            <a:pPr algn="just"/>
            <a:r>
              <a:rPr lang="en-US" dirty="0" smtClean="0">
                <a:latin typeface="Times New Roman" pitchFamily="18" charset="0"/>
                <a:cs typeface="Times New Roman" pitchFamily="18" charset="0"/>
              </a:rPr>
              <a:t>All the above mentioned acts are of great importance. If the provisions of these acts are utilized to an optimum effect, then the export and in turn our economy will also be improved.</a:t>
            </a:r>
          </a:p>
          <a:p>
            <a:pPr algn="just"/>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800" dirty="0" smtClean="0">
                <a:solidFill>
                  <a:srgbClr val="FF0000"/>
                </a:solidFill>
                <a:latin typeface="Times New Roman" pitchFamily="18" charset="0"/>
                <a:cs typeface="Times New Roman" pitchFamily="18" charset="0"/>
              </a:rPr>
              <a:t>The main purpose of economic legislation</a:t>
            </a:r>
            <a:endParaRPr lang="en-US" sz="3800"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en-US" dirty="0" smtClean="0">
                <a:latin typeface="Times New Roman" pitchFamily="18" charset="0"/>
                <a:cs typeface="Times New Roman" pitchFamily="18" charset="0"/>
              </a:rPr>
              <a:t>The main purpose of economic legislation is</a:t>
            </a:r>
          </a:p>
          <a:p>
            <a:pPr algn="just"/>
            <a:r>
              <a:rPr lang="en-US" dirty="0" smtClean="0">
                <a:solidFill>
                  <a:srgbClr val="FF0000"/>
                </a:solidFill>
                <a:latin typeface="Times New Roman" pitchFamily="18" charset="0"/>
                <a:cs typeface="Times New Roman" pitchFamily="18" charset="0"/>
              </a:rPr>
              <a:t>a.  to support the economic policies of the Government.</a:t>
            </a:r>
          </a:p>
          <a:p>
            <a:pPr algn="just"/>
            <a:r>
              <a:rPr lang="en-US" dirty="0" smtClean="0">
                <a:solidFill>
                  <a:srgbClr val="FF0000"/>
                </a:solidFill>
                <a:latin typeface="Times New Roman" pitchFamily="18" charset="0"/>
                <a:cs typeface="Times New Roman" pitchFamily="18" charset="0"/>
              </a:rPr>
              <a:t>b.  to exercise control over economic activities.</a:t>
            </a:r>
          </a:p>
          <a:p>
            <a:pPr algn="just"/>
            <a:r>
              <a:rPr lang="en-US" dirty="0" smtClean="0">
                <a:solidFill>
                  <a:srgbClr val="FF0000"/>
                </a:solidFill>
                <a:latin typeface="Times New Roman" pitchFamily="18" charset="0"/>
                <a:cs typeface="Times New Roman" pitchFamily="18" charset="0"/>
              </a:rPr>
              <a:t>c.  to protect consumers from unscrupulous persons.</a:t>
            </a:r>
          </a:p>
          <a:p>
            <a:pPr algn="just"/>
            <a:r>
              <a:rPr lang="en-US" dirty="0" smtClean="0">
                <a:solidFill>
                  <a:srgbClr val="FF0000"/>
                </a:solidFill>
                <a:latin typeface="Times New Roman" pitchFamily="18" charset="0"/>
                <a:cs typeface="Times New Roman" pitchFamily="18" charset="0"/>
              </a:rPr>
              <a:t>d.  To prevent bad side effects of the development</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India decided to follow Russian model of ‘controlled economy’ and ‘leading role to public sector’.</a:t>
            </a:r>
          </a:p>
          <a:p>
            <a:pPr algn="just"/>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3800" dirty="0" smtClean="0">
                <a:solidFill>
                  <a:srgbClr val="FF0000"/>
                </a:solidFill>
                <a:latin typeface="Times New Roman" pitchFamily="18" charset="0"/>
                <a:cs typeface="Times New Roman" pitchFamily="18" charset="0"/>
              </a:rPr>
              <a:t>Economic Policies</a:t>
            </a:r>
            <a:endParaRPr lang="en-US" sz="3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p:spPr>
        <p:txBody>
          <a:bodyPr>
            <a:normAutofit fontScale="70000" lnSpcReduction="20000"/>
          </a:bodyPr>
          <a:lstStyle/>
          <a:p>
            <a:pPr algn="just"/>
            <a:r>
              <a:rPr lang="en-US" dirty="0" smtClean="0">
                <a:latin typeface="Times New Roman" pitchFamily="18" charset="0"/>
                <a:cs typeface="Times New Roman" pitchFamily="18" charset="0"/>
              </a:rPr>
              <a:t>Various Acts were passed after 1947 to support these ideals. The Acts envisaged various controls, licensing etc… Some Acts like Essential Commodities Act. FERA was designed to support ‘shortage economy’, where supply was less compared to demand.</a:t>
            </a:r>
          </a:p>
          <a:p>
            <a:pPr algn="just"/>
            <a:r>
              <a:rPr lang="en-US" dirty="0" smtClean="0">
                <a:latin typeface="Times New Roman" pitchFamily="18" charset="0"/>
                <a:cs typeface="Times New Roman" pitchFamily="18" charset="0"/>
              </a:rPr>
              <a:t>These economic policies were totally changed in July 1991.  It is ironical that through the policies have changed, the old Acts still continue. Though some amendments to FERA, MRTP Act etc… have been made, the basic philosophy of these Acts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controls and licensing continues. Luckily, the Acts provided so much flexibility in framing policies that these old Acts provided so much flexibility in framing policies that these old Acts designed for different purposes and with entirely different concepts can be in fact are being used to implement new policies. Indeed the new policies are against basic philosophy of the old economic legislation.</a:t>
            </a:r>
          </a:p>
          <a:p>
            <a:pPr algn="just"/>
            <a:r>
              <a:rPr lang="en-US" dirty="0" smtClean="0">
                <a:latin typeface="Times New Roman" pitchFamily="18" charset="0"/>
                <a:cs typeface="Times New Roman" pitchFamily="18" charset="0"/>
              </a:rPr>
              <a:t>India was facing shortages of various essential commodities as well as foreign exchange. Acts like Essential Commodities Act, FERA were designed to control these items. Such Acts, designed for ‘shortage economy’ are out of place in ‘surplus economy’.</a:t>
            </a:r>
          </a:p>
          <a:p>
            <a:pPr algn="just"/>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CONSTITUTIONAL</a:t>
            </a:r>
            <a:r>
              <a:rPr lang="en-US" b="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PROVISIONS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In the basic scheme of constitution, broadly, aspects of law and order, agriculture, public health etc… are looked after by State Governments.</a:t>
            </a:r>
          </a:p>
          <a:p>
            <a:pPr algn="just"/>
            <a:r>
              <a:rPr lang="en-US" dirty="0" smtClean="0">
                <a:latin typeface="Times New Roman" pitchFamily="18" charset="0"/>
                <a:cs typeface="Times New Roman" pitchFamily="18" charset="0"/>
              </a:rPr>
              <a:t>Article 246 of Indian Constitution indicates bifurcation of powers to make laws, between Union Government and State Governments. Parliament has exclusive powers to make laws, between Union Government and State Governments. Parliament has exclusive powers to make laws in respect of matters given in List I of the Seventh Schedule of the Constitution (called Union List). List II (State List) contains items under the jurisdiction of States. List III (Concurrent List) contains items where both Union and State Governments can exercise power.</a:t>
            </a:r>
          </a:p>
          <a:p>
            <a:pPr algn="just"/>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latin typeface="Times New Roman" pitchFamily="18" charset="0"/>
                <a:cs typeface="Times New Roman" pitchFamily="18" charset="0"/>
              </a:rPr>
              <a:t>UNION LIST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86800" cy="5867400"/>
          </a:xfrm>
        </p:spPr>
        <p:txBody>
          <a:bodyPr>
            <a:normAutofit fontScale="47500" lnSpcReduction="20000"/>
          </a:bodyPr>
          <a:lstStyle/>
          <a:p>
            <a:pPr algn="just"/>
            <a:r>
              <a:rPr lang="en-US" dirty="0" smtClean="0">
                <a:latin typeface="Times New Roman" pitchFamily="18" charset="0"/>
                <a:cs typeface="Times New Roman" pitchFamily="18" charset="0"/>
              </a:rPr>
              <a:t>List I called ‘Union List’, contains items like Defence of India, Foreign affairs, War and Peace, Banking, etc… Items in this list relevant to export and import are as follows:</a:t>
            </a:r>
          </a:p>
          <a:p>
            <a:pPr algn="just"/>
            <a:r>
              <a:rPr lang="en-US" b="1" dirty="0" smtClean="0">
                <a:latin typeface="Times New Roman" pitchFamily="18" charset="0"/>
                <a:cs typeface="Times New Roman" pitchFamily="18" charset="0"/>
              </a:rPr>
              <a:t>Item No. 36 –</a:t>
            </a:r>
            <a:r>
              <a:rPr lang="en-US" dirty="0" smtClean="0">
                <a:latin typeface="Times New Roman" pitchFamily="18" charset="0"/>
                <a:cs typeface="Times New Roman" pitchFamily="18" charset="0"/>
              </a:rPr>
              <a:t> Currency, coinage and legal tender; foreign exchange.</a:t>
            </a:r>
          </a:p>
          <a:p>
            <a:pPr algn="just"/>
            <a:r>
              <a:rPr lang="en-US" b="1" dirty="0" smtClean="0">
                <a:latin typeface="Times New Roman" pitchFamily="18" charset="0"/>
                <a:cs typeface="Times New Roman" pitchFamily="18" charset="0"/>
              </a:rPr>
              <a:t>Item No. 41 –</a:t>
            </a:r>
            <a:r>
              <a:rPr lang="en-US" dirty="0" smtClean="0">
                <a:latin typeface="Times New Roman" pitchFamily="18" charset="0"/>
                <a:cs typeface="Times New Roman" pitchFamily="18" charset="0"/>
              </a:rPr>
              <a:t> Trade and commerce with foreign countries; import and export across customs frontiers; definition of customs frontiers.</a:t>
            </a:r>
          </a:p>
          <a:p>
            <a:pPr algn="just"/>
            <a:r>
              <a:rPr lang="en-US" b="1" dirty="0" smtClean="0">
                <a:latin typeface="Times New Roman" pitchFamily="18" charset="0"/>
                <a:cs typeface="Times New Roman" pitchFamily="18" charset="0"/>
              </a:rPr>
              <a:t>Item No. 42 –</a:t>
            </a:r>
            <a:r>
              <a:rPr lang="en-US" dirty="0" smtClean="0">
                <a:latin typeface="Times New Roman" pitchFamily="18" charset="0"/>
                <a:cs typeface="Times New Roman" pitchFamily="18" charset="0"/>
              </a:rPr>
              <a:t> Inter – State trade and commerce.</a:t>
            </a:r>
          </a:p>
          <a:p>
            <a:pPr algn="just"/>
            <a:r>
              <a:rPr lang="en-US" b="1" dirty="0" smtClean="0">
                <a:latin typeface="Times New Roman" pitchFamily="18" charset="0"/>
                <a:cs typeface="Times New Roman" pitchFamily="18" charset="0"/>
              </a:rPr>
              <a:t>Item No. 51 –</a:t>
            </a:r>
            <a:r>
              <a:rPr lang="en-US" dirty="0" smtClean="0">
                <a:latin typeface="Times New Roman" pitchFamily="18" charset="0"/>
                <a:cs typeface="Times New Roman" pitchFamily="18" charset="0"/>
              </a:rPr>
              <a:t> Establishment of standards of quality for goods to be exported out of India or transported from one state to another.</a:t>
            </a:r>
          </a:p>
          <a:p>
            <a:pPr algn="just"/>
            <a:r>
              <a:rPr lang="en-US" b="1" dirty="0" smtClean="0">
                <a:latin typeface="Times New Roman" pitchFamily="18" charset="0"/>
                <a:cs typeface="Times New Roman" pitchFamily="18" charset="0"/>
              </a:rPr>
              <a:t>Item No. 59 –</a:t>
            </a:r>
            <a:r>
              <a:rPr lang="en-US" dirty="0" smtClean="0">
                <a:latin typeface="Times New Roman" pitchFamily="18" charset="0"/>
                <a:cs typeface="Times New Roman" pitchFamily="18" charset="0"/>
              </a:rPr>
              <a:t> Cultivation, manufacture and sale for export of opium.</a:t>
            </a:r>
          </a:p>
          <a:p>
            <a:pPr algn="just"/>
            <a:r>
              <a:rPr lang="en-US" b="1" dirty="0" smtClean="0">
                <a:latin typeface="Times New Roman" pitchFamily="18" charset="0"/>
                <a:cs typeface="Times New Roman" pitchFamily="18" charset="0"/>
              </a:rPr>
              <a:t>Item No. 83 –</a:t>
            </a:r>
            <a:r>
              <a:rPr lang="en-US" dirty="0" smtClean="0">
                <a:latin typeface="Times New Roman" pitchFamily="18" charset="0"/>
                <a:cs typeface="Times New Roman" pitchFamily="18" charset="0"/>
              </a:rPr>
              <a:t> Duties of customs including export duties.</a:t>
            </a:r>
          </a:p>
          <a:p>
            <a:pPr algn="just"/>
            <a:r>
              <a:rPr lang="en-US" b="1" dirty="0" smtClean="0">
                <a:latin typeface="Times New Roman" pitchFamily="18" charset="0"/>
                <a:cs typeface="Times New Roman" pitchFamily="18" charset="0"/>
              </a:rPr>
              <a:t>Item No. 84 –</a:t>
            </a:r>
            <a:r>
              <a:rPr lang="en-US" dirty="0" smtClean="0">
                <a:latin typeface="Times New Roman" pitchFamily="18" charset="0"/>
                <a:cs typeface="Times New Roman" pitchFamily="18" charset="0"/>
              </a:rPr>
              <a:t> Duties of excise on tobacco and other goods manufactured or produced in India except:-</a:t>
            </a:r>
          </a:p>
          <a:p>
            <a:pPr algn="just"/>
            <a:r>
              <a:rPr lang="en-US" dirty="0" smtClean="0">
                <a:latin typeface="Times New Roman" pitchFamily="18" charset="0"/>
                <a:cs typeface="Times New Roman" pitchFamily="18" charset="0"/>
              </a:rPr>
              <a:t>a)      Alcoholic liquors for human consumption.</a:t>
            </a:r>
          </a:p>
          <a:p>
            <a:pPr algn="just"/>
            <a:r>
              <a:rPr lang="en-US" dirty="0" smtClean="0">
                <a:latin typeface="Times New Roman" pitchFamily="18" charset="0"/>
                <a:cs typeface="Times New Roman" pitchFamily="18" charset="0"/>
              </a:rPr>
              <a:t>b)   Opium, Indian hemp and other narcotic drugs and narcotics, but including medicinal and toilet preparations containing alcohol or any substance included in sub-paragraph (b) of this entry.</a:t>
            </a:r>
          </a:p>
          <a:p>
            <a:pPr algn="just"/>
            <a:r>
              <a:rPr lang="en-US" b="1" dirty="0" smtClean="0">
                <a:latin typeface="Times New Roman" pitchFamily="18" charset="0"/>
                <a:cs typeface="Times New Roman" pitchFamily="18" charset="0"/>
              </a:rPr>
              <a:t>Item No. 87 –</a:t>
            </a:r>
            <a:r>
              <a:rPr lang="en-US" dirty="0" smtClean="0">
                <a:latin typeface="Times New Roman" pitchFamily="18" charset="0"/>
                <a:cs typeface="Times New Roman" pitchFamily="18" charset="0"/>
              </a:rPr>
              <a:t> Estate duty in respect of succession to property other than Agricultural land.</a:t>
            </a:r>
          </a:p>
          <a:p>
            <a:pPr algn="just"/>
            <a:r>
              <a:rPr lang="en-US" b="1" dirty="0" smtClean="0">
                <a:latin typeface="Times New Roman" pitchFamily="18" charset="0"/>
                <a:cs typeface="Times New Roman" pitchFamily="18" charset="0"/>
              </a:rPr>
              <a:t>Item No. 88 –</a:t>
            </a:r>
            <a:r>
              <a:rPr lang="en-US" dirty="0" smtClean="0">
                <a:latin typeface="Times New Roman" pitchFamily="18" charset="0"/>
                <a:cs typeface="Times New Roman" pitchFamily="18" charset="0"/>
              </a:rPr>
              <a:t> Duties in respect of succession to property other than agricultural land.</a:t>
            </a:r>
          </a:p>
          <a:p>
            <a:pPr algn="just"/>
            <a:r>
              <a:rPr lang="en-US" b="1" dirty="0" smtClean="0">
                <a:latin typeface="Times New Roman" pitchFamily="18" charset="0"/>
                <a:cs typeface="Times New Roman" pitchFamily="18" charset="0"/>
              </a:rPr>
              <a:t>Item No. 91 –</a:t>
            </a:r>
            <a:r>
              <a:rPr lang="en-US" dirty="0" smtClean="0">
                <a:latin typeface="Times New Roman" pitchFamily="18" charset="0"/>
                <a:cs typeface="Times New Roman" pitchFamily="18" charset="0"/>
              </a:rPr>
              <a:t> Rates of stamp duty in respect of bills of exchange, cheques, promissory notes, bills of lading, letters of credit, policies of insurance, transfer of shares, debentures, proxies and receipts.</a:t>
            </a:r>
          </a:p>
          <a:p>
            <a:pPr algn="just"/>
            <a:r>
              <a:rPr lang="en-US" b="1" dirty="0" smtClean="0">
                <a:latin typeface="Times New Roman" pitchFamily="18" charset="0"/>
                <a:cs typeface="Times New Roman" pitchFamily="18" charset="0"/>
              </a:rPr>
              <a:t>Item No. 92A –</a:t>
            </a:r>
            <a:r>
              <a:rPr lang="en-US" dirty="0" smtClean="0">
                <a:latin typeface="Times New Roman" pitchFamily="18" charset="0"/>
                <a:cs typeface="Times New Roman" pitchFamily="18" charset="0"/>
              </a:rPr>
              <a:t> Taxes on the sale or purchase of goods other than newspapers, where such sale or purchase takes place in the course of inter-state trade or commerce.</a:t>
            </a:r>
          </a:p>
          <a:p>
            <a:pPr algn="just"/>
            <a:r>
              <a:rPr lang="en-US" b="1" dirty="0" smtClean="0">
                <a:latin typeface="Times New Roman" pitchFamily="18" charset="0"/>
                <a:cs typeface="Times New Roman" pitchFamily="18" charset="0"/>
              </a:rPr>
              <a:t>Item No. 92B –</a:t>
            </a:r>
            <a:r>
              <a:rPr lang="en-US" dirty="0" smtClean="0">
                <a:latin typeface="Times New Roman" pitchFamily="18" charset="0"/>
                <a:cs typeface="Times New Roman" pitchFamily="18" charset="0"/>
              </a:rPr>
              <a:t> Taxes on the consignment of goods (whether the consignment is to the person making it  or to any other person), where such consignment takes place in the course of inter-state trade or commerce</a:t>
            </a:r>
          </a:p>
          <a:p>
            <a:pPr algn="just"/>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Times New Roman" pitchFamily="18" charset="0"/>
                <a:cs typeface="Times New Roman" pitchFamily="18" charset="0"/>
              </a:rPr>
              <a:t>STATE LIST</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305800" cy="4830763"/>
          </a:xfrm>
        </p:spPr>
        <p:txBody>
          <a:bodyPr>
            <a:normAutofit/>
          </a:bodyPr>
          <a:lstStyle/>
          <a:p>
            <a:pPr algn="just"/>
            <a:r>
              <a:rPr lang="en-US" sz="2800" dirty="0" smtClean="0">
                <a:latin typeface="Times New Roman" pitchFamily="18" charset="0"/>
                <a:cs typeface="Times New Roman" pitchFamily="18" charset="0"/>
              </a:rPr>
              <a:t>State Government has exclusive powers to make laws in respect of matters in List-II of seventh schedule to our Constitution. These items include Police, Public Health, Agriculture, Land etc… Items in this list relevant to export and import are as follows:</a:t>
            </a:r>
          </a:p>
          <a:p>
            <a:pPr algn="just"/>
            <a:r>
              <a:rPr lang="en-US" sz="2800" b="1" dirty="0" smtClean="0">
                <a:latin typeface="Times New Roman" pitchFamily="18" charset="0"/>
                <a:cs typeface="Times New Roman" pitchFamily="18" charset="0"/>
              </a:rPr>
              <a:t>Item No. 26 –</a:t>
            </a:r>
            <a:r>
              <a:rPr lang="en-US" sz="2800" dirty="0" smtClean="0">
                <a:latin typeface="Times New Roman" pitchFamily="18" charset="0"/>
                <a:cs typeface="Times New Roman" pitchFamily="18" charset="0"/>
              </a:rPr>
              <a:t> Trade and commerce within the state subject to the provisions of entry 33 of List III.</a:t>
            </a:r>
          </a:p>
          <a:p>
            <a:pPr algn="just"/>
            <a:r>
              <a:rPr lang="en-US" sz="2800" b="1" dirty="0" smtClean="0">
                <a:latin typeface="Times New Roman" pitchFamily="18" charset="0"/>
                <a:cs typeface="Times New Roman" pitchFamily="18" charset="0"/>
              </a:rPr>
              <a:t>Item No. 52 –</a:t>
            </a:r>
            <a:r>
              <a:rPr lang="en-US" sz="2800" dirty="0" smtClean="0">
                <a:latin typeface="Times New Roman" pitchFamily="18" charset="0"/>
                <a:cs typeface="Times New Roman" pitchFamily="18" charset="0"/>
              </a:rPr>
              <a:t> Taxes on the entry of goods into a local area for consumption, use or sale therein.</a:t>
            </a:r>
          </a:p>
          <a:p>
            <a:pPr algn="just"/>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4199</Words>
  <Application>Microsoft Office PowerPoint</Application>
  <PresentationFormat>On-screen Show (4:3)</PresentationFormat>
  <Paragraphs>273</Paragraphs>
  <Slides>49</Slides>
  <Notes>1</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Unit I Introduction</vt:lpstr>
      <vt:lpstr>STATE CONTROL OVER EXPORT AND IMPORT OF GOODS FROM RIGIDITY TO LIBERALIZATION </vt:lpstr>
      <vt:lpstr>Development of economic legislation</vt:lpstr>
      <vt:lpstr>ECONOMIC POLICY AND LEGISLATION</vt:lpstr>
      <vt:lpstr>The main purpose of economic legislation</vt:lpstr>
      <vt:lpstr>Economic Policies</vt:lpstr>
      <vt:lpstr>CONSTITUTIONAL PROVISIONS</vt:lpstr>
      <vt:lpstr>UNION LIST</vt:lpstr>
      <vt:lpstr>STATE LIST</vt:lpstr>
      <vt:lpstr>CONCURRENT LIST</vt:lpstr>
      <vt:lpstr>IMPORT AND EXPORT</vt:lpstr>
      <vt:lpstr>Why there is Need of Export?</vt:lpstr>
      <vt:lpstr>Why there is Need of Import?</vt:lpstr>
      <vt:lpstr>Objectives of Export Import Policy:</vt:lpstr>
      <vt:lpstr>Indian Perspective</vt:lpstr>
      <vt:lpstr>IMPORT RESTRICTIONS</vt:lpstr>
      <vt:lpstr>CUSTOMS ACT, 1962</vt:lpstr>
      <vt:lpstr>EXPORT &amp; IMPORT PROHIBITIONS</vt:lpstr>
      <vt:lpstr>Prohibitions</vt:lpstr>
      <vt:lpstr>COFEPOSA, 1974</vt:lpstr>
      <vt:lpstr>THE CONSERVATION OF FOREIGN EXCHANGE AND PREVENTION OF SMUGGLING ACTIVITIES ACT, 1974  विदेशी मुद्रा संरक्षण और तस्करी निवारण अधिनियम, 1974  </vt:lpstr>
      <vt:lpstr>Legal case regarding COFEPOSA Act</vt:lpstr>
      <vt:lpstr>SAFEMA, 1976</vt:lpstr>
      <vt:lpstr>Smugglers and Foreign Exchange Manipulators Act. 1976 तस्कर और विदेशी मुद्रा छलसाधक (सम्पत्ति समपहरण) अधिनियम, 1976</vt:lpstr>
      <vt:lpstr>Introduction of Act</vt:lpstr>
      <vt:lpstr>Main objectives</vt:lpstr>
      <vt:lpstr>Application</vt:lpstr>
      <vt:lpstr>Appellate Tribunal</vt:lpstr>
      <vt:lpstr>.</vt:lpstr>
      <vt:lpstr>FOREIGN TRADE  (DEVELOPMENT AND REGULATION) ACT, 1992.</vt:lpstr>
      <vt:lpstr>Foreign Trade (Development and Regulation) Act, 1992 विदेशी व्‍यापार (विकास और विनियमन) अधिनियम, 1992</vt:lpstr>
      <vt:lpstr>Foreign Trade and its implications</vt:lpstr>
      <vt:lpstr>Introduction</vt:lpstr>
      <vt:lpstr>Salient Features of the Act</vt:lpstr>
      <vt:lpstr>Present scenario of the Foreign Trade Policy </vt:lpstr>
      <vt:lpstr>Importance of Foreign Trade Policy</vt:lpstr>
      <vt:lpstr>FTDR ACT</vt:lpstr>
      <vt:lpstr>Objectives of India’s Foreign Trade Policy 2015-20</vt:lpstr>
      <vt:lpstr>PENALTY</vt:lpstr>
      <vt:lpstr>APPEAL</vt:lpstr>
      <vt:lpstr>SETTLEMENT</vt:lpstr>
      <vt:lpstr>EXEMPTION FROM RESTRICTIONS</vt:lpstr>
      <vt:lpstr>FOREIGN EXCHANGE REGULATION ACT, 1973</vt:lpstr>
      <vt:lpstr>Important features of FERA are as follows:</vt:lpstr>
      <vt:lpstr>Important features of FERA are as follows</vt:lpstr>
      <vt:lpstr>FERA</vt:lpstr>
      <vt:lpstr>FOREIGN EXCHANGE MANAGEMENT ACT, 1999 </vt:lpstr>
      <vt:lpstr>DIFFERENCE BETWEEN FERA AND FEMA</vt:lpstr>
      <vt:lpstr>Export Import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 Introduction</dc:title>
  <dc:creator>admin</dc:creator>
  <cp:lastModifiedBy>admin</cp:lastModifiedBy>
  <cp:revision>45</cp:revision>
  <dcterms:created xsi:type="dcterms:W3CDTF">2006-08-16T00:00:00Z</dcterms:created>
  <dcterms:modified xsi:type="dcterms:W3CDTF">2020-11-23T08:50:40Z</dcterms:modified>
</cp:coreProperties>
</file>